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bmp" ContentType="image/bmp"/>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55.svg" ContentType="image/svg+xml"/>
  <Override PartName="/ppt/media/image57.svg" ContentType="image/svg+xml"/>
  <Override PartName="/ppt/media/image74.svg" ContentType="image/svg+xml"/>
  <Override PartName="/ppt/media/image7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480" r:id="rId3"/>
    <p:sldId id="575" r:id="rId5"/>
    <p:sldId id="260" r:id="rId6"/>
    <p:sldId id="1312" r:id="rId7"/>
    <p:sldId id="761" r:id="rId8"/>
    <p:sldId id="574" r:id="rId9"/>
    <p:sldId id="766" r:id="rId10"/>
    <p:sldId id="1313" r:id="rId11"/>
    <p:sldId id="1314" r:id="rId12"/>
    <p:sldId id="865" r:id="rId13"/>
    <p:sldId id="1315" r:id="rId14"/>
    <p:sldId id="1316" r:id="rId15"/>
    <p:sldId id="767" r:id="rId16"/>
    <p:sldId id="748" r:id="rId17"/>
    <p:sldId id="751" r:id="rId18"/>
    <p:sldId id="1448" r:id="rId19"/>
    <p:sldId id="760" r:id="rId20"/>
    <p:sldId id="759" r:id="rId21"/>
    <p:sldId id="573" r:id="rId22"/>
    <p:sldId id="764" r:id="rId23"/>
    <p:sldId id="776" r:id="rId24"/>
    <p:sldId id="777" r:id="rId25"/>
    <p:sldId id="778" r:id="rId26"/>
    <p:sldId id="779" r:id="rId27"/>
    <p:sldId id="768" r:id="rId28"/>
    <p:sldId id="769" r:id="rId29"/>
    <p:sldId id="771" r:id="rId30"/>
    <p:sldId id="773" r:id="rId31"/>
    <p:sldId id="774" r:id="rId32"/>
    <p:sldId id="772" r:id="rId33"/>
    <p:sldId id="775" r:id="rId34"/>
    <p:sldId id="1451" r:id="rId35"/>
    <p:sldId id="780" r:id="rId36"/>
    <p:sldId id="781" r:id="rId37"/>
    <p:sldId id="782" r:id="rId38"/>
    <p:sldId id="785" r:id="rId39"/>
    <p:sldId id="790" r:id="rId40"/>
    <p:sldId id="1834" r:id="rId41"/>
    <p:sldId id="1835" r:id="rId42"/>
    <p:sldId id="1836" r:id="rId43"/>
    <p:sldId id="1837" r:id="rId44"/>
    <p:sldId id="854" r:id="rId45"/>
    <p:sldId id="855" r:id="rId46"/>
    <p:sldId id="856" r:id="rId47"/>
    <p:sldId id="857" r:id="rId48"/>
    <p:sldId id="858" r:id="rId49"/>
    <p:sldId id="860" r:id="rId50"/>
    <p:sldId id="863" r:id="rId51"/>
    <p:sldId id="859" r:id="rId52"/>
    <p:sldId id="861" r:id="rId53"/>
    <p:sldId id="862" r:id="rId54"/>
    <p:sldId id="964" r:id="rId55"/>
    <p:sldId id="1569" r:id="rId56"/>
    <p:sldId id="1570" r:id="rId57"/>
    <p:sldId id="962" r:id="rId58"/>
    <p:sldId id="963" r:id="rId59"/>
    <p:sldId id="966" r:id="rId60"/>
    <p:sldId id="967" r:id="rId61"/>
    <p:sldId id="1838" r:id="rId62"/>
    <p:sldId id="1025" r:id="rId63"/>
    <p:sldId id="1026" r:id="rId64"/>
    <p:sldId id="1718" r:id="rId65"/>
    <p:sldId id="1719" r:id="rId66"/>
    <p:sldId id="1720" r:id="rId67"/>
    <p:sldId id="1721" r:id="rId68"/>
    <p:sldId id="1722" r:id="rId69"/>
    <p:sldId id="1723" r:id="rId70"/>
    <p:sldId id="1724" r:id="rId71"/>
    <p:sldId id="1725" r:id="rId72"/>
    <p:sldId id="1726" r:id="rId73"/>
    <p:sldId id="1027" r:id="rId74"/>
    <p:sldId id="1028" r:id="rId75"/>
    <p:sldId id="1029" r:id="rId76"/>
    <p:sldId id="1030" r:id="rId77"/>
    <p:sldId id="1031" r:id="rId78"/>
    <p:sldId id="1032" r:id="rId79"/>
    <p:sldId id="1035" r:id="rId80"/>
    <p:sldId id="1033" r:id="rId81"/>
    <p:sldId id="1037" r:id="rId82"/>
    <p:sldId id="1036" r:id="rId83"/>
    <p:sldId id="1179" r:id="rId84"/>
    <p:sldId id="1100" r:id="rId85"/>
    <p:sldId id="1101" r:id="rId86"/>
    <p:sldId id="1098" r:id="rId87"/>
    <p:sldId id="1099" r:id="rId88"/>
    <p:sldId id="1097" r:id="rId89"/>
    <p:sldId id="1103" r:id="rId90"/>
    <p:sldId id="1180" r:id="rId91"/>
    <p:sldId id="1106" r:id="rId92"/>
    <p:sldId id="1170" r:id="rId93"/>
    <p:sldId id="1171" r:id="rId94"/>
    <p:sldId id="1181" r:id="rId95"/>
    <p:sldId id="1107" r:id="rId96"/>
    <p:sldId id="1175" r:id="rId97"/>
    <p:sldId id="1173" r:id="rId98"/>
    <p:sldId id="1717" r:id="rId99"/>
    <p:sldId id="1182" r:id="rId100"/>
    <p:sldId id="1177" r:id="rId101"/>
    <p:sldId id="1178" r:id="rId102"/>
    <p:sldId id="1658" r:id="rId103"/>
    <p:sldId id="1728" r:id="rId104"/>
    <p:sldId id="1730" r:id="rId105"/>
    <p:sldId id="1731" r:id="rId106"/>
    <p:sldId id="1732" r:id="rId107"/>
    <p:sldId id="1733" r:id="rId108"/>
    <p:sldId id="1734" r:id="rId109"/>
    <p:sldId id="1735" r:id="rId110"/>
    <p:sldId id="1737" r:id="rId111"/>
    <p:sldId id="1738" r:id="rId112"/>
    <p:sldId id="1739" r:id="rId113"/>
    <p:sldId id="1740" r:id="rId114"/>
    <p:sldId id="1741" r:id="rId115"/>
    <p:sldId id="1742" r:id="rId116"/>
    <p:sldId id="1743" r:id="rId117"/>
    <p:sldId id="1744" r:id="rId118"/>
    <p:sldId id="1745" r:id="rId119"/>
    <p:sldId id="1747" r:id="rId120"/>
    <p:sldId id="1748" r:id="rId121"/>
    <p:sldId id="1749" r:id="rId122"/>
    <p:sldId id="1750" r:id="rId123"/>
    <p:sldId id="1751" r:id="rId124"/>
    <p:sldId id="1253" r:id="rId125"/>
    <p:sldId id="1254" r:id="rId126"/>
    <p:sldId id="1255" r:id="rId127"/>
    <p:sldId id="1257" r:id="rId128"/>
    <p:sldId id="1256" r:id="rId129"/>
    <p:sldId id="1258" r:id="rId130"/>
    <p:sldId id="1259" r:id="rId131"/>
    <p:sldId id="1260" r:id="rId132"/>
    <p:sldId id="1261" r:id="rId133"/>
    <p:sldId id="1262" r:id="rId134"/>
    <p:sldId id="1263" r:id="rId135"/>
    <p:sldId id="1264" r:id="rId136"/>
    <p:sldId id="1265" r:id="rId137"/>
    <p:sldId id="1267" r:id="rId138"/>
    <p:sldId id="1268" r:id="rId139"/>
    <p:sldId id="1269" r:id="rId140"/>
    <p:sldId id="1311" r:id="rId141"/>
    <p:sldId id="1449" r:id="rId142"/>
    <p:sldId id="1275" r:id="rId143"/>
    <p:sldId id="1272" r:id="rId144"/>
    <p:sldId id="1273" r:id="rId145"/>
    <p:sldId id="1274" r:id="rId146"/>
    <p:sldId id="1271" r:id="rId147"/>
    <p:sldId id="1276" r:id="rId148"/>
    <p:sldId id="1450" r:id="rId149"/>
    <p:sldId id="1277" r:id="rId150"/>
    <p:sldId id="1278" r:id="rId151"/>
    <p:sldId id="1279" r:id="rId152"/>
    <p:sldId id="1280" r:id="rId153"/>
    <p:sldId id="1282" r:id="rId154"/>
    <p:sldId id="1840" r:id="rId155"/>
    <p:sldId id="1281" r:id="rId156"/>
    <p:sldId id="1288" r:id="rId157"/>
    <p:sldId id="1289" r:id="rId158"/>
    <p:sldId id="1290" r:id="rId159"/>
    <p:sldId id="1291" r:id="rId160"/>
    <p:sldId id="1292" r:id="rId161"/>
    <p:sldId id="1293" r:id="rId162"/>
    <p:sldId id="1294" r:id="rId163"/>
    <p:sldId id="1295" r:id="rId164"/>
    <p:sldId id="1659" r:id="rId165"/>
    <p:sldId id="1297" r:id="rId166"/>
    <p:sldId id="1296" r:id="rId167"/>
    <p:sldId id="1298" r:id="rId168"/>
    <p:sldId id="1299" r:id="rId169"/>
    <p:sldId id="1660" r:id="rId170"/>
    <p:sldId id="1302" r:id="rId171"/>
    <p:sldId id="1303" r:id="rId172"/>
    <p:sldId id="1304" r:id="rId173"/>
    <p:sldId id="1305" r:id="rId174"/>
    <p:sldId id="1306" r:id="rId175"/>
    <p:sldId id="1307" r:id="rId176"/>
    <p:sldId id="1308" r:id="rId177"/>
    <p:sldId id="1309" r:id="rId178"/>
    <p:sldId id="1662" r:id="rId179"/>
    <p:sldId id="1310" r:id="rId180"/>
  </p:sldIdLst>
  <p:sldSz cx="12192000" cy="6858000"/>
  <p:notesSz cx="6858000" cy="9144000"/>
  <p:embeddedFontLst>
    <p:embeddedFont>
      <p:font typeface="黑体" panose="02010609060101010101" charset="-122"/>
      <p:regular r:id="rId185"/>
    </p:embeddedFont>
    <p:embeddedFont>
      <p:font typeface="方正粗黑宋简体" panose="02000000000000000000" charset="-122"/>
      <p:regular r:id="rId186"/>
    </p:embeddedFont>
    <p:embeddedFont>
      <p:font typeface="微软雅黑" panose="020B0503020204020204" pitchFamily="34" charset="-122"/>
      <p:regular r:id="rId187"/>
    </p:embeddedFont>
    <p:embeddedFont>
      <p:font typeface="方正小标宋简体" panose="00000600000000000000" charset="-122"/>
      <p:regular r:id="rId188"/>
    </p:embeddedFont>
    <p:embeddedFont>
      <p:font typeface="方正北魏楷书_GBK" panose="02000000000000000000" charset="-122"/>
      <p:regular r:id="rId189"/>
    </p:embeddedFont>
    <p:embeddedFont>
      <p:font typeface="仿宋" panose="02010609060101010101" pitchFamily="49" charset="-122"/>
      <p:regular r:id="rId190"/>
    </p:embeddedFont>
    <p:embeddedFont>
      <p:font typeface="华文行楷" panose="02010800040101010101" pitchFamily="2" charset="-122"/>
      <p:regular r:id="rId191"/>
    </p:embeddedFont>
    <p:embeddedFont>
      <p:font typeface="等线" panose="02010600030101010101" pitchFamily="2" charset="-122"/>
      <p:regular r:id="rId192"/>
    </p:embeddedFont>
    <p:embeddedFont>
      <p:font typeface="楷体" panose="02010609060101010101" charset="-122"/>
      <p:regular r:id="rId193"/>
    </p:embeddedFont>
    <p:embeddedFont>
      <p:font typeface="华文新魏" panose="02010800040101010101" pitchFamily="2" charset="-122"/>
      <p:regular r:id="rId194"/>
    </p:embeddedFont>
    <p:embeddedFont>
      <p:font typeface="华文楷体" panose="02010600040101010101" charset="-122"/>
      <p:regular r:id="rId195"/>
    </p:embeddedFont>
    <p:embeddedFont>
      <p:font typeface="Lao UI" panose="020B0502040204020203"/>
      <p:regular r:id="rId196"/>
      <p:bold r:id="rId197"/>
    </p:embeddedFont>
    <p:embeddedFont>
      <p:font typeface="华文中宋" panose="02010600040101010101" pitchFamily="2" charset="-122"/>
      <p:regular r:id="rId198"/>
    </p:embeddedFont>
  </p:embeddedFontLst>
  <p:custDataLst>
    <p:tags r:id="rId19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5" userDrawn="1">
          <p15:clr>
            <a:srgbClr val="A4A3A4"/>
          </p15:clr>
        </p15:guide>
        <p15:guide id="2" pos="372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DD7A7A"/>
    <a:srgbClr val="0066FF"/>
    <a:srgbClr val="FDFBFB"/>
    <a:srgbClr val="FEFDF8"/>
    <a:srgbClr val="FFEDC2"/>
    <a:srgbClr val="D10F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9" autoAdjust="0"/>
    <p:restoredTop sz="99632" autoAdjust="0"/>
  </p:normalViewPr>
  <p:slideViewPr>
    <p:cSldViewPr snapToGrid="0" showGuides="1">
      <p:cViewPr varScale="1">
        <p:scale>
          <a:sx n="87" d="100"/>
          <a:sy n="87" d="100"/>
        </p:scale>
        <p:origin x="-504" y="-77"/>
      </p:cViewPr>
      <p:guideLst>
        <p:guide orient="horz" pos="2095"/>
        <p:guide pos="372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tags" Target="tags/tag71.xml"/><Relationship Id="rId198" Type="http://schemas.openxmlformats.org/officeDocument/2006/relationships/font" Target="fonts/font14.fntdata"/><Relationship Id="rId197" Type="http://schemas.openxmlformats.org/officeDocument/2006/relationships/font" Target="fonts/font13.fntdata"/><Relationship Id="rId196" Type="http://schemas.openxmlformats.org/officeDocument/2006/relationships/font" Target="fonts/font12.fntdata"/><Relationship Id="rId195" Type="http://schemas.openxmlformats.org/officeDocument/2006/relationships/font" Target="fonts/font11.fntdata"/><Relationship Id="rId194" Type="http://schemas.openxmlformats.org/officeDocument/2006/relationships/font" Target="fonts/font10.fntdata"/><Relationship Id="rId193" Type="http://schemas.openxmlformats.org/officeDocument/2006/relationships/font" Target="fonts/font9.fntdata"/><Relationship Id="rId192" Type="http://schemas.openxmlformats.org/officeDocument/2006/relationships/font" Target="fonts/font8.fntdata"/><Relationship Id="rId191" Type="http://schemas.openxmlformats.org/officeDocument/2006/relationships/font" Target="fonts/font7.fntdata"/><Relationship Id="rId190" Type="http://schemas.openxmlformats.org/officeDocument/2006/relationships/font" Target="fonts/font6.fntdata"/><Relationship Id="rId19" Type="http://schemas.openxmlformats.org/officeDocument/2006/relationships/slide" Target="slides/slide16.xml"/><Relationship Id="rId189" Type="http://schemas.openxmlformats.org/officeDocument/2006/relationships/font" Target="fonts/font5.fntdata"/><Relationship Id="rId188" Type="http://schemas.openxmlformats.org/officeDocument/2006/relationships/font" Target="fonts/font4.fntdata"/><Relationship Id="rId187" Type="http://schemas.openxmlformats.org/officeDocument/2006/relationships/font" Target="fonts/font3.fntdata"/><Relationship Id="rId186" Type="http://schemas.openxmlformats.org/officeDocument/2006/relationships/font" Target="fonts/font2.fntdata"/><Relationship Id="rId185" Type="http://schemas.openxmlformats.org/officeDocument/2006/relationships/font" Target="fonts/font1.fntdata"/><Relationship Id="rId184" Type="http://schemas.openxmlformats.org/officeDocument/2006/relationships/commentAuthors" Target="commentAuthors.xml"/><Relationship Id="rId183" Type="http://schemas.openxmlformats.org/officeDocument/2006/relationships/tableStyles" Target="tableStyles.xml"/><Relationship Id="rId182" Type="http://schemas.openxmlformats.org/officeDocument/2006/relationships/viewProps" Target="viewProps.xml"/><Relationship Id="rId181" Type="http://schemas.openxmlformats.org/officeDocument/2006/relationships/presProps" Target="presProps.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dministrator\AppData\Roaming\Microsoft\Excel\&#26032;&#24314;%20XLSX%20&#24037;&#20316;&#34920;%20(version%201).xlsb"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Administrator\Desktop\&#26032;&#24314;%20XLSX%20&#24037;&#20316;&#34920;%20(&#33258;&#21160;&#20445;&#23384;&#30340;).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1.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0" i="0" u="none" strike="noStrike" kern="1200" spc="0" baseline="0">
                <a:solidFill>
                  <a:schemeClr val="tx1">
                    <a:lumMod val="65000"/>
                    <a:lumOff val="35000"/>
                  </a:schemeClr>
                </a:solidFill>
                <a:latin typeface="+mn-lt"/>
                <a:ea typeface="+mn-ea"/>
                <a:cs typeface="+mn-cs"/>
              </a:defRPr>
            </a:pPr>
            <a:r>
              <a:rPr lang="zh-CN" altLang="en-US" sz="2000" b="1" dirty="0">
                <a:solidFill>
                  <a:schemeClr val="tx1"/>
                </a:solidFill>
              </a:rPr>
              <a:t>消费者信心指数</a:t>
            </a:r>
            <a:endParaRPr lang="zh-CN" altLang="en-US" sz="2000" b="1" dirty="0">
              <a:solidFill>
                <a:schemeClr val="tx1"/>
              </a:solidFill>
            </a:endParaRPr>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dLbls>
            <c:delete val="1"/>
          </c:dLbls>
          <c:cat>
            <c:numRef>
              <c:f>Sheet1!$A$110:$A$161</c:f>
              <c:numCache>
                <c:formatCode>yyyy"年"m"月"</c:formatCode>
                <c:ptCount val="52"/>
                <c:pt idx="0" c:formatCode="yyyy&quot;年&quot;m&quot;月&quot;">
                  <c:v>43466</c:v>
                </c:pt>
                <c:pt idx="1" c:formatCode="yyyy&quot;年&quot;m&quot;月&quot;">
                  <c:v>43497</c:v>
                </c:pt>
                <c:pt idx="2" c:formatCode="yyyy&quot;年&quot;m&quot;月&quot;">
                  <c:v>43525</c:v>
                </c:pt>
                <c:pt idx="3" c:formatCode="yyyy&quot;年&quot;m&quot;月&quot;">
                  <c:v>43556</c:v>
                </c:pt>
                <c:pt idx="4" c:formatCode="yyyy&quot;年&quot;m&quot;月&quot;">
                  <c:v>43586</c:v>
                </c:pt>
                <c:pt idx="5" c:formatCode="yyyy&quot;年&quot;m&quot;月&quot;">
                  <c:v>43617</c:v>
                </c:pt>
                <c:pt idx="6" c:formatCode="yyyy&quot;年&quot;m&quot;月&quot;">
                  <c:v>43647</c:v>
                </c:pt>
                <c:pt idx="7" c:formatCode="yyyy&quot;年&quot;m&quot;月&quot;">
                  <c:v>43678</c:v>
                </c:pt>
                <c:pt idx="8" c:formatCode="yyyy&quot;年&quot;m&quot;月&quot;">
                  <c:v>43709</c:v>
                </c:pt>
                <c:pt idx="9" c:formatCode="yyyy&quot;年&quot;m&quot;月&quot;">
                  <c:v>43739</c:v>
                </c:pt>
                <c:pt idx="10" c:formatCode="yyyy&quot;年&quot;m&quot;月&quot;">
                  <c:v>43770</c:v>
                </c:pt>
                <c:pt idx="11" c:formatCode="yyyy&quot;年&quot;m&quot;月&quot;">
                  <c:v>43800</c:v>
                </c:pt>
                <c:pt idx="12" c:formatCode="yyyy&quot;年&quot;m&quot;月&quot;">
                  <c:v>43831</c:v>
                </c:pt>
                <c:pt idx="13" c:formatCode="yyyy&quot;年&quot;m&quot;月&quot;">
                  <c:v>43863</c:v>
                </c:pt>
                <c:pt idx="14" c:formatCode="yyyy&quot;年&quot;m&quot;月&quot;">
                  <c:v>43893</c:v>
                </c:pt>
                <c:pt idx="15" c:formatCode="yyyy&quot;年&quot;m&quot;月&quot;">
                  <c:v>43925</c:v>
                </c:pt>
                <c:pt idx="16" c:formatCode="yyyy&quot;年&quot;m&quot;月&quot;">
                  <c:v>43956</c:v>
                </c:pt>
                <c:pt idx="17" c:formatCode="yyyy&quot;年&quot;m&quot;月&quot;">
                  <c:v>43988</c:v>
                </c:pt>
                <c:pt idx="18" c:formatCode="yyyy&quot;年&quot;m&quot;月&quot;">
                  <c:v>44019</c:v>
                </c:pt>
                <c:pt idx="19" c:formatCode="yyyy&quot;年&quot;m&quot;月&quot;">
                  <c:v>44051</c:v>
                </c:pt>
                <c:pt idx="20" c:formatCode="yyyy&quot;年&quot;m&quot;月&quot;">
                  <c:v>44083</c:v>
                </c:pt>
                <c:pt idx="21" c:formatCode="yyyy&quot;年&quot;m&quot;月&quot;">
                  <c:v>44114</c:v>
                </c:pt>
                <c:pt idx="22" c:formatCode="yyyy&quot;年&quot;m&quot;月&quot;">
                  <c:v>44146</c:v>
                </c:pt>
                <c:pt idx="23" c:formatCode="yyyy&quot;年&quot;m&quot;月&quot;">
                  <c:v>44177</c:v>
                </c:pt>
                <c:pt idx="24" c:formatCode="yyyy&quot;年&quot;m&quot;月&quot;">
                  <c:v>44197</c:v>
                </c:pt>
                <c:pt idx="25" c:formatCode="yyyy&quot;年&quot;m&quot;月&quot;">
                  <c:v>44229</c:v>
                </c:pt>
                <c:pt idx="26" c:formatCode="yyyy&quot;年&quot;m&quot;月&quot;">
                  <c:v>44258</c:v>
                </c:pt>
                <c:pt idx="27" c:formatCode="yyyy&quot;年&quot;m&quot;月&quot;">
                  <c:v>44287</c:v>
                </c:pt>
                <c:pt idx="28" c:formatCode="yyyy&quot;年&quot;m&quot;月&quot;">
                  <c:v>44321</c:v>
                </c:pt>
                <c:pt idx="29" c:formatCode="yyyy&quot;年&quot;m&quot;月&quot;">
                  <c:v>44353</c:v>
                </c:pt>
                <c:pt idx="30" c:formatCode="yyyy&quot;年&quot;m&quot;月&quot;">
                  <c:v>44384</c:v>
                </c:pt>
                <c:pt idx="31" c:formatCode="yyyy&quot;年&quot;m&quot;月&quot;">
                  <c:v>44416</c:v>
                </c:pt>
                <c:pt idx="32" c:formatCode="yyyy&quot;年&quot;m&quot;月&quot;">
                  <c:v>44448</c:v>
                </c:pt>
                <c:pt idx="33" c:formatCode="yyyy&quot;年&quot;m&quot;月&quot;">
                  <c:v>44479</c:v>
                </c:pt>
                <c:pt idx="34" c:formatCode="yyyy&quot;年&quot;m&quot;月&quot;">
                  <c:v>44511</c:v>
                </c:pt>
                <c:pt idx="35" c:formatCode="yyyy&quot;年&quot;m&quot;月&quot;">
                  <c:v>44542</c:v>
                </c:pt>
                <c:pt idx="36" c:formatCode="yyyy&quot;年&quot;m&quot;月&quot;">
                  <c:v>44562</c:v>
                </c:pt>
                <c:pt idx="37" c:formatCode="yyyy&quot;年&quot;m&quot;月&quot;">
                  <c:v>44594</c:v>
                </c:pt>
                <c:pt idx="38" c:formatCode="yyyy&quot;年&quot;m&quot;月&quot;">
                  <c:v>44623</c:v>
                </c:pt>
                <c:pt idx="39" c:formatCode="yyyy&quot;年&quot;m&quot;月&quot;">
                  <c:v>44655</c:v>
                </c:pt>
                <c:pt idx="40" c:formatCode="yyyy&quot;年&quot;m&quot;月&quot;">
                  <c:v>44686</c:v>
                </c:pt>
                <c:pt idx="41" c:formatCode="yyyy&quot;年&quot;m&quot;月&quot;">
                  <c:v>44718</c:v>
                </c:pt>
                <c:pt idx="42" c:formatCode="yyyy&quot;年&quot;m&quot;月&quot;">
                  <c:v>44749</c:v>
                </c:pt>
                <c:pt idx="43" c:formatCode="yyyy&quot;年&quot;m&quot;月&quot;">
                  <c:v>44781</c:v>
                </c:pt>
                <c:pt idx="44" c:formatCode="yyyy&quot;年&quot;m&quot;月&quot;">
                  <c:v>44813</c:v>
                </c:pt>
                <c:pt idx="45" c:formatCode="yyyy&quot;年&quot;m&quot;月&quot;">
                  <c:v>44844</c:v>
                </c:pt>
                <c:pt idx="46" c:formatCode="yyyy&quot;年&quot;m&quot;月&quot;">
                  <c:v>44876</c:v>
                </c:pt>
                <c:pt idx="47" c:formatCode="yyyy&quot;年&quot;m&quot;月&quot;">
                  <c:v>44907</c:v>
                </c:pt>
                <c:pt idx="48" c:formatCode="yyyy&quot;年&quot;m&quot;月&quot;">
                  <c:v>44927</c:v>
                </c:pt>
                <c:pt idx="49" c:formatCode="yyyy&quot;年&quot;m&quot;月&quot;">
                  <c:v>44959</c:v>
                </c:pt>
                <c:pt idx="50" c:formatCode="yyyy&quot;年&quot;m&quot;月&quot;">
                  <c:v>44988</c:v>
                </c:pt>
                <c:pt idx="51" c:formatCode="yyyy&quot;年&quot;m&quot;月&quot;">
                  <c:v>45020</c:v>
                </c:pt>
              </c:numCache>
            </c:numRef>
          </c:cat>
          <c:val>
            <c:numRef>
              <c:f>Sheet1!$B$110:$B$161</c:f>
              <c:numCache>
                <c:formatCode>General</c:formatCode>
                <c:ptCount val="52"/>
                <c:pt idx="0">
                  <c:v>123.7</c:v>
                </c:pt>
                <c:pt idx="1">
                  <c:v>126</c:v>
                </c:pt>
                <c:pt idx="2">
                  <c:v>124.1</c:v>
                </c:pt>
                <c:pt idx="3">
                  <c:v>125.3</c:v>
                </c:pt>
                <c:pt idx="4">
                  <c:v>123.4</c:v>
                </c:pt>
                <c:pt idx="5">
                  <c:v>125.9</c:v>
                </c:pt>
                <c:pt idx="6">
                  <c:v>124.4</c:v>
                </c:pt>
                <c:pt idx="7">
                  <c:v>122.4</c:v>
                </c:pt>
                <c:pt idx="8">
                  <c:v>124.1</c:v>
                </c:pt>
                <c:pt idx="9">
                  <c:v>124.3</c:v>
                </c:pt>
                <c:pt idx="10">
                  <c:v>124.6</c:v>
                </c:pt>
                <c:pt idx="11">
                  <c:v>126.6</c:v>
                </c:pt>
                <c:pt idx="12">
                  <c:v>126.4</c:v>
                </c:pt>
                <c:pt idx="13">
                  <c:v>118.9</c:v>
                </c:pt>
                <c:pt idx="14">
                  <c:v>122.2</c:v>
                </c:pt>
                <c:pt idx="15">
                  <c:v>116.4</c:v>
                </c:pt>
                <c:pt idx="16">
                  <c:v>115.8</c:v>
                </c:pt>
                <c:pt idx="17">
                  <c:v>112.6</c:v>
                </c:pt>
                <c:pt idx="18">
                  <c:v>117.2</c:v>
                </c:pt>
                <c:pt idx="19">
                  <c:v>116.4</c:v>
                </c:pt>
                <c:pt idx="20">
                  <c:v>120.5</c:v>
                </c:pt>
                <c:pt idx="21">
                  <c:v>121.7</c:v>
                </c:pt>
                <c:pt idx="22">
                  <c:v>124</c:v>
                </c:pt>
                <c:pt idx="23">
                  <c:v>122.1</c:v>
                </c:pt>
                <c:pt idx="24">
                  <c:v>122.8</c:v>
                </c:pt>
                <c:pt idx="25">
                  <c:v>127</c:v>
                </c:pt>
                <c:pt idx="26">
                  <c:v>122.2</c:v>
                </c:pt>
                <c:pt idx="27">
                  <c:v>121.5</c:v>
                </c:pt>
                <c:pt idx="28">
                  <c:v>121.8</c:v>
                </c:pt>
                <c:pt idx="29">
                  <c:v>122.8</c:v>
                </c:pt>
                <c:pt idx="30">
                  <c:v>117.8</c:v>
                </c:pt>
                <c:pt idx="31">
                  <c:v>117.5</c:v>
                </c:pt>
                <c:pt idx="32">
                  <c:v>121.2</c:v>
                </c:pt>
                <c:pt idx="33">
                  <c:v>120.2</c:v>
                </c:pt>
                <c:pt idx="34">
                  <c:v>119.5</c:v>
                </c:pt>
                <c:pt idx="35">
                  <c:v>119.8</c:v>
                </c:pt>
                <c:pt idx="36">
                  <c:v>121.5</c:v>
                </c:pt>
                <c:pt idx="37">
                  <c:v>120.5</c:v>
                </c:pt>
                <c:pt idx="38">
                  <c:v>113.2</c:v>
                </c:pt>
                <c:pt idx="39">
                  <c:v>86.7</c:v>
                </c:pt>
                <c:pt idx="40">
                  <c:v>86.8</c:v>
                </c:pt>
                <c:pt idx="41">
                  <c:v>88.9</c:v>
                </c:pt>
                <c:pt idx="42">
                  <c:v>87.9</c:v>
                </c:pt>
                <c:pt idx="43">
                  <c:v>87</c:v>
                </c:pt>
                <c:pt idx="44">
                  <c:v>87.2</c:v>
                </c:pt>
                <c:pt idx="45">
                  <c:v>86.8</c:v>
                </c:pt>
                <c:pt idx="46">
                  <c:v>85.5</c:v>
                </c:pt>
                <c:pt idx="47">
                  <c:v>88.3</c:v>
                </c:pt>
                <c:pt idx="48">
                  <c:v>91.2</c:v>
                </c:pt>
                <c:pt idx="49">
                  <c:v>94.7</c:v>
                </c:pt>
                <c:pt idx="50">
                  <c:v>94.9</c:v>
                </c:pt>
                <c:pt idx="51">
                  <c:v>86.7</c:v>
                </c:pt>
              </c:numCache>
            </c:numRef>
          </c:val>
          <c:smooth val="0"/>
        </c:ser>
        <c:dLbls>
          <c:showLegendKey val="0"/>
          <c:showVal val="0"/>
          <c:showCatName val="0"/>
          <c:showSerName val="0"/>
          <c:showPercent val="0"/>
          <c:showBubbleSize val="0"/>
        </c:dLbls>
        <c:marker val="0"/>
        <c:smooth val="0"/>
        <c:axId val="1333854656"/>
        <c:axId val="1333855072"/>
      </c:lineChart>
      <c:dateAx>
        <c:axId val="1333854656"/>
        <c:scaling>
          <c:orientation val="minMax"/>
        </c:scaling>
        <c:delete val="0"/>
        <c:axPos val="b"/>
        <c:numFmt formatCode="yyyy&quot;年&quot;m&quot;月&quot;"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p>
        </c:txPr>
        <c:crossAx val="1333855072"/>
        <c:crosses val="autoZero"/>
        <c:auto val="1"/>
        <c:lblOffset val="100"/>
        <c:baseTimeUnit val="days"/>
      </c:dateAx>
      <c:valAx>
        <c:axId val="1333855072"/>
        <c:scaling>
          <c:orientation val="minMax"/>
          <c:min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600" b="0" i="0" u="none" strike="noStrike" kern="1200" baseline="0">
                <a:solidFill>
                  <a:schemeClr val="tx1"/>
                </a:solidFill>
                <a:latin typeface="+mn-lt"/>
                <a:ea typeface="+mn-ea"/>
                <a:cs typeface="+mn-cs"/>
              </a:defRPr>
            </a:pPr>
          </a:p>
        </c:txPr>
        <c:crossAx val="1333854656"/>
        <c:crosses val="autoZero"/>
        <c:crossBetween val="between"/>
      </c:valAx>
      <c:spPr>
        <a:noFill/>
        <a:ln>
          <a:noFill/>
        </a:ln>
        <a:effectLst/>
      </c:spPr>
    </c:plotArea>
    <c:plotVisOnly val="1"/>
    <c:dispBlanksAs val="gap"/>
    <c:showDLblsOverMax val="0"/>
    <c:extLst>
      <c:ext uri="{0b15fc19-7d7d-44ad-8c2d-2c3a37ce22c3}">
        <chartProps xmlns="https://web.wps.cn/et/2018/main" chartId="{487260e8-7a4f-4ec6-a68d-7549b31269a8}"/>
      </c:ext>
    </c:extLst>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600" b="1" i="0" u="none" strike="noStrike" kern="1200" cap="all" spc="120" normalizeH="0" baseline="0">
                <a:solidFill>
                  <a:schemeClr val="tx1"/>
                </a:solidFill>
                <a:latin typeface="+mn-lt"/>
                <a:ea typeface="+mn-ea"/>
                <a:cs typeface="+mn-cs"/>
              </a:defRPr>
            </a:pPr>
            <a:r>
              <a:rPr lang="zh-CN" altLang="en-US" sz="2000" dirty="0">
                <a:solidFill>
                  <a:schemeClr val="tx1"/>
                </a:solidFill>
              </a:rPr>
              <a:t>高校毕业生数量（万人）</a:t>
            </a:r>
            <a:endParaRPr lang="zh-CN" sz="2000" dirty="0">
              <a:solidFill>
                <a:schemeClr val="tx1"/>
              </a:solidFill>
            </a:endParaRPr>
          </a:p>
        </c:rich>
      </c:tx>
      <c:layout/>
      <c:overlay val="0"/>
      <c:spPr>
        <a:noFill/>
        <a:ln>
          <a:noFill/>
        </a:ln>
        <a:effectLst/>
      </c:spPr>
    </c:title>
    <c:autoTitleDeleted val="0"/>
    <c:plotArea>
      <c:layout>
        <c:manualLayout>
          <c:layoutTarget val="inner"/>
          <c:xMode val="edge"/>
          <c:yMode val="edge"/>
          <c:x val="0.0305555555555556"/>
          <c:y val="0.100925925925926"/>
          <c:w val="0.938888888888889"/>
          <c:h val="0.569922717993584"/>
        </c:manualLayout>
      </c:layout>
      <c:barChart>
        <c:barDir val="col"/>
        <c:grouping val="clustered"/>
        <c:varyColors val="0"/>
        <c:ser>
          <c:idx val="0"/>
          <c:order val="0"/>
          <c:spPr>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cmpd="dbl">
              <a:solidFill>
                <a:schemeClr val="accent1"/>
              </a:solidFill>
            </a:ln>
            <a:effectLst/>
          </c:spPr>
          <c:invertIfNegative val="1"/>
          <c:dLbls>
            <c:spPr>
              <a:noFill/>
              <a:ln>
                <a:noFill/>
              </a:ln>
              <a:effectLst/>
            </c:spPr>
            <c:txPr>
              <a:bodyPr rot="-5400000" spcFirstLastPara="1" vertOverflow="clip" horzOverflow="clip" vert="horz" wrap="square" lIns="38100" tIns="19050" rIns="38100" bIns="19050" anchor="ctr" anchorCtr="1">
                <a:spAutoFit/>
              </a:bodyPr>
              <a:lstStyle/>
              <a:p>
                <a:pPr>
                  <a:defRPr lang="zh-CN" sz="2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Sheet1!$A$169:$A$182</c:f>
              <c:strCache>
                <c:ptCount val="14"/>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strCache>
            </c:strRef>
          </c:cat>
          <c:val>
            <c:numRef>
              <c:f>Sheet1!$B$169:$B$182</c:f>
              <c:numCache>
                <c:formatCode>General</c:formatCode>
                <c:ptCount val="14"/>
                <c:pt idx="0">
                  <c:v>631</c:v>
                </c:pt>
                <c:pt idx="1">
                  <c:v>660</c:v>
                </c:pt>
                <c:pt idx="2">
                  <c:v>680</c:v>
                </c:pt>
                <c:pt idx="3">
                  <c:v>699</c:v>
                </c:pt>
                <c:pt idx="4">
                  <c:v>700</c:v>
                </c:pt>
                <c:pt idx="5">
                  <c:v>749</c:v>
                </c:pt>
                <c:pt idx="6">
                  <c:v>765</c:v>
                </c:pt>
                <c:pt idx="7">
                  <c:v>795</c:v>
                </c:pt>
                <c:pt idx="8">
                  <c:v>820</c:v>
                </c:pt>
                <c:pt idx="9">
                  <c:v>834</c:v>
                </c:pt>
                <c:pt idx="10">
                  <c:v>874</c:v>
                </c:pt>
                <c:pt idx="11">
                  <c:v>909</c:v>
                </c:pt>
                <c:pt idx="12">
                  <c:v>1076</c:v>
                </c:pt>
                <c:pt idx="13">
                  <c:v>1158</c:v>
                </c:pt>
              </c:numCache>
            </c:numRef>
          </c:val>
        </c:ser>
        <c:dLbls>
          <c:showLegendKey val="0"/>
          <c:showVal val="1"/>
          <c:showCatName val="0"/>
          <c:showSerName val="0"/>
          <c:showPercent val="0"/>
          <c:showBubbleSize val="0"/>
        </c:dLbls>
        <c:gapWidth val="300"/>
        <c:overlap val="-60"/>
        <c:axId val="1272346896"/>
        <c:axId val="1272358960"/>
      </c:barChart>
      <c:catAx>
        <c:axId val="1272346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600" b="0" i="0" u="none" strike="noStrike" kern="1200" cap="all" spc="120" normalizeH="0" baseline="0">
                <a:solidFill>
                  <a:schemeClr val="tx1"/>
                </a:solidFill>
                <a:latin typeface="+mn-lt"/>
                <a:ea typeface="+mn-ea"/>
                <a:cs typeface="+mn-cs"/>
              </a:defRPr>
            </a:pPr>
          </a:p>
        </c:txPr>
        <c:crossAx val="1272358960"/>
        <c:crosses val="autoZero"/>
        <c:auto val="1"/>
        <c:lblAlgn val="ctr"/>
        <c:lblOffset val="100"/>
        <c:noMultiLvlLbl val="0"/>
      </c:catAx>
      <c:valAx>
        <c:axId val="127235896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72346896"/>
        <c:crosses val="autoZero"/>
        <c:crossBetween val="between"/>
      </c:valAx>
      <c:spPr>
        <a:noFill/>
        <a:ln>
          <a:noFill/>
        </a:ln>
        <a:effectLst/>
      </c:spPr>
    </c:plotArea>
    <c:plotVisOnly val="1"/>
    <c:dispBlanksAs val="gap"/>
    <c:showDLblsOverMax val="0"/>
    <c:extLst>
      <c:ext uri="{0b15fc19-7d7d-44ad-8c2d-2c3a37ce22c3}">
        <chartProps xmlns="https://web.wps.cn/et/2018/main" chartId="{bab7dd3c-6598-4dbb-9114-3dbcdc5537c3}"/>
      </c:ext>
    </c:extLst>
  </c:chart>
  <c:spPr>
    <a:noFill/>
    <a:ln w="9525" cap="flat" cmpd="sng" algn="ctr">
      <a:no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spPr>
            <a:solidFill>
              <a:schemeClr val="accent1"/>
            </a:solidFill>
            <a:ln w="19050">
              <a:noFill/>
            </a:ln>
            <a:effectLst/>
          </c:spPr>
          <c:explosion val="0"/>
          <c:dPt>
            <c:idx val="0"/>
            <c:bubble3D val="0"/>
            <c:spPr>
              <a:solidFill>
                <a:srgbClr val="FBAE86"/>
              </a:solidFill>
              <a:ln w="19050">
                <a:noFill/>
              </a:ln>
              <a:effectLst/>
            </c:spPr>
          </c:dPt>
          <c:dPt>
            <c:idx val="1"/>
            <c:bubble3D val="0"/>
            <c:spPr>
              <a:solidFill>
                <a:srgbClr val="0671FE"/>
              </a:solidFill>
              <a:ln w="19050">
                <a:noFill/>
              </a:ln>
              <a:effectLst/>
            </c:spPr>
          </c:dPt>
          <c:dLbls>
            <c:delete val="1"/>
          </c:dLbls>
          <c:cat>
            <c:strRef>
              <c:f>Sheet1!$A$2:$A$3</c:f>
              <c:strCache>
                <c:ptCount val="2"/>
                <c:pt idx="0">
                  <c:v>我国制造业</c:v>
                </c:pt>
                <c:pt idx="1">
                  <c:v>国际</c:v>
                </c:pt>
              </c:strCache>
            </c:strRef>
          </c:cat>
          <c:val>
            <c:numRef>
              <c:f>Sheet1!$B$2:$B$3</c:f>
              <c:numCache>
                <c:formatCode>General</c:formatCode>
                <c:ptCount val="2"/>
                <c:pt idx="0">
                  <c:v>30</c:v>
                </c:pt>
                <c:pt idx="1">
                  <c:v>100</c:v>
                </c:pt>
              </c:numCache>
            </c:numRef>
          </c:val>
        </c:ser>
        <c:dLbls>
          <c:showLegendKey val="0"/>
          <c:showVal val="0"/>
          <c:showCatName val="0"/>
          <c:showSerName val="0"/>
          <c:showPercent val="0"/>
          <c:showBubbleSize val="0"/>
          <c:showLeaderLines val="1"/>
        </c:dLbls>
        <c:firstSliceAng val="228"/>
        <c:holeSize val="60"/>
      </c:doughnutChart>
      <c:spPr>
        <a:noFill/>
        <a:ln>
          <a:noFill/>
        </a:ln>
        <a:effectLst/>
      </c:spPr>
    </c:plotArea>
    <c:plotVisOnly val="1"/>
    <c:dispBlanksAs val="gap"/>
    <c:showDLblsOverMax val="0"/>
    <c:extLst>
      <c:ext uri="{0b15fc19-7d7d-44ad-8c2d-2c3a37ce22c3}">
        <chartProps xmlns="https://web.wps.cn/et/2018/main" chartId="{8a194d4d-8c2e-4b60-ba8b-a177a7366387}"/>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19050">
              <a:noFill/>
            </a:ln>
          </c:spPr>
          <c:explosion val="0"/>
          <c:dPt>
            <c:idx val="0"/>
            <c:bubble3D val="0"/>
            <c:spPr>
              <a:solidFill>
                <a:schemeClr val="accent1"/>
              </a:solidFill>
              <a:ln w="19050">
                <a:noFill/>
              </a:ln>
              <a:effectLst/>
            </c:spPr>
          </c:dPt>
          <c:dPt>
            <c:idx val="1"/>
            <c:bubble3D val="0"/>
            <c:spPr>
              <a:solidFill>
                <a:schemeClr val="accent1">
                  <a:lumMod val="60000"/>
                  <a:lumOff val="40000"/>
                </a:schemeClr>
              </a:solidFill>
              <a:ln w="19050">
                <a:noFill/>
              </a:ln>
              <a:effectLst/>
            </c:spPr>
          </c:dPt>
          <c:dPt>
            <c:idx val="2"/>
            <c:bubble3D val="0"/>
            <c:spPr>
              <a:solidFill>
                <a:schemeClr val="accent2">
                  <a:lumMod val="40000"/>
                  <a:lumOff val="60000"/>
                </a:schemeClr>
              </a:solidFill>
              <a:ln w="19050">
                <a:noFill/>
              </a:ln>
              <a:effectLst/>
            </c:spPr>
          </c:dPt>
          <c:dPt>
            <c:idx val="3"/>
            <c:bubble3D val="0"/>
            <c:spPr>
              <a:solidFill>
                <a:schemeClr val="accent2">
                  <a:lumMod val="60000"/>
                  <a:lumOff val="40000"/>
                </a:schemeClr>
              </a:solidFill>
              <a:ln w="19050">
                <a:noFill/>
              </a:ln>
              <a:effectLst/>
            </c:spPr>
          </c:dPt>
          <c:dPt>
            <c:idx val="4"/>
            <c:bubble3D val="0"/>
            <c:spPr>
              <a:noFill/>
              <a:ln w="19050">
                <a:noFill/>
              </a:ln>
              <a:effectLst/>
            </c:spPr>
          </c:dPt>
          <c:dLbls>
            <c:delete val="1"/>
          </c:dLbls>
          <c:cat>
            <c:strRef>
              <c:f>Sheet1!$A$2:$A$6</c:f>
              <c:strCache>
                <c:ptCount val="5"/>
                <c:pt idx="0">
                  <c:v>text here</c:v>
                </c:pt>
                <c:pt idx="1">
                  <c:v>text here</c:v>
                </c:pt>
                <c:pt idx="2">
                  <c:v>text here</c:v>
                </c:pt>
                <c:pt idx="3">
                  <c:v>text here</c:v>
                </c:pt>
                <c:pt idx="4">
                  <c:v>text here</c:v>
                </c:pt>
              </c:strCache>
            </c:strRef>
          </c:cat>
          <c:val>
            <c:numRef>
              <c:f>Sheet1!$B$2:$B$6</c:f>
              <c:numCache>
                <c:formatCode>0%</c:formatCode>
                <c:ptCount val="5"/>
                <c:pt idx="0">
                  <c:v>0.12</c:v>
                </c:pt>
                <c:pt idx="1">
                  <c:v>0.12</c:v>
                </c:pt>
                <c:pt idx="2">
                  <c:v>0.12</c:v>
                </c:pt>
                <c:pt idx="3">
                  <c:v>0.12</c:v>
                </c:pt>
                <c:pt idx="4">
                  <c:v>0.5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106f687a-1fd2-43ec-bfda-2d6d0dc062b4}"/>
      </c:ext>
    </c:extLst>
  </c:chart>
  <c:spPr>
    <a:noFill/>
    <a:ln>
      <a:noFill/>
    </a:ln>
    <a:effectLst/>
  </c:spPr>
  <c:txPr>
    <a:bodyPr/>
    <a:lstStyle/>
    <a:p>
      <a:pPr>
        <a:defRPr lang="zh-CN">
          <a:latin typeface="Arial" panose="020B0604020202020204" pitchFamily="34" charset="0"/>
          <a:ea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5"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Light" panose="00020600040101010101" pitchFamily="18" charset="-122"/>
                <a:ea typeface="阿里巴巴普惠体 Light"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Light" panose="00020600040101010101" pitchFamily="18" charset="-122"/>
                <a:ea typeface="阿里巴巴普惠体 Light" panose="00020600040101010101" pitchFamily="18" charset="-122"/>
              </a:defRPr>
            </a:lvl1pPr>
          </a:lstStyle>
          <a:p>
            <a:fld id="{1000107D-A159-4E19-825B-2969F9BDD278}"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Light" panose="00020600040101010101" pitchFamily="18" charset="-122"/>
                <a:ea typeface="阿里巴巴普惠体 Light"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Light" panose="00020600040101010101" pitchFamily="18" charset="-122"/>
                <a:ea typeface="阿里巴巴普惠体 Light" panose="00020600040101010101" pitchFamily="18" charset="-122"/>
              </a:defRPr>
            </a:lvl1pPr>
          </a:lstStyle>
          <a:p>
            <a:fld id="{FA245546-1062-4274-AA17-07C00578BAEB}"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Light" panose="00020600040101010101" pitchFamily="18" charset="-122"/>
        <a:ea typeface="阿里巴巴普惠体 Light" panose="00020600040101010101" pitchFamily="18" charset="-122"/>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图片来源：新华社</a:t>
            </a:r>
            <a:endParaRPr lang="zh-CN" altLang="en-US" dirty="0"/>
          </a:p>
        </p:txBody>
      </p:sp>
      <p:sp>
        <p:nvSpPr>
          <p:cNvPr id="4" name="灯片编号占位符 3"/>
          <p:cNvSpPr>
            <a:spLocks noGrp="1"/>
          </p:cNvSpPr>
          <p:nvPr>
            <p:ph type="sldNum" sz="quarter" idx="5"/>
          </p:nvPr>
        </p:nvSpPr>
        <p:spPr/>
        <p:txBody>
          <a:bodyPr/>
          <a:lstStyle/>
          <a:p>
            <a:fld id="{AAE408CC-5F30-4FCD-97CD-C8E8AAE18642}"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字体：方正粗黑宋简体</a:t>
            </a:r>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972f6434-8121-4133-bed2-06168ec9dab2.source.default.zh-Hans</a:t>
            </a:r>
            <a:endParaRPr lang="zh-CN" altLang="en-US" dirty="0"/>
          </a:p>
        </p:txBody>
      </p:sp>
      <p:sp>
        <p:nvSpPr>
          <p:cNvPr id="4" name="灯片编号占位符 3"/>
          <p:cNvSpPr>
            <a:spLocks noGrp="1"/>
          </p:cNvSpPr>
          <p:nvPr>
            <p:ph type="sldNum" sz="quarter" idx="5"/>
          </p:nvPr>
        </p:nvSpPr>
        <p:spPr/>
        <p:txBody>
          <a:bodyPr/>
          <a:lstStyle/>
          <a:p>
            <a:fld id="{8475AC71-9336-418A-9AF7-1AF155EB699B}"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E408CC-5F30-4FCD-97CD-C8E8AAE18642}"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microsoft.com/office/2007/relationships/hdphoto" Target="../media/image13.wdp"/><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microsoft.com/office/2007/relationships/hdphoto" Target="../media/image13.wdp"/><Relationship Id="rId5" Type="http://schemas.openxmlformats.org/officeDocument/2006/relationships/image" Target="../media/image12.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image" Target="../media/image14.png"/><Relationship Id="rId5" Type="http://schemas.openxmlformats.org/officeDocument/2006/relationships/tags" Target="../tags/tag3.xml"/><Relationship Id="rId4" Type="http://schemas.openxmlformats.org/officeDocument/2006/relationships/image" Target="../media/image15.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microsoft.com/office/2007/relationships/hdphoto" Target="../media/image13.wdp"/><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首尾页">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C21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Light" panose="00020600040101010101" pitchFamily="18" charset="-122"/>
              <a:cs typeface="+mn-cs"/>
            </a:endParaRPr>
          </a:p>
        </p:txBody>
      </p:sp>
      <p:pic>
        <p:nvPicPr>
          <p:cNvPr id="6" name="图片 5"/>
          <p:cNvPicPr>
            <a:picLocks noChangeAspect="1"/>
          </p:cNvPicPr>
          <p:nvPr userDrawn="1"/>
        </p:nvPicPr>
        <p:blipFill>
          <a:blip r:embed="rId2">
            <a:alphaModFix amt="50000"/>
          </a:blip>
          <a:srcRect/>
          <a:stretch>
            <a:fillRect/>
          </a:stretch>
        </p:blipFill>
        <p:spPr>
          <a:xfrm>
            <a:off x="0" y="0"/>
            <a:ext cx="6616700" cy="3416300"/>
          </a:xfrm>
          <a:custGeom>
            <a:avLst/>
            <a:gdLst>
              <a:gd name="connsiteX0" fmla="*/ 0 w 6616700"/>
              <a:gd name="connsiteY0" fmla="*/ 0 h 3416300"/>
              <a:gd name="connsiteX1" fmla="*/ 6616700 w 6616700"/>
              <a:gd name="connsiteY1" fmla="*/ 0 h 3416300"/>
              <a:gd name="connsiteX2" fmla="*/ 6616700 w 6616700"/>
              <a:gd name="connsiteY2" fmla="*/ 3416300 h 3416300"/>
              <a:gd name="connsiteX3" fmla="*/ 0 w 6616700"/>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6616700" h="3416300">
                <a:moveTo>
                  <a:pt x="0" y="0"/>
                </a:moveTo>
                <a:lnTo>
                  <a:pt x="6616700" y="0"/>
                </a:lnTo>
                <a:lnTo>
                  <a:pt x="6616700" y="3416300"/>
                </a:lnTo>
                <a:lnTo>
                  <a:pt x="0" y="3416300"/>
                </a:lnTo>
                <a:close/>
              </a:path>
            </a:pathLst>
          </a:custGeom>
        </p:spPr>
      </p:pic>
      <p:pic>
        <p:nvPicPr>
          <p:cNvPr id="8" name="图片 7"/>
          <p:cNvPicPr>
            <a:picLocks noChangeAspect="1"/>
          </p:cNvPicPr>
          <p:nvPr userDrawn="1"/>
        </p:nvPicPr>
        <p:blipFill>
          <a:blip r:embed="rId3" cstate="screen"/>
          <a:stretch>
            <a:fillRect/>
          </a:stretch>
        </p:blipFill>
        <p:spPr>
          <a:xfrm>
            <a:off x="7499910" y="0"/>
            <a:ext cx="4692090" cy="68580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alphaModFix amt="14000"/>
            <a:lum/>
          </a:blip>
          <a:srcRect/>
          <a:stretch>
            <a:fillRect l="-9000" r="-9000"/>
          </a:stretch>
        </a:blipFill>
        <a:effectLst/>
      </p:bgPr>
    </p:bg>
    <p:spTree>
      <p:nvGrpSpPr>
        <p:cNvPr id="1" name=""/>
        <p:cNvGrpSpPr/>
        <p:nvPr/>
      </p:nvGrpSpPr>
      <p:grpSpPr>
        <a:xfrm>
          <a:off x="0" y="0"/>
          <a:ext cx="0" cy="0"/>
          <a:chOff x="0" y="0"/>
          <a:chExt cx="0" cy="0"/>
        </a:xfrm>
      </p:grpSpPr>
      <p:sp>
        <p:nvSpPr>
          <p:cNvPr id="53" name="任意多边形: 形状 52"/>
          <p:cNvSpPr/>
          <p:nvPr userDrawn="1"/>
        </p:nvSpPr>
        <p:spPr>
          <a:xfrm flipH="1">
            <a:off x="-843" y="610947"/>
            <a:ext cx="10910940" cy="5773943"/>
          </a:xfrm>
          <a:custGeom>
            <a:avLst/>
            <a:gdLst>
              <a:gd name="connsiteX0" fmla="*/ 10979546 w 10979546"/>
              <a:gd name="connsiteY0" fmla="*/ 0 h 5553797"/>
              <a:gd name="connsiteX1" fmla="*/ 20163 w 10979546"/>
              <a:gd name="connsiteY1" fmla="*/ 0 h 5553797"/>
              <a:gd name="connsiteX2" fmla="*/ 3044826 w 10979546"/>
              <a:gd name="connsiteY2" fmla="*/ 2767674 h 5553797"/>
              <a:gd name="connsiteX3" fmla="*/ 0 w 10979546"/>
              <a:gd name="connsiteY3" fmla="*/ 5553797 h 5553797"/>
              <a:gd name="connsiteX4" fmla="*/ 10979546 w 10979546"/>
              <a:gd name="connsiteY4" fmla="*/ 5553797 h 5553797"/>
              <a:gd name="connsiteX5" fmla="*/ 10979546 w 10979546"/>
              <a:gd name="connsiteY5" fmla="*/ 0 h 555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79546" h="5553797">
                <a:moveTo>
                  <a:pt x="10979546" y="0"/>
                </a:moveTo>
                <a:lnTo>
                  <a:pt x="20163" y="0"/>
                </a:lnTo>
                <a:lnTo>
                  <a:pt x="3044826" y="2767674"/>
                </a:lnTo>
                <a:lnTo>
                  <a:pt x="0" y="5553797"/>
                </a:lnTo>
                <a:lnTo>
                  <a:pt x="10979546" y="5553797"/>
                </a:lnTo>
                <a:lnTo>
                  <a:pt x="10979546" y="0"/>
                </a:lnTo>
                <a:close/>
              </a:path>
            </a:pathLst>
          </a:cu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3" name="!!南京大学"/>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9621" y="1037953"/>
            <a:ext cx="1776838" cy="861855"/>
          </a:xfrm>
          <a:prstGeom prst="rect">
            <a:avLst/>
          </a:prstGeom>
        </p:spPr>
      </p:pic>
      <p:sp>
        <p:nvSpPr>
          <p:cNvPr id="19" name="文本占位符 11"/>
          <p:cNvSpPr>
            <a:spLocks noGrp="1"/>
          </p:cNvSpPr>
          <p:nvPr>
            <p:ph type="body" sz="quarter" idx="14" hasCustomPrompt="1"/>
          </p:nvPr>
        </p:nvSpPr>
        <p:spPr>
          <a:xfrm>
            <a:off x="960870" y="4567178"/>
            <a:ext cx="2764378" cy="313932"/>
          </a:xfrm>
          <a:prstGeom prst="rect">
            <a:avLst/>
          </a:prstGeom>
          <a:noFill/>
        </p:spPr>
        <p:txBody>
          <a:bodyPr wrap="square" rtlCol="0">
            <a:spAutoFit/>
          </a:bodyPr>
          <a:lstStyle>
            <a:lvl1pPr marL="0" indent="0" algn="dist">
              <a:buNone/>
              <a:defRPr lang="zh-CN" altLang="en-US" sz="1600" dirty="0">
                <a:solidFill>
                  <a:schemeClr val="tx1">
                    <a:lumMod val="50000"/>
                    <a:lumOff val="50000"/>
                  </a:schemeClr>
                </a:solidFill>
                <a:effectLst/>
                <a:latin typeface="思源黑体 CN Normal" panose="020B0400000000000000" pitchFamily="34" charset="-122"/>
                <a:ea typeface="思源黑体 CN Normal" panose="020B0400000000000000" pitchFamily="34" charset="-122"/>
              </a:defRPr>
            </a:lvl1pPr>
          </a:lstStyle>
          <a:p>
            <a:pPr marL="0" lvl="0" algn="dist"/>
            <a:r>
              <a:rPr lang="zh-CN" altLang="en-US" dirty="0"/>
              <a:t>南京大学</a:t>
            </a:r>
            <a:r>
              <a:rPr lang="en-US" altLang="zh-CN" dirty="0"/>
              <a:t>XX</a:t>
            </a:r>
            <a:r>
              <a:rPr lang="zh-CN" altLang="en-US" dirty="0"/>
              <a:t>学院 姓名</a:t>
            </a:r>
            <a:endParaRPr lang="zh-CN" altLang="en-US" dirty="0"/>
          </a:p>
        </p:txBody>
      </p:sp>
      <p:pic>
        <p:nvPicPr>
          <p:cNvPr id="42" name="图片 41" descr="图片包含 名片, 文字&#10;&#10;描述已自动生成"/>
          <p:cNvPicPr>
            <a:picLocks noChangeAspect="1"/>
          </p:cNvPicPr>
          <p:nvPr userDrawn="1"/>
        </p:nvPicPr>
        <p:blipFill rotWithShape="1">
          <a:blip r:embed="rId4">
            <a:alphaModFix amt="35000"/>
            <a:extLst>
              <a:ext uri="{28A0092B-C50C-407E-A947-70E740481C1C}">
                <a14:useLocalDpi xmlns:a14="http://schemas.microsoft.com/office/drawing/2010/main" val="0"/>
              </a:ext>
            </a:extLst>
          </a:blip>
          <a:srcRect l="3302" t="47518" r="13479" b="31213"/>
          <a:stretch>
            <a:fillRect/>
          </a:stretch>
        </p:blipFill>
        <p:spPr>
          <a:xfrm>
            <a:off x="-319278" y="6899714"/>
            <a:ext cx="13548360" cy="1922637"/>
          </a:xfrm>
          <a:prstGeom prst="rect">
            <a:avLst/>
          </a:prstGeom>
        </p:spPr>
      </p:pic>
      <p:sp>
        <p:nvSpPr>
          <p:cNvPr id="8" name="箭头: V 形 7"/>
          <p:cNvSpPr/>
          <p:nvPr userDrawn="1"/>
        </p:nvSpPr>
        <p:spPr>
          <a:xfrm flipH="1">
            <a:off x="8120914" y="654814"/>
            <a:ext cx="3287008" cy="5713776"/>
          </a:xfrm>
          <a:prstGeom prst="chevron">
            <a:avLst>
              <a:gd name="adj" fmla="val 9113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任意多边形: 形状 57"/>
          <p:cNvSpPr/>
          <p:nvPr userDrawn="1"/>
        </p:nvSpPr>
        <p:spPr>
          <a:xfrm flipH="1">
            <a:off x="8839509" y="654061"/>
            <a:ext cx="3353334" cy="5773942"/>
          </a:xfrm>
          <a:custGeom>
            <a:avLst/>
            <a:gdLst>
              <a:gd name="connsiteX0" fmla="*/ 328671 w 3353334"/>
              <a:gd name="connsiteY0" fmla="*/ 0 h 5553796"/>
              <a:gd name="connsiteX1" fmla="*/ 0 w 3353334"/>
              <a:gd name="connsiteY1" fmla="*/ 0 h 5553796"/>
              <a:gd name="connsiteX2" fmla="*/ 0 w 3353334"/>
              <a:gd name="connsiteY2" fmla="*/ 323408 h 5553796"/>
              <a:gd name="connsiteX3" fmla="*/ 2711050 w 3353334"/>
              <a:gd name="connsiteY3" fmla="*/ 2804115 h 5553796"/>
              <a:gd name="connsiteX4" fmla="*/ 0 w 3353334"/>
              <a:gd name="connsiteY4" fmla="*/ 5284821 h 5553796"/>
              <a:gd name="connsiteX5" fmla="*/ 0 w 3353334"/>
              <a:gd name="connsiteY5" fmla="*/ 5553796 h 5553796"/>
              <a:gd name="connsiteX6" fmla="*/ 308508 w 3353334"/>
              <a:gd name="connsiteY6" fmla="*/ 5553796 h 5553796"/>
              <a:gd name="connsiteX7" fmla="*/ 3353334 w 3353334"/>
              <a:gd name="connsiteY7" fmla="*/ 2767674 h 5553796"/>
              <a:gd name="connsiteX8" fmla="*/ 328671 w 3353334"/>
              <a:gd name="connsiteY8" fmla="*/ 0 h 555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334" h="5553796">
                <a:moveTo>
                  <a:pt x="328671" y="0"/>
                </a:moveTo>
                <a:lnTo>
                  <a:pt x="0" y="0"/>
                </a:lnTo>
                <a:lnTo>
                  <a:pt x="0" y="323408"/>
                </a:lnTo>
                <a:lnTo>
                  <a:pt x="2711050" y="2804115"/>
                </a:lnTo>
                <a:lnTo>
                  <a:pt x="0" y="5284821"/>
                </a:lnTo>
                <a:lnTo>
                  <a:pt x="0" y="5553796"/>
                </a:lnTo>
                <a:lnTo>
                  <a:pt x="308508" y="5553796"/>
                </a:lnTo>
                <a:lnTo>
                  <a:pt x="3353334" y="2767674"/>
                </a:lnTo>
                <a:lnTo>
                  <a:pt x="328671" y="0"/>
                </a:lnTo>
                <a:close/>
              </a:path>
            </a:pathLst>
          </a:custGeom>
          <a:solidFill>
            <a:srgbClr val="990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任意多边形: 形状 51"/>
          <p:cNvSpPr/>
          <p:nvPr userDrawn="1"/>
        </p:nvSpPr>
        <p:spPr>
          <a:xfrm flipH="1">
            <a:off x="10064423" y="1526756"/>
            <a:ext cx="2127575" cy="4047951"/>
          </a:xfrm>
          <a:custGeom>
            <a:avLst/>
            <a:gdLst>
              <a:gd name="connsiteX0" fmla="*/ 0 w 2021800"/>
              <a:gd name="connsiteY0" fmla="*/ 0 h 3700037"/>
              <a:gd name="connsiteX1" fmla="*/ 0 w 2021800"/>
              <a:gd name="connsiteY1" fmla="*/ 3700037 h 3700037"/>
              <a:gd name="connsiteX2" fmla="*/ 2021800 w 2021800"/>
              <a:gd name="connsiteY2" fmla="*/ 1850019 h 3700037"/>
              <a:gd name="connsiteX3" fmla="*/ 0 w 2021800"/>
              <a:gd name="connsiteY3" fmla="*/ 0 h 3700037"/>
            </a:gdLst>
            <a:ahLst/>
            <a:cxnLst>
              <a:cxn ang="0">
                <a:pos x="connsiteX0" y="connsiteY0"/>
              </a:cxn>
              <a:cxn ang="0">
                <a:pos x="connsiteX1" y="connsiteY1"/>
              </a:cxn>
              <a:cxn ang="0">
                <a:pos x="connsiteX2" y="connsiteY2"/>
              </a:cxn>
              <a:cxn ang="0">
                <a:pos x="connsiteX3" y="connsiteY3"/>
              </a:cxn>
            </a:cxnLst>
            <a:rect l="l" t="t" r="r" b="b"/>
            <a:pathLst>
              <a:path w="2021800" h="3700037">
                <a:moveTo>
                  <a:pt x="0" y="0"/>
                </a:moveTo>
                <a:lnTo>
                  <a:pt x="0" y="3700037"/>
                </a:lnTo>
                <a:lnTo>
                  <a:pt x="2021800" y="1850019"/>
                </a:lnTo>
                <a:lnTo>
                  <a:pt x="0" y="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1" name="组合 20"/>
          <p:cNvGrpSpPr/>
          <p:nvPr userDrawn="1"/>
        </p:nvGrpSpPr>
        <p:grpSpPr>
          <a:xfrm>
            <a:off x="10659351" y="3264062"/>
            <a:ext cx="1392692" cy="491924"/>
            <a:chOff x="714375" y="1419225"/>
            <a:chExt cx="11134427" cy="2133600"/>
          </a:xfrm>
        </p:grpSpPr>
        <p:cxnSp>
          <p:nvCxnSpPr>
            <p:cNvPr id="22" name="直接连接符 21"/>
            <p:cNvCxnSpPr/>
            <p:nvPr/>
          </p:nvCxnSpPr>
          <p:spPr>
            <a:xfrm flipH="1">
              <a:off x="3010201" y="3171825"/>
              <a:ext cx="275931" cy="371475"/>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296402" y="3171225"/>
              <a:ext cx="266400" cy="38160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276600" y="3171825"/>
              <a:ext cx="230505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991352" y="3171225"/>
              <a:ext cx="2305050" cy="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581650" y="2095500"/>
              <a:ext cx="0" cy="1114425"/>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962777" y="2085975"/>
              <a:ext cx="0" cy="1114425"/>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6962777" y="1752600"/>
              <a:ext cx="123823" cy="39945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457828" y="1752600"/>
              <a:ext cx="123822" cy="39945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57828" y="1752600"/>
              <a:ext cx="380997" cy="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734180" y="1752600"/>
              <a:ext cx="380997" cy="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5909620" y="1419228"/>
              <a:ext cx="386837" cy="333373"/>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276544" y="1419225"/>
              <a:ext cx="429060" cy="333373"/>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14375" y="3542008"/>
              <a:ext cx="2305052" cy="0"/>
            </a:xfrm>
            <a:prstGeom prst="line">
              <a:avLst/>
            </a:prstGeom>
            <a:ln w="34925">
              <a:gradFill>
                <a:gsLst>
                  <a:gs pos="0">
                    <a:srgbClr val="850063"/>
                  </a:gs>
                  <a:gs pos="100000">
                    <a:srgbClr val="850063">
                      <a:alpha val="0"/>
                    </a:srgb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9543752" y="3543300"/>
              <a:ext cx="2305050" cy="0"/>
            </a:xfrm>
            <a:prstGeom prst="line">
              <a:avLst/>
            </a:prstGeom>
            <a:ln w="34925">
              <a:gradFill>
                <a:gsLst>
                  <a:gs pos="0">
                    <a:srgbClr val="850063"/>
                  </a:gs>
                  <a:gs pos="100000">
                    <a:srgbClr val="850063">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47" name="平行四边形 46"/>
          <p:cNvSpPr/>
          <p:nvPr userDrawn="1"/>
        </p:nvSpPr>
        <p:spPr>
          <a:xfrm>
            <a:off x="58550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userDrawn="1"/>
        </p:nvSpPr>
        <p:spPr>
          <a:xfrm>
            <a:off x="105411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平行四边形 70"/>
          <p:cNvSpPr/>
          <p:nvPr userDrawn="1"/>
        </p:nvSpPr>
        <p:spPr>
          <a:xfrm>
            <a:off x="152272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p:cNvSpPr/>
          <p:nvPr userDrawn="1"/>
        </p:nvSpPr>
        <p:spPr>
          <a:xfrm>
            <a:off x="199133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平行四边形 72"/>
          <p:cNvSpPr/>
          <p:nvPr userDrawn="1"/>
        </p:nvSpPr>
        <p:spPr>
          <a:xfrm>
            <a:off x="245994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平行四边形 73"/>
          <p:cNvSpPr/>
          <p:nvPr userDrawn="1"/>
        </p:nvSpPr>
        <p:spPr>
          <a:xfrm>
            <a:off x="292855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平行四边形 74"/>
          <p:cNvSpPr/>
          <p:nvPr userDrawn="1"/>
        </p:nvSpPr>
        <p:spPr>
          <a:xfrm>
            <a:off x="339716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平行四边形 75"/>
          <p:cNvSpPr/>
          <p:nvPr userDrawn="1"/>
        </p:nvSpPr>
        <p:spPr>
          <a:xfrm>
            <a:off x="386577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平行四边形 76"/>
          <p:cNvSpPr/>
          <p:nvPr userDrawn="1"/>
        </p:nvSpPr>
        <p:spPr>
          <a:xfrm>
            <a:off x="433438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平行四边形 77"/>
          <p:cNvSpPr/>
          <p:nvPr userDrawn="1"/>
        </p:nvSpPr>
        <p:spPr>
          <a:xfrm>
            <a:off x="480299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平行四边形 78"/>
          <p:cNvSpPr/>
          <p:nvPr userDrawn="1"/>
        </p:nvSpPr>
        <p:spPr>
          <a:xfrm>
            <a:off x="527160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平行四边形 79"/>
          <p:cNvSpPr/>
          <p:nvPr userDrawn="1"/>
        </p:nvSpPr>
        <p:spPr>
          <a:xfrm>
            <a:off x="574021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userDrawn="1"/>
        </p:nvSpPr>
        <p:spPr>
          <a:xfrm>
            <a:off x="620882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平行四边形 81"/>
          <p:cNvSpPr/>
          <p:nvPr userDrawn="1"/>
        </p:nvSpPr>
        <p:spPr>
          <a:xfrm>
            <a:off x="667743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p:cNvSpPr/>
          <p:nvPr userDrawn="1"/>
        </p:nvSpPr>
        <p:spPr>
          <a:xfrm>
            <a:off x="714604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平行四边形 83"/>
          <p:cNvSpPr/>
          <p:nvPr userDrawn="1"/>
        </p:nvSpPr>
        <p:spPr>
          <a:xfrm>
            <a:off x="761465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平行四边形 84"/>
          <p:cNvSpPr/>
          <p:nvPr userDrawn="1"/>
        </p:nvSpPr>
        <p:spPr>
          <a:xfrm>
            <a:off x="808326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userDrawn="1"/>
        </p:nvSpPr>
        <p:spPr>
          <a:xfrm>
            <a:off x="855187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p:cNvSpPr/>
          <p:nvPr userDrawn="1"/>
        </p:nvSpPr>
        <p:spPr>
          <a:xfrm>
            <a:off x="902048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平行四边形 87"/>
          <p:cNvSpPr/>
          <p:nvPr userDrawn="1"/>
        </p:nvSpPr>
        <p:spPr>
          <a:xfrm>
            <a:off x="948909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平行四边形 88"/>
          <p:cNvSpPr/>
          <p:nvPr userDrawn="1"/>
        </p:nvSpPr>
        <p:spPr>
          <a:xfrm>
            <a:off x="995770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平行四边形 89"/>
          <p:cNvSpPr/>
          <p:nvPr userDrawn="1"/>
        </p:nvSpPr>
        <p:spPr>
          <a:xfrm>
            <a:off x="10426310" y="-260831"/>
            <a:ext cx="837869" cy="611238"/>
          </a:xfrm>
          <a:prstGeom prst="parallelogram">
            <a:avLst>
              <a:gd name="adj" fmla="val 103724"/>
            </a:avLst>
          </a:prstGeom>
          <a:solidFill>
            <a:srgbClr val="9909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平行四边形 90"/>
          <p:cNvSpPr/>
          <p:nvPr userDrawn="1"/>
        </p:nvSpPr>
        <p:spPr>
          <a:xfrm>
            <a:off x="10932244"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平行四边形 93"/>
          <p:cNvSpPr/>
          <p:nvPr userDrawn="1"/>
        </p:nvSpPr>
        <p:spPr>
          <a:xfrm>
            <a:off x="-267918" y="-27305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平行四边形 94"/>
          <p:cNvSpPr/>
          <p:nvPr userDrawn="1"/>
        </p:nvSpPr>
        <p:spPr>
          <a:xfrm>
            <a:off x="200692" y="-27305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平行四边形 95"/>
          <p:cNvSpPr/>
          <p:nvPr userDrawn="1"/>
        </p:nvSpPr>
        <p:spPr>
          <a:xfrm>
            <a:off x="11122757" y="-52485"/>
            <a:ext cx="988980" cy="710588"/>
          </a:xfrm>
          <a:prstGeom prst="parallelogram">
            <a:avLst>
              <a:gd name="adj" fmla="val 98322"/>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平行四边形 96"/>
          <p:cNvSpPr/>
          <p:nvPr userDrawn="1"/>
        </p:nvSpPr>
        <p:spPr>
          <a:xfrm rot="10800000" flipH="1">
            <a:off x="36297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平行四边形 97"/>
          <p:cNvSpPr/>
          <p:nvPr userDrawn="1"/>
        </p:nvSpPr>
        <p:spPr>
          <a:xfrm rot="10800000" flipH="1">
            <a:off x="83158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平行四边形 98"/>
          <p:cNvSpPr/>
          <p:nvPr userDrawn="1"/>
        </p:nvSpPr>
        <p:spPr>
          <a:xfrm rot="10800000" flipH="1">
            <a:off x="130019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平行四边形 99"/>
          <p:cNvSpPr/>
          <p:nvPr userDrawn="1"/>
        </p:nvSpPr>
        <p:spPr>
          <a:xfrm rot="10800000" flipH="1">
            <a:off x="176880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平行四边形 100"/>
          <p:cNvSpPr/>
          <p:nvPr userDrawn="1"/>
        </p:nvSpPr>
        <p:spPr>
          <a:xfrm rot="10800000" flipH="1">
            <a:off x="223741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平行四边形 101"/>
          <p:cNvSpPr/>
          <p:nvPr userDrawn="1"/>
        </p:nvSpPr>
        <p:spPr>
          <a:xfrm rot="10800000" flipH="1">
            <a:off x="270602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平行四边形 102"/>
          <p:cNvSpPr/>
          <p:nvPr userDrawn="1"/>
        </p:nvSpPr>
        <p:spPr>
          <a:xfrm rot="10800000" flipH="1">
            <a:off x="317463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p:cNvSpPr/>
          <p:nvPr userDrawn="1"/>
        </p:nvSpPr>
        <p:spPr>
          <a:xfrm rot="10800000" flipH="1">
            <a:off x="364324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userDrawn="1"/>
        </p:nvSpPr>
        <p:spPr>
          <a:xfrm rot="10800000" flipH="1">
            <a:off x="411185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userDrawn="1"/>
        </p:nvSpPr>
        <p:spPr>
          <a:xfrm rot="10800000" flipH="1">
            <a:off x="458046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平行四边形 106"/>
          <p:cNvSpPr/>
          <p:nvPr userDrawn="1"/>
        </p:nvSpPr>
        <p:spPr>
          <a:xfrm rot="10800000" flipH="1">
            <a:off x="504907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平行四边形 107"/>
          <p:cNvSpPr/>
          <p:nvPr userDrawn="1"/>
        </p:nvSpPr>
        <p:spPr>
          <a:xfrm rot="10800000" flipH="1">
            <a:off x="551768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平行四边形 108"/>
          <p:cNvSpPr/>
          <p:nvPr userDrawn="1"/>
        </p:nvSpPr>
        <p:spPr>
          <a:xfrm rot="10800000" flipH="1">
            <a:off x="598629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平行四边形 109"/>
          <p:cNvSpPr/>
          <p:nvPr userDrawn="1"/>
        </p:nvSpPr>
        <p:spPr>
          <a:xfrm rot="10800000" flipH="1">
            <a:off x="645490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平行四边形 110"/>
          <p:cNvSpPr/>
          <p:nvPr userDrawn="1"/>
        </p:nvSpPr>
        <p:spPr>
          <a:xfrm rot="10800000" flipH="1">
            <a:off x="692351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平行四边形 111"/>
          <p:cNvSpPr/>
          <p:nvPr userDrawn="1"/>
        </p:nvSpPr>
        <p:spPr>
          <a:xfrm rot="10800000" flipH="1">
            <a:off x="739212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平行四边形 112"/>
          <p:cNvSpPr/>
          <p:nvPr userDrawn="1"/>
        </p:nvSpPr>
        <p:spPr>
          <a:xfrm rot="10800000" flipH="1">
            <a:off x="786073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平行四边形 113"/>
          <p:cNvSpPr/>
          <p:nvPr userDrawn="1"/>
        </p:nvSpPr>
        <p:spPr>
          <a:xfrm rot="10800000" flipH="1">
            <a:off x="832934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平行四边形 114"/>
          <p:cNvSpPr/>
          <p:nvPr userDrawn="1"/>
        </p:nvSpPr>
        <p:spPr>
          <a:xfrm rot="10800000" flipH="1">
            <a:off x="879795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平行四边形 115"/>
          <p:cNvSpPr/>
          <p:nvPr userDrawn="1"/>
        </p:nvSpPr>
        <p:spPr>
          <a:xfrm rot="10800000" flipH="1">
            <a:off x="926656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平行四边形 116"/>
          <p:cNvSpPr/>
          <p:nvPr userDrawn="1"/>
        </p:nvSpPr>
        <p:spPr>
          <a:xfrm rot="10800000" flipH="1">
            <a:off x="973517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平行四边形 117"/>
          <p:cNvSpPr/>
          <p:nvPr userDrawn="1"/>
        </p:nvSpPr>
        <p:spPr>
          <a:xfrm rot="10800000" flipH="1">
            <a:off x="10203782" y="6391928"/>
            <a:ext cx="837869" cy="611238"/>
          </a:xfrm>
          <a:prstGeom prst="parallelogram">
            <a:avLst>
              <a:gd name="adj" fmla="val 103724"/>
            </a:avLst>
          </a:prstGeom>
          <a:solidFill>
            <a:srgbClr val="9909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平行四边形 118"/>
          <p:cNvSpPr/>
          <p:nvPr userDrawn="1"/>
        </p:nvSpPr>
        <p:spPr>
          <a:xfrm rot="10800000" flipH="1">
            <a:off x="10691956" y="6380516"/>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平行四边形 119"/>
          <p:cNvSpPr/>
          <p:nvPr userDrawn="1"/>
        </p:nvSpPr>
        <p:spPr>
          <a:xfrm rot="10800000" flipH="1">
            <a:off x="-490446" y="637970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平行四边形 120"/>
          <p:cNvSpPr/>
          <p:nvPr userDrawn="1"/>
        </p:nvSpPr>
        <p:spPr>
          <a:xfrm rot="10800000" flipH="1">
            <a:off x="-21836" y="637970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平行四边形 121"/>
          <p:cNvSpPr/>
          <p:nvPr userDrawn="1"/>
        </p:nvSpPr>
        <p:spPr>
          <a:xfrm rot="10800000" flipH="1">
            <a:off x="11122757" y="6362593"/>
            <a:ext cx="988980" cy="710588"/>
          </a:xfrm>
          <a:prstGeom prst="parallelogram">
            <a:avLst>
              <a:gd name="adj" fmla="val 98322"/>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p:cNvSpPr/>
          <p:nvPr userDrawn="1"/>
        </p:nvSpPr>
        <p:spPr>
          <a:xfrm>
            <a:off x="11355067" y="-51407"/>
            <a:ext cx="1856102" cy="1224334"/>
          </a:xfrm>
          <a:prstGeom prst="parallelogram">
            <a:avLst>
              <a:gd name="adj" fmla="val 98322"/>
            </a:avLst>
          </a:prstGeom>
          <a:solidFill>
            <a:srgbClr val="9909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平行四边形 123"/>
          <p:cNvSpPr/>
          <p:nvPr userDrawn="1"/>
        </p:nvSpPr>
        <p:spPr>
          <a:xfrm flipH="1">
            <a:off x="11507273" y="6046418"/>
            <a:ext cx="1615788" cy="1059625"/>
          </a:xfrm>
          <a:prstGeom prst="parallelogram">
            <a:avLst>
              <a:gd name="adj" fmla="val 98322"/>
            </a:avLst>
          </a:prstGeom>
          <a:solidFill>
            <a:srgbClr val="9909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3174" y="345225"/>
            <a:ext cx="10879187" cy="265426"/>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5400000" flipH="1">
            <a:off x="10878985" y="342125"/>
            <a:ext cx="269445" cy="267605"/>
          </a:xfrm>
          <a:prstGeom prst="triangle">
            <a:avLst>
              <a:gd name="adj" fmla="val 100000"/>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305435" y="3150870"/>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63" presetClass="path" presetSubtype="0" accel="50000" decel="50000" fill="hold" grpId="1" nodeType="withEffect">
                                  <p:stCondLst>
                                    <p:cond delay="200"/>
                                  </p:stCondLst>
                                  <p:childTnLst>
                                    <p:animMotion origin="layout" path="M -0.0556 -0.00023 L 2.5E-6 1.11111E-6 " pathEditMode="relative" rAng="0" ptsTypes="AA">
                                      <p:cBhvr>
                                        <p:cTn id="9" dur="300" fill="hold"/>
                                        <p:tgtEl>
                                          <p:spTgt spid="19"/>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lvl="0">
            <p:tnLst>
              <p:par>
                <p:cTn presetID="10"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300"/>
                        <p:tgtEl>
                          <p:spTgt spid="19"/>
                        </p:tgtEl>
                      </p:cBhvr>
                    </p:animEffect>
                  </p:childTnLst>
                </p:cTn>
              </p:par>
            </p:tnLst>
          </p:tmpl>
        </p:tmplLst>
      </p:bldP>
      <p:bldP spid="19" grpId="1">
        <p:tmplLst>
          <p:tmpl lvl="0">
            <p:tnLst>
              <p:par>
                <p:cTn presetID="63" presetClass="path" presetSubtype="0" accel="50000" decel="50000" fill="hold" nodeType="withEffect">
                  <p:stCondLst>
                    <p:cond delay="200"/>
                  </p:stCondLst>
                  <p:childTnLst>
                    <p:animMotion origin="layout" path="M -0.0556 -0.00023 L 2.5E-6 1.11111E-6 " pathEditMode="relative" rAng="0" ptsTypes="AA">
                      <p:cBhvr>
                        <p:cTn dur="300" fill="hold"/>
                        <p:tgtEl>
                          <p:spTgt spid="19"/>
                        </p:tgtEl>
                        <p:attrNameLst>
                          <p:attrName>ppt_x</p:attrName>
                          <p:attrName>ppt_y</p:attrName>
                        </p:attrNameLst>
                      </p:cBhvr>
                      <p:rCtr x="2773" y="0"/>
                    </p:animMotion>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16" name="图形 15"/>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4925" y="5757673"/>
            <a:ext cx="4114800" cy="781050"/>
          </a:xfrm>
          <a:prstGeom prst="rect">
            <a:avLst/>
          </a:prstGeom>
        </p:spPr>
      </p:pic>
      <p:pic>
        <p:nvPicPr>
          <p:cNvPr id="18" name="图形 17"/>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2638" y="5262373"/>
            <a:ext cx="4114800" cy="1276350"/>
          </a:xfrm>
          <a:prstGeom prst="rect">
            <a:avLst/>
          </a:prstGeom>
        </p:spPr>
      </p:pic>
      <p:pic>
        <p:nvPicPr>
          <p:cNvPr id="26" name="图片 2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50213" y="5739984"/>
            <a:ext cx="1491574" cy="726296"/>
          </a:xfrm>
          <a:prstGeom prst="rect">
            <a:avLst/>
          </a:prstGeom>
        </p:spPr>
      </p:pic>
      <p:pic>
        <p:nvPicPr>
          <p:cNvPr id="49" name="图片 48"/>
          <p:cNvPicPr>
            <a:picLocks noChangeAspect="1"/>
          </p:cNvPicPr>
          <p:nvPr userDrawn="1"/>
        </p:nvPicPr>
        <p:blipFill>
          <a:blip r:embed="rId7">
            <a:alphaModFix amt="40000"/>
            <a:extLst>
              <a:ext uri="{BEBA8EAE-BF5A-486C-A8C5-ECC9F3942E4B}">
                <a14:imgProps xmlns:a14="http://schemas.microsoft.com/office/drawing/2010/main">
                  <a14:imgLayer r:embed="rId8">
                    <a14:imgEffect>
                      <a14:brightnessContrast bright="3000"/>
                    </a14:imgEffect>
                  </a14:imgLayer>
                </a14:imgProps>
              </a:ext>
              <a:ext uri="{28A0092B-C50C-407E-A947-70E740481C1C}">
                <a14:useLocalDpi xmlns:a14="http://schemas.microsoft.com/office/drawing/2010/main" val="0"/>
              </a:ext>
            </a:extLst>
          </a:blip>
          <a:stretch>
            <a:fillRect/>
          </a:stretch>
        </p:blipFill>
        <p:spPr>
          <a:xfrm>
            <a:off x="10189580" y="949115"/>
            <a:ext cx="4004840" cy="5020152"/>
          </a:xfrm>
          <a:prstGeom prst="rect">
            <a:avLst/>
          </a:prstGeom>
        </p:spPr>
      </p:pic>
      <p:sp>
        <p:nvSpPr>
          <p:cNvPr id="52" name="矩形 51"/>
          <p:cNvSpPr/>
          <p:nvPr userDrawn="1"/>
        </p:nvSpPr>
        <p:spPr>
          <a:xfrm>
            <a:off x="0" y="6509614"/>
            <a:ext cx="12192000" cy="366430"/>
          </a:xfrm>
          <a:prstGeom prst="rect">
            <a:avLst/>
          </a:prstGeom>
          <a:gradFill>
            <a:gsLst>
              <a:gs pos="0">
                <a:srgbClr val="9E008B"/>
              </a:gs>
              <a:gs pos="100000">
                <a:srgbClr val="85006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普通内容">
    <p:spTree>
      <p:nvGrpSpPr>
        <p:cNvPr id="1" name=""/>
        <p:cNvGrpSpPr/>
        <p:nvPr/>
      </p:nvGrpSpPr>
      <p:grpSpPr>
        <a:xfrm>
          <a:off x="0" y="0"/>
          <a:ext cx="0" cy="0"/>
          <a:chOff x="0" y="0"/>
          <a:chExt cx="0" cy="0"/>
        </a:xfrm>
      </p:grpSpPr>
      <p:pic>
        <p:nvPicPr>
          <p:cNvPr id="13" name="图片 12" descr="图片包含 户外, 树, 天空, 建筑物&#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13125" t="4956" r="2202" b="-4956"/>
          <a:stretch>
            <a:fillRect/>
          </a:stretch>
        </p:blipFill>
        <p:spPr>
          <a:xfrm>
            <a:off x="2264" y="346109"/>
            <a:ext cx="12192000" cy="6863116"/>
          </a:xfrm>
          <a:prstGeom prst="rect">
            <a:avLst/>
          </a:prstGeom>
        </p:spPr>
      </p:pic>
      <p:sp>
        <p:nvSpPr>
          <p:cNvPr id="14" name="矩形 13"/>
          <p:cNvSpPr/>
          <p:nvPr userDrawn="1"/>
        </p:nvSpPr>
        <p:spPr>
          <a:xfrm>
            <a:off x="-2264" y="47021"/>
            <a:ext cx="12192000" cy="6897644"/>
          </a:xfrm>
          <a:prstGeom prst="rect">
            <a:avLst/>
          </a:prstGeom>
          <a:gradFill flip="none" rotWithShape="1">
            <a:gsLst>
              <a:gs pos="0">
                <a:schemeClr val="bg1"/>
              </a:gs>
              <a:gs pos="70000">
                <a:schemeClr val="bg1"/>
              </a:gs>
              <a:gs pos="33000">
                <a:schemeClr val="bg1">
                  <a:alpha val="97000"/>
                </a:schemeClr>
              </a:gs>
              <a:gs pos="50000">
                <a:schemeClr val="bg1">
                  <a:alpha val="97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0" y="-30479"/>
            <a:ext cx="12192000" cy="573769"/>
          </a:xfrm>
          <a:prstGeom prst="parallelogram">
            <a:avLst>
              <a:gd name="adj" fmla="val 0"/>
            </a:avLst>
          </a:prstGeom>
          <a:gradFill>
            <a:gsLst>
              <a:gs pos="16000">
                <a:srgbClr val="88136E">
                  <a:alpha val="78000"/>
                </a:srgbClr>
              </a:gs>
              <a:gs pos="0">
                <a:srgbClr val="B4009E"/>
              </a:gs>
              <a:gs pos="99351">
                <a:schemeClr val="accent4">
                  <a:lumMod val="75000"/>
                </a:schemeClr>
              </a:gs>
              <a:gs pos="77000">
                <a:schemeClr val="accent1"/>
              </a:gs>
            </a:gsLst>
            <a:lin ang="8100000" scaled="0"/>
          </a:gradFill>
          <a:ln>
            <a:noFill/>
          </a:ln>
          <a:effectLst>
            <a:outerShdw blurRad="50800" dist="381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userDrawn="1"/>
        </p:nvPicPr>
        <p:blipFill rotWithShape="1">
          <a:blip r:embed="rId3">
            <a:alphaModFix amt="35000"/>
            <a:extLst>
              <a:ext uri="{28A0092B-C50C-407E-A947-70E740481C1C}">
                <a14:useLocalDpi xmlns:a14="http://schemas.microsoft.com/office/drawing/2010/main" val="0"/>
              </a:ext>
            </a:extLst>
          </a:blip>
          <a:srcRect t="44074" b="47560"/>
          <a:stretch>
            <a:fillRect/>
          </a:stretch>
        </p:blipFill>
        <p:spPr>
          <a:xfrm>
            <a:off x="3537879" y="-30480"/>
            <a:ext cx="10125565" cy="573770"/>
          </a:xfrm>
          <a:prstGeom prst="rect">
            <a:avLst/>
          </a:prstGeom>
        </p:spPr>
      </p:pic>
      <p:pic>
        <p:nvPicPr>
          <p:cNvPr id="25" name="图片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71977" y="128612"/>
            <a:ext cx="1025842" cy="319245"/>
          </a:xfrm>
          <a:prstGeom prst="rect">
            <a:avLst/>
          </a:prstGeom>
        </p:spPr>
      </p:pic>
      <p:pic>
        <p:nvPicPr>
          <p:cNvPr id="10" name="图片 9"/>
          <p:cNvPicPr>
            <a:picLocks noChangeAspect="1"/>
          </p:cNvPicPr>
          <p:nvPr userDrawn="1"/>
        </p:nvPicPr>
        <p:blipFill>
          <a:blip r:embed="rId5">
            <a:alphaModFix amt="20000"/>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a:xfrm>
            <a:off x="10825155" y="3431262"/>
            <a:ext cx="2733690" cy="342673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8" name="平行四边形 7"/>
          <p:cNvSpPr/>
          <p:nvPr userDrawn="1">
            <p:custDataLst>
              <p:tags r:id="rId2"/>
            </p:custDataLst>
          </p:nvPr>
        </p:nvSpPr>
        <p:spPr>
          <a:xfrm>
            <a:off x="0" y="-30479"/>
            <a:ext cx="12192000" cy="573769"/>
          </a:xfrm>
          <a:prstGeom prst="parallelogram">
            <a:avLst>
              <a:gd name="adj" fmla="val 0"/>
            </a:avLst>
          </a:prstGeom>
          <a:gradFill>
            <a:gsLst>
              <a:gs pos="16000">
                <a:srgbClr val="88136E">
                  <a:alpha val="78000"/>
                </a:srgbClr>
              </a:gs>
              <a:gs pos="0">
                <a:srgbClr val="B4009E"/>
              </a:gs>
              <a:gs pos="99351">
                <a:schemeClr val="accent4">
                  <a:lumMod val="75000"/>
                </a:schemeClr>
              </a:gs>
              <a:gs pos="77000">
                <a:schemeClr val="accent1"/>
              </a:gs>
            </a:gsLst>
            <a:lin ang="8100000" scaled="0"/>
          </a:gradFill>
          <a:ln>
            <a:noFill/>
          </a:ln>
          <a:effectLst>
            <a:outerShdw blurRad="50800" dist="381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p:cNvPicPr>
            <a:picLocks noChangeAspect="1"/>
          </p:cNvPicPr>
          <p:nvPr userDrawn="1">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0971977" y="128612"/>
            <a:ext cx="1025842" cy="319245"/>
          </a:xfrm>
          <a:prstGeom prst="rect">
            <a:avLst/>
          </a:prstGeom>
        </p:spPr>
      </p:pic>
      <p:pic>
        <p:nvPicPr>
          <p:cNvPr id="20" name="图片 19"/>
          <p:cNvPicPr>
            <a:picLocks noChangeAspect="1"/>
          </p:cNvPicPr>
          <p:nvPr userDrawn="1">
            <p:custDataLst>
              <p:tags r:id="rId5"/>
            </p:custDataLst>
          </p:nvPr>
        </p:nvPicPr>
        <p:blipFill rotWithShape="1">
          <a:blip r:embed="rId6">
            <a:alphaModFix amt="35000"/>
            <a:extLst>
              <a:ext uri="{28A0092B-C50C-407E-A947-70E740481C1C}">
                <a14:useLocalDpi xmlns:a14="http://schemas.microsoft.com/office/drawing/2010/main" val="0"/>
              </a:ext>
            </a:extLst>
          </a:blip>
          <a:srcRect t="44074" b="47560"/>
          <a:stretch>
            <a:fillRect/>
          </a:stretch>
        </p:blipFill>
        <p:spPr>
          <a:xfrm>
            <a:off x="3537879" y="-30480"/>
            <a:ext cx="10125565" cy="5737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过渡页">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C21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Light" panose="00020600040101010101" pitchFamily="18" charset="-122"/>
              <a:cs typeface="+mn-cs"/>
            </a:endParaRPr>
          </a:p>
        </p:txBody>
      </p:sp>
      <p:pic>
        <p:nvPicPr>
          <p:cNvPr id="6" name="图片 5"/>
          <p:cNvPicPr>
            <a:picLocks noChangeAspect="1"/>
          </p:cNvPicPr>
          <p:nvPr userDrawn="1"/>
        </p:nvPicPr>
        <p:blipFill>
          <a:blip r:embed="rId2">
            <a:alphaModFix amt="50000"/>
          </a:blip>
          <a:srcRect/>
          <a:stretch>
            <a:fillRect/>
          </a:stretch>
        </p:blipFill>
        <p:spPr>
          <a:xfrm>
            <a:off x="0" y="0"/>
            <a:ext cx="6616700" cy="3416300"/>
          </a:xfrm>
          <a:custGeom>
            <a:avLst/>
            <a:gdLst>
              <a:gd name="connsiteX0" fmla="*/ 0 w 6616700"/>
              <a:gd name="connsiteY0" fmla="*/ 0 h 3416300"/>
              <a:gd name="connsiteX1" fmla="*/ 6616700 w 6616700"/>
              <a:gd name="connsiteY1" fmla="*/ 0 h 3416300"/>
              <a:gd name="connsiteX2" fmla="*/ 6616700 w 6616700"/>
              <a:gd name="connsiteY2" fmla="*/ 3416300 h 3416300"/>
              <a:gd name="connsiteX3" fmla="*/ 0 w 6616700"/>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6616700" h="3416300">
                <a:moveTo>
                  <a:pt x="0" y="0"/>
                </a:moveTo>
                <a:lnTo>
                  <a:pt x="6616700" y="0"/>
                </a:lnTo>
                <a:lnTo>
                  <a:pt x="6616700" y="3416300"/>
                </a:lnTo>
                <a:lnTo>
                  <a:pt x="0" y="3416300"/>
                </a:lnTo>
                <a:close/>
              </a:path>
            </a:pathLst>
          </a:custGeom>
        </p:spPr>
      </p:pic>
      <p:pic>
        <p:nvPicPr>
          <p:cNvPr id="8" name="图片 7"/>
          <p:cNvPicPr>
            <a:picLocks noChangeAspect="1"/>
          </p:cNvPicPr>
          <p:nvPr userDrawn="1"/>
        </p:nvPicPr>
        <p:blipFill>
          <a:blip r:embed="rId3" cstate="screen"/>
          <a:stretch>
            <a:fillRect/>
          </a:stretch>
        </p:blipFill>
        <p:spPr>
          <a:xfrm>
            <a:off x="7499910" y="0"/>
            <a:ext cx="4692090" cy="68580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正文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descr="图片包含 游戏机, 日落, 伞&#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93115"/>
            <a:ext cx="1536700" cy="622028"/>
          </a:xfrm>
          <a:prstGeom prst="rect">
            <a:avLst/>
          </a:prstGeom>
        </p:spPr>
      </p:pic>
      <p:sp>
        <p:nvSpPr>
          <p:cNvPr id="3" name="任意多边形: 形状 2"/>
          <p:cNvSpPr/>
          <p:nvPr userDrawn="1"/>
        </p:nvSpPr>
        <p:spPr>
          <a:xfrm>
            <a:off x="0" y="6694714"/>
            <a:ext cx="12192000" cy="163286"/>
          </a:xfrm>
          <a:custGeom>
            <a:avLst/>
            <a:gdLst>
              <a:gd name="connsiteX0" fmla="*/ 0 w 12192000"/>
              <a:gd name="connsiteY0" fmla="*/ 0 h 163286"/>
              <a:gd name="connsiteX1" fmla="*/ 12192000 w 12192000"/>
              <a:gd name="connsiteY1" fmla="*/ 0 h 163286"/>
              <a:gd name="connsiteX2" fmla="*/ 12192000 w 12192000"/>
              <a:gd name="connsiteY2" fmla="*/ 163286 h 163286"/>
              <a:gd name="connsiteX3" fmla="*/ 0 w 12192000"/>
              <a:gd name="connsiteY3" fmla="*/ 163286 h 163286"/>
            </a:gdLst>
            <a:ahLst/>
            <a:cxnLst>
              <a:cxn ang="0">
                <a:pos x="connsiteX0" y="connsiteY0"/>
              </a:cxn>
              <a:cxn ang="0">
                <a:pos x="connsiteX1" y="connsiteY1"/>
              </a:cxn>
              <a:cxn ang="0">
                <a:pos x="connsiteX2" y="connsiteY2"/>
              </a:cxn>
              <a:cxn ang="0">
                <a:pos x="connsiteX3" y="connsiteY3"/>
              </a:cxn>
            </a:cxnLst>
            <a:rect l="l" t="t" r="r" b="b"/>
            <a:pathLst>
              <a:path w="12192000" h="163286">
                <a:moveTo>
                  <a:pt x="0" y="0"/>
                </a:moveTo>
                <a:lnTo>
                  <a:pt x="12192000" y="0"/>
                </a:lnTo>
                <a:lnTo>
                  <a:pt x="12192000" y="163286"/>
                </a:lnTo>
                <a:lnTo>
                  <a:pt x="0" y="16328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p:cNvSpPr/>
          <p:nvPr userDrawn="1"/>
        </p:nvSpPr>
        <p:spPr>
          <a:xfrm>
            <a:off x="0" y="6620102"/>
            <a:ext cx="12192000" cy="61912"/>
          </a:xfrm>
          <a:prstGeom prst="rect">
            <a:avLst/>
          </a:prstGeom>
          <a:solidFill>
            <a:srgbClr val="C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246284"/>
            <a:ext cx="2844800" cy="476251"/>
          </a:xfrm>
          <a:prstGeom prst="rect">
            <a:avLst/>
          </a:prstGeom>
        </p:spPr>
        <p:txBody>
          <a:bodyPr lIns="121917" tIns="60958" rIns="121917" bIns="60958"/>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4165600" y="6246284"/>
            <a:ext cx="3860800" cy="476251"/>
          </a:xfrm>
          <a:prstGeom prst="rect">
            <a:avLst/>
          </a:prstGeom>
        </p:spPr>
        <p:txBody>
          <a:bodyPr lIns="121917" tIns="60958" rIns="121917" bIns="60958"/>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8737600" y="6246284"/>
            <a:ext cx="2844800" cy="476251"/>
          </a:xfrm>
          <a:prstGeom prst="rect">
            <a:avLst/>
          </a:prstGeom>
        </p:spPr>
        <p:txBody>
          <a:bodyPr lIns="121917" tIns="60958" rIns="121917" bIns="60958"/>
          <a:lstStyle/>
          <a:p>
            <a:pPr lvl="0" fontAlgn="base"/>
            <a:fld id="{9A0DB2DC-4C9A-4742-B13C-FB6460FD3503}" type="slidenum">
              <a:rPr lang="zh-CN" altLang="en-US" sz="140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47109"/>
          <p:cNvSpPr>
            <a:spLocks noGrp="1"/>
          </p:cNvSpPr>
          <p:nvPr>
            <p:ph type="dt" sz="half" idx="10"/>
          </p:nvPr>
        </p:nvSpPr>
        <p:spPr>
          <a:xfrm>
            <a:off x="812800" y="6245225"/>
            <a:ext cx="2641600" cy="476250"/>
          </a:xfrm>
          <a:prstGeom prst="rect">
            <a:avLst/>
          </a:prstGeom>
        </p:spPr>
        <p:txBody>
          <a:bodyPr/>
          <a:lstStyle>
            <a:lvl1pPr>
              <a:defRPr/>
            </a:lvl1pPr>
          </a:lstStyle>
          <a:p>
            <a:endParaRPr lang="zh-CN" altLang="en-US"/>
          </a:p>
        </p:txBody>
      </p:sp>
      <p:sp>
        <p:nvSpPr>
          <p:cNvPr id="3" name="页脚占位符 47110"/>
          <p:cNvSpPr>
            <a:spLocks noGrp="1"/>
          </p:cNvSpPr>
          <p:nvPr>
            <p:ph type="ftr" sz="quarter" idx="11"/>
          </p:nvPr>
        </p:nvSpPr>
        <p:spPr>
          <a:xfrm>
            <a:off x="4165600" y="6245225"/>
            <a:ext cx="3860800" cy="476250"/>
          </a:xfrm>
          <a:prstGeom prst="rect">
            <a:avLst/>
          </a:prstGeom>
        </p:spPr>
        <p:txBody>
          <a:bodyPr/>
          <a:lstStyle>
            <a:lvl1pPr>
              <a:defRPr/>
            </a:lvl1pPr>
          </a:lstStyle>
          <a:p>
            <a:endParaRPr lang="zh-CN"/>
          </a:p>
        </p:txBody>
      </p:sp>
      <p:sp>
        <p:nvSpPr>
          <p:cNvPr id="4" name="灯片编号占位符 47111"/>
          <p:cNvSpPr>
            <a:spLocks noGrp="1"/>
          </p:cNvSpPr>
          <p:nvPr>
            <p:ph type="sldNum" sz="quarter" idx="12"/>
          </p:nvPr>
        </p:nvSpPr>
        <p:spPr>
          <a:xfrm>
            <a:off x="8737600" y="6245225"/>
            <a:ext cx="2641600" cy="476250"/>
          </a:xfrm>
          <a:prstGeom prst="rect">
            <a:avLst/>
          </a:prstGeom>
        </p:spPr>
        <p:txBody>
          <a:bodyPr/>
          <a:lstStyle>
            <a:lvl1pPr>
              <a:defRPr/>
            </a:lvl1pPr>
          </a:lstStyle>
          <a:p>
            <a:fld id="{99B629A3-0EDC-4C68-B3C2-857345C9C847}" type="slidenum">
              <a:rPr lang="en-US" altLang="zh-CN"/>
            </a:fld>
            <a:endParaRPr lang="zh-CN"/>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755651" y="1752600"/>
            <a:ext cx="10668000" cy="4267200"/>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47109"/>
          <p:cNvSpPr>
            <a:spLocks noGrp="1"/>
          </p:cNvSpPr>
          <p:nvPr>
            <p:ph type="dt" sz="half" idx="10"/>
          </p:nvPr>
        </p:nvSpPr>
        <p:spPr>
          <a:xfrm>
            <a:off x="812800" y="6245225"/>
            <a:ext cx="2641600" cy="476250"/>
          </a:xfrm>
          <a:prstGeom prst="rect">
            <a:avLst/>
          </a:prstGeom>
        </p:spPr>
        <p:txBody>
          <a:bodyPr/>
          <a:lstStyle>
            <a:lvl1pPr>
              <a:defRPr/>
            </a:lvl1pPr>
          </a:lstStyle>
          <a:p>
            <a:endParaRPr lang="zh-CN" altLang="en-US"/>
          </a:p>
        </p:txBody>
      </p:sp>
      <p:sp>
        <p:nvSpPr>
          <p:cNvPr id="5" name="页脚占位符 47110"/>
          <p:cNvSpPr>
            <a:spLocks noGrp="1"/>
          </p:cNvSpPr>
          <p:nvPr>
            <p:ph type="ftr" sz="quarter" idx="11"/>
          </p:nvPr>
        </p:nvSpPr>
        <p:spPr>
          <a:xfrm>
            <a:off x="4165600" y="6245225"/>
            <a:ext cx="3860800" cy="476250"/>
          </a:xfrm>
          <a:prstGeom prst="rect">
            <a:avLst/>
          </a:prstGeom>
        </p:spPr>
        <p:txBody>
          <a:bodyPr/>
          <a:lstStyle>
            <a:lvl1pPr>
              <a:defRPr/>
            </a:lvl1pPr>
          </a:lstStyle>
          <a:p>
            <a:endParaRPr lang="zh-CN"/>
          </a:p>
        </p:txBody>
      </p:sp>
      <p:sp>
        <p:nvSpPr>
          <p:cNvPr id="6" name="灯片编号占位符 47111"/>
          <p:cNvSpPr>
            <a:spLocks noGrp="1"/>
          </p:cNvSpPr>
          <p:nvPr>
            <p:ph type="sldNum" sz="quarter" idx="12"/>
          </p:nvPr>
        </p:nvSpPr>
        <p:spPr>
          <a:xfrm>
            <a:off x="8737600" y="6245225"/>
            <a:ext cx="2641600" cy="476250"/>
          </a:xfrm>
          <a:prstGeom prst="rect">
            <a:avLst/>
          </a:prstGeom>
        </p:spPr>
        <p:txBody>
          <a:bodyPr/>
          <a:lstStyle>
            <a:lvl1pPr>
              <a:defRPr/>
            </a:lvl1pPr>
          </a:lstStyle>
          <a:p>
            <a:fld id="{ECFEEB85-B479-4ECC-95C4-F87DE2B551AD}" type="slidenum">
              <a:rPr lang="en-US" altLang="zh-CN"/>
            </a:fld>
            <a:endParaRPr lang="zh-CN"/>
          </a:p>
        </p:txBody>
      </p:sp>
      <p:sp>
        <p:nvSpPr>
          <p:cNvPr id="7" name="任意多边形 48134"/>
          <p:cNvSpPr>
            <a:spLocks noChangeArrowheads="1"/>
          </p:cNvSpPr>
          <p:nvPr userDrawn="1"/>
        </p:nvSpPr>
        <p:spPr bwMode="auto">
          <a:xfrm>
            <a:off x="874508" y="1568600"/>
            <a:ext cx="10363200" cy="109538"/>
          </a:xfrm>
          <a:custGeom>
            <a:avLst/>
            <a:gdLst>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960000"/>
          </a:solidFill>
          <a:ln w="9525">
            <a:solidFill>
              <a:schemeClr val="accent2"/>
            </a:solidFill>
            <a:rou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400">
              <a:latin typeface="Times New Roman" panose="02020603050405020304" pitchFamily="18" charset="0"/>
            </a:endParaRPr>
          </a:p>
        </p:txBody>
      </p:sp>
      <p:sp>
        <p:nvSpPr>
          <p:cNvPr id="8" name="矩形 7"/>
          <p:cNvSpPr/>
          <p:nvPr userDrawn="1"/>
        </p:nvSpPr>
        <p:spPr>
          <a:xfrm>
            <a:off x="812800" y="1543432"/>
            <a:ext cx="6501778" cy="134706"/>
          </a:xfrm>
          <a:prstGeom prst="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7262220" y="1551931"/>
            <a:ext cx="4172013" cy="0"/>
          </a:xfrm>
          <a:prstGeom prst="line">
            <a:avLst/>
          </a:prstGeom>
          <a:ln w="9525">
            <a:solidFill>
              <a:srgbClr val="960000"/>
            </a:solidFill>
          </a:ln>
        </p:spPr>
        <p:style>
          <a:lnRef idx="1">
            <a:schemeClr val="accent2"/>
          </a:lnRef>
          <a:fillRef idx="0">
            <a:schemeClr val="accent2"/>
          </a:fillRef>
          <a:effectRef idx="0">
            <a:schemeClr val="accent2"/>
          </a:effectRef>
          <a:fontRef idx="minor">
            <a:schemeClr val="tx1"/>
          </a:fontRef>
        </p:style>
      </p:cxnSp>
      <p:cxnSp>
        <p:nvCxnSpPr>
          <p:cNvPr id="12" name="直接连接符 11"/>
          <p:cNvCxnSpPr/>
          <p:nvPr userDrawn="1"/>
        </p:nvCxnSpPr>
        <p:spPr>
          <a:xfrm>
            <a:off x="812800" y="6165188"/>
            <a:ext cx="10566400" cy="0"/>
          </a:xfrm>
          <a:prstGeom prst="line">
            <a:avLst/>
          </a:prstGeom>
          <a:ln>
            <a:solidFill>
              <a:srgbClr val="96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页">
    <p:bg>
      <p:bgPr>
        <a:solidFill>
          <a:srgbClr val="FFFFF5"/>
        </a:solidFill>
        <a:effectLst/>
      </p:bgPr>
    </p:bg>
    <p:spTree>
      <p:nvGrpSpPr>
        <p:cNvPr id="1" name=""/>
        <p:cNvGrpSpPr/>
        <p:nvPr/>
      </p:nvGrpSpPr>
      <p:grpSpPr>
        <a:xfrm>
          <a:off x="0" y="0"/>
          <a:ext cx="0" cy="0"/>
          <a:chOff x="0" y="0"/>
          <a:chExt cx="0" cy="0"/>
        </a:xfrm>
      </p:grpSpPr>
      <p:pic>
        <p:nvPicPr>
          <p:cNvPr id="3"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4" name="图片 3" descr="图片包含 户外, 树, 天空, 建筑物&#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l="13125" t="4956" r="2202" b="-4956"/>
          <a:stretch>
            <a:fillRect/>
          </a:stretch>
        </p:blipFill>
        <p:spPr>
          <a:xfrm>
            <a:off x="-1132" y="-5116"/>
            <a:ext cx="12192000" cy="6863116"/>
          </a:xfrm>
          <a:prstGeom prst="rect">
            <a:avLst/>
          </a:prstGeom>
        </p:spPr>
      </p:pic>
      <p:sp>
        <p:nvSpPr>
          <p:cNvPr id="5" name="矩形 4"/>
          <p:cNvSpPr/>
          <p:nvPr userDrawn="1"/>
        </p:nvSpPr>
        <p:spPr>
          <a:xfrm>
            <a:off x="0" y="0"/>
            <a:ext cx="12192000" cy="6897644"/>
          </a:xfrm>
          <a:prstGeom prst="rect">
            <a:avLst/>
          </a:prstGeom>
          <a:gradFill flip="none" rotWithShape="1">
            <a:gsLst>
              <a:gs pos="0">
                <a:schemeClr val="bg1"/>
              </a:gs>
              <a:gs pos="70000">
                <a:schemeClr val="bg1">
                  <a:alpha val="95000"/>
                </a:schemeClr>
              </a:gs>
              <a:gs pos="33000">
                <a:schemeClr val="bg1">
                  <a:alpha val="95000"/>
                </a:schemeClr>
              </a:gs>
              <a:gs pos="50000">
                <a:schemeClr val="bg1">
                  <a:alpha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925" y="5757673"/>
            <a:ext cx="4114800" cy="781050"/>
          </a:xfrm>
          <a:prstGeom prst="rect">
            <a:avLst/>
          </a:prstGeom>
        </p:spPr>
      </p:pic>
      <p:pic>
        <p:nvPicPr>
          <p:cNvPr id="18" name="图形 17"/>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2638" y="5262373"/>
            <a:ext cx="4114800" cy="1276350"/>
          </a:xfrm>
          <a:prstGeom prst="rect">
            <a:avLst/>
          </a:prstGeom>
        </p:spPr>
      </p:pic>
      <p:pic>
        <p:nvPicPr>
          <p:cNvPr id="26" name="图片 2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372428" y="223104"/>
            <a:ext cx="1491574" cy="726296"/>
          </a:xfrm>
          <a:prstGeom prst="rect">
            <a:avLst/>
          </a:prstGeom>
        </p:spPr>
      </p:pic>
      <p:pic>
        <p:nvPicPr>
          <p:cNvPr id="49" name="图片 48"/>
          <p:cNvPicPr>
            <a:picLocks noChangeAspect="1"/>
          </p:cNvPicPr>
          <p:nvPr userDrawn="1"/>
        </p:nvPicPr>
        <p:blipFill>
          <a:blip r:embed="rId8">
            <a:alphaModFix amt="40000"/>
            <a:extLst>
              <a:ext uri="{BEBA8EAE-BF5A-486C-A8C5-ECC9F3942E4B}">
                <a14:imgProps xmlns:a14="http://schemas.microsoft.com/office/drawing/2010/main">
                  <a14:imgLayer r:embed="rId9">
                    <a14:imgEffect>
                      <a14:brightnessContrast bright="3000"/>
                    </a14:imgEffect>
                  </a14:imgLayer>
                </a14:imgProps>
              </a:ext>
              <a:ext uri="{28A0092B-C50C-407E-A947-70E740481C1C}">
                <a14:useLocalDpi xmlns:a14="http://schemas.microsoft.com/office/drawing/2010/main" val="0"/>
              </a:ext>
            </a:extLst>
          </a:blip>
          <a:stretch>
            <a:fillRect/>
          </a:stretch>
        </p:blipFill>
        <p:spPr>
          <a:xfrm>
            <a:off x="10189580" y="949115"/>
            <a:ext cx="4004840" cy="5020152"/>
          </a:xfrm>
          <a:prstGeom prst="rect">
            <a:avLst/>
          </a:prstGeom>
        </p:spPr>
      </p:pic>
      <p:pic>
        <p:nvPicPr>
          <p:cNvPr id="50" name="图片 49"/>
          <p:cNvPicPr>
            <a:picLocks noChangeAspect="1"/>
          </p:cNvPicPr>
          <p:nvPr userDrawn="1"/>
        </p:nvPicPr>
        <p:blipFill>
          <a:blip r:embed="rId8">
            <a:alphaModFix amt="40000"/>
            <a:extLst>
              <a:ext uri="{BEBA8EAE-BF5A-486C-A8C5-ECC9F3942E4B}">
                <a14:imgProps xmlns:a14="http://schemas.microsoft.com/office/drawing/2010/main">
                  <a14:imgLayer r:embed="rId9">
                    <a14:imgEffect>
                      <a14:brightnessContrast bright="3000"/>
                    </a14:imgEffect>
                  </a14:imgLayer>
                </a14:imgProps>
              </a:ext>
              <a:ext uri="{28A0092B-C50C-407E-A947-70E740481C1C}">
                <a14:useLocalDpi xmlns:a14="http://schemas.microsoft.com/office/drawing/2010/main" val="0"/>
              </a:ext>
            </a:extLst>
          </a:blip>
          <a:stretch>
            <a:fillRect/>
          </a:stretch>
        </p:blipFill>
        <p:spPr>
          <a:xfrm>
            <a:off x="-2002420" y="949115"/>
            <a:ext cx="4004840" cy="5020152"/>
          </a:xfrm>
          <a:prstGeom prst="rect">
            <a:avLst/>
          </a:prstGeom>
        </p:spPr>
      </p:pic>
      <p:sp>
        <p:nvSpPr>
          <p:cNvPr id="52" name="矩形 51"/>
          <p:cNvSpPr/>
          <p:nvPr userDrawn="1"/>
        </p:nvSpPr>
        <p:spPr>
          <a:xfrm>
            <a:off x="0" y="6509614"/>
            <a:ext cx="12192000" cy="366430"/>
          </a:xfrm>
          <a:prstGeom prst="rect">
            <a:avLst/>
          </a:prstGeom>
          <a:gradFill>
            <a:gsLst>
              <a:gs pos="0">
                <a:srgbClr val="9E008B"/>
              </a:gs>
              <a:gs pos="100000">
                <a:srgbClr val="85006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agePlaceholder">
    <p:spTree>
      <p:nvGrpSpPr>
        <p:cNvPr id="1" name=""/>
        <p:cNvGrpSpPr/>
        <p:nvPr/>
      </p:nvGrpSpPr>
      <p:grpSpPr>
        <a:xfrm>
          <a:off x="0" y="0"/>
          <a:ext cx="0" cy="0"/>
          <a:chOff x="0" y="0"/>
          <a:chExt cx="0" cy="0"/>
        </a:xfrm>
      </p:grpSpPr>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6.png"/><Relationship Id="rId3" Type="http://schemas.openxmlformats.org/officeDocument/2006/relationships/tags" Target="../tags/tag30.xml"/><Relationship Id="rId2" Type="http://schemas.microsoft.com/office/2007/relationships/media" Target="file:///E:\&#12298;&#26032;&#26102;&#20195;&#20013;&#22269;&#29305;&#33394;&#31038;&#20250;&#20027;&#20041;&#29702;&#35770;&#19982;&#23454;&#36341;&#12299;&#35838;&#20214;\&#19987;&#39064;&#22235;\&#20061;&#27743;&#30707;&#21270;&#65306;&#25968;&#26234;&#21270;&#25913;&#36896;&#12289;&#32511;&#33394;&#21270;&#36716;&#22411;.mp4" TargetMode="External"/><Relationship Id="rId1" Type="http://schemas.openxmlformats.org/officeDocument/2006/relationships/video" Target="file:///E:\&#12298;&#26032;&#26102;&#20195;&#20013;&#22269;&#29305;&#33394;&#31038;&#20250;&#20027;&#20041;&#29702;&#35770;&#19982;&#23454;&#36341;&#12299;&#35838;&#20214;\&#19987;&#39064;&#22235;\&#20061;&#27743;&#30707;&#21270;&#65306;&#25968;&#26234;&#21270;&#25913;&#36896;&#12289;&#32511;&#33394;&#21270;&#36716;&#22411;.mp4" TargetMode="External"/></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3.xml"/><Relationship Id="rId2" Type="http://schemas.microsoft.com/office/2007/relationships/hdphoto" Target="../media/image48.wdp"/><Relationship Id="rId1" Type="http://schemas.openxmlformats.org/officeDocument/2006/relationships/image" Target="../media/image47.png"/></Relationships>
</file>

<file path=ppt/slides/_rels/slide102.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slideLayout" Target="../slideLayouts/slideLayout3.xml"/><Relationship Id="rId5" Type="http://schemas.openxmlformats.org/officeDocument/2006/relationships/tags" Target="../tags/tag31.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image" Target="../media/image53.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7.svg"/><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94.xml"/><Relationship Id="rId4" Type="http://schemas.openxmlformats.org/officeDocument/2006/relationships/slideLayout" Target="../slideLayouts/slideLayout3.xml"/><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chart" Target="../charts/chart3.xml"/></Relationships>
</file>

<file path=ppt/slides/_rels/slide109.xml.rels><?xml version="1.0" encoding="UTF-8" standalone="yes"?>
<Relationships xmlns="http://schemas.openxmlformats.org/package/2006/relationships"><Relationship Id="rId5" Type="http://schemas.openxmlformats.org/officeDocument/2006/relationships/notesSlide" Target="../notesSlides/notesSlide95.xml"/><Relationship Id="rId4" Type="http://schemas.openxmlformats.org/officeDocument/2006/relationships/slideLayout" Target="../slideLayouts/slideLayout3.xml"/><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96.xml"/><Relationship Id="rId3" Type="http://schemas.openxmlformats.org/officeDocument/2006/relationships/slideLayout" Target="../slideLayouts/slideLayout3.xml"/><Relationship Id="rId2" Type="http://schemas.openxmlformats.org/officeDocument/2006/relationships/image" Target="../media/image63.bmp"/><Relationship Id="rId1" Type="http://schemas.openxmlformats.org/officeDocument/2006/relationships/tags" Target="../tags/tag32.xml"/></Relationships>
</file>

<file path=ppt/slides/_rels/slide111.xml.rels><?xml version="1.0" encoding="UTF-8" standalone="yes"?>
<Relationships xmlns="http://schemas.openxmlformats.org/package/2006/relationships"><Relationship Id="rId6" Type="http://schemas.openxmlformats.org/officeDocument/2006/relationships/notesSlide" Target="../notesSlides/notesSlide97.xml"/><Relationship Id="rId5" Type="http://schemas.openxmlformats.org/officeDocument/2006/relationships/slideLayout" Target="../slideLayouts/slideLayout3.xml"/><Relationship Id="rId4" Type="http://schemas.openxmlformats.org/officeDocument/2006/relationships/image" Target="../media/image67.jpeg"/><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xml"/><Relationship Id="rId1" Type="http://schemas.openxmlformats.org/officeDocument/2006/relationships/image" Target="../media/image68.jpe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svg"/><Relationship Id="rId7" Type="http://schemas.openxmlformats.org/officeDocument/2006/relationships/image" Target="../media/image75.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5" Type="http://schemas.openxmlformats.org/officeDocument/2006/relationships/notesSlide" Target="../notesSlides/notesSlide100.xml"/><Relationship Id="rId14" Type="http://schemas.openxmlformats.org/officeDocument/2006/relationships/slideLayout" Target="../slideLayouts/slideLayout3.xml"/><Relationship Id="rId13" Type="http://schemas.openxmlformats.org/officeDocument/2006/relationships/image" Target="../media/image78.png"/><Relationship Id="rId12" Type="http://schemas.openxmlformats.org/officeDocument/2006/relationships/tags" Target="../tags/tag34.xml"/><Relationship Id="rId11" Type="http://schemas.microsoft.com/office/2007/relationships/media" Target="file:///E:\21&#29256;&#12298;&#26032;&#26102;&#20195;&#20013;&#22269;&#29305;&#33394;&#31038;&#20250;&#20027;&#20041;&#29702;&#35770;&#19982;&#23454;&#36341;&#12299;&#35838;&#20214;\&#19987;&#39064;&#19977;\&#32511;&#33394;&#21270;%20&#20013;&#22269;&#21046;&#36896;&#26032;&#27169;&#26679;.mp4" TargetMode="External"/><Relationship Id="rId10" Type="http://schemas.openxmlformats.org/officeDocument/2006/relationships/video" Target="file:///E:\21&#29256;&#12298;&#26032;&#26102;&#20195;&#20013;&#22269;&#29305;&#33394;&#31038;&#20250;&#20027;&#20041;&#29702;&#35770;&#19982;&#23454;&#36341;&#12299;&#35838;&#20214;\&#19987;&#39064;&#19977;\&#32511;&#33394;&#21270;%20&#20013;&#22269;&#21046;&#36896;&#26032;&#27169;&#26679;.mp4" TargetMode="External"/><Relationship Id="rId1" Type="http://schemas.openxmlformats.org/officeDocument/2006/relationships/image" Target="../media/image69.png"/></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s>
</file>

<file path=ppt/slides/_rels/slide118.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image" Target="../media/image84.png"/><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image" Target="../media/image83.pn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6" Type="http://schemas.openxmlformats.org/officeDocument/2006/relationships/notesSlide" Target="../notesSlides/notesSlide101.xml"/><Relationship Id="rId15" Type="http://schemas.openxmlformats.org/officeDocument/2006/relationships/slideLayout" Target="../slideLayouts/slideLayout3.xml"/><Relationship Id="rId14" Type="http://schemas.openxmlformats.org/officeDocument/2006/relationships/image" Target="../media/image86.png"/><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image" Target="../media/image85.png"/><Relationship Id="rId10" Type="http://schemas.openxmlformats.org/officeDocument/2006/relationships/tags" Target="../tags/tag41.xml"/><Relationship Id="rId1" Type="http://schemas.openxmlformats.org/officeDocument/2006/relationships/image" Target="../media/image82.png"/></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7.jpeg"/><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chart" Target="../charts/char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103.xml"/><Relationship Id="rId5" Type="http://schemas.openxmlformats.org/officeDocument/2006/relationships/slideLayout" Target="../slideLayouts/slideLayout3.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3.xml"/><Relationship Id="rId1" Type="http://schemas.openxmlformats.org/officeDocument/2006/relationships/image" Target="../media/image89.jpe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xml"/><Relationship Id="rId1" Type="http://schemas.openxmlformats.org/officeDocument/2006/relationships/image" Target="../media/image90.jpeg"/></Relationships>
</file>

<file path=ppt/slides/_rels/slide142.xml.rels><?xml version="1.0" encoding="UTF-8" standalone="yes"?>
<Relationships xmlns="http://schemas.openxmlformats.org/package/2006/relationships"><Relationship Id="rId4" Type="http://schemas.openxmlformats.org/officeDocument/2006/relationships/notesSlide" Target="../notesSlides/notesSlide124.xml"/><Relationship Id="rId3" Type="http://schemas.openxmlformats.org/officeDocument/2006/relationships/slideLayout" Target="../slideLayouts/slideLayout3.xml"/><Relationship Id="rId2" Type="http://schemas.openxmlformats.org/officeDocument/2006/relationships/image" Target="../media/image90.jpeg"/><Relationship Id="rId1" Type="http://schemas.openxmlformats.org/officeDocument/2006/relationships/tags" Target="../tags/tag5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4" Type="http://schemas.openxmlformats.org/officeDocument/2006/relationships/notesSlide" Target="../notesSlides/notesSlide129.xml"/><Relationship Id="rId3" Type="http://schemas.openxmlformats.org/officeDocument/2006/relationships/slideLayout" Target="../slideLayouts/slideLayout3.xml"/><Relationship Id="rId2" Type="http://schemas.openxmlformats.org/officeDocument/2006/relationships/image" Target="../media/image91.jpeg"/><Relationship Id="rId1" Type="http://schemas.openxmlformats.org/officeDocument/2006/relationships/hyperlink" Target="http://news.rednet.cn/c/2007/10/21/1351248.htm"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4" Type="http://schemas.openxmlformats.org/officeDocument/2006/relationships/notesSlide" Target="../notesSlides/notesSlide136.xml"/><Relationship Id="rId3" Type="http://schemas.openxmlformats.org/officeDocument/2006/relationships/slideLayout" Target="../slideLayouts/slideLayout3.xml"/><Relationship Id="rId2" Type="http://schemas.openxmlformats.org/officeDocument/2006/relationships/image" Target="../media/image93.png"/><Relationship Id="rId1" Type="http://schemas.openxmlformats.org/officeDocument/2006/relationships/image" Target="../media/image92.png"/></Relationships>
</file>

<file path=ppt/slides/_rels/slide155.xml.rels><?xml version="1.0" encoding="UTF-8" standalone="yes"?>
<Relationships xmlns="http://schemas.openxmlformats.org/package/2006/relationships"><Relationship Id="rId6" Type="http://schemas.openxmlformats.org/officeDocument/2006/relationships/notesSlide" Target="../notesSlides/notesSlide137.xml"/><Relationship Id="rId5" Type="http://schemas.openxmlformats.org/officeDocument/2006/relationships/slideLayout" Target="../slideLayouts/slideLayout3.xml"/><Relationship Id="rId4" Type="http://schemas.openxmlformats.org/officeDocument/2006/relationships/image" Target="../media/image97.jpeg"/><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image" Target="../media/image94.jpeg"/></Relationships>
</file>

<file path=ppt/slides/_rels/slide156.xml.rels><?xml version="1.0" encoding="UTF-8" standalone="yes"?>
<Relationships xmlns="http://schemas.openxmlformats.org/package/2006/relationships"><Relationship Id="rId9" Type="http://schemas.openxmlformats.org/officeDocument/2006/relationships/notesSlide" Target="../notesSlides/notesSlide138.xml"/><Relationship Id="rId8" Type="http://schemas.openxmlformats.org/officeDocument/2006/relationships/slideLayout" Target="../slideLayouts/slideLayout3.xml"/><Relationship Id="rId7" Type="http://schemas.openxmlformats.org/officeDocument/2006/relationships/image" Target="../media/image104.png"/><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microsoft.com/office/2007/relationships/hdphoto" Target="../media/image99.wdp"/><Relationship Id="rId1" Type="http://schemas.openxmlformats.org/officeDocument/2006/relationships/image" Target="../media/image98.png"/></Relationships>
</file>

<file path=ppt/slides/_rels/slide157.xml.rels><?xml version="1.0" encoding="UTF-8" standalone="yes"?>
<Relationships xmlns="http://schemas.openxmlformats.org/package/2006/relationships"><Relationship Id="rId6" Type="http://schemas.openxmlformats.org/officeDocument/2006/relationships/notesSlide" Target="../notesSlides/notesSlide139.xml"/><Relationship Id="rId5" Type="http://schemas.openxmlformats.org/officeDocument/2006/relationships/slideLayout" Target="../slideLayouts/slideLayout3.xml"/><Relationship Id="rId4" Type="http://schemas.openxmlformats.org/officeDocument/2006/relationships/image" Target="../media/image108.jpe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3.xml"/><Relationship Id="rId1" Type="http://schemas.openxmlformats.org/officeDocument/2006/relationships/image" Target="../media/image109.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4" Type="http://schemas.openxmlformats.org/officeDocument/2006/relationships/notesSlide" Target="../notesSlides/notesSlide142.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110.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4" Type="http://schemas.openxmlformats.org/officeDocument/2006/relationships/notesSlide" Target="../notesSlides/notesSlide144.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110.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4" Type="http://schemas.openxmlformats.org/officeDocument/2006/relationships/notesSlide" Target="../notesSlides/notesSlide149.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110.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4" Type="http://schemas.openxmlformats.org/officeDocument/2006/relationships/notesSlide" Target="../notesSlides/notesSlide152.xml"/><Relationship Id="rId3" Type="http://schemas.openxmlformats.org/officeDocument/2006/relationships/slideLayout" Target="../slideLayouts/slideLayout3.xml"/><Relationship Id="rId2" Type="http://schemas.openxmlformats.org/officeDocument/2006/relationships/image" Target="../media/image112.png"/><Relationship Id="rId1" Type="http://schemas.openxmlformats.org/officeDocument/2006/relationships/image" Target="../media/image111.png"/></Relationships>
</file>

<file path=ppt/slides/_rels/slide171.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image" Target="../media/image113.png"/><Relationship Id="rId22" Type="http://schemas.openxmlformats.org/officeDocument/2006/relationships/notesSlide" Target="../notesSlides/notesSlide153.xml"/><Relationship Id="rId21" Type="http://schemas.openxmlformats.org/officeDocument/2006/relationships/slideLayout" Target="../slideLayouts/slideLayout3.xml"/><Relationship Id="rId20" Type="http://schemas.openxmlformats.org/officeDocument/2006/relationships/tags" Target="../tags/tag69.xml"/><Relationship Id="rId2" Type="http://schemas.openxmlformats.org/officeDocument/2006/relationships/tags" Target="../tags/tag52.xml"/><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6" Type="http://schemas.openxmlformats.org/officeDocument/2006/relationships/notesSlide" Target="../notesSlides/notesSlide155.xml"/><Relationship Id="rId5" Type="http://schemas.openxmlformats.org/officeDocument/2006/relationships/slideLayout" Target="../slideLayouts/slideLayout3.xml"/><Relationship Id="rId4" Type="http://schemas.openxmlformats.org/officeDocument/2006/relationships/image" Target="../media/image28.png"/><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tags" Target="../tags/tag7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5" Type="http://schemas.openxmlformats.org/officeDocument/2006/relationships/notesSlide" Target="../notesSlides/notesSlide157.xml"/><Relationship Id="rId4" Type="http://schemas.openxmlformats.org/officeDocument/2006/relationships/slideLayout" Target="../slideLayouts/slideLayout3.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jpeg"/></Relationships>
</file>

<file path=ppt/slides/_rels/slide176.xml.rels><?xml version="1.0" encoding="UTF-8" standalone="yes"?>
<Relationships xmlns="http://schemas.openxmlformats.org/package/2006/relationships"><Relationship Id="rId4" Type="http://schemas.openxmlformats.org/officeDocument/2006/relationships/notesSlide" Target="../notesSlides/notesSlide158.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110.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tags" Target="../tags/tag5.xml"/><Relationship Id="rId2" Type="http://schemas.openxmlformats.org/officeDocument/2006/relationships/hyperlink" Target="&#12298;&#23558;&#25913;&#38761;&#36827;&#34892;&#21040;&#24213;&#12299;%20&#31532;&#20108;&#38598;%20&#12298;&#24341;&#39046;&#32463;&#27982;&#21457;&#23637;&#26032;&#24120;&#24577;&#12299;%20&#32463;&#27982;&#21457;&#23637;&#26032;&#24120;&#24577;&#30340;&#25552;&#20986;.mp4" TargetMode="Externa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3.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27.jpeg"/><Relationship Id="rId1" Type="http://schemas.openxmlformats.org/officeDocument/2006/relationships/image" Target="../media/image26.jpeg"/></Relationships>
</file>

<file path=ppt/slides/_rels/slide27.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2" Type="http://schemas.openxmlformats.org/officeDocument/2006/relationships/notesSlide" Target="../notesSlides/notesSlide27.xml"/><Relationship Id="rId11" Type="http://schemas.openxmlformats.org/officeDocument/2006/relationships/slideLayout" Target="../slideLayouts/slideLayout3.xml"/><Relationship Id="rId10" Type="http://schemas.openxmlformats.org/officeDocument/2006/relationships/image" Target="../media/image29.png"/><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3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tags" Target="../tags/tag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34.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3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jpeg"/></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3.xml"/><Relationship Id="rId4" Type="http://schemas.openxmlformats.org/officeDocument/2006/relationships/image" Target="../media/image41.png"/><Relationship Id="rId3" Type="http://schemas.openxmlformats.org/officeDocument/2006/relationships/tags" Target="../tags/tag23.xml"/><Relationship Id="rId2" Type="http://schemas.microsoft.com/office/2007/relationships/media" Target="file:///E:\21&#29256;&#12298;&#26032;&#26102;&#20195;&#20013;&#22269;&#29305;&#33394;&#31038;&#20250;&#20027;&#20041;&#29702;&#35770;&#19982;&#23454;&#36341;&#12299;&#35838;&#20214;\&#19987;&#39064;&#19977;\&#19968;&#22330;&#8220;&#25581;&#27036;&#25346;&#24069;&#8221;&#30340;&#22825;&#27941;&#23454;&#36341;.mp4" TargetMode="External"/><Relationship Id="rId1" Type="http://schemas.openxmlformats.org/officeDocument/2006/relationships/video" Target="file:///E:\21&#29256;&#12298;&#26032;&#26102;&#20195;&#20013;&#22269;&#29305;&#33394;&#31038;&#20250;&#20027;&#20041;&#29702;&#35770;&#19982;&#23454;&#36341;&#12299;&#35838;&#20214;\&#19987;&#39064;&#19977;\&#19968;&#22330;&#8220;&#25581;&#27036;&#25346;&#24069;&#8221;&#30340;&#22825;&#27941;&#23454;&#36341;.mp4"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3.xml"/><Relationship Id="rId2" Type="http://schemas.openxmlformats.org/officeDocument/2006/relationships/image" Target="../media/image42.jpeg"/><Relationship Id="rId1" Type="http://schemas.openxmlformats.org/officeDocument/2006/relationships/tags" Target="../tags/tag24.xml"/></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3.xml"/><Relationship Id="rId4" Type="http://schemas.openxmlformats.org/officeDocument/2006/relationships/image" Target="../media/image43.png"/><Relationship Id="rId3" Type="http://schemas.openxmlformats.org/officeDocument/2006/relationships/tags" Target="../tags/tag25.xml"/><Relationship Id="rId2" Type="http://schemas.microsoft.com/office/2007/relationships/media" Target="file:///E:\21&#29256;&#12298;&#26032;&#26102;&#20195;&#20013;&#22269;&#29305;&#33394;&#31038;&#20250;&#20027;&#20041;&#29702;&#35770;&#19982;&#23454;&#36341;&#12299;&#35838;&#20214;\&#12298;&#23558;&#25913;&#38761;&#36827;&#34892;&#21040;&#24213;&#12299;%20&#31532;&#20108;&#38598;%20&#12298;&#24341;&#39046;&#32463;&#27982;&#21457;&#23637;&#26032;&#24120;&#24577;&#12299;%20&#20379;&#32473;&#20391;&#32467;&#26500;&#24615;&#25913;&#38761;.mp4" TargetMode="External"/><Relationship Id="rId1" Type="http://schemas.openxmlformats.org/officeDocument/2006/relationships/video" Target="file:///E:\21&#29256;&#12298;&#26032;&#26102;&#20195;&#20013;&#22269;&#29305;&#33394;&#31038;&#20250;&#20027;&#20041;&#29702;&#35770;&#19982;&#23454;&#36341;&#12299;&#35838;&#20214;\&#12298;&#23558;&#25913;&#38761;&#36827;&#34892;&#21040;&#24213;&#12299;%20&#31532;&#20108;&#38598;%20&#12298;&#24341;&#39046;&#32463;&#27982;&#21457;&#23637;&#26032;&#24120;&#24577;&#12299;%20&#20379;&#32473;&#20391;&#32467;&#26500;&#24615;&#25913;&#38761;.mp4"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45.jpeg"/><Relationship Id="rId1" Type="http://schemas.openxmlformats.org/officeDocument/2006/relationships/image" Target="../media/image44.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1400" y="0"/>
            <a:ext cx="12194540" cy="6858000"/>
          </a:xfrm>
          <a:prstGeom prst="rect">
            <a:avLst/>
          </a:prstGeom>
        </p:spPr>
      </p:pic>
      <p:pic>
        <p:nvPicPr>
          <p:cNvPr id="17" name="图片 16"/>
          <p:cNvPicPr>
            <a:picLocks noChangeAspect="1"/>
          </p:cNvPicPr>
          <p:nvPr/>
        </p:nvPicPr>
        <p:blipFill>
          <a:blip r:embed="rId2"/>
          <a:stretch>
            <a:fillRect/>
          </a:stretch>
        </p:blipFill>
        <p:spPr>
          <a:xfrm>
            <a:off x="-84963" y="1222375"/>
            <a:ext cx="12192000" cy="4762500"/>
          </a:xfrm>
          <a:prstGeom prst="rect">
            <a:avLst/>
          </a:prstGeom>
        </p:spPr>
      </p:pic>
      <p:pic>
        <p:nvPicPr>
          <p:cNvPr id="21" name="图片 20"/>
          <p:cNvPicPr>
            <a:picLocks noChangeAspect="1"/>
          </p:cNvPicPr>
          <p:nvPr/>
        </p:nvPicPr>
        <p:blipFill>
          <a:blip r:embed="rId3"/>
          <a:stretch>
            <a:fillRect/>
          </a:stretch>
        </p:blipFill>
        <p:spPr>
          <a:xfrm>
            <a:off x="-95568" y="2863248"/>
            <a:ext cx="12383135" cy="3121627"/>
          </a:xfrm>
          <a:prstGeom prst="rect">
            <a:avLst/>
          </a:prstGeom>
        </p:spPr>
      </p:pic>
      <p:pic>
        <p:nvPicPr>
          <p:cNvPr id="34" name="图片 33"/>
          <p:cNvPicPr>
            <a:picLocks noChangeAspect="1"/>
          </p:cNvPicPr>
          <p:nvPr/>
        </p:nvPicPr>
        <p:blipFill rotWithShape="1">
          <a:blip r:embed="rId4"/>
          <a:srcRect/>
          <a:stretch>
            <a:fillRect/>
          </a:stretch>
        </p:blipFill>
        <p:spPr>
          <a:xfrm>
            <a:off x="101600" y="4187190"/>
            <a:ext cx="12014200" cy="2670810"/>
          </a:xfrm>
          <a:prstGeom prst="rect">
            <a:avLst/>
          </a:prstGeom>
        </p:spPr>
      </p:pic>
      <p:pic>
        <p:nvPicPr>
          <p:cNvPr id="36" name="图片 35"/>
          <p:cNvPicPr>
            <a:picLocks noChangeAspect="1"/>
          </p:cNvPicPr>
          <p:nvPr/>
        </p:nvPicPr>
        <p:blipFill>
          <a:blip r:embed="rId5"/>
          <a:stretch>
            <a:fillRect/>
          </a:stretch>
        </p:blipFill>
        <p:spPr>
          <a:xfrm>
            <a:off x="3090037" y="3053125"/>
            <a:ext cx="6011545" cy="384399"/>
          </a:xfrm>
          <a:prstGeom prst="rect">
            <a:avLst/>
          </a:prstGeom>
        </p:spPr>
      </p:pic>
      <p:sp>
        <p:nvSpPr>
          <p:cNvPr id="37" name="文本框 36"/>
          <p:cNvSpPr txBox="1"/>
          <p:nvPr/>
        </p:nvSpPr>
        <p:spPr>
          <a:xfrm>
            <a:off x="1973635" y="3806852"/>
            <a:ext cx="8609582" cy="583565"/>
          </a:xfrm>
          <a:prstGeom prst="rect">
            <a:avLst/>
          </a:prstGeom>
          <a:noFill/>
        </p:spPr>
        <p:txBody>
          <a:bodyPr wrap="square" rtlCol="0">
            <a:spAutoFit/>
          </a:bodyPr>
          <a:lstStyle/>
          <a:p>
            <a:pPr algn="ctr"/>
            <a:r>
              <a:rPr kumimoji="1" lang="zh-CN" altLang="en-US" sz="32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新时代中国特色社会主义经济建设</a:t>
            </a:r>
            <a:endParaRPr kumimoji="1" lang="zh-CN" altLang="en-US" sz="32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endParaRPr>
          </a:p>
        </p:txBody>
      </p:sp>
      <p:sp>
        <p:nvSpPr>
          <p:cNvPr id="31" name="文本框 30"/>
          <p:cNvSpPr txBox="1"/>
          <p:nvPr/>
        </p:nvSpPr>
        <p:spPr>
          <a:xfrm>
            <a:off x="5244464" y="2037715"/>
            <a:ext cx="2136049" cy="6451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zh-CN" altLang="en-US" sz="36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专题四</a:t>
            </a:r>
            <a:endParaRPr kumimoji="1" lang="zh-CN" altLang="en-US" sz="6000" b="1" i="0" u="none" strike="noStrike" kern="1200" cap="none" spc="0" normalizeH="0" baseline="0" noProof="0" dirty="0">
              <a:ln>
                <a:noFill/>
              </a:ln>
              <a:gradFill>
                <a:gsLst>
                  <a:gs pos="4000">
                    <a:srgbClr val="FAF2E7"/>
                  </a:gs>
                  <a:gs pos="95000">
                    <a:srgbClr val="E7C28E"/>
                  </a:gs>
                </a:gsLst>
                <a:lin ang="5400000" scaled="1"/>
              </a:gradFill>
              <a:effectLst/>
              <a:uLnTx/>
              <a:uFillTx/>
              <a:latin typeface="Arial" panose="020B0604020202020204" pitchFamily="34" charset="0"/>
              <a:ea typeface="阿里巴巴普惠体" panose="00020600040101010101" pitchFamily="18" charset="-122"/>
              <a:cs typeface="阿里巴巴普惠体" panose="00020600040101010101" pitchFamily="18"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4"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from="(-#ppt_w/2)" to="(#ppt_x)" calcmode="lin" valueType="num">
                                      <p:cBhvr>
                                        <p:cTn id="17" dur="600" fill="hold">
                                          <p:stCondLst>
                                            <p:cond delay="0"/>
                                          </p:stCondLst>
                                        </p:cTn>
                                        <p:tgtEl>
                                          <p:spTgt spid="37"/>
                                        </p:tgtEl>
                                        <p:attrNameLst>
                                          <p:attrName>ppt_x</p:attrName>
                                        </p:attrNameLst>
                                      </p:cBhvr>
                                    </p:anim>
                                    <p:anim from="0" to="-1.0" calcmode="lin" valueType="num">
                                      <p:cBhvr>
                                        <p:cTn id="18" dur="200" decel="50000" autoRev="1" fill="hold">
                                          <p:stCondLst>
                                            <p:cond delay="600"/>
                                          </p:stCondLst>
                                        </p:cTn>
                                        <p:tgtEl>
                                          <p:spTgt spid="37"/>
                                        </p:tgtEl>
                                        <p:attrNameLst>
                                          <p:attrName>xshear</p:attrName>
                                        </p:attrNameLst>
                                      </p:cBhvr>
                                    </p:anim>
                                    <p:animScale>
                                      <p:cBhvr>
                                        <p:cTn id="19" dur="200" decel="100000" autoRev="1" fill="hold">
                                          <p:stCondLst>
                                            <p:cond delay="600"/>
                                          </p:stCondLst>
                                        </p:cTn>
                                        <p:tgtEl>
                                          <p:spTgt spid="37"/>
                                        </p:tgtEl>
                                      </p:cBhvr>
                                      <p:from x="100000" y="100000"/>
                                      <p:to x="80000" y="100000"/>
                                    </p:animScale>
                                    <p:anim by="(#ppt_h/3+#ppt_w*0.1)" calcmode="lin" valueType="num">
                                      <p:cBhvr additive="sum">
                                        <p:cTn id="20" dur="200" decel="100000" autoRev="1" fill="hold">
                                          <p:stCondLst>
                                            <p:cond delay="600"/>
                                          </p:stCondLst>
                                        </p:cTn>
                                        <p:tgtEl>
                                          <p:spTgt spid="3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nvGrpSpPr>
          <p:cNvPr id="50" name="组合 49"/>
          <p:cNvGrpSpPr/>
          <p:nvPr/>
        </p:nvGrpSpPr>
        <p:grpSpPr>
          <a:xfrm>
            <a:off x="4684293" y="2722571"/>
            <a:ext cx="2748860" cy="2748860"/>
            <a:chOff x="782508" y="1717154"/>
            <a:chExt cx="3420000" cy="3420000"/>
          </a:xfrm>
        </p:grpSpPr>
        <p:sp>
          <p:nvSpPr>
            <p:cNvPr id="52" name="椭圆 51"/>
            <p:cNvSpPr/>
            <p:nvPr/>
          </p:nvSpPr>
          <p:spPr>
            <a:xfrm>
              <a:off x="782508" y="1717154"/>
              <a:ext cx="3420000" cy="3420000"/>
            </a:xfrm>
            <a:prstGeom prst="ellipse">
              <a:avLst/>
            </a:prstGeom>
            <a:solidFill>
              <a:schemeClr val="bg1">
                <a:lumMod val="95000"/>
              </a:schemeClr>
            </a:solidFill>
            <a:ln>
              <a:gradFill flip="none" rotWithShape="1">
                <a:gsLst>
                  <a:gs pos="50000">
                    <a:srgbClr val="FFFFF5"/>
                  </a:gs>
                  <a:gs pos="100000">
                    <a:srgbClr val="C00000"/>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268508" y="2203154"/>
              <a:ext cx="2448000" cy="2448000"/>
            </a:xfrm>
            <a:prstGeom prst="ellipse">
              <a:avLst/>
            </a:prstGeom>
            <a:solidFill>
              <a:srgbClr val="C00000"/>
            </a:solid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8" name="弧形 57"/>
          <p:cNvSpPr/>
          <p:nvPr/>
        </p:nvSpPr>
        <p:spPr>
          <a:xfrm rot="16200000" flipH="1">
            <a:off x="4463498" y="2174134"/>
            <a:ext cx="3266483" cy="3327567"/>
          </a:xfrm>
          <a:prstGeom prst="arc">
            <a:avLst>
              <a:gd name="adj1" fmla="val 13010278"/>
              <a:gd name="adj2" fmla="val 8774760"/>
            </a:avLst>
          </a:prstGeom>
          <a:noFill/>
          <a:ln w="28575">
            <a:gradFill flip="none" rotWithShape="1">
              <a:gsLst>
                <a:gs pos="85000">
                  <a:srgbClr val="F1CBCC"/>
                </a:gs>
                <a:gs pos="0">
                  <a:srgbClr val="BD0F38"/>
                </a:gs>
                <a:gs pos="100000">
                  <a:srgbClr val="FFFFF5"/>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4" name="直接连接符 3"/>
          <p:cNvCxnSpPr>
            <a:endCxn id="17" idx="3"/>
          </p:cNvCxnSpPr>
          <p:nvPr/>
        </p:nvCxnSpPr>
        <p:spPr>
          <a:xfrm flipH="1">
            <a:off x="4780280" y="5467985"/>
            <a:ext cx="553085" cy="35179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455648" y="4459774"/>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1" name="直接连接符 70"/>
          <p:cNvCxnSpPr>
            <a:endCxn id="21" idx="1"/>
          </p:cNvCxnSpPr>
          <p:nvPr/>
        </p:nvCxnSpPr>
        <p:spPr>
          <a:xfrm>
            <a:off x="7515860" y="4739005"/>
            <a:ext cx="919480" cy="18415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7404625" y="4670763"/>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5" name="直接连接符 64"/>
          <p:cNvCxnSpPr>
            <a:endCxn id="40" idx="1"/>
          </p:cNvCxnSpPr>
          <p:nvPr/>
        </p:nvCxnSpPr>
        <p:spPr>
          <a:xfrm flipV="1">
            <a:off x="7811260" y="3127091"/>
            <a:ext cx="817245" cy="10795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7560775" y="3162186"/>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8628298" y="2897116"/>
            <a:ext cx="2976880" cy="460375"/>
          </a:xfrm>
          <a:prstGeom prst="rect">
            <a:avLst/>
          </a:prstGeom>
        </p:spPr>
        <p:txBody>
          <a:bodyPr wrap="none">
            <a:spAutoFit/>
          </a:bodyPr>
          <a:p>
            <a:pPr lvl="0" algn="l">
              <a:lnSpc>
                <a:spcPct val="120000"/>
              </a:lnSpc>
            </a:pPr>
            <a:r>
              <a:rPr lang="zh-CN" altLang="en-US" sz="2000" dirty="0" smtClean="0">
                <a:solidFill>
                  <a:schemeClr val="tx1"/>
                </a:solidFill>
                <a:latin typeface="微软雅黑" panose="020B0503020204020204" pitchFamily="34" charset="-122"/>
                <a:ea typeface="微软雅黑" panose="020B0503020204020204" pitchFamily="34" charset="-122"/>
                <a:sym typeface="+mn-ea"/>
              </a:rPr>
              <a:t>关于经济发展战略的理论</a:t>
            </a:r>
            <a:endParaRPr lang="zh-CN" altLang="en-US" sz="2000" dirty="0" smtClean="0">
              <a:solidFill>
                <a:schemeClr val="tx1"/>
              </a:solidFill>
              <a:latin typeface="微软雅黑" panose="020B0503020204020204" pitchFamily="34" charset="-122"/>
              <a:ea typeface="微软雅黑" panose="020B0503020204020204" pitchFamily="34" charset="-122"/>
              <a:cs typeface="+mn-ea"/>
              <a:sym typeface="+mn-ea"/>
            </a:endParaRPr>
          </a:p>
        </p:txBody>
      </p:sp>
      <p:cxnSp>
        <p:nvCxnSpPr>
          <p:cNvPr id="18" name="直接连接符 17"/>
          <p:cNvCxnSpPr/>
          <p:nvPr/>
        </p:nvCxnSpPr>
        <p:spPr>
          <a:xfrm flipV="1">
            <a:off x="7298690" y="2432050"/>
            <a:ext cx="1007745" cy="18732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7132526" y="2543200"/>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8392795" y="1992630"/>
            <a:ext cx="3486150" cy="829945"/>
          </a:xfrm>
          <a:prstGeom prst="rect">
            <a:avLst/>
          </a:prstGeom>
        </p:spPr>
        <p:txBody>
          <a:bodyPr wrap="square">
            <a:spAutoFit/>
          </a:bodyPr>
          <a:p>
            <a:pPr lvl="0" algn="l">
              <a:lnSpc>
                <a:spcPct val="120000"/>
              </a:lnSpc>
            </a:pPr>
            <a:r>
              <a:rPr lang="zh-CN" altLang="en-US" sz="2000" dirty="0" smtClean="0">
                <a:solidFill>
                  <a:schemeClr val="tx1"/>
                </a:solidFill>
                <a:latin typeface="微软雅黑" panose="020B0503020204020204" pitchFamily="34" charset="-122"/>
                <a:ea typeface="微软雅黑" panose="020B0503020204020204" pitchFamily="34" charset="-122"/>
                <a:sym typeface="+mn-ea"/>
              </a:rPr>
              <a:t>关于坚持正确工作策略和方法的理论</a:t>
            </a:r>
            <a:endParaRPr lang="zh-CN" altLang="en-US" sz="2000" dirty="0" smtClean="0">
              <a:solidFill>
                <a:schemeClr val="tx1"/>
              </a:solidFill>
              <a:latin typeface="微软雅黑" panose="020B0503020204020204" pitchFamily="34" charset="-122"/>
              <a:ea typeface="微软雅黑" panose="020B0503020204020204" pitchFamily="34" charset="-122"/>
              <a:cs typeface="+mn-ea"/>
              <a:sym typeface="+mn-ea"/>
            </a:endParaRPr>
          </a:p>
        </p:txBody>
      </p:sp>
      <p:cxnSp>
        <p:nvCxnSpPr>
          <p:cNvPr id="67" name="直接连接符 66"/>
          <p:cNvCxnSpPr/>
          <p:nvPr/>
        </p:nvCxnSpPr>
        <p:spPr>
          <a:xfrm flipH="1">
            <a:off x="3768090" y="4135755"/>
            <a:ext cx="663575" cy="9652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4370438" y="4010428"/>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连接符 27"/>
          <p:cNvCxnSpPr/>
          <p:nvPr/>
        </p:nvCxnSpPr>
        <p:spPr>
          <a:xfrm flipH="1" flipV="1">
            <a:off x="3735705" y="3348355"/>
            <a:ext cx="568325" cy="8763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4377020" y="3347405"/>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47"/>
          <p:cNvSpPr/>
          <p:nvPr/>
        </p:nvSpPr>
        <p:spPr>
          <a:xfrm>
            <a:off x="565150" y="2939415"/>
            <a:ext cx="2999740" cy="829945"/>
          </a:xfrm>
          <a:prstGeom prst="rect">
            <a:avLst/>
          </a:prstGeom>
        </p:spPr>
        <p:txBody>
          <a:bodyPr wrap="square">
            <a:spAutoFit/>
          </a:bodyPr>
          <a:p>
            <a:pPr algn="l">
              <a:lnSpc>
                <a:spcPct val="120000"/>
              </a:lnSpc>
            </a:pPr>
            <a:r>
              <a:rPr lang="zh-CN" altLang="en-US" sz="2000" dirty="0">
                <a:solidFill>
                  <a:schemeClr val="tx1"/>
                </a:solidFill>
                <a:latin typeface="微软雅黑" panose="020B0503020204020204" pitchFamily="34" charset="-122"/>
                <a:ea typeface="微软雅黑" panose="020B0503020204020204" pitchFamily="34" charset="-122"/>
                <a:sym typeface="+mn-ea"/>
              </a:rPr>
              <a:t>关于坚持以人民为中心的发展的理论</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mn-ea"/>
            </a:endParaRPr>
          </a:p>
        </p:txBody>
      </p:sp>
      <p:cxnSp>
        <p:nvCxnSpPr>
          <p:cNvPr id="6" name="直接连接符 5"/>
          <p:cNvCxnSpPr/>
          <p:nvPr/>
        </p:nvCxnSpPr>
        <p:spPr>
          <a:xfrm flipH="1" flipV="1">
            <a:off x="4048125" y="2529205"/>
            <a:ext cx="771525" cy="12065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4751949" y="2562736"/>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1644015" y="372110"/>
            <a:ext cx="4754880" cy="460375"/>
          </a:xfrm>
          <a:prstGeom prst="rect">
            <a:avLst/>
          </a:prstGeom>
          <a:noFill/>
        </p:spPr>
        <p:txBody>
          <a:bodyPr wrap="square" rtlCol="0" anchor="t">
            <a:spAutoFit/>
          </a:bodyPr>
          <a:p>
            <a:r>
              <a:rPr kumimoji="1"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新时代中国特色社会主义经济理论</a:t>
            </a:r>
            <a:endParaRPr kumimoji="1"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椭圆 1"/>
          <p:cNvSpPr/>
          <p:nvPr/>
        </p:nvSpPr>
        <p:spPr>
          <a:xfrm>
            <a:off x="4751438" y="4780048"/>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连接符 6"/>
          <p:cNvCxnSpPr/>
          <p:nvPr/>
        </p:nvCxnSpPr>
        <p:spPr>
          <a:xfrm flipH="1">
            <a:off x="3930015" y="4874260"/>
            <a:ext cx="850265" cy="23114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34695" y="4908550"/>
            <a:ext cx="3273425" cy="460375"/>
          </a:xfrm>
          <a:prstGeom prst="rect">
            <a:avLst/>
          </a:prstGeom>
        </p:spPr>
        <p:txBody>
          <a:bodyPr wrap="square">
            <a:spAutoFit/>
          </a:bodyPr>
          <a:p>
            <a:pPr lvl="0" algn="r">
              <a:lnSpc>
                <a:spcPct val="120000"/>
              </a:lnSpc>
            </a:pP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关于经济发展新常态的理论</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椭圆 9"/>
          <p:cNvSpPr/>
          <p:nvPr/>
        </p:nvSpPr>
        <p:spPr>
          <a:xfrm>
            <a:off x="6398623" y="4459774"/>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a:off x="7132320" y="5080635"/>
            <a:ext cx="631825" cy="45720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7643325" y="3874656"/>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连接符 12"/>
          <p:cNvCxnSpPr/>
          <p:nvPr/>
        </p:nvCxnSpPr>
        <p:spPr>
          <a:xfrm flipV="1">
            <a:off x="7686040" y="3811905"/>
            <a:ext cx="965200" cy="12636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54685" y="2076450"/>
            <a:ext cx="3434080" cy="706755"/>
          </a:xfrm>
          <a:prstGeom prst="rect">
            <a:avLst/>
          </a:prstGeom>
          <a:noFill/>
        </p:spPr>
        <p:txBody>
          <a:bodyPr wrap="square" rtlCol="0" anchor="t">
            <a:spAutoFit/>
          </a:bodyPr>
          <a:p>
            <a:r>
              <a:rPr lang="zh-CN" altLang="en-US" sz="2000" dirty="0">
                <a:solidFill>
                  <a:schemeClr val="tx1"/>
                </a:solidFill>
                <a:latin typeface="微软雅黑" panose="020B0503020204020204" pitchFamily="34" charset="-122"/>
                <a:ea typeface="微软雅黑" panose="020B0503020204020204" pitchFamily="34" charset="-122"/>
                <a:sym typeface="+mn-ea"/>
              </a:rPr>
              <a:t>关于加强党对经济工作的集中统一领导的理论</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684530" y="3937000"/>
            <a:ext cx="3161665" cy="706755"/>
          </a:xfrm>
          <a:prstGeom prst="rect">
            <a:avLst/>
          </a:prstGeom>
          <a:noFill/>
        </p:spPr>
        <p:txBody>
          <a:bodyPr wrap="square" rtlCol="0" anchor="t">
            <a:spAutoFit/>
          </a:bodyPr>
          <a:p>
            <a:pPr>
              <a:lnSpc>
                <a:spcPct val="100000"/>
              </a:lnSpc>
              <a:spcAft>
                <a:spcPts val="0"/>
              </a:spcAft>
            </a:pPr>
            <a:r>
              <a:rPr lang="zh-CN" altLang="en-US" sz="2000" dirty="0" smtClean="0">
                <a:solidFill>
                  <a:schemeClr val="tx1"/>
                </a:solidFill>
                <a:latin typeface="微软雅黑" panose="020B0503020204020204" pitchFamily="34" charset="-122"/>
                <a:ea typeface="微软雅黑" panose="020B0503020204020204" pitchFamily="34" charset="-122"/>
                <a:sym typeface="+mn-ea"/>
              </a:rPr>
              <a:t>关于用新发展理念统领发展全局的理论</a:t>
            </a:r>
            <a:endParaRPr lang="zh-CN" altLang="en-US" sz="2000"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1041400" y="5620385"/>
            <a:ext cx="3738880" cy="398780"/>
          </a:xfrm>
          <a:prstGeom prst="rect">
            <a:avLst/>
          </a:prstGeom>
          <a:noFill/>
        </p:spPr>
        <p:txBody>
          <a:bodyPr wrap="none" rtlCol="0" anchor="t">
            <a:spAutoFit/>
          </a:bodyPr>
          <a:p>
            <a:pPr>
              <a:lnSpc>
                <a:spcPct val="100000"/>
              </a:lnSpc>
              <a:spcAft>
                <a:spcPts val="0"/>
              </a:spcAft>
            </a:pPr>
            <a:r>
              <a:rPr lang="zh-CN" altLang="en-US" sz="2000" dirty="0" smtClean="0">
                <a:solidFill>
                  <a:schemeClr val="tx1"/>
                </a:solidFill>
                <a:latin typeface="微软雅黑" panose="020B0503020204020204" pitchFamily="34" charset="-122"/>
                <a:ea typeface="微软雅黑" panose="020B0503020204020204" pitchFamily="34" charset="-122"/>
                <a:sym typeface="+mn-ea"/>
              </a:rPr>
              <a:t>关于推动经济高质量发展的理论</a:t>
            </a:r>
            <a:endParaRPr lang="zh-CN" altLang="en-US" sz="2000"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7922260" y="5606415"/>
            <a:ext cx="3484880" cy="398780"/>
          </a:xfrm>
          <a:prstGeom prst="rect">
            <a:avLst/>
          </a:prstGeom>
          <a:noFill/>
        </p:spPr>
        <p:txBody>
          <a:bodyPr wrap="none" rtlCol="0" anchor="t">
            <a:spAutoFit/>
          </a:bodyPr>
          <a:p>
            <a:pPr algn="l">
              <a:lnSpc>
                <a:spcPct val="100000"/>
              </a:lnSpc>
              <a:spcAft>
                <a:spcPts val="0"/>
              </a:spcAft>
            </a:pPr>
            <a:r>
              <a:rPr lang="zh-CN" altLang="en-US" sz="2000" dirty="0" smtClean="0">
                <a:solidFill>
                  <a:schemeClr val="tx1"/>
                </a:solidFill>
                <a:latin typeface="微软雅黑" panose="020B0503020204020204" pitchFamily="34" charset="-122"/>
                <a:ea typeface="微软雅黑" panose="020B0503020204020204" pitchFamily="34" charset="-122"/>
                <a:sym typeface="+mn-ea"/>
              </a:rPr>
              <a:t>关于供给侧结构性改革的理论</a:t>
            </a:r>
            <a:endParaRPr lang="zh-CN" altLang="en-US" sz="2000"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8435340" y="4415790"/>
            <a:ext cx="3503295" cy="1014730"/>
          </a:xfrm>
          <a:prstGeom prst="rect">
            <a:avLst/>
          </a:prstGeom>
          <a:noFill/>
        </p:spPr>
        <p:txBody>
          <a:bodyPr wrap="square" rtlCol="0" anchor="t">
            <a:spAutoFit/>
          </a:bodyPr>
          <a:p>
            <a:pPr>
              <a:lnSpc>
                <a:spcPct val="100000"/>
              </a:lnSpc>
              <a:spcAft>
                <a:spcPts val="0"/>
              </a:spcAft>
            </a:pPr>
            <a:r>
              <a:rPr lang="zh-CN" altLang="en-US" sz="2000" dirty="0" smtClean="0">
                <a:solidFill>
                  <a:schemeClr val="tx1"/>
                </a:solidFill>
                <a:latin typeface="微软雅黑" panose="020B0503020204020204" pitchFamily="34" charset="-122"/>
                <a:ea typeface="微软雅黑" panose="020B0503020204020204" pitchFamily="34" charset="-122"/>
                <a:sym typeface="+mn-ea"/>
              </a:rPr>
              <a:t>关于构建以国内大循环为主体、国内国际双循环相互促进的新发展格局的理论</a:t>
            </a:r>
            <a:endParaRPr lang="zh-CN" altLang="en-US" sz="2000"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8629015" y="3533140"/>
            <a:ext cx="3419475" cy="706755"/>
          </a:xfrm>
          <a:prstGeom prst="rect">
            <a:avLst/>
          </a:prstGeom>
          <a:noFill/>
        </p:spPr>
        <p:txBody>
          <a:bodyPr wrap="square" rtlCol="0" anchor="t">
            <a:spAutoFit/>
          </a:bodyPr>
          <a:p>
            <a:r>
              <a:rPr lang="zh-CN" altLang="en-US" sz="2000" dirty="0" smtClean="0">
                <a:solidFill>
                  <a:schemeClr val="tx1"/>
                </a:solidFill>
                <a:latin typeface="微软雅黑" panose="020B0503020204020204" pitchFamily="34" charset="-122"/>
                <a:ea typeface="微软雅黑" panose="020B0503020204020204" pitchFamily="34" charset="-122"/>
                <a:sym typeface="+mn-ea"/>
              </a:rPr>
              <a:t>关于社会主义市场经济改革的理论</a:t>
            </a:r>
            <a:endParaRPr lang="zh-CN" altLang="en-US" sz="2000"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5315585" y="3501390"/>
            <a:ext cx="1562735" cy="1198880"/>
          </a:xfrm>
          <a:prstGeom prst="rect">
            <a:avLst/>
          </a:prstGeom>
          <a:noFill/>
        </p:spPr>
        <p:txBody>
          <a:bodyPr wrap="square" rtlCol="0" anchor="t">
            <a:spAutoFit/>
          </a:bodyPr>
          <a:p>
            <a:pPr algn="ctr">
              <a:defRPr/>
            </a:pPr>
            <a:r>
              <a:rPr lang="zh-CN" altLang="en-US" sz="2400"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习近平经济思想的主要内容</a:t>
            </a:r>
            <a:endParaRPr lang="zh-CN" altLang="en-US" sz="2400"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3845560" y="1211580"/>
            <a:ext cx="4590415" cy="521970"/>
          </a:xfrm>
          <a:prstGeom prst="rect">
            <a:avLst/>
          </a:prstGeom>
          <a:noFill/>
        </p:spPr>
        <p:txBody>
          <a:bodyPr wrap="square" rtlCol="0" anchor="t">
            <a:spAutoFit/>
          </a:bodyPr>
          <a:p>
            <a:r>
              <a:rPr kumimoji="1"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习近平经济思想的主要内容</a:t>
            </a:r>
            <a:endParaRPr kumimoji="1"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椭圆 13"/>
          <p:cNvSpPr/>
          <p:nvPr/>
        </p:nvSpPr>
        <p:spPr>
          <a:xfrm>
            <a:off x="5272295" y="5219403"/>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7042675" y="5020648"/>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blinds(horizontal)">
                                      <p:cBhvr>
                                        <p:cTn id="20" dur="500"/>
                                        <p:tgtEl>
                                          <p:spTgt spid="5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blinds(horizontal)">
                                      <p:cBhvr>
                                        <p:cTn id="23" dur="500"/>
                                        <p:tgtEl>
                                          <p:spTgt spid="58"/>
                                        </p:tgtEl>
                                      </p:cBhvr>
                                    </p:animEffect>
                                  </p:childTnLst>
                                </p:cTn>
                              </p:par>
                              <p:par>
                                <p:cTn id="24" presetID="3" presetClass="entr" presetSubtype="1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par>
                                <p:cTn id="30" presetID="3" presetClass="entr" presetSubtype="1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blinds(horizontal)">
                                      <p:cBhvr>
                                        <p:cTn id="32" dur="500"/>
                                        <p:tgtEl>
                                          <p:spTgt spid="7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blinds(horizontal)">
                                      <p:cBhvr>
                                        <p:cTn id="35" dur="500"/>
                                        <p:tgtEl>
                                          <p:spTgt spid="64"/>
                                        </p:tgtEl>
                                      </p:cBhvr>
                                    </p:animEffect>
                                  </p:childTnLst>
                                </p:cTn>
                              </p:par>
                              <p:par>
                                <p:cTn id="36" presetID="3" presetClass="entr" presetSubtype="1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blinds(horizontal)">
                                      <p:cBhvr>
                                        <p:cTn id="38" dur="500"/>
                                        <p:tgtEl>
                                          <p:spTgt spid="6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blinds(horizontal)">
                                      <p:cBhvr>
                                        <p:cTn id="41" dur="500"/>
                                        <p:tgtEl>
                                          <p:spTgt spid="6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blinds(horizontal)">
                                      <p:cBhvr>
                                        <p:cTn id="44" dur="500"/>
                                        <p:tgtEl>
                                          <p:spTgt spid="40"/>
                                        </p:tgtEl>
                                      </p:cBhvr>
                                    </p:animEffect>
                                  </p:childTnLst>
                                </p:cTn>
                              </p:par>
                              <p:par>
                                <p:cTn id="45" presetID="3" presetClass="entr" presetSubtype="1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blinds(horizontal)">
                                      <p:cBhvr>
                                        <p:cTn id="50" dur="500"/>
                                        <p:tgtEl>
                                          <p:spTgt spid="60"/>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blinds(horizontal)">
                                      <p:cBhvr>
                                        <p:cTn id="53" dur="500"/>
                                        <p:tgtEl>
                                          <p:spTgt spid="37"/>
                                        </p:tgtEl>
                                      </p:cBhvr>
                                    </p:animEffect>
                                  </p:childTnLst>
                                </p:cTn>
                              </p:par>
                              <p:par>
                                <p:cTn id="54" presetID="3" presetClass="entr" presetSubtype="10" fill="hold"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blinds(horizontal)">
                                      <p:cBhvr>
                                        <p:cTn id="56" dur="500"/>
                                        <p:tgtEl>
                                          <p:spTgt spid="67"/>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blinds(horizontal)">
                                      <p:cBhvr>
                                        <p:cTn id="59" dur="500"/>
                                        <p:tgtEl>
                                          <p:spTgt spid="63"/>
                                        </p:tgtEl>
                                      </p:cBhvr>
                                    </p:animEffect>
                                  </p:childTnLst>
                                </p:cTn>
                              </p:par>
                              <p:par>
                                <p:cTn id="60" presetID="3" presetClass="entr" presetSubtype="10"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linds(horizontal)">
                                      <p:cBhvr>
                                        <p:cTn id="62" dur="500"/>
                                        <p:tgtEl>
                                          <p:spTgt spid="28"/>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blinds(horizontal)">
                                      <p:cBhvr>
                                        <p:cTn id="65" dur="500"/>
                                        <p:tgtEl>
                                          <p:spTgt spid="61"/>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blinds(horizontal)">
                                      <p:cBhvr>
                                        <p:cTn id="68" dur="500"/>
                                        <p:tgtEl>
                                          <p:spTgt spid="48"/>
                                        </p:tgtEl>
                                      </p:cBhvr>
                                    </p:animEffect>
                                  </p:childTnLst>
                                </p:cTn>
                              </p:par>
                              <p:par>
                                <p:cTn id="69" presetID="3" presetClass="entr" presetSubtype="1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blinds(horizontal)">
                                      <p:cBhvr>
                                        <p:cTn id="71" dur="500"/>
                                        <p:tgtEl>
                                          <p:spTgt spid="6"/>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blinds(horizontal)">
                                      <p:cBhvr>
                                        <p:cTn id="74" dur="500"/>
                                        <p:tgtEl>
                                          <p:spTgt spid="59"/>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blinds(horizontal)">
                                      <p:cBhvr>
                                        <p:cTn id="77" dur="500"/>
                                        <p:tgtEl>
                                          <p:spTgt spid="2"/>
                                        </p:tgtEl>
                                      </p:cBhvr>
                                    </p:animEffect>
                                  </p:childTnLst>
                                </p:cTn>
                              </p:par>
                              <p:par>
                                <p:cTn id="78" presetID="3" presetClass="entr" presetSubtype="10" fill="hold"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blinds(horizontal)">
                                      <p:cBhvr>
                                        <p:cTn id="80" dur="500"/>
                                        <p:tgtEl>
                                          <p:spTgt spid="7"/>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blinds(horizontal)">
                                      <p:cBhvr>
                                        <p:cTn id="83" dur="500"/>
                                        <p:tgtEl>
                                          <p:spTgt spid="8"/>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blinds(horizontal)">
                                      <p:cBhvr>
                                        <p:cTn id="86" dur="500"/>
                                        <p:tgtEl>
                                          <p:spTgt spid="10"/>
                                        </p:tgtEl>
                                      </p:cBhvr>
                                    </p:animEffect>
                                  </p:childTnLst>
                                </p:cTn>
                              </p:par>
                              <p:par>
                                <p:cTn id="87" presetID="3" presetClass="entr" presetSubtype="1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blinds(horizontal)">
                                      <p:cBhvr>
                                        <p:cTn id="89" dur="500"/>
                                        <p:tgtEl>
                                          <p:spTgt spid="11"/>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blinds(horizontal)">
                                      <p:cBhvr>
                                        <p:cTn id="92" dur="500"/>
                                        <p:tgtEl>
                                          <p:spTgt spid="12"/>
                                        </p:tgtEl>
                                      </p:cBhvr>
                                    </p:animEffect>
                                  </p:childTnLst>
                                </p:cTn>
                              </p:par>
                              <p:par>
                                <p:cTn id="93" presetID="3" presetClass="entr" presetSubtype="1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blinds(horizontal)">
                                      <p:cBhvr>
                                        <p:cTn id="95" dur="500"/>
                                        <p:tgtEl>
                                          <p:spTgt spid="13"/>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blinds(horizontal)">
                                      <p:cBhvr>
                                        <p:cTn id="98" dur="500"/>
                                        <p:tgtEl>
                                          <p:spTgt spid="15"/>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blinds(horizontal)">
                                      <p:cBhvr>
                                        <p:cTn id="101" dur="500"/>
                                        <p:tgtEl>
                                          <p:spTgt spid="16"/>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blinds(horizontal)">
                                      <p:cBhvr>
                                        <p:cTn id="104" dur="500"/>
                                        <p:tgtEl>
                                          <p:spTgt spid="17"/>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blinds(horizontal)">
                                      <p:cBhvr>
                                        <p:cTn id="107" dur="500"/>
                                        <p:tgtEl>
                                          <p:spTgt spid="20"/>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blinds(horizontal)">
                                      <p:cBhvr>
                                        <p:cTn id="110" dur="500"/>
                                        <p:tgtEl>
                                          <p:spTgt spid="21"/>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blinds(horizontal)">
                                      <p:cBhvr>
                                        <p:cTn id="113" dur="500"/>
                                        <p:tgtEl>
                                          <p:spTgt spid="22"/>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blinds(horizontal)">
                                      <p:cBhvr>
                                        <p:cTn id="116" dur="500"/>
                                        <p:tgtEl>
                                          <p:spTgt spid="24"/>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blinds(horizontal)">
                                      <p:cBhvr>
                                        <p:cTn id="119" dur="500"/>
                                        <p:tgtEl>
                                          <p:spTgt spid="14"/>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blinds(horizontal)">
                                      <p:cBhvr>
                                        <p:cTn id="1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9" grpId="0"/>
      <p:bldP spid="58" grpId="0" animBg="1"/>
      <p:bldP spid="5" grpId="0" animBg="1"/>
      <p:bldP spid="64" grpId="0" animBg="1"/>
      <p:bldP spid="62" grpId="0" animBg="1"/>
      <p:bldP spid="40" grpId="0"/>
      <p:bldP spid="60" grpId="0" animBg="1"/>
      <p:bldP spid="37" grpId="0"/>
      <p:bldP spid="63" grpId="0" animBg="1"/>
      <p:bldP spid="61" grpId="0" animBg="1"/>
      <p:bldP spid="48" grpId="0"/>
      <p:bldP spid="59" grpId="0" animBg="1"/>
      <p:bldP spid="2" grpId="0" animBg="1"/>
      <p:bldP spid="8" grpId="0"/>
      <p:bldP spid="10" grpId="0" animBg="1"/>
      <p:bldP spid="12" grpId="0" animBg="1"/>
      <p:bldP spid="15" grpId="0"/>
      <p:bldP spid="16" grpId="0"/>
      <p:bldP spid="17" grpId="0"/>
      <p:bldP spid="20" grpId="0"/>
      <p:bldP spid="21" grpId="0"/>
      <p:bldP spid="22" grpId="0"/>
      <p:bldP spid="24" grpId="0"/>
      <p:bldP spid="14" grpId="0" animBg="1"/>
      <p:bldP spid="1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35685" y="375920"/>
            <a:ext cx="10430510" cy="61061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nchor="t">
            <a:noAutofit/>
          </a:bodyPr>
          <a:p>
            <a:pPr indent="457200" fontAlgn="auto">
              <a:lnSpc>
                <a:spcPct val="130000"/>
              </a:lnSpc>
              <a:spcBef>
                <a:spcPts val="0"/>
              </a:spcBef>
              <a:spcAft>
                <a:spcPts val="0"/>
              </a:spcAft>
            </a:pPr>
            <a:r>
              <a:rPr lang="en-US" altLang="zh-CN" sz="2800" b="1" dirty="0">
                <a:solidFill>
                  <a:schemeClr val="tx1"/>
                </a:solidFill>
                <a:latin typeface="黑体" panose="02010609060101010101" charset="-122"/>
                <a:ea typeface="黑体" panose="02010609060101010101" charset="-122"/>
                <a:cs typeface="黑体" panose="02010609060101010101" charset="-122"/>
                <a:sym typeface="+mn-ea"/>
              </a:rPr>
              <a:t>随着我国发展水平的不断提升、创新驱动发展战略的有效实施以及市场对中高端产品需求的不断增加，我国产业升级步伐不断加快，产业链供应链稳定性持续增强。</a:t>
            </a:r>
            <a:endParaRPr lang="zh-CN" altLang="en-US" sz="2800" b="1" dirty="0">
              <a:solidFill>
                <a:schemeClr val="tx1"/>
              </a:solidFill>
              <a:latin typeface="黑体" panose="02010609060101010101" charset="-122"/>
              <a:ea typeface="黑体" panose="02010609060101010101" charset="-122"/>
              <a:cs typeface="黑体" panose="02010609060101010101" charset="-122"/>
            </a:endParaRPr>
          </a:p>
          <a:p>
            <a:pPr indent="457200" fontAlgn="auto">
              <a:lnSpc>
                <a:spcPct val="130000"/>
              </a:lnSpc>
              <a:spcBef>
                <a:spcPts val="0"/>
              </a:spcBef>
              <a:spcAft>
                <a:spcPts val="0"/>
              </a:spcAft>
            </a:pPr>
            <a:r>
              <a:rPr lang="zh-CN" altLang="en-US" sz="2800">
                <a:solidFill>
                  <a:srgbClr val="C00000"/>
                </a:solidFill>
                <a:latin typeface="黑体" panose="02010609060101010101" charset="-122"/>
                <a:ea typeface="黑体" panose="02010609060101010101" charset="-122"/>
                <a:cs typeface="黑体" panose="02010609060101010101" charset="-122"/>
                <a:sym typeface="+mn-ea"/>
              </a:rPr>
              <a:t>产业升级</a:t>
            </a:r>
            <a:r>
              <a:rPr lang="zh-CN" altLang="en-US" sz="2800">
                <a:latin typeface="黑体" panose="02010609060101010101" charset="-122"/>
                <a:ea typeface="黑体" panose="02010609060101010101" charset="-122"/>
                <a:cs typeface="黑体" panose="02010609060101010101" charset="-122"/>
                <a:sym typeface="+mn-ea"/>
              </a:rPr>
              <a:t>：</a:t>
            </a:r>
            <a:endParaRPr lang="zh-CN" altLang="en-US" sz="2800">
              <a:latin typeface="黑体" panose="02010609060101010101" charset="-122"/>
              <a:ea typeface="黑体" panose="02010609060101010101" charset="-122"/>
              <a:cs typeface="黑体" panose="02010609060101010101" charset="-122"/>
              <a:sym typeface="+mn-ea"/>
            </a:endParaRPr>
          </a:p>
          <a:p>
            <a:pPr indent="457200" fontAlgn="auto">
              <a:lnSpc>
                <a:spcPct val="130000"/>
              </a:lnSpc>
              <a:spcBef>
                <a:spcPts val="0"/>
              </a:spcBef>
              <a:spcAft>
                <a:spcPts val="0"/>
              </a:spcAft>
            </a:pPr>
            <a:r>
              <a:rPr lang="zh-CN" altLang="en-US" sz="2800">
                <a:latin typeface="黑体" panose="02010609060101010101" charset="-122"/>
                <a:ea typeface="黑体" panose="02010609060101010101" charset="-122"/>
                <a:cs typeface="黑体" panose="02010609060101010101" charset="-122"/>
                <a:sym typeface="+mn-ea"/>
              </a:rPr>
              <a:t>压减粗钢产能，布局高端装备、汽车、新材料等先进制造业，</a:t>
            </a:r>
            <a:r>
              <a:rPr lang="zh-CN" altLang="en-US" sz="2800">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sym typeface="+mn-ea"/>
              </a:rPr>
              <a:t>制造业“数智化”转型</a:t>
            </a:r>
            <a:r>
              <a:rPr lang="zh-CN" altLang="en-US" sz="2800">
                <a:latin typeface="黑体" panose="02010609060101010101" charset="-122"/>
                <a:ea typeface="黑体" panose="02010609060101010101" charset="-122"/>
                <a:cs typeface="黑体" panose="02010609060101010101" charset="-122"/>
                <a:sym typeface="+mn-ea"/>
              </a:rPr>
              <a:t>“加速跑”</a:t>
            </a:r>
            <a:r>
              <a:rPr lang="en-US" altLang="zh-CN" sz="2800">
                <a:latin typeface="黑体" panose="02010609060101010101" charset="-122"/>
                <a:ea typeface="黑体" panose="02010609060101010101" charset="-122"/>
                <a:cs typeface="黑体" panose="02010609060101010101" charset="-122"/>
                <a:sym typeface="+mn-ea"/>
              </a:rPr>
              <a:t>……</a:t>
            </a:r>
            <a:endParaRPr lang="en-US" altLang="zh-CN" sz="2800">
              <a:latin typeface="黑体" panose="02010609060101010101" charset="-122"/>
              <a:ea typeface="黑体" panose="02010609060101010101" charset="-122"/>
              <a:cs typeface="黑体" panose="02010609060101010101" charset="-122"/>
              <a:sym typeface="+mn-ea"/>
            </a:endParaRPr>
          </a:p>
          <a:p>
            <a:pPr indent="457200" fontAlgn="auto">
              <a:lnSpc>
                <a:spcPct val="130000"/>
              </a:lnSpc>
              <a:spcBef>
                <a:spcPts val="0"/>
              </a:spcBef>
              <a:spcAft>
                <a:spcPts val="0"/>
              </a:spcAft>
            </a:pPr>
            <a:endParaRPr lang="en-US" altLang="zh-CN" sz="2800">
              <a:latin typeface="黑体" panose="02010609060101010101" charset="-122"/>
              <a:ea typeface="黑体" panose="02010609060101010101" charset="-122"/>
              <a:cs typeface="黑体" panose="02010609060101010101" charset="-122"/>
              <a:sym typeface="+mn-ea"/>
            </a:endParaRPr>
          </a:p>
          <a:p>
            <a:pPr indent="457200" fontAlgn="auto">
              <a:lnSpc>
                <a:spcPct val="130000"/>
              </a:lnSpc>
              <a:spcBef>
                <a:spcPts val="0"/>
              </a:spcBef>
              <a:spcAft>
                <a:spcPts val="0"/>
              </a:spcAft>
            </a:pPr>
            <a:endParaRPr lang="en-US" altLang="zh-CN" sz="2800">
              <a:latin typeface="黑体" panose="02010609060101010101" charset="-122"/>
              <a:ea typeface="黑体" panose="02010609060101010101" charset="-122"/>
              <a:cs typeface="黑体" panose="02010609060101010101" charset="-122"/>
              <a:sym typeface="+mn-ea"/>
            </a:endParaRPr>
          </a:p>
          <a:p>
            <a:pPr indent="457200" fontAlgn="auto">
              <a:lnSpc>
                <a:spcPct val="130000"/>
              </a:lnSpc>
              <a:spcBef>
                <a:spcPts val="0"/>
              </a:spcBef>
              <a:spcAft>
                <a:spcPts val="0"/>
              </a:spcAft>
            </a:pPr>
            <a:r>
              <a:rPr lang="zh-CN" altLang="en-US" sz="2800">
                <a:latin typeface="黑体" panose="02010609060101010101" charset="-122"/>
                <a:ea typeface="黑体" panose="02010609060101010101" charset="-122"/>
                <a:cs typeface="黑体" panose="02010609060101010101" charset="-122"/>
                <a:sym typeface="+mn-ea"/>
              </a:rPr>
              <a:t>随着中国制造业“骨骼”更加强健，</a:t>
            </a:r>
            <a:r>
              <a:rPr lang="zh-CN" altLang="en-US" sz="2800">
                <a:solidFill>
                  <a:srgbClr val="C00000"/>
                </a:solidFill>
                <a:latin typeface="黑体" panose="02010609060101010101" charset="-122"/>
                <a:ea typeface="黑体" panose="02010609060101010101" charset="-122"/>
                <a:cs typeface="黑体" panose="02010609060101010101" charset="-122"/>
                <a:sym typeface="+mn-ea"/>
              </a:rPr>
              <a:t>供给体系向高质量迈进</a:t>
            </a:r>
            <a:r>
              <a:rPr lang="zh-CN" altLang="en-US" sz="2800">
                <a:latin typeface="黑体" panose="02010609060101010101" charset="-122"/>
                <a:ea typeface="黑体" panose="02010609060101010101" charset="-122"/>
                <a:cs typeface="黑体" panose="02010609060101010101" charset="-122"/>
                <a:sym typeface="+mn-ea"/>
              </a:rPr>
              <a:t>，智能音箱、扫地机器人、家庭影院等更多优质产品进入百姓家，</a:t>
            </a:r>
            <a:r>
              <a:rPr lang="zh-CN" altLang="en-US" sz="2800">
                <a:solidFill>
                  <a:srgbClr val="C00000"/>
                </a:solidFill>
                <a:latin typeface="黑体" panose="02010609060101010101" charset="-122"/>
                <a:ea typeface="黑体" panose="02010609060101010101" charset="-122"/>
                <a:cs typeface="黑体" panose="02010609060101010101" charset="-122"/>
                <a:sym typeface="+mn-ea"/>
              </a:rPr>
              <a:t>内需潜力进一步释放</a:t>
            </a:r>
            <a:r>
              <a:rPr lang="zh-CN" altLang="en-US" sz="2800">
                <a:latin typeface="黑体" panose="02010609060101010101" charset="-122"/>
                <a:ea typeface="黑体" panose="02010609060101010101" charset="-122"/>
                <a:cs typeface="黑体" panose="02010609060101010101" charset="-122"/>
                <a:sym typeface="+mn-ea"/>
              </a:rPr>
              <a:t>。</a:t>
            </a:r>
            <a:endParaRPr lang="zh-CN" altLang="en-US" sz="2800">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3480435" y="4177030"/>
            <a:ext cx="4285615" cy="368300"/>
          </a:xfrm>
          <a:prstGeom prst="rect">
            <a:avLst/>
          </a:prstGeom>
          <a:noFill/>
        </p:spPr>
        <p:txBody>
          <a:bodyPr wrap="square" rtlCol="0" anchor="t">
            <a:spAutoFit/>
          </a:bodyPr>
          <a:p>
            <a:r>
              <a:rPr lang="zh-CN" altLang="en-US" b="1"/>
              <a:t>九江石化的</a:t>
            </a:r>
            <a:r>
              <a:rPr lang="zh-CN" altLang="en-US" b="1"/>
              <a:t>数智化改造、绿色化转型</a:t>
            </a:r>
            <a:endParaRPr lang="zh-CN" altLang="en-US" b="1"/>
          </a:p>
        </p:txBody>
      </p:sp>
      <p:pic>
        <p:nvPicPr>
          <p:cNvPr id="5" name="九江石化：数智化改造、绿色化转型">
            <a:hlinkClick r:id="" action="ppaction://media"/>
          </p:cNvPr>
          <p:cNvPicPr/>
          <p:nvPr>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1665605" y="3795078"/>
            <a:ext cx="1615440" cy="1131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ppt_y</p:attrName>
                                        </p:attrNameLst>
                                      </p:cBhvr>
                                      <p:tavLst>
                                        <p:tav tm="0">
                                          <p:val>
                                            <p:strVal val="#ppt_y+#ppt_h*1.125000"/>
                                          </p:val>
                                        </p:tav>
                                        <p:tav tm="100000">
                                          <p:val>
                                            <p:strVal val="#ppt_y"/>
                                          </p:val>
                                        </p:tav>
                                      </p:tavLst>
                                    </p:anim>
                                    <p:animEffect transition="in" filter="wipe(up)">
                                      <p:cBhvr>
                                        <p:cTn id="30" dur="500"/>
                                        <p:tgtEl>
                                          <p:spTgt spid="4"/>
                                        </p:tgtEl>
                                      </p:cBhvr>
                                    </p:animEffect>
                                  </p:childTnLst>
                                </p:cTn>
                              </p:par>
                              <p:par>
                                <p:cTn id="31" presetID="12" presetClass="entr" presetSubtype="4"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3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35" fill="hold" display="1">
                  <p:stCondLst>
                    <p:cond delay="indefinite"/>
                  </p:stCondLst>
                </p:cTn>
                <p:tgtEl>
                  <p:spTgt spid="5"/>
                </p:tgtEl>
              </p:cMediaNode>
            </p:video>
            <p:seq concurrent="1" nextAc="seek">
              <p:cTn id="36" restart="whenNotActive" fill="hold" evtFilter="cancelBubble" nodeType="interactiveSeq">
                <p:stCondLst>
                  <p:cond evt="onClick" delay="0">
                    <p:tgtEl>
                      <p:spTgt spid="5"/>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additive="base">
                                        <p:cTn id="40" dur="1" fill="hold"/>
                                        <p:tgtEl>
                                          <p:spTgt spid="5"/>
                                        </p:tgtEl>
                                      </p:cBhvr>
                                    </p:cmd>
                                  </p:childTnLst>
                                </p:cTn>
                              </p:par>
                            </p:childTnLst>
                          </p:cTn>
                        </p:par>
                      </p:childTnLst>
                    </p:cTn>
                  </p:par>
                </p:childTnLst>
              </p:cTn>
              <p:nextCondLst>
                <p:cond evt="onClick" delay="0">
                  <p:tgtEl>
                    <p:spTgt spid="5"/>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663315" y="3785942"/>
            <a:ext cx="9480014" cy="542726"/>
            <a:chOff x="5205095" y="2560392"/>
            <a:chExt cx="9480014" cy="542726"/>
          </a:xfrm>
        </p:grpSpPr>
        <p:sp>
          <p:nvSpPr>
            <p:cNvPr id="7" name="TextBox 100"/>
            <p:cNvSpPr txBox="1">
              <a:spLocks noChangeArrowheads="1"/>
            </p:cNvSpPr>
            <p:nvPr/>
          </p:nvSpPr>
          <p:spPr bwMode="auto">
            <a:xfrm>
              <a:off x="6096000" y="2579900"/>
              <a:ext cx="8589109"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eaLnBrk="0" fontAlgn="base" hangingPunct="0">
                <a:spcBef>
                  <a:spcPct val="0"/>
                </a:spcBef>
                <a:spcAft>
                  <a:spcPct val="0"/>
                </a:spcAft>
                <a:defRPr/>
              </a:pPr>
              <a:r>
                <a:rPr lang="zh-CN" altLang="zh-CN" sz="2800" b="1" dirty="0">
                  <a:solidFill>
                    <a:srgbClr val="C00000"/>
                  </a:solidFill>
                  <a:latin typeface="+mn-ea"/>
                </a:rPr>
                <a:t>把握现代化产业体系的深刻意蕴</a:t>
              </a:r>
              <a:endParaRPr lang="zh-CN" altLang="zh-CN" sz="2800" b="1" dirty="0">
                <a:solidFill>
                  <a:srgbClr val="C00000"/>
                </a:solidFill>
                <a:latin typeface="+mn-ea"/>
              </a:endParaRPr>
            </a:p>
          </p:txBody>
        </p:sp>
        <p:sp>
          <p:nvSpPr>
            <p:cNvPr id="27" name="文本框 26"/>
            <p:cNvSpPr txBox="1"/>
            <p:nvPr/>
          </p:nvSpPr>
          <p:spPr>
            <a:xfrm flipH="1">
              <a:off x="5205095" y="2560392"/>
              <a:ext cx="873760" cy="521970"/>
            </a:xfrm>
            <a:prstGeom prst="rect">
              <a:avLst/>
            </a:prstGeom>
            <a:noFill/>
          </p:spPr>
          <p:txBody>
            <a:bodyPr wrap="none" rtlCol="0">
              <a:spAutoFit/>
            </a:bodyPr>
            <a:lstStyle/>
            <a:p>
              <a:pPr algn="r"/>
              <a:r>
                <a:rPr lang="en-US" altLang="zh-CN" sz="2800" b="1" dirty="0">
                  <a:solidFill>
                    <a:srgbClr val="C00000"/>
                  </a:solidFill>
                  <a:latin typeface="Arial" panose="020B0604020202020204" pitchFamily="34" charset="0"/>
                  <a:ea typeface="微软雅黑" panose="020B0503020204020204" pitchFamily="34" charset="-122"/>
                </a:rPr>
                <a:t>(</a:t>
              </a:r>
              <a:r>
                <a:rPr lang="zh-CN" altLang="en-US" sz="2800" b="1" dirty="0">
                  <a:solidFill>
                    <a:srgbClr val="C00000"/>
                  </a:solidFill>
                  <a:latin typeface="Arial" panose="020B0604020202020204" pitchFamily="34" charset="0"/>
                  <a:ea typeface="微软雅黑" panose="020B0503020204020204" pitchFamily="34" charset="-122"/>
                  <a:sym typeface="+mn-ea"/>
                </a:rPr>
                <a:t>一</a:t>
              </a:r>
              <a:r>
                <a:rPr lang="en-US" altLang="zh-CN" sz="2800" b="1" dirty="0">
                  <a:solidFill>
                    <a:srgbClr val="C00000"/>
                  </a:solidFill>
                  <a:latin typeface="Arial" panose="020B0604020202020204" pitchFamily="34" charset="0"/>
                  <a:ea typeface="微软雅黑" panose="020B0503020204020204" pitchFamily="34" charset="-122"/>
                </a:rPr>
                <a:t>) </a:t>
              </a:r>
              <a:endParaRPr lang="en-US" altLang="zh-CN" sz="2800" b="1" dirty="0">
                <a:solidFill>
                  <a:srgbClr val="C00000"/>
                </a:solidFill>
                <a:latin typeface="Arial" panose="020B0604020202020204" pitchFamily="34" charset="0"/>
                <a:ea typeface="微软雅黑" panose="020B0503020204020204" pitchFamily="34" charset="-122"/>
              </a:endParaRPr>
            </a:p>
          </p:txBody>
        </p:sp>
      </p:grpSp>
      <p:grpSp>
        <p:nvGrpSpPr>
          <p:cNvPr id="4" name="组合 3"/>
          <p:cNvGrpSpPr/>
          <p:nvPr/>
        </p:nvGrpSpPr>
        <p:grpSpPr>
          <a:xfrm>
            <a:off x="2332913" y="4464221"/>
            <a:ext cx="9393019" cy="557044"/>
            <a:chOff x="3402888" y="3777786"/>
            <a:chExt cx="9393019" cy="557044"/>
          </a:xfrm>
        </p:grpSpPr>
        <p:sp>
          <p:nvSpPr>
            <p:cNvPr id="9" name="TextBox 100"/>
            <p:cNvSpPr txBox="1">
              <a:spLocks noChangeArrowheads="1"/>
            </p:cNvSpPr>
            <p:nvPr/>
          </p:nvSpPr>
          <p:spPr bwMode="auto">
            <a:xfrm>
              <a:off x="4206798" y="3814130"/>
              <a:ext cx="8589109"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eaLnBrk="0" fontAlgn="base" hangingPunct="0">
                <a:spcBef>
                  <a:spcPct val="0"/>
                </a:spcBef>
                <a:spcAft>
                  <a:spcPct val="0"/>
                </a:spcAft>
                <a:defRPr/>
              </a:pPr>
              <a:r>
                <a:rPr lang="zh-CN" altLang="zh-CN" sz="2800" b="1" dirty="0">
                  <a:solidFill>
                    <a:srgbClr val="C00000"/>
                  </a:solidFill>
                  <a:latin typeface="+mn-ea"/>
                </a:rPr>
                <a:t>认清产业体系建设的现状与挑战</a:t>
              </a:r>
              <a:endParaRPr lang="zh-CN" altLang="zh-CN" sz="2800" b="1" dirty="0">
                <a:solidFill>
                  <a:srgbClr val="C00000"/>
                </a:solidFill>
                <a:latin typeface="+mn-ea"/>
              </a:endParaRPr>
            </a:p>
          </p:txBody>
        </p:sp>
        <p:sp>
          <p:nvSpPr>
            <p:cNvPr id="24" name="文本框 23"/>
            <p:cNvSpPr txBox="1"/>
            <p:nvPr/>
          </p:nvSpPr>
          <p:spPr>
            <a:xfrm flipH="1">
              <a:off x="3402888" y="3777786"/>
              <a:ext cx="774700" cy="521970"/>
            </a:xfrm>
            <a:prstGeom prst="rect">
              <a:avLst/>
            </a:prstGeom>
            <a:noFill/>
          </p:spPr>
          <p:txBody>
            <a:bodyPr wrap="none" rtlCol="0">
              <a:spAutoFit/>
            </a:bodyPr>
            <a:lstStyle/>
            <a:p>
              <a:pPr algn="r"/>
              <a:r>
                <a:rPr lang="en-US" altLang="zh-CN" sz="2800" b="1" dirty="0">
                  <a:solidFill>
                    <a:srgbClr val="C00000"/>
                  </a:solidFill>
                  <a:latin typeface="Arial" panose="020B0604020202020204" pitchFamily="34" charset="0"/>
                  <a:ea typeface="微软雅黑" panose="020B0503020204020204" pitchFamily="34" charset="-122"/>
                </a:rPr>
                <a:t>(</a:t>
              </a:r>
              <a:r>
                <a:rPr lang="zh-CN" altLang="en-US" sz="2800" b="1" dirty="0">
                  <a:solidFill>
                    <a:srgbClr val="C00000"/>
                  </a:solidFill>
                  <a:latin typeface="Arial" panose="020B0604020202020204" pitchFamily="34" charset="0"/>
                  <a:ea typeface="微软雅黑" panose="020B0503020204020204" pitchFamily="34" charset="-122"/>
                </a:rPr>
                <a:t>二</a:t>
              </a:r>
              <a:r>
                <a:rPr lang="en-US" altLang="zh-CN" sz="2800" b="1" dirty="0">
                  <a:solidFill>
                    <a:srgbClr val="C00000"/>
                  </a:solidFill>
                  <a:latin typeface="Arial" panose="020B0604020202020204" pitchFamily="34" charset="0"/>
                  <a:ea typeface="微软雅黑" panose="020B0503020204020204" pitchFamily="34" charset="-122"/>
                </a:rPr>
                <a:t>)</a:t>
              </a:r>
              <a:endParaRPr lang="en-US" altLang="zh-CN" sz="2800" b="1" dirty="0">
                <a:solidFill>
                  <a:srgbClr val="C00000"/>
                </a:solidFill>
                <a:latin typeface="Arial" panose="020B0604020202020204" pitchFamily="34" charset="0"/>
                <a:ea typeface="微软雅黑" panose="020B0503020204020204" pitchFamily="34" charset="-122"/>
              </a:endParaRPr>
            </a:p>
          </p:txBody>
        </p:sp>
      </p:grpSp>
      <p:grpSp>
        <p:nvGrpSpPr>
          <p:cNvPr id="5" name="组合 4"/>
          <p:cNvGrpSpPr/>
          <p:nvPr/>
        </p:nvGrpSpPr>
        <p:grpSpPr>
          <a:xfrm>
            <a:off x="901246" y="5130774"/>
            <a:ext cx="9452709" cy="539366"/>
            <a:chOff x="901246" y="5130774"/>
            <a:chExt cx="9452709" cy="539366"/>
          </a:xfrm>
        </p:grpSpPr>
        <p:sp>
          <p:nvSpPr>
            <p:cNvPr id="8" name="TextBox 100"/>
            <p:cNvSpPr txBox="1">
              <a:spLocks noChangeArrowheads="1"/>
            </p:cNvSpPr>
            <p:nvPr/>
          </p:nvSpPr>
          <p:spPr bwMode="auto">
            <a:xfrm>
              <a:off x="1764846" y="5149440"/>
              <a:ext cx="8589109"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r>
                <a:rPr lang="zh-CN" altLang="zh-CN" sz="2800" b="1" dirty="0">
                  <a:solidFill>
                    <a:srgbClr val="C00000"/>
                  </a:solidFill>
                  <a:latin typeface="+mn-ea"/>
                </a:rPr>
                <a:t>推进现代化产业体系建设着力点</a:t>
              </a:r>
              <a:endParaRPr lang="zh-CN" altLang="zh-CN" sz="2800" b="1" dirty="0">
                <a:solidFill>
                  <a:srgbClr val="C00000"/>
                </a:solidFill>
                <a:latin typeface="+mn-ea"/>
              </a:endParaRPr>
            </a:p>
          </p:txBody>
        </p:sp>
        <p:sp>
          <p:nvSpPr>
            <p:cNvPr id="21" name="文本框 20"/>
            <p:cNvSpPr txBox="1"/>
            <p:nvPr/>
          </p:nvSpPr>
          <p:spPr>
            <a:xfrm flipH="1">
              <a:off x="901246" y="5130774"/>
              <a:ext cx="873760" cy="521970"/>
            </a:xfrm>
            <a:prstGeom prst="rect">
              <a:avLst/>
            </a:prstGeom>
            <a:noFill/>
          </p:spPr>
          <p:txBody>
            <a:bodyPr wrap="none" rtlCol="0">
              <a:spAutoFit/>
            </a:bodyPr>
            <a:lstStyle/>
            <a:p>
              <a:pPr algn="r"/>
              <a:r>
                <a:rPr lang="en-US" altLang="zh-CN" sz="2800" b="1" dirty="0">
                  <a:solidFill>
                    <a:srgbClr val="C00000"/>
                  </a:solidFill>
                  <a:latin typeface="Arial" panose="020B0604020202020204" pitchFamily="34" charset="0"/>
                  <a:ea typeface="微软雅黑" panose="020B0503020204020204" pitchFamily="34" charset="-122"/>
                </a:rPr>
                <a:t>(</a:t>
              </a:r>
              <a:r>
                <a:rPr lang="zh-CN" altLang="en-US" sz="2800" b="1" dirty="0">
                  <a:solidFill>
                    <a:srgbClr val="C00000"/>
                  </a:solidFill>
                  <a:latin typeface="Arial" panose="020B0604020202020204" pitchFamily="34" charset="0"/>
                  <a:ea typeface="微软雅黑" panose="020B0503020204020204" pitchFamily="34" charset="-122"/>
                </a:rPr>
                <a:t>三</a:t>
              </a:r>
              <a:r>
                <a:rPr lang="en-US" altLang="zh-CN" sz="2800" b="1" dirty="0">
                  <a:solidFill>
                    <a:srgbClr val="C00000"/>
                  </a:solidFill>
                  <a:latin typeface="Arial" panose="020B0604020202020204" pitchFamily="34" charset="0"/>
                  <a:ea typeface="微软雅黑" panose="020B0503020204020204" pitchFamily="34" charset="-122"/>
                </a:rPr>
                <a:t>) </a:t>
              </a:r>
              <a:endParaRPr lang="en-US" altLang="zh-CN" sz="2800" b="1" dirty="0">
                <a:solidFill>
                  <a:srgbClr val="C00000"/>
                </a:solidFill>
                <a:latin typeface="Arial" panose="020B0604020202020204" pitchFamily="34" charset="0"/>
                <a:ea typeface="微软雅黑" panose="020B0503020204020204" pitchFamily="34" charset="-122"/>
              </a:endParaRPr>
            </a:p>
          </p:txBody>
        </p:sp>
      </p:grpSp>
      <p:sp>
        <p:nvSpPr>
          <p:cNvPr id="20" name="椭圆 19"/>
          <p:cNvSpPr/>
          <p:nvPr/>
        </p:nvSpPr>
        <p:spPr>
          <a:xfrm>
            <a:off x="9590454" y="5193775"/>
            <a:ext cx="552453" cy="552453"/>
          </a:xfrm>
          <a:prstGeom prst="ellipse">
            <a:avLst/>
          </a:prstGeom>
          <a:solidFill>
            <a:srgbClr val="FBA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11"/>
          <p:cNvSpPr/>
          <p:nvPr/>
        </p:nvSpPr>
        <p:spPr>
          <a:xfrm>
            <a:off x="9739086" y="4453763"/>
            <a:ext cx="2452914" cy="2404237"/>
          </a:xfrm>
          <a:custGeom>
            <a:avLst/>
            <a:gdLst>
              <a:gd name="connsiteX0" fmla="*/ 1318025 w 2145220"/>
              <a:gd name="connsiteY0" fmla="*/ 0 h 2102649"/>
              <a:gd name="connsiteX1" fmla="*/ 2054945 w 2145220"/>
              <a:gd name="connsiteY1" fmla="*/ 225098 h 2102649"/>
              <a:gd name="connsiteX2" fmla="*/ 2145220 w 2145220"/>
              <a:gd name="connsiteY2" fmla="*/ 292604 h 2102649"/>
              <a:gd name="connsiteX3" fmla="*/ 2145220 w 2145220"/>
              <a:gd name="connsiteY3" fmla="*/ 2102649 h 2102649"/>
              <a:gd name="connsiteX4" fmla="*/ 260770 w 2145220"/>
              <a:gd name="connsiteY4" fmla="*/ 2102649 h 2102649"/>
              <a:gd name="connsiteX5" fmla="*/ 225098 w 2145220"/>
              <a:gd name="connsiteY5" fmla="*/ 2054946 h 2102649"/>
              <a:gd name="connsiteX6" fmla="*/ 0 w 2145220"/>
              <a:gd name="connsiteY6" fmla="*/ 1318025 h 2102649"/>
              <a:gd name="connsiteX7" fmla="*/ 1318025 w 2145220"/>
              <a:gd name="connsiteY7" fmla="*/ 0 h 210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5220" h="2102649">
                <a:moveTo>
                  <a:pt x="1318025" y="0"/>
                </a:moveTo>
                <a:cubicBezTo>
                  <a:pt x="1590997" y="0"/>
                  <a:pt x="1844587" y="82983"/>
                  <a:pt x="2054945" y="225098"/>
                </a:cubicBezTo>
                <a:lnTo>
                  <a:pt x="2145220" y="292604"/>
                </a:lnTo>
                <a:lnTo>
                  <a:pt x="2145220" y="2102649"/>
                </a:lnTo>
                <a:lnTo>
                  <a:pt x="260770" y="2102649"/>
                </a:lnTo>
                <a:lnTo>
                  <a:pt x="225098" y="2054946"/>
                </a:lnTo>
                <a:cubicBezTo>
                  <a:pt x="82983" y="1844587"/>
                  <a:pt x="0" y="1590997"/>
                  <a:pt x="0" y="1318025"/>
                </a:cubicBezTo>
                <a:cubicBezTo>
                  <a:pt x="0" y="590100"/>
                  <a:pt x="590100" y="0"/>
                  <a:pt x="1318025" y="0"/>
                </a:cubicBezTo>
                <a:close/>
              </a:path>
            </a:pathLst>
          </a:custGeom>
          <a:solidFill>
            <a:srgbClr val="0765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20586" y="1"/>
            <a:ext cx="12212586" cy="3429000"/>
            <a:chOff x="-20586" y="1"/>
            <a:chExt cx="12212586" cy="3429000"/>
          </a:xfrm>
        </p:grpSpPr>
        <p:sp>
          <p:nvSpPr>
            <p:cNvPr id="11" name="任意多边形: 形状 25"/>
            <p:cNvSpPr/>
            <p:nvPr/>
          </p:nvSpPr>
          <p:spPr bwMode="auto">
            <a:xfrm>
              <a:off x="-6350" y="1"/>
              <a:ext cx="12184113" cy="3429000"/>
            </a:xfrm>
            <a:custGeom>
              <a:avLst/>
              <a:gdLst>
                <a:gd name="connsiteX0" fmla="*/ 0 w 12263438"/>
                <a:gd name="connsiteY0" fmla="*/ 0 h 5123061"/>
                <a:gd name="connsiteX1" fmla="*/ 12263438 w 12263438"/>
                <a:gd name="connsiteY1" fmla="*/ 0 h 5123061"/>
                <a:gd name="connsiteX2" fmla="*/ 12263438 w 12263438"/>
                <a:gd name="connsiteY2" fmla="*/ 929373 h 5123061"/>
                <a:gd name="connsiteX3" fmla="*/ 6131719 w 12263438"/>
                <a:gd name="connsiteY3" fmla="*/ 2602243 h 5123061"/>
                <a:gd name="connsiteX4" fmla="*/ 0 w 12263438"/>
                <a:gd name="connsiteY4" fmla="*/ 4275114 h 5123061"/>
                <a:gd name="connsiteX5" fmla="*/ 0 w 12263438"/>
                <a:gd name="connsiteY5" fmla="*/ 0 h 51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63438" h="5123061">
                  <a:moveTo>
                    <a:pt x="0" y="0"/>
                  </a:moveTo>
                  <a:cubicBezTo>
                    <a:pt x="4135347" y="0"/>
                    <a:pt x="8128093" y="0"/>
                    <a:pt x="12263438" y="0"/>
                  </a:cubicBezTo>
                  <a:cubicBezTo>
                    <a:pt x="12263438" y="371749"/>
                    <a:pt x="12263438" y="557624"/>
                    <a:pt x="12263438" y="929373"/>
                  </a:cubicBezTo>
                  <a:cubicBezTo>
                    <a:pt x="10124467" y="-185875"/>
                    <a:pt x="8128093" y="557624"/>
                    <a:pt x="6131719" y="2602243"/>
                  </a:cubicBezTo>
                  <a:cubicBezTo>
                    <a:pt x="4135347" y="4646863"/>
                    <a:pt x="2138972" y="6133859"/>
                    <a:pt x="0" y="4275114"/>
                  </a:cubicBezTo>
                  <a:cubicBezTo>
                    <a:pt x="0" y="2788118"/>
                    <a:pt x="0" y="1301121"/>
                    <a:pt x="0" y="0"/>
                  </a:cubicBezTo>
                  <a:close/>
                </a:path>
              </a:pathLst>
            </a:cu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en-US" sz="3200" b="1" dirty="0">
                <a:solidFill>
                  <a:srgbClr val="FFFFFF"/>
                </a:solidFill>
                <a:cs typeface="+mn-ea"/>
                <a:sym typeface="+mn-lt"/>
              </a:endParaRPr>
            </a:p>
          </p:txBody>
        </p:sp>
        <p:sp>
          <p:nvSpPr>
            <p:cNvPr id="12" name="任意多边形: 形状 26"/>
            <p:cNvSpPr/>
            <p:nvPr/>
          </p:nvSpPr>
          <p:spPr bwMode="auto">
            <a:xfrm>
              <a:off x="-6350" y="1"/>
              <a:ext cx="12192000" cy="2953833"/>
            </a:xfrm>
            <a:custGeom>
              <a:avLst/>
              <a:gdLst>
                <a:gd name="connsiteX0" fmla="*/ 0 w 12263438"/>
                <a:gd name="connsiteY0" fmla="*/ 0 h 5123061"/>
                <a:gd name="connsiteX1" fmla="*/ 12263438 w 12263438"/>
                <a:gd name="connsiteY1" fmla="*/ 0 h 5123061"/>
                <a:gd name="connsiteX2" fmla="*/ 12263438 w 12263438"/>
                <a:gd name="connsiteY2" fmla="*/ 929373 h 5123061"/>
                <a:gd name="connsiteX3" fmla="*/ 6131719 w 12263438"/>
                <a:gd name="connsiteY3" fmla="*/ 2602243 h 5123061"/>
                <a:gd name="connsiteX4" fmla="*/ 0 w 12263438"/>
                <a:gd name="connsiteY4" fmla="*/ 4275114 h 5123061"/>
                <a:gd name="connsiteX5" fmla="*/ 0 w 12263438"/>
                <a:gd name="connsiteY5" fmla="*/ 0 h 51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63438" h="5123061">
                  <a:moveTo>
                    <a:pt x="0" y="0"/>
                  </a:moveTo>
                  <a:cubicBezTo>
                    <a:pt x="4135347" y="0"/>
                    <a:pt x="8128093" y="0"/>
                    <a:pt x="12263438" y="0"/>
                  </a:cubicBezTo>
                  <a:cubicBezTo>
                    <a:pt x="12263438" y="371749"/>
                    <a:pt x="12263438" y="557624"/>
                    <a:pt x="12263438" y="929373"/>
                  </a:cubicBezTo>
                  <a:cubicBezTo>
                    <a:pt x="10124467" y="-185875"/>
                    <a:pt x="8128093" y="557624"/>
                    <a:pt x="6131719" y="2602243"/>
                  </a:cubicBezTo>
                  <a:cubicBezTo>
                    <a:pt x="4135347" y="4646863"/>
                    <a:pt x="2138972" y="6133859"/>
                    <a:pt x="0" y="4275114"/>
                  </a:cubicBezTo>
                  <a:cubicBezTo>
                    <a:pt x="0" y="2788118"/>
                    <a:pt x="0" y="1301121"/>
                    <a:pt x="0" y="0"/>
                  </a:cubicBezTo>
                  <a:close/>
                </a:path>
              </a:pathLst>
            </a:custGeom>
            <a:blipFill dpi="0"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a:stretch>
                <a:fillRect l="-1000" t="-34000" r="-1000" b="-68000"/>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en-US" dirty="0">
                <a:sym typeface="+mn-lt"/>
              </a:endParaRPr>
            </a:p>
          </p:txBody>
        </p:sp>
        <p:sp>
          <p:nvSpPr>
            <p:cNvPr id="23" name="任意多边形: 形状 26"/>
            <p:cNvSpPr/>
            <p:nvPr/>
          </p:nvSpPr>
          <p:spPr bwMode="auto">
            <a:xfrm>
              <a:off x="-20586" y="8790"/>
              <a:ext cx="12212586" cy="2945044"/>
            </a:xfrm>
            <a:custGeom>
              <a:avLst/>
              <a:gdLst>
                <a:gd name="connsiteX0" fmla="*/ 0 w 12263438"/>
                <a:gd name="connsiteY0" fmla="*/ 0 h 5123061"/>
                <a:gd name="connsiteX1" fmla="*/ 12263438 w 12263438"/>
                <a:gd name="connsiteY1" fmla="*/ 0 h 5123061"/>
                <a:gd name="connsiteX2" fmla="*/ 12263438 w 12263438"/>
                <a:gd name="connsiteY2" fmla="*/ 929373 h 5123061"/>
                <a:gd name="connsiteX3" fmla="*/ 6131719 w 12263438"/>
                <a:gd name="connsiteY3" fmla="*/ 2602243 h 5123061"/>
                <a:gd name="connsiteX4" fmla="*/ 0 w 12263438"/>
                <a:gd name="connsiteY4" fmla="*/ 4275114 h 5123061"/>
                <a:gd name="connsiteX5" fmla="*/ 0 w 12263438"/>
                <a:gd name="connsiteY5" fmla="*/ 0 h 51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63438" h="5123061">
                  <a:moveTo>
                    <a:pt x="0" y="0"/>
                  </a:moveTo>
                  <a:cubicBezTo>
                    <a:pt x="4135347" y="0"/>
                    <a:pt x="8128093" y="0"/>
                    <a:pt x="12263438" y="0"/>
                  </a:cubicBezTo>
                  <a:cubicBezTo>
                    <a:pt x="12263438" y="371749"/>
                    <a:pt x="12263438" y="557624"/>
                    <a:pt x="12263438" y="929373"/>
                  </a:cubicBezTo>
                  <a:cubicBezTo>
                    <a:pt x="10124467" y="-185875"/>
                    <a:pt x="8128093" y="557624"/>
                    <a:pt x="6131719" y="2602243"/>
                  </a:cubicBezTo>
                  <a:cubicBezTo>
                    <a:pt x="4135347" y="4646863"/>
                    <a:pt x="2138972" y="6133859"/>
                    <a:pt x="0" y="4275114"/>
                  </a:cubicBezTo>
                  <a:cubicBezTo>
                    <a:pt x="0" y="2788118"/>
                    <a:pt x="0" y="1301121"/>
                    <a:pt x="0" y="0"/>
                  </a:cubicBezTo>
                  <a:close/>
                </a:path>
              </a:pathLst>
            </a:custGeom>
            <a:gradFill>
              <a:gsLst>
                <a:gs pos="0">
                  <a:srgbClr val="0041E2">
                    <a:alpha val="24883"/>
                  </a:srgbClr>
                </a:gs>
                <a:gs pos="100000">
                  <a:schemeClr val="accent1">
                    <a:lumMod val="75000"/>
                    <a:alpha val="29767"/>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ym typeface="+mn-lt"/>
              </a:endParaRPr>
            </a:p>
          </p:txBody>
        </p:sp>
      </p:grpSp>
      <p:sp>
        <p:nvSpPr>
          <p:cNvPr id="25" name="椭圆 24"/>
          <p:cNvSpPr/>
          <p:nvPr/>
        </p:nvSpPr>
        <p:spPr>
          <a:xfrm>
            <a:off x="660400" y="4240532"/>
            <a:ext cx="629728" cy="629728"/>
          </a:xfrm>
          <a:prstGeom prst="ellipse">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文本框 39"/>
          <p:cNvSpPr txBox="1"/>
          <p:nvPr/>
        </p:nvSpPr>
        <p:spPr>
          <a:xfrm>
            <a:off x="5597525" y="1769745"/>
            <a:ext cx="6580505" cy="1863725"/>
          </a:xfrm>
          <a:prstGeom prst="rect">
            <a:avLst/>
          </a:prstGeom>
          <a:noFill/>
        </p:spPr>
        <p:txBody>
          <a:bodyPr wrap="square" rtlCol="0">
            <a:spAutoFit/>
          </a:bodyPr>
          <a:p>
            <a:pPr>
              <a:lnSpc>
                <a:spcPct val="120000"/>
              </a:lnSpc>
            </a:pPr>
            <a:r>
              <a:rPr lang="zh-CN" altLang="en-US" sz="4800" b="1" spc="600" dirty="0">
                <a:solidFill>
                  <a:srgbClr val="C00000"/>
                </a:solidFill>
                <a:effectLst>
                  <a:outerShdw dist="38100" dir="2700000" algn="tl" rotWithShape="0">
                    <a:schemeClr val="bg1"/>
                  </a:outerShdw>
                </a:effectLst>
                <a:latin typeface="微软雅黑" panose="020B0503020204020204" pitchFamily="34" charset="-122"/>
                <a:ea typeface="微软雅黑" panose="020B0503020204020204" pitchFamily="34" charset="-122"/>
              </a:rPr>
              <a:t>大力推进现代化产业体系建设</a:t>
            </a:r>
            <a:endParaRPr lang="zh-CN" altLang="en-US" sz="4800" b="1" spc="600" dirty="0">
              <a:solidFill>
                <a:srgbClr val="C00000"/>
              </a:solidFill>
              <a:effectLst>
                <a:outerShdw dist="38100" dir="2700000" algn="tl" rotWithShape="0">
                  <a:schemeClr val="bg1"/>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1000"/>
                                        <p:tgtEl>
                                          <p:spTgt spid="3"/>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847864" y="1629852"/>
            <a:ext cx="2070976" cy="2059371"/>
            <a:chOff x="3847864" y="1629852"/>
            <a:chExt cx="2070976" cy="2059371"/>
          </a:xfrm>
        </p:grpSpPr>
        <p:grpSp>
          <p:nvGrpSpPr>
            <p:cNvPr id="3" name="组合 2"/>
            <p:cNvGrpSpPr/>
            <p:nvPr/>
          </p:nvGrpSpPr>
          <p:grpSpPr>
            <a:xfrm>
              <a:off x="3847864" y="1629852"/>
              <a:ext cx="2070976" cy="2059371"/>
              <a:chOff x="3262377" y="1635646"/>
              <a:chExt cx="1156542" cy="1150061"/>
            </a:xfrm>
          </p:grpSpPr>
          <p:sp>
            <p:nvSpPr>
              <p:cNvPr id="4" name="对角圆角矩形 11"/>
              <p:cNvSpPr/>
              <p:nvPr/>
            </p:nvSpPr>
            <p:spPr>
              <a:xfrm flipH="1">
                <a:off x="3262377" y="1635646"/>
                <a:ext cx="1094626" cy="1094560"/>
              </a:xfrm>
              <a:prstGeom prst="round2DiagRect">
                <a:avLst>
                  <a:gd name="adj1" fmla="val 31271"/>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a:defRPr/>
                </a:pPr>
                <a:endParaRPr lang="zh-CN" altLang="en-US" sz="2400" dirty="0">
                  <a:latin typeface="思源宋体 CN Heavy" panose="02020900000000000000" pitchFamily="18" charset="-122"/>
                  <a:ea typeface="思源宋体 CN Heavy" panose="02020900000000000000" pitchFamily="18" charset="-122"/>
                </a:endParaRPr>
              </a:p>
            </p:txBody>
          </p:sp>
          <p:sp>
            <p:nvSpPr>
              <p:cNvPr id="5" name="对角圆角矩形 12"/>
              <p:cNvSpPr/>
              <p:nvPr/>
            </p:nvSpPr>
            <p:spPr>
              <a:xfrm flipH="1">
                <a:off x="3324293" y="1691147"/>
                <a:ext cx="1094626" cy="1094560"/>
              </a:xfrm>
              <a:prstGeom prst="round2DiagRect">
                <a:avLst>
                  <a:gd name="adj1" fmla="val 31271"/>
                  <a:gd name="adj2"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a:defRPr/>
                </a:pPr>
                <a:endParaRPr lang="zh-CN" altLang="en-US" sz="2400" dirty="0">
                  <a:latin typeface="思源宋体 CN Heavy" panose="02020900000000000000" pitchFamily="18" charset="-122"/>
                  <a:ea typeface="思源宋体 CN Heavy" panose="02020900000000000000" pitchFamily="18" charset="-122"/>
                </a:endParaRPr>
              </a:p>
            </p:txBody>
          </p:sp>
        </p:grpSp>
        <p:pic>
          <p:nvPicPr>
            <p:cNvPr id="22" name="图片 21" descr="图标&#10;&#10;描述已自动生成"/>
            <p:cNvPicPr>
              <a:picLocks noChangeAspect="1"/>
            </p:cNvPicPr>
            <p:nvPr/>
          </p:nvPicPr>
          <p:blipFill>
            <a:blip r:embed="rId1"/>
            <a:stretch>
              <a:fillRect/>
            </a:stretch>
          </p:blipFill>
          <p:spPr>
            <a:xfrm>
              <a:off x="4438265" y="1993066"/>
              <a:ext cx="497882" cy="702945"/>
            </a:xfrm>
            <a:prstGeom prst="rect">
              <a:avLst/>
            </a:prstGeom>
          </p:spPr>
        </p:pic>
      </p:grpSp>
      <p:grpSp>
        <p:nvGrpSpPr>
          <p:cNvPr id="28" name="组合 27"/>
          <p:cNvGrpSpPr/>
          <p:nvPr/>
        </p:nvGrpSpPr>
        <p:grpSpPr>
          <a:xfrm>
            <a:off x="6067092" y="1629852"/>
            <a:ext cx="2085024" cy="2059371"/>
            <a:chOff x="6067092" y="1629852"/>
            <a:chExt cx="2085024" cy="2059371"/>
          </a:xfrm>
        </p:grpSpPr>
        <p:grpSp>
          <p:nvGrpSpPr>
            <p:cNvPr id="7" name="组合 6"/>
            <p:cNvGrpSpPr/>
            <p:nvPr/>
          </p:nvGrpSpPr>
          <p:grpSpPr>
            <a:xfrm>
              <a:off x="6067092" y="1629852"/>
              <a:ext cx="2085024" cy="2059371"/>
              <a:chOff x="4499992" y="1635646"/>
              <a:chExt cx="1164387" cy="1150061"/>
            </a:xfrm>
            <a:solidFill>
              <a:srgbClr val="FEAA0F"/>
            </a:solidFill>
          </p:grpSpPr>
          <p:sp>
            <p:nvSpPr>
              <p:cNvPr id="13" name="对角圆角矩形 14"/>
              <p:cNvSpPr/>
              <p:nvPr/>
            </p:nvSpPr>
            <p:spPr>
              <a:xfrm>
                <a:off x="4569753" y="1635646"/>
                <a:ext cx="1094626" cy="1094560"/>
              </a:xfrm>
              <a:prstGeom prst="round2DiagRect">
                <a:avLst>
                  <a:gd name="adj1" fmla="val 31271"/>
                  <a:gd name="adj2" fmla="val 0"/>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a:defRPr/>
                </a:pPr>
                <a:endParaRPr lang="zh-CN" altLang="en-US" sz="2400" dirty="0">
                  <a:latin typeface="思源宋体 CN Heavy" panose="02020900000000000000" pitchFamily="18" charset="-122"/>
                  <a:ea typeface="思源宋体 CN Heavy" panose="02020900000000000000" pitchFamily="18" charset="-122"/>
                </a:endParaRPr>
              </a:p>
            </p:txBody>
          </p:sp>
          <p:sp>
            <p:nvSpPr>
              <p:cNvPr id="14" name="对角圆角矩形 15"/>
              <p:cNvSpPr/>
              <p:nvPr/>
            </p:nvSpPr>
            <p:spPr>
              <a:xfrm>
                <a:off x="4499992" y="1691147"/>
                <a:ext cx="1094626" cy="1094560"/>
              </a:xfrm>
              <a:prstGeom prst="round2DiagRect">
                <a:avLst>
                  <a:gd name="adj1" fmla="val 31271"/>
                  <a:gd name="adj2" fmla="val 0"/>
                </a:avLst>
              </a:prstGeom>
              <a:solidFill>
                <a:srgbClr val="EE7D31"/>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a:defRPr/>
                </a:pPr>
                <a:endParaRPr lang="zh-CN" altLang="en-US" sz="2400" dirty="0">
                  <a:latin typeface="思源宋体 CN Heavy" panose="02020900000000000000" pitchFamily="18" charset="-122"/>
                  <a:ea typeface="思源宋体 CN Heavy" panose="02020900000000000000" pitchFamily="18" charset="-122"/>
                </a:endParaRPr>
              </a:p>
            </p:txBody>
          </p:sp>
        </p:grpSp>
        <p:pic>
          <p:nvPicPr>
            <p:cNvPr id="25" name="图片 24"/>
            <p:cNvPicPr>
              <a:picLocks noChangeAspect="1"/>
            </p:cNvPicPr>
            <p:nvPr/>
          </p:nvPicPr>
          <p:blipFill>
            <a:blip r:embed="rId2"/>
            <a:stretch>
              <a:fillRect/>
            </a:stretch>
          </p:blipFill>
          <p:spPr>
            <a:xfrm>
              <a:off x="6810591" y="2044847"/>
              <a:ext cx="778510" cy="593876"/>
            </a:xfrm>
            <a:prstGeom prst="rect">
              <a:avLst/>
            </a:prstGeom>
          </p:spPr>
        </p:pic>
      </p:grpSp>
      <p:grpSp>
        <p:nvGrpSpPr>
          <p:cNvPr id="29" name="组合 28"/>
          <p:cNvGrpSpPr/>
          <p:nvPr/>
        </p:nvGrpSpPr>
        <p:grpSpPr>
          <a:xfrm>
            <a:off x="3847864" y="3865909"/>
            <a:ext cx="2070973" cy="2059368"/>
            <a:chOff x="3847864" y="3865909"/>
            <a:chExt cx="2070973" cy="2059368"/>
          </a:xfrm>
        </p:grpSpPr>
        <p:grpSp>
          <p:nvGrpSpPr>
            <p:cNvPr id="18" name="组合 17"/>
            <p:cNvGrpSpPr/>
            <p:nvPr/>
          </p:nvGrpSpPr>
          <p:grpSpPr>
            <a:xfrm>
              <a:off x="3847864" y="3865909"/>
              <a:ext cx="2070973" cy="2059368"/>
              <a:chOff x="3262378" y="2861850"/>
              <a:chExt cx="1156542" cy="1150060"/>
            </a:xfrm>
          </p:grpSpPr>
          <p:sp>
            <p:nvSpPr>
              <p:cNvPr id="19" name="对角圆角矩形 20"/>
              <p:cNvSpPr/>
              <p:nvPr/>
            </p:nvSpPr>
            <p:spPr>
              <a:xfrm flipH="1" flipV="1">
                <a:off x="3262378" y="2917350"/>
                <a:ext cx="1094626" cy="1094560"/>
              </a:xfrm>
              <a:prstGeom prst="round2DiagRect">
                <a:avLst>
                  <a:gd name="adj1" fmla="val 31271"/>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a:defRPr/>
                </a:pPr>
                <a:endParaRPr lang="zh-CN" altLang="en-US" sz="2400" dirty="0">
                  <a:latin typeface="思源宋体 CN Heavy" panose="02020900000000000000" pitchFamily="18" charset="-122"/>
                  <a:ea typeface="思源宋体 CN Heavy" panose="02020900000000000000" pitchFamily="18" charset="-122"/>
                </a:endParaRPr>
              </a:p>
            </p:txBody>
          </p:sp>
          <p:sp>
            <p:nvSpPr>
              <p:cNvPr id="20" name="任意多边形 21"/>
              <p:cNvSpPr/>
              <p:nvPr/>
            </p:nvSpPr>
            <p:spPr>
              <a:xfrm>
                <a:off x="3324294" y="2861850"/>
                <a:ext cx="1094626" cy="1094560"/>
              </a:xfrm>
              <a:custGeom>
                <a:avLst/>
                <a:gdLst>
                  <a:gd name="connsiteX0" fmla="*/ 327642 w 1047750"/>
                  <a:gd name="connsiteY0" fmla="*/ 0 h 1047750"/>
                  <a:gd name="connsiteX1" fmla="*/ 1047750 w 1047750"/>
                  <a:gd name="connsiteY1" fmla="*/ 0 h 1047750"/>
                  <a:gd name="connsiteX2" fmla="*/ 1047750 w 1047750"/>
                  <a:gd name="connsiteY2" fmla="*/ 720108 h 1047750"/>
                  <a:gd name="connsiteX3" fmla="*/ 720108 w 1047750"/>
                  <a:gd name="connsiteY3" fmla="*/ 1047750 h 1047750"/>
                  <a:gd name="connsiteX4" fmla="*/ 0 w 1047750"/>
                  <a:gd name="connsiteY4" fmla="*/ 1047750 h 1047750"/>
                  <a:gd name="connsiteX5" fmla="*/ 0 w 1047750"/>
                  <a:gd name="connsiteY5" fmla="*/ 327642 h 1047750"/>
                  <a:gd name="connsiteX6" fmla="*/ 327642 w 1047750"/>
                  <a:gd name="connsiteY6" fmla="*/ 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0" h="1047750">
                    <a:moveTo>
                      <a:pt x="327642" y="0"/>
                    </a:moveTo>
                    <a:lnTo>
                      <a:pt x="1047750" y="0"/>
                    </a:lnTo>
                    <a:lnTo>
                      <a:pt x="1047750" y="720108"/>
                    </a:lnTo>
                    <a:cubicBezTo>
                      <a:pt x="1047750" y="901060"/>
                      <a:pt x="901060" y="1047750"/>
                      <a:pt x="720108" y="1047750"/>
                    </a:cubicBezTo>
                    <a:lnTo>
                      <a:pt x="0" y="1047750"/>
                    </a:lnTo>
                    <a:lnTo>
                      <a:pt x="0" y="327642"/>
                    </a:lnTo>
                    <a:cubicBezTo>
                      <a:pt x="0" y="146690"/>
                      <a:pt x="146690" y="0"/>
                      <a:pt x="327642"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a:defRPr/>
                </a:pPr>
                <a:endParaRPr lang="zh-CN" altLang="en-US" sz="2400" dirty="0">
                  <a:latin typeface="思源宋体 CN Heavy" panose="02020900000000000000" pitchFamily="18" charset="-122"/>
                  <a:ea typeface="思源宋体 CN Heavy" panose="02020900000000000000" pitchFamily="18" charset="-122"/>
                </a:endParaRPr>
              </a:p>
            </p:txBody>
          </p:sp>
        </p:grpSp>
        <p:pic>
          <p:nvPicPr>
            <p:cNvPr id="26" name="图片 25"/>
            <p:cNvPicPr>
              <a:picLocks noChangeAspect="1"/>
            </p:cNvPicPr>
            <p:nvPr/>
          </p:nvPicPr>
          <p:blipFill>
            <a:blip r:embed="rId3"/>
            <a:stretch>
              <a:fillRect/>
            </a:stretch>
          </p:blipFill>
          <p:spPr>
            <a:xfrm>
              <a:off x="4439237" y="4555247"/>
              <a:ext cx="495935" cy="524121"/>
            </a:xfrm>
            <a:prstGeom prst="rect">
              <a:avLst/>
            </a:prstGeom>
          </p:spPr>
        </p:pic>
      </p:grpSp>
      <p:grpSp>
        <p:nvGrpSpPr>
          <p:cNvPr id="30" name="组合 29"/>
          <p:cNvGrpSpPr/>
          <p:nvPr/>
        </p:nvGrpSpPr>
        <p:grpSpPr>
          <a:xfrm>
            <a:off x="6067092" y="3865909"/>
            <a:ext cx="2085024" cy="2059368"/>
            <a:chOff x="6067092" y="3865909"/>
            <a:chExt cx="2085024" cy="2059368"/>
          </a:xfrm>
        </p:grpSpPr>
        <p:grpSp>
          <p:nvGrpSpPr>
            <p:cNvPr id="15" name="组合 14"/>
            <p:cNvGrpSpPr/>
            <p:nvPr/>
          </p:nvGrpSpPr>
          <p:grpSpPr>
            <a:xfrm>
              <a:off x="6067092" y="3865909"/>
              <a:ext cx="2085024" cy="2059368"/>
              <a:chOff x="4499992" y="2861850"/>
              <a:chExt cx="1164387" cy="1150060"/>
            </a:xfrm>
          </p:grpSpPr>
          <p:sp>
            <p:nvSpPr>
              <p:cNvPr id="16" name="对角圆角矩形 17"/>
              <p:cNvSpPr/>
              <p:nvPr/>
            </p:nvSpPr>
            <p:spPr>
              <a:xfrm flipV="1">
                <a:off x="4569753" y="2917350"/>
                <a:ext cx="1094626" cy="1094560"/>
              </a:xfrm>
              <a:prstGeom prst="round2DiagRect">
                <a:avLst>
                  <a:gd name="adj1" fmla="val 31271"/>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a:defRPr/>
                </a:pPr>
                <a:endParaRPr lang="zh-CN" altLang="en-US" sz="2400" dirty="0">
                  <a:latin typeface="思源宋体 CN Heavy" panose="02020900000000000000" pitchFamily="18" charset="-122"/>
                  <a:ea typeface="思源宋体 CN Heavy" panose="02020900000000000000" pitchFamily="18" charset="-122"/>
                </a:endParaRPr>
              </a:p>
            </p:txBody>
          </p:sp>
          <p:sp>
            <p:nvSpPr>
              <p:cNvPr id="17" name="任意多边形 18"/>
              <p:cNvSpPr/>
              <p:nvPr/>
            </p:nvSpPr>
            <p:spPr>
              <a:xfrm>
                <a:off x="4499992" y="2861850"/>
                <a:ext cx="1094626" cy="1094560"/>
              </a:xfrm>
              <a:custGeom>
                <a:avLst/>
                <a:gdLst>
                  <a:gd name="connsiteX0" fmla="*/ 0 w 1047750"/>
                  <a:gd name="connsiteY0" fmla="*/ 0 h 1047750"/>
                  <a:gd name="connsiteX1" fmla="*/ 720108 w 1047750"/>
                  <a:gd name="connsiteY1" fmla="*/ 0 h 1047750"/>
                  <a:gd name="connsiteX2" fmla="*/ 1047750 w 1047750"/>
                  <a:gd name="connsiteY2" fmla="*/ 327642 h 1047750"/>
                  <a:gd name="connsiteX3" fmla="*/ 1047750 w 1047750"/>
                  <a:gd name="connsiteY3" fmla="*/ 1047750 h 1047750"/>
                  <a:gd name="connsiteX4" fmla="*/ 327642 w 1047750"/>
                  <a:gd name="connsiteY4" fmla="*/ 1047750 h 1047750"/>
                  <a:gd name="connsiteX5" fmla="*/ 0 w 1047750"/>
                  <a:gd name="connsiteY5" fmla="*/ 720108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0" h="1047750">
                    <a:moveTo>
                      <a:pt x="0" y="0"/>
                    </a:moveTo>
                    <a:lnTo>
                      <a:pt x="720108" y="0"/>
                    </a:lnTo>
                    <a:cubicBezTo>
                      <a:pt x="901060" y="0"/>
                      <a:pt x="1047750" y="146690"/>
                      <a:pt x="1047750" y="327642"/>
                    </a:cubicBezTo>
                    <a:lnTo>
                      <a:pt x="1047750" y="1047750"/>
                    </a:lnTo>
                    <a:lnTo>
                      <a:pt x="327642" y="1047750"/>
                    </a:lnTo>
                    <a:cubicBezTo>
                      <a:pt x="146690" y="1047750"/>
                      <a:pt x="0" y="901060"/>
                      <a:pt x="0" y="720108"/>
                    </a:cubicBezTo>
                    <a:close/>
                  </a:path>
                </a:pathLst>
              </a:custGeom>
              <a:solidFill>
                <a:srgbClr val="1F5F32"/>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3" tIns="57601" rIns="115203" bIns="57601" anchor="ctr"/>
              <a:lstStyle/>
              <a:p>
                <a:pPr algn="ctr">
                  <a:defRPr/>
                </a:pPr>
                <a:endParaRPr lang="zh-CN" altLang="en-US" sz="2400" dirty="0">
                  <a:latin typeface="思源宋体 CN Heavy" panose="02020900000000000000" pitchFamily="18" charset="-122"/>
                  <a:ea typeface="思源宋体 CN Heavy" panose="02020900000000000000" pitchFamily="18" charset="-122"/>
                </a:endParaRPr>
              </a:p>
            </p:txBody>
          </p:sp>
        </p:grpSp>
        <p:pic>
          <p:nvPicPr>
            <p:cNvPr id="27" name="图片 26"/>
            <p:cNvPicPr>
              <a:picLocks noChangeAspect="1"/>
            </p:cNvPicPr>
            <p:nvPr/>
          </p:nvPicPr>
          <p:blipFill>
            <a:blip r:embed="rId4"/>
            <a:stretch>
              <a:fillRect/>
            </a:stretch>
          </p:blipFill>
          <p:spPr>
            <a:xfrm>
              <a:off x="7021144" y="4449840"/>
              <a:ext cx="536575" cy="621459"/>
            </a:xfrm>
            <a:prstGeom prst="rect">
              <a:avLst/>
            </a:prstGeom>
          </p:spPr>
        </p:pic>
      </p:grpSp>
      <p:sp>
        <p:nvSpPr>
          <p:cNvPr id="33" name="文本框 32"/>
          <p:cNvSpPr txBox="1"/>
          <p:nvPr/>
        </p:nvSpPr>
        <p:spPr>
          <a:xfrm>
            <a:off x="618089" y="2557489"/>
            <a:ext cx="2737961" cy="530860"/>
          </a:xfrm>
          <a:prstGeom prst="rect">
            <a:avLst/>
          </a:prstGeom>
          <a:noFill/>
        </p:spPr>
        <p:txBody>
          <a:bodyPr wrap="square">
            <a:spAutoFit/>
          </a:bodyPr>
          <a:lstStyle/>
          <a:p>
            <a:pPr algn="r">
              <a:lnSpc>
                <a:spcPct val="130000"/>
              </a:lnSpc>
            </a:pPr>
            <a:r>
              <a:rPr lang="zh-CN" altLang="zh-CN" sz="2200" b="1" kern="100" dirty="0">
                <a:latin typeface="楷体" panose="02010609060101010101" charset="-122"/>
                <a:ea typeface="楷体" panose="02010609060101010101" charset="-122"/>
                <a:cs typeface="仿宋" panose="02010609060101010101" pitchFamily="49" charset="-122"/>
              </a:rPr>
              <a:t>基础和核心</a:t>
            </a:r>
            <a:endParaRPr kumimoji="1" lang="en-US" altLang="zh-CN" sz="2200" b="1" dirty="0">
              <a:latin typeface="楷体" panose="02010609060101010101" charset="-122"/>
              <a:ea typeface="楷体" panose="02010609060101010101" charset="-122"/>
              <a:sym typeface="Arial" panose="020B0604020202020204" pitchFamily="34" charset="0"/>
            </a:endParaRPr>
          </a:p>
        </p:txBody>
      </p:sp>
      <p:sp>
        <p:nvSpPr>
          <p:cNvPr id="34" name="文本框 33"/>
          <p:cNvSpPr txBox="1"/>
          <p:nvPr/>
        </p:nvSpPr>
        <p:spPr>
          <a:xfrm>
            <a:off x="1032163" y="2174679"/>
            <a:ext cx="2323887" cy="460375"/>
          </a:xfrm>
          <a:prstGeom prst="rect">
            <a:avLst/>
          </a:prstGeom>
          <a:noFill/>
        </p:spPr>
        <p:txBody>
          <a:bodyPr wrap="square" rtlCol="0">
            <a:spAutoFit/>
          </a:bodyPr>
          <a:lstStyle/>
          <a:p>
            <a:pPr algn="r"/>
            <a:r>
              <a:rPr kumimoji="1" lang="zh-CN" altLang="en-US" sz="2400" b="1" dirty="0">
                <a:latin typeface="微软雅黑" panose="020B0503020204020204" pitchFamily="34" charset="-122"/>
                <a:ea typeface="微软雅黑" panose="020B0503020204020204" pitchFamily="34" charset="-122"/>
                <a:sym typeface="Arial" panose="020B0604020202020204" pitchFamily="34" charset="0"/>
              </a:rPr>
              <a:t>现代化的工业</a:t>
            </a:r>
            <a:endParaRPr kumimoji="1" lang="en-US" altLang="zh-CN" sz="2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9" name="文本框 38"/>
          <p:cNvSpPr txBox="1"/>
          <p:nvPr/>
        </p:nvSpPr>
        <p:spPr>
          <a:xfrm>
            <a:off x="1137089" y="4994810"/>
            <a:ext cx="2320905" cy="530860"/>
          </a:xfrm>
          <a:prstGeom prst="rect">
            <a:avLst/>
          </a:prstGeom>
          <a:noFill/>
        </p:spPr>
        <p:txBody>
          <a:bodyPr wrap="square">
            <a:spAutoFit/>
          </a:bodyPr>
          <a:lstStyle>
            <a:defPPr>
              <a:defRPr lang="zh-CN"/>
            </a:defPPr>
            <a:lvl1pPr>
              <a:lnSpc>
                <a:spcPct val="130000"/>
              </a:lnSpc>
              <a:defRPr sz="2200" b="1" kern="100">
                <a:solidFill>
                  <a:srgbClr val="C00000"/>
                </a:solidFill>
                <a:latin typeface="楷体" panose="02010609060101010101" charset="-122"/>
                <a:ea typeface="楷体" panose="02010609060101010101" charset="-122"/>
                <a:cs typeface="仿宋" panose="02010609060101010101" pitchFamily="49" charset="-122"/>
              </a:defRPr>
            </a:lvl1pPr>
          </a:lstStyle>
          <a:p>
            <a:pPr algn="r"/>
            <a:r>
              <a:rPr lang="zh-CN" altLang="zh-CN" dirty="0">
                <a:solidFill>
                  <a:schemeClr val="tx1"/>
                </a:solidFill>
              </a:rPr>
              <a:t>重要支撑</a:t>
            </a:r>
            <a:endParaRPr lang="en-US" altLang="zh-CN" dirty="0">
              <a:solidFill>
                <a:schemeClr val="tx1"/>
              </a:solidFill>
              <a:sym typeface="Arial" panose="020B0604020202020204" pitchFamily="34" charset="0"/>
            </a:endParaRPr>
          </a:p>
        </p:txBody>
      </p:sp>
      <p:sp>
        <p:nvSpPr>
          <p:cNvPr id="40" name="文本框 39"/>
          <p:cNvSpPr txBox="1"/>
          <p:nvPr/>
        </p:nvSpPr>
        <p:spPr>
          <a:xfrm>
            <a:off x="750670" y="4598925"/>
            <a:ext cx="2737961" cy="460375"/>
          </a:xfrm>
          <a:prstGeom prst="rect">
            <a:avLst/>
          </a:prstGeom>
          <a:noFill/>
        </p:spPr>
        <p:txBody>
          <a:bodyPr wrap="square" rtlCol="0">
            <a:spAutoFit/>
          </a:bodyPr>
          <a:lstStyle/>
          <a:p>
            <a:pPr algn="r"/>
            <a:r>
              <a:rPr kumimoji="1" lang="zh-CN" altLang="en-US" sz="2400" b="1" dirty="0">
                <a:latin typeface="微软雅黑" panose="020B0503020204020204" pitchFamily="34" charset="-122"/>
                <a:ea typeface="微软雅黑" panose="020B0503020204020204" pitchFamily="34" charset="-122"/>
                <a:sym typeface="Arial" panose="020B0604020202020204" pitchFamily="34" charset="0"/>
              </a:rPr>
              <a:t>现代化的服务业</a:t>
            </a:r>
            <a:endParaRPr kumimoji="1"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42" name="文本框 41"/>
          <p:cNvSpPr txBox="1"/>
          <p:nvPr/>
        </p:nvSpPr>
        <p:spPr>
          <a:xfrm>
            <a:off x="8450310" y="5038244"/>
            <a:ext cx="2320905" cy="530860"/>
          </a:xfrm>
          <a:prstGeom prst="rect">
            <a:avLst/>
          </a:prstGeom>
          <a:noFill/>
        </p:spPr>
        <p:txBody>
          <a:bodyPr wrap="square">
            <a:spAutoFit/>
          </a:bodyPr>
          <a:lstStyle>
            <a:defPPr>
              <a:defRPr lang="zh-CN"/>
            </a:defPPr>
            <a:lvl1pPr>
              <a:lnSpc>
                <a:spcPct val="130000"/>
              </a:lnSpc>
              <a:defRPr sz="2200" b="1" kern="100">
                <a:solidFill>
                  <a:srgbClr val="C00000"/>
                </a:solidFill>
                <a:latin typeface="楷体" panose="02010609060101010101" charset="-122"/>
                <a:ea typeface="楷体" panose="02010609060101010101" charset="-122"/>
                <a:cs typeface="仿宋" panose="02010609060101010101" pitchFamily="49" charset="-122"/>
              </a:defRPr>
            </a:lvl1pPr>
          </a:lstStyle>
          <a:p>
            <a:r>
              <a:rPr lang="zh-CN" altLang="zh-CN" dirty="0">
                <a:solidFill>
                  <a:schemeClr val="tx1"/>
                </a:solidFill>
              </a:rPr>
              <a:t>重要保障</a:t>
            </a:r>
            <a:endParaRPr lang="en-US" altLang="zh-CN" dirty="0">
              <a:solidFill>
                <a:schemeClr val="tx1"/>
              </a:solidFill>
              <a:sym typeface="Arial" panose="020B0604020202020204" pitchFamily="34" charset="0"/>
            </a:endParaRPr>
          </a:p>
        </p:txBody>
      </p:sp>
      <p:sp>
        <p:nvSpPr>
          <p:cNvPr id="43" name="文本框 42"/>
          <p:cNvSpPr txBox="1"/>
          <p:nvPr/>
        </p:nvSpPr>
        <p:spPr>
          <a:xfrm>
            <a:off x="8451010" y="4642359"/>
            <a:ext cx="3169651" cy="460375"/>
          </a:xfrm>
          <a:prstGeom prst="rect">
            <a:avLst/>
          </a:prstGeom>
          <a:noFill/>
        </p:spPr>
        <p:txBody>
          <a:bodyPr wrap="square" rtlCol="0">
            <a:spAutoFit/>
          </a:bodyPr>
          <a:lstStyle/>
          <a:p>
            <a:r>
              <a:rPr kumimoji="1" lang="zh-CN" altLang="en-US" sz="2400" b="1" dirty="0">
                <a:latin typeface="微软雅黑" panose="020B0503020204020204" pitchFamily="34" charset="-122"/>
                <a:ea typeface="微软雅黑" panose="020B0503020204020204" pitchFamily="34" charset="-122"/>
                <a:sym typeface="Arial" panose="020B0604020202020204" pitchFamily="34" charset="0"/>
              </a:rPr>
              <a:t>现代化的基础设施</a:t>
            </a:r>
            <a:endParaRPr kumimoji="1"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7" name="文本框 36"/>
          <p:cNvSpPr txBox="1"/>
          <p:nvPr/>
        </p:nvSpPr>
        <p:spPr>
          <a:xfrm>
            <a:off x="8450310" y="2154947"/>
            <a:ext cx="2323887" cy="460375"/>
          </a:xfrm>
          <a:prstGeom prst="rect">
            <a:avLst/>
          </a:prstGeom>
          <a:noFill/>
        </p:spPr>
        <p:txBody>
          <a:bodyPr wrap="square" rtlCol="0">
            <a:spAutoFit/>
          </a:bodyPr>
          <a:lstStyle/>
          <a:p>
            <a:r>
              <a:rPr kumimoji="1" lang="zh-CN" altLang="en-US" sz="2400" b="1" dirty="0">
                <a:latin typeface="微软雅黑" panose="020B0503020204020204" pitchFamily="34" charset="-122"/>
                <a:ea typeface="微软雅黑" panose="020B0503020204020204" pitchFamily="34" charset="-122"/>
                <a:sym typeface="Arial" panose="020B0604020202020204" pitchFamily="34" charset="0"/>
              </a:rPr>
              <a:t>现代化的农业</a:t>
            </a:r>
            <a:endParaRPr kumimoji="1"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46" name="文本框 45"/>
          <p:cNvSpPr txBox="1"/>
          <p:nvPr/>
        </p:nvSpPr>
        <p:spPr>
          <a:xfrm>
            <a:off x="8414954" y="2534008"/>
            <a:ext cx="2737961" cy="530860"/>
          </a:xfrm>
          <a:prstGeom prst="rect">
            <a:avLst/>
          </a:prstGeom>
          <a:noFill/>
        </p:spPr>
        <p:txBody>
          <a:bodyPr wrap="square">
            <a:spAutoFit/>
          </a:bodyPr>
          <a:lstStyle>
            <a:defPPr>
              <a:defRPr lang="zh-CN"/>
            </a:defPPr>
            <a:lvl1pPr>
              <a:lnSpc>
                <a:spcPct val="130000"/>
              </a:lnSpc>
              <a:defRPr sz="2200" b="1" kern="100">
                <a:solidFill>
                  <a:srgbClr val="C00000"/>
                </a:solidFill>
                <a:latin typeface="楷体" panose="02010609060101010101" charset="-122"/>
                <a:ea typeface="楷体" panose="02010609060101010101" charset="-122"/>
                <a:cs typeface="仿宋" panose="02010609060101010101" pitchFamily="49" charset="-122"/>
              </a:defRPr>
            </a:lvl1pPr>
          </a:lstStyle>
          <a:p>
            <a:r>
              <a:rPr lang="zh-CN" altLang="zh-CN" dirty="0">
                <a:solidFill>
                  <a:schemeClr val="tx1"/>
                </a:solidFill>
              </a:rPr>
              <a:t>重要根基</a:t>
            </a:r>
            <a:endParaRPr lang="en-US" altLang="zh-CN" dirty="0">
              <a:solidFill>
                <a:schemeClr val="tx1"/>
              </a:solidFill>
              <a:sym typeface="Arial" panose="020B0604020202020204" pitchFamily="34" charset="0"/>
            </a:endParaRPr>
          </a:p>
        </p:txBody>
      </p:sp>
      <p:sp>
        <p:nvSpPr>
          <p:cNvPr id="32" name="椭圆 31"/>
          <p:cNvSpPr/>
          <p:nvPr/>
        </p:nvSpPr>
        <p:spPr>
          <a:xfrm>
            <a:off x="3562960" y="2045923"/>
            <a:ext cx="679714" cy="679714"/>
          </a:xfrm>
          <a:prstGeom prst="ellipse">
            <a:avLst/>
          </a:prstGeom>
          <a:solidFill>
            <a:srgbClr val="0671F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solidFill>
                  <a:srgbClr val="FFFFFF"/>
                </a:solidFill>
                <a:latin typeface="微软雅黑" panose="020B0503020204020204" pitchFamily="34" charset="-122"/>
                <a:ea typeface="微软雅黑" panose="020B0503020204020204" pitchFamily="34" charset="-122"/>
              </a:rPr>
              <a:t>01</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35" name="椭圆 34"/>
          <p:cNvSpPr/>
          <p:nvPr/>
        </p:nvSpPr>
        <p:spPr>
          <a:xfrm>
            <a:off x="7694882" y="2044711"/>
            <a:ext cx="679714" cy="679714"/>
          </a:xfrm>
          <a:prstGeom prst="ellipse">
            <a:avLst/>
          </a:prstGeom>
          <a:solidFill>
            <a:srgbClr val="FBAE8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solidFill>
                  <a:srgbClr val="FFFFFF"/>
                </a:solidFill>
                <a:latin typeface="微软雅黑" panose="020B0503020204020204" pitchFamily="34" charset="-122"/>
                <a:ea typeface="微软雅黑" panose="020B0503020204020204" pitchFamily="34" charset="-122"/>
              </a:rPr>
              <a:t>02</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38" name="椭圆 37"/>
          <p:cNvSpPr/>
          <p:nvPr/>
        </p:nvSpPr>
        <p:spPr>
          <a:xfrm>
            <a:off x="3562960" y="4482925"/>
            <a:ext cx="679714" cy="679714"/>
          </a:xfrm>
          <a:prstGeom prst="ellipse">
            <a:avLst/>
          </a:prstGeom>
          <a:solidFill>
            <a:srgbClr val="EE7D3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solidFill>
                  <a:srgbClr val="FFFFFF"/>
                </a:solidFill>
                <a:latin typeface="微软雅黑" panose="020B0503020204020204" pitchFamily="34" charset="-122"/>
                <a:ea typeface="微软雅黑" panose="020B0503020204020204" pitchFamily="34" charset="-122"/>
              </a:rPr>
              <a:t>03</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41" name="椭圆 40"/>
          <p:cNvSpPr/>
          <p:nvPr/>
        </p:nvSpPr>
        <p:spPr>
          <a:xfrm>
            <a:off x="7694882" y="4548705"/>
            <a:ext cx="679714" cy="6797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b="1" dirty="0">
                <a:solidFill>
                  <a:srgbClr val="FFFFFF"/>
                </a:solidFill>
                <a:latin typeface="微软雅黑" panose="020B0503020204020204" pitchFamily="34" charset="-122"/>
                <a:ea typeface="微软雅黑" panose="020B0503020204020204" pitchFamily="34" charset="-122"/>
              </a:rPr>
              <a:t>04</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2" name="标题 1"/>
          <p:cNvSpPr txBox="1"/>
          <p:nvPr/>
        </p:nvSpPr>
        <p:spPr>
          <a:xfrm>
            <a:off x="2527300" y="601345"/>
            <a:ext cx="11687175" cy="1028700"/>
          </a:xfrm>
          <a:prstGeom prst="rect">
            <a:avLst/>
          </a:prstGeom>
          <a:noFill/>
          <a:scene3d>
            <a:camera prst="orthographicFront"/>
            <a:lightRig rig="threePt" dir="t"/>
          </a:scene3d>
        </p:spPr>
        <p:txBody>
          <a:bodyPr wrap="square" rtlCol="0">
            <a:noAutofit/>
          </a:bodyPr>
          <a:lstStyle>
            <a:defPPr>
              <a:defRPr lang="zh-CN"/>
            </a:defPPr>
            <a:lvl1pPr marR="0" lvl="0" indent="0" fontAlgn="auto">
              <a:lnSpc>
                <a:spcPct val="100000"/>
              </a:lnSpc>
              <a:spcBef>
                <a:spcPts val="0"/>
              </a:spcBef>
              <a:spcAft>
                <a:spcPts val="0"/>
              </a:spcAft>
              <a:buClrTx/>
              <a:buSzTx/>
              <a:buFontTx/>
              <a:buNone/>
              <a:defRPr sz="3200" kern="0">
                <a:gradFill>
                  <a:gsLst>
                    <a:gs pos="100000">
                      <a:srgbClr val="0041E2"/>
                    </a:gs>
                    <a:gs pos="0">
                      <a:srgbClr val="0031A5"/>
                    </a:gs>
                  </a:gsLst>
                  <a:lin ang="0" scaled="0"/>
                </a:gradFill>
                <a:latin typeface="思源黑体 CN Bold" panose="020B0800000000000000" pitchFamily="34" charset="-122"/>
                <a:ea typeface="思源黑体 CN Bold" panose="020B0800000000000000" pitchFamily="34" charset="-122"/>
              </a:defRPr>
            </a:lvl1pPr>
          </a:lstStyle>
          <a:p>
            <a:endParaRPr lang="en-US" altLang="zh-CN" dirty="0">
              <a:solidFill>
                <a:srgbClr val="C00000"/>
              </a:solidFill>
              <a:latin typeface="黑体" panose="02010609060101010101" charset="-122"/>
              <a:ea typeface="黑体" panose="02010609060101010101" charset="-122"/>
              <a:cs typeface="黑体" panose="02010609060101010101" charset="-122"/>
            </a:endParaRPr>
          </a:p>
          <a:p>
            <a:r>
              <a:rPr lang="en-US" altLang="zh-CN" sz="2400" b="1" dirty="0">
                <a:solidFill>
                  <a:srgbClr val="C00000"/>
                </a:solidFill>
                <a:latin typeface="黑体" panose="02010609060101010101" charset="-122"/>
                <a:ea typeface="黑体" panose="02010609060101010101" charset="-122"/>
                <a:cs typeface="黑体" panose="02010609060101010101" charset="-122"/>
              </a:rPr>
              <a:t>1. </a:t>
            </a:r>
            <a:r>
              <a:rPr lang="zh-CN" altLang="en-US" sz="2400" b="1" dirty="0">
                <a:solidFill>
                  <a:srgbClr val="C00000"/>
                </a:solidFill>
                <a:latin typeface="黑体" panose="02010609060101010101" charset="-122"/>
                <a:ea typeface="黑体" panose="02010609060101010101" charset="-122"/>
                <a:cs typeface="黑体" panose="02010609060101010101" charset="-122"/>
              </a:rPr>
              <a:t>什么是现代化产业体系</a:t>
            </a:r>
            <a:endParaRPr lang="zh-CN" altLang="en-US" sz="2400" b="1" dirty="0">
              <a:solidFill>
                <a:srgbClr val="C00000"/>
              </a:solidFill>
              <a:latin typeface="黑体" panose="02010609060101010101" charset="-122"/>
              <a:ea typeface="黑体" panose="02010609060101010101" charset="-122"/>
              <a:cs typeface="黑体" panose="02010609060101010101" charset="-122"/>
            </a:endParaRPr>
          </a:p>
        </p:txBody>
      </p:sp>
      <p:grpSp>
        <p:nvGrpSpPr>
          <p:cNvPr id="10" name="组合 9"/>
          <p:cNvGrpSpPr/>
          <p:nvPr/>
        </p:nvGrpSpPr>
        <p:grpSpPr>
          <a:xfrm>
            <a:off x="4701935" y="2368803"/>
            <a:ext cx="2599652" cy="2599652"/>
            <a:chOff x="4701935" y="2368803"/>
            <a:chExt cx="2599652" cy="2599652"/>
          </a:xfrm>
        </p:grpSpPr>
        <p:sp>
          <p:nvSpPr>
            <p:cNvPr id="12" name="椭圆 11"/>
            <p:cNvSpPr/>
            <p:nvPr/>
          </p:nvSpPr>
          <p:spPr>
            <a:xfrm>
              <a:off x="4701935" y="2368803"/>
              <a:ext cx="2599652" cy="2599652"/>
            </a:xfrm>
            <a:prstGeom prst="ellipse">
              <a:avLst/>
            </a:prstGeom>
            <a:gradFill>
              <a:gsLst>
                <a:gs pos="0">
                  <a:srgbClr val="0041E2"/>
                </a:gs>
                <a:gs pos="100000">
                  <a:schemeClr val="accent1">
                    <a:lumMod val="7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ltLang="zh-CN" sz="2800" b="1" dirty="0">
                <a:solidFill>
                  <a:srgbClr val="FFC000"/>
                </a:solidFill>
                <a:effectLst>
                  <a:outerShdw blurRad="38100" dist="38100" dir="2700000" algn="tl">
                    <a:srgbClr val="000000">
                      <a:alpha val="43137"/>
                    </a:srgbClr>
                  </a:outerShdw>
                </a:effectLst>
              </a:endParaRPr>
            </a:p>
          </p:txBody>
        </p:sp>
        <p:sp>
          <p:nvSpPr>
            <p:cNvPr id="6" name="文本框 5"/>
            <p:cNvSpPr txBox="1"/>
            <p:nvPr/>
          </p:nvSpPr>
          <p:spPr>
            <a:xfrm>
              <a:off x="4929881" y="2930778"/>
              <a:ext cx="2220595" cy="1419860"/>
            </a:xfrm>
            <a:prstGeom prst="rect">
              <a:avLst/>
            </a:prstGeom>
            <a:noFill/>
          </p:spPr>
          <p:txBody>
            <a:bodyPr wrap="square">
              <a:spAutoFit/>
              <a:scene3d>
                <a:camera prst="orthographicFront"/>
                <a:lightRig rig="threePt" dir="t"/>
              </a:scene3d>
            </a:bodyPr>
            <a:lstStyle/>
            <a:p>
              <a:pPr algn="ctr">
                <a:lnSpc>
                  <a:spcPct val="120000"/>
                </a:lnSpc>
              </a:pPr>
              <a:r>
                <a:rPr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四梁</a:t>
              </a:r>
              <a:endParaRPr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lnSpc>
                  <a:spcPct val="120000"/>
                </a:lnSpc>
              </a:pPr>
              <a:r>
                <a:rPr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八柱</a:t>
              </a:r>
              <a:endParaRPr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
        <p:nvSpPr>
          <p:cNvPr id="8" name="TextBox 100"/>
          <p:cNvSpPr txBox="1">
            <a:spLocks noChangeArrowheads="1"/>
          </p:cNvSpPr>
          <p:nvPr>
            <p:custDataLst>
              <p:tags r:id="rId5"/>
            </p:custDataLst>
          </p:nvPr>
        </p:nvSpPr>
        <p:spPr bwMode="auto">
          <a:xfrm>
            <a:off x="1649095" y="291465"/>
            <a:ext cx="8112760"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algn="ctr"/>
            <a:r>
              <a:rPr lang="zh-CN" altLang="en-US" b="1" dirty="0">
                <a:solidFill>
                  <a:srgbClr val="C00000"/>
                </a:solidFill>
                <a:effectLst>
                  <a:outerShdw blurRad="38100" dist="38100" dir="2700000" algn="tl">
                    <a:srgbClr val="000000">
                      <a:alpha val="43137"/>
                    </a:srgbClr>
                  </a:outerShdw>
                </a:effectLst>
                <a:latin typeface="Times New Roman" panose="02020603050405020304" pitchFamily="18" charset="0"/>
              </a:rPr>
              <a:t>（一）</a:t>
            </a:r>
            <a:r>
              <a:rPr lang="zh-CN" altLang="zh-CN" b="1" dirty="0">
                <a:solidFill>
                  <a:srgbClr val="C00000"/>
                </a:solidFill>
                <a:effectLst>
                  <a:outerShdw blurRad="38100" dist="38100" dir="2700000" algn="tl">
                    <a:srgbClr val="000000">
                      <a:alpha val="43137"/>
                    </a:srgbClr>
                  </a:outerShdw>
                </a:effectLst>
              </a:rPr>
              <a:t>把握现代化产业体系的深刻意蕴</a:t>
            </a:r>
            <a:endParaRPr lang="zh-CN" altLang="zh-CN" b="1" dirty="0">
              <a:solidFill>
                <a:srgbClr val="C000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par>
                          <p:cTn id="14" fill="hold">
                            <p:stCondLst>
                              <p:cond delay="500"/>
                            </p:stCondLst>
                            <p:childTnLst>
                              <p:par>
                                <p:cTn id="15" presetID="37" presetClass="entr" presetSubtype="0" fill="hold" nodeType="afterEffect">
                                  <p:stCondLst>
                                    <p:cond delay="10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900" decel="100000" fill="hold"/>
                                        <p:tgtEl>
                                          <p:spTgt spid="10"/>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21" fill="hold">
                            <p:stCondLst>
                              <p:cond delay="2500"/>
                            </p:stCondLst>
                            <p:childTnLst>
                              <p:par>
                                <p:cTn id="22" presetID="23" presetClass="entr" presetSubtype="16" fill="hold" nodeType="afterEffect">
                                  <p:stCondLst>
                                    <p:cond delay="100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childTnLst>
                                </p:cTn>
                              </p:par>
                            </p:childTnLst>
                          </p:cTn>
                        </p:par>
                        <p:par>
                          <p:cTn id="26" fill="hold">
                            <p:stCondLst>
                              <p:cond delay="4000"/>
                            </p:stCondLst>
                            <p:childTnLst>
                              <p:par>
                                <p:cTn id="27" presetID="1" presetClass="entr" presetSubtype="0" fill="hold" grpId="0" nodeType="afterEffect">
                                  <p:stCondLst>
                                    <p:cond delay="1000"/>
                                  </p:stCondLst>
                                  <p:childTnLst>
                                    <p:set>
                                      <p:cBhvr>
                                        <p:cTn id="28" dur="1" fill="hold">
                                          <p:stCondLst>
                                            <p:cond delay="0"/>
                                          </p:stCondLst>
                                        </p:cTn>
                                        <p:tgtEl>
                                          <p:spTgt spid="32"/>
                                        </p:tgtEl>
                                        <p:attrNameLst>
                                          <p:attrName>style.visibility</p:attrName>
                                        </p:attrNameLst>
                                      </p:cBhvr>
                                      <p:to>
                                        <p:strVal val="visible"/>
                                      </p:to>
                                    </p:set>
                                  </p:childTnLst>
                                </p:cTn>
                              </p:par>
                              <p:par>
                                <p:cTn id="29" presetID="22" presetClass="entr" presetSubtype="8" fill="hold" grpId="0" nodeType="withEffect">
                                  <p:stCondLst>
                                    <p:cond delay="100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100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nodeType="clickEffect">
                                  <p:stCondLst>
                                    <p:cond delay="100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childTnLst>
                                </p:cTn>
                              </p:par>
                            </p:childTnLst>
                          </p:cTn>
                        </p:par>
                        <p:par>
                          <p:cTn id="41" fill="hold">
                            <p:stCondLst>
                              <p:cond delay="1500"/>
                            </p:stCondLst>
                            <p:childTnLst>
                              <p:par>
                                <p:cTn id="42" presetID="1" presetClass="entr" presetSubtype="0" fill="hold" grpId="0" nodeType="afterEffect">
                                  <p:stCondLst>
                                    <p:cond delay="1000"/>
                                  </p:stCondLst>
                                  <p:childTnLst>
                                    <p:set>
                                      <p:cBhvr>
                                        <p:cTn id="43" dur="1" fill="hold">
                                          <p:stCondLst>
                                            <p:cond delay="0"/>
                                          </p:stCondLst>
                                        </p:cTn>
                                        <p:tgtEl>
                                          <p:spTgt spid="35"/>
                                        </p:tgtEl>
                                        <p:attrNameLst>
                                          <p:attrName>style.visibility</p:attrName>
                                        </p:attrNameLst>
                                      </p:cBhvr>
                                      <p:to>
                                        <p:strVal val="visible"/>
                                      </p:to>
                                    </p:set>
                                  </p:childTnLst>
                                </p:cTn>
                              </p:par>
                              <p:par>
                                <p:cTn id="44" presetID="22" presetClass="entr" presetSubtype="8" fill="hold" grpId="0" nodeType="withEffect">
                                  <p:stCondLst>
                                    <p:cond delay="100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100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fltVal val="0"/>
                                          </p:val>
                                        </p:tav>
                                        <p:tav tm="100000">
                                          <p:val>
                                            <p:strVal val="#ppt_h"/>
                                          </p:val>
                                        </p:tav>
                                      </p:tavLst>
                                    </p:anim>
                                  </p:childTnLst>
                                </p:cTn>
                              </p:par>
                            </p:childTnLst>
                          </p:cTn>
                        </p:par>
                        <p:par>
                          <p:cTn id="56" fill="hold">
                            <p:stCondLst>
                              <p:cond delay="1500"/>
                            </p:stCondLst>
                            <p:childTnLst>
                              <p:par>
                                <p:cTn id="57" presetID="1" presetClass="entr" presetSubtype="0" fill="hold" grpId="0" nodeType="afterEffect">
                                  <p:stCondLst>
                                    <p:cond delay="1000"/>
                                  </p:stCondLst>
                                  <p:childTnLst>
                                    <p:set>
                                      <p:cBhvr>
                                        <p:cTn id="58" dur="1" fill="hold">
                                          <p:stCondLst>
                                            <p:cond delay="0"/>
                                          </p:stCondLst>
                                        </p:cTn>
                                        <p:tgtEl>
                                          <p:spTgt spid="38"/>
                                        </p:tgtEl>
                                        <p:attrNameLst>
                                          <p:attrName>style.visibility</p:attrName>
                                        </p:attrNameLst>
                                      </p:cBhvr>
                                      <p:to>
                                        <p:strVal val="visible"/>
                                      </p:to>
                                    </p:set>
                                  </p:childTnLst>
                                </p:cTn>
                              </p:par>
                              <p:par>
                                <p:cTn id="59" presetID="22" presetClass="entr" presetSubtype="8" fill="hold" grpId="1" nodeType="withEffect">
                                  <p:stCondLst>
                                    <p:cond delay="100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par>
                                <p:cTn id="62" presetID="22" presetClass="entr" presetSubtype="8" fill="hold" grpId="1" nodeType="withEffect">
                                  <p:stCondLst>
                                    <p:cond delay="100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nodeType="clickEffect">
                                  <p:stCondLst>
                                    <p:cond delay="1000"/>
                                  </p:stCondLst>
                                  <p:childTnLst>
                                    <p:set>
                                      <p:cBhvr>
                                        <p:cTn id="68" dur="1" fill="hold">
                                          <p:stCondLst>
                                            <p:cond delay="0"/>
                                          </p:stCondLst>
                                        </p:cTn>
                                        <p:tgtEl>
                                          <p:spTgt spid="30"/>
                                        </p:tgtEl>
                                        <p:attrNameLst>
                                          <p:attrName>style.visibility</p:attrName>
                                        </p:attrNameLst>
                                      </p:cBhvr>
                                      <p:to>
                                        <p:strVal val="visible"/>
                                      </p:to>
                                    </p:set>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fltVal val="0"/>
                                          </p:val>
                                        </p:tav>
                                        <p:tav tm="100000">
                                          <p:val>
                                            <p:strVal val="#ppt_h"/>
                                          </p:val>
                                        </p:tav>
                                      </p:tavLst>
                                    </p:anim>
                                  </p:childTnLst>
                                </p:cTn>
                              </p:par>
                            </p:childTnLst>
                          </p:cTn>
                        </p:par>
                        <p:par>
                          <p:cTn id="71" fill="hold">
                            <p:stCondLst>
                              <p:cond delay="1500"/>
                            </p:stCondLst>
                            <p:childTnLst>
                              <p:par>
                                <p:cTn id="72" presetID="1" presetClass="entr" presetSubtype="0" fill="hold" grpId="0" nodeType="afterEffect">
                                  <p:stCondLst>
                                    <p:cond delay="1000"/>
                                  </p:stCondLst>
                                  <p:childTnLst>
                                    <p:set>
                                      <p:cBhvr>
                                        <p:cTn id="73" dur="1" fill="hold">
                                          <p:stCondLst>
                                            <p:cond delay="0"/>
                                          </p:stCondLst>
                                        </p:cTn>
                                        <p:tgtEl>
                                          <p:spTgt spid="41"/>
                                        </p:tgtEl>
                                        <p:attrNameLst>
                                          <p:attrName>style.visibility</p:attrName>
                                        </p:attrNameLst>
                                      </p:cBhvr>
                                      <p:to>
                                        <p:strVal val="visible"/>
                                      </p:to>
                                    </p:set>
                                  </p:childTnLst>
                                </p:cTn>
                              </p:par>
                              <p:par>
                                <p:cTn id="74" presetID="22" presetClass="entr" presetSubtype="8" fill="hold" grpId="0" nodeType="withEffect">
                                  <p:stCondLst>
                                    <p:cond delay="100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par>
                                <p:cTn id="77" presetID="22" presetClass="entr" presetSubtype="8" fill="hold" grpId="0" nodeType="withEffect">
                                  <p:stCondLst>
                                    <p:cond delay="1000"/>
                                  </p:stCondLst>
                                  <p:childTnLst>
                                    <p:set>
                                      <p:cBhvr>
                                        <p:cTn id="78" dur="1" fill="hold">
                                          <p:stCondLst>
                                            <p:cond delay="0"/>
                                          </p:stCondLst>
                                        </p:cTn>
                                        <p:tgtEl>
                                          <p:spTgt spid="42"/>
                                        </p:tgtEl>
                                        <p:attrNameLst>
                                          <p:attrName>style.visibility</p:attrName>
                                        </p:attrNameLst>
                                      </p:cBhvr>
                                      <p:to>
                                        <p:strVal val="visible"/>
                                      </p:to>
                                    </p:set>
                                    <p:animEffect transition="in" filter="wipe(left)">
                                      <p:cBhvr>
                                        <p:cTn id="7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9" grpId="1"/>
      <p:bldP spid="40" grpId="1"/>
      <p:bldP spid="42" grpId="0"/>
      <p:bldP spid="43" grpId="0"/>
      <p:bldP spid="37" grpId="0"/>
      <p:bldP spid="46" grpId="0"/>
      <p:bldP spid="32" grpId="0" bldLvl="0" animBg="1"/>
      <p:bldP spid="35" grpId="0" bldLvl="0" animBg="1"/>
      <p:bldP spid="38" grpId="0" bldLvl="0" animBg="1"/>
      <p:bldP spid="41" grpId="0" bldLvl="0" animBg="1"/>
      <p:bldP spid="8" grpId="0"/>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162925" y="-5751"/>
            <a:ext cx="7904898" cy="7904898"/>
            <a:chOff x="2143551" y="-5751"/>
            <a:chExt cx="7904898" cy="7904898"/>
          </a:xfrm>
        </p:grpSpPr>
        <p:sp>
          <p:nvSpPr>
            <p:cNvPr id="22" name="椭圆 21"/>
            <p:cNvSpPr/>
            <p:nvPr/>
          </p:nvSpPr>
          <p:spPr>
            <a:xfrm>
              <a:off x="2143551" y="-5751"/>
              <a:ext cx="7904898" cy="7904898"/>
            </a:xfrm>
            <a:prstGeom prst="ellipse">
              <a:avLst/>
            </a:prstGeom>
            <a:gradFill>
              <a:gsLst>
                <a:gs pos="0">
                  <a:srgbClr val="FBAE86">
                    <a:alpha val="5000"/>
                  </a:srgbClr>
                </a:gs>
                <a:gs pos="100000">
                  <a:srgbClr val="FBAE86">
                    <a:alpha val="5000"/>
                  </a:srgbClr>
                </a:gs>
                <a:gs pos="49000">
                  <a:schemeClr val="bg1">
                    <a:alpha val="0"/>
                  </a:schemeClr>
                </a:gs>
              </a:gsLst>
              <a:lin ang="0" scaled="0"/>
            </a:gradFill>
            <a:ln w="12700">
              <a:gradFill>
                <a:gsLst>
                  <a:gs pos="87000">
                    <a:srgbClr val="FBAE86">
                      <a:alpha val="0"/>
                    </a:srgbClr>
                  </a:gs>
                  <a:gs pos="21000">
                    <a:srgbClr val="FBAE86">
                      <a:alpha val="0"/>
                    </a:srgbClr>
                  </a:gs>
                  <a:gs pos="0">
                    <a:srgbClr val="FBAE86">
                      <a:alpha val="50000"/>
                    </a:srgbClr>
                  </a:gs>
                  <a:gs pos="51000">
                    <a:schemeClr val="bg1">
                      <a:alpha val="0"/>
                    </a:schemeClr>
                  </a:gs>
                  <a:gs pos="100000">
                    <a:srgbClr val="FBAE86">
                      <a:alpha val="50000"/>
                    </a:srgbClr>
                  </a:gs>
                </a:gsLst>
                <a:lin ang="0" scaled="0"/>
              </a:gra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椭圆 1"/>
            <p:cNvSpPr/>
            <p:nvPr/>
          </p:nvSpPr>
          <p:spPr>
            <a:xfrm>
              <a:off x="3633987" y="1145457"/>
              <a:ext cx="4888025" cy="4888023"/>
            </a:xfrm>
            <a:prstGeom prst="ellipse">
              <a:avLst/>
            </a:prstGeom>
            <a:noFill/>
            <a:ln w="9525">
              <a:gradFill flip="none" rotWithShape="1">
                <a:gsLst>
                  <a:gs pos="6000">
                    <a:srgbClr val="1F46D3">
                      <a:alpha val="0"/>
                    </a:srgbClr>
                  </a:gs>
                  <a:gs pos="50000">
                    <a:srgbClr val="1F46D3"/>
                  </a:gs>
                  <a:gs pos="100000">
                    <a:srgbClr val="1F46D3">
                      <a:alpha val="0"/>
                    </a:srgb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97" name="任意多边形: 形状 123"/>
            <p:cNvSpPr>
              <a:spLocks noChangeArrowheads="1"/>
            </p:cNvSpPr>
            <p:nvPr/>
          </p:nvSpPr>
          <p:spPr bwMode="auto">
            <a:xfrm>
              <a:off x="3669824" y="1229466"/>
              <a:ext cx="4584357" cy="4532620"/>
            </a:xfrm>
            <a:custGeom>
              <a:avLst/>
              <a:gdLst>
                <a:gd name="connsiteX0" fmla="*/ 1784937 w 2397257"/>
                <a:gd name="connsiteY0" fmla="*/ 2369162 h 2370204"/>
                <a:gd name="connsiteX1" fmla="*/ 1785458 w 2397257"/>
                <a:gd name="connsiteY1" fmla="*/ 2369683 h 2370204"/>
                <a:gd name="connsiteX2" fmla="*/ 1784937 w 2397257"/>
                <a:gd name="connsiteY2" fmla="*/ 2370204 h 2370204"/>
                <a:gd name="connsiteX3" fmla="*/ 1784416 w 2397257"/>
                <a:gd name="connsiteY3" fmla="*/ 2369683 h 2370204"/>
                <a:gd name="connsiteX4" fmla="*/ 1784937 w 2397257"/>
                <a:gd name="connsiteY4" fmla="*/ 2369162 h 2370204"/>
                <a:gd name="connsiteX5" fmla="*/ 1202790 w 2397257"/>
                <a:gd name="connsiteY5" fmla="*/ 2360839 h 2370204"/>
                <a:gd name="connsiteX6" fmla="*/ 1204871 w 2397257"/>
                <a:gd name="connsiteY6" fmla="*/ 2362400 h 2370204"/>
                <a:gd name="connsiteX7" fmla="*/ 1202790 w 2397257"/>
                <a:gd name="connsiteY7" fmla="*/ 2363961 h 2370204"/>
                <a:gd name="connsiteX8" fmla="*/ 1200709 w 2397257"/>
                <a:gd name="connsiteY8" fmla="*/ 2362400 h 2370204"/>
                <a:gd name="connsiteX9" fmla="*/ 1202790 w 2397257"/>
                <a:gd name="connsiteY9" fmla="*/ 2360839 h 2370204"/>
                <a:gd name="connsiteX10" fmla="*/ 1269901 w 2397257"/>
                <a:gd name="connsiteY10" fmla="*/ 2358758 h 2370204"/>
                <a:gd name="connsiteX11" fmla="*/ 1272503 w 2397257"/>
                <a:gd name="connsiteY11" fmla="*/ 2359799 h 2370204"/>
                <a:gd name="connsiteX12" fmla="*/ 1269901 w 2397257"/>
                <a:gd name="connsiteY12" fmla="*/ 2360840 h 2370204"/>
                <a:gd name="connsiteX13" fmla="*/ 1267299 w 2397257"/>
                <a:gd name="connsiteY13" fmla="*/ 2359799 h 2370204"/>
                <a:gd name="connsiteX14" fmla="*/ 1269901 w 2397257"/>
                <a:gd name="connsiteY14" fmla="*/ 2358758 h 2370204"/>
                <a:gd name="connsiteX15" fmla="*/ 1135679 w 2397257"/>
                <a:gd name="connsiteY15" fmla="*/ 2358758 h 2370204"/>
                <a:gd name="connsiteX16" fmla="*/ 1138280 w 2397257"/>
                <a:gd name="connsiteY16" fmla="*/ 2359799 h 2370204"/>
                <a:gd name="connsiteX17" fmla="*/ 1135679 w 2397257"/>
                <a:gd name="connsiteY17" fmla="*/ 2360840 h 2370204"/>
                <a:gd name="connsiteX18" fmla="*/ 1133078 w 2397257"/>
                <a:gd name="connsiteY18" fmla="*/ 2359799 h 2370204"/>
                <a:gd name="connsiteX19" fmla="*/ 1135679 w 2397257"/>
                <a:gd name="connsiteY19" fmla="*/ 2358758 h 2370204"/>
                <a:gd name="connsiteX20" fmla="*/ 1337532 w 2397257"/>
                <a:gd name="connsiteY20" fmla="*/ 2353555 h 2370204"/>
                <a:gd name="connsiteX21" fmla="*/ 1339093 w 2397257"/>
                <a:gd name="connsiteY21" fmla="*/ 2355116 h 2370204"/>
                <a:gd name="connsiteX22" fmla="*/ 1337532 w 2397257"/>
                <a:gd name="connsiteY22" fmla="*/ 2356677 h 2370204"/>
                <a:gd name="connsiteX23" fmla="*/ 1335971 w 2397257"/>
                <a:gd name="connsiteY23" fmla="*/ 2355116 h 2370204"/>
                <a:gd name="connsiteX24" fmla="*/ 1337532 w 2397257"/>
                <a:gd name="connsiteY24" fmla="*/ 2353555 h 2370204"/>
                <a:gd name="connsiteX25" fmla="*/ 1661120 w 2397257"/>
                <a:gd name="connsiteY25" fmla="*/ 2344191 h 2370204"/>
                <a:gd name="connsiteX26" fmla="*/ 1661641 w 2397257"/>
                <a:gd name="connsiteY26" fmla="*/ 2344712 h 2370204"/>
                <a:gd name="connsiteX27" fmla="*/ 1661120 w 2397257"/>
                <a:gd name="connsiteY27" fmla="*/ 2345233 h 2370204"/>
                <a:gd name="connsiteX28" fmla="*/ 1660599 w 2397257"/>
                <a:gd name="connsiteY28" fmla="*/ 2344712 h 2370204"/>
                <a:gd name="connsiteX29" fmla="*/ 1661120 w 2397257"/>
                <a:gd name="connsiteY29" fmla="*/ 2344191 h 2370204"/>
                <a:gd name="connsiteX30" fmla="*/ 1402041 w 2397257"/>
                <a:gd name="connsiteY30" fmla="*/ 2341069 h 2370204"/>
                <a:gd name="connsiteX31" fmla="*/ 1403602 w 2397257"/>
                <a:gd name="connsiteY31" fmla="*/ 2342630 h 2370204"/>
                <a:gd name="connsiteX32" fmla="*/ 1402041 w 2397257"/>
                <a:gd name="connsiteY32" fmla="*/ 2344191 h 2370204"/>
                <a:gd name="connsiteX33" fmla="*/ 1400480 w 2397257"/>
                <a:gd name="connsiteY33" fmla="*/ 2342630 h 2370204"/>
                <a:gd name="connsiteX34" fmla="*/ 1402041 w 2397257"/>
                <a:gd name="connsiteY34" fmla="*/ 2341069 h 2370204"/>
                <a:gd name="connsiteX35" fmla="*/ 1844244 w 2397257"/>
                <a:gd name="connsiteY35" fmla="*/ 2336907 h 2370204"/>
                <a:gd name="connsiteX36" fmla="*/ 1844765 w 2397257"/>
                <a:gd name="connsiteY36" fmla="*/ 2337428 h 2370204"/>
                <a:gd name="connsiteX37" fmla="*/ 1844244 w 2397257"/>
                <a:gd name="connsiteY37" fmla="*/ 2337949 h 2370204"/>
                <a:gd name="connsiteX38" fmla="*/ 1843723 w 2397257"/>
                <a:gd name="connsiteY38" fmla="*/ 2337428 h 2370204"/>
                <a:gd name="connsiteX39" fmla="*/ 1844244 w 2397257"/>
                <a:gd name="connsiteY39" fmla="*/ 2336907 h 2370204"/>
                <a:gd name="connsiteX40" fmla="*/ 1468632 w 2397257"/>
                <a:gd name="connsiteY40" fmla="*/ 2328583 h 2370204"/>
                <a:gd name="connsiteX41" fmla="*/ 1470193 w 2397257"/>
                <a:gd name="connsiteY41" fmla="*/ 2330144 h 2370204"/>
                <a:gd name="connsiteX42" fmla="*/ 1468632 w 2397257"/>
                <a:gd name="connsiteY42" fmla="*/ 2331705 h 2370204"/>
                <a:gd name="connsiteX43" fmla="*/ 1467071 w 2397257"/>
                <a:gd name="connsiteY43" fmla="*/ 2330144 h 2370204"/>
                <a:gd name="connsiteX44" fmla="*/ 1468632 w 2397257"/>
                <a:gd name="connsiteY44" fmla="*/ 2328583 h 2370204"/>
                <a:gd name="connsiteX45" fmla="*/ 1722509 w 2397257"/>
                <a:gd name="connsiteY45" fmla="*/ 2317139 h 2370204"/>
                <a:gd name="connsiteX46" fmla="*/ 1723030 w 2397257"/>
                <a:gd name="connsiteY46" fmla="*/ 2317660 h 2370204"/>
                <a:gd name="connsiteX47" fmla="*/ 1722509 w 2397257"/>
                <a:gd name="connsiteY47" fmla="*/ 2318181 h 2370204"/>
                <a:gd name="connsiteX48" fmla="*/ 1721988 w 2397257"/>
                <a:gd name="connsiteY48" fmla="*/ 2317660 h 2370204"/>
                <a:gd name="connsiteX49" fmla="*/ 1722509 w 2397257"/>
                <a:gd name="connsiteY49" fmla="*/ 2317139 h 2370204"/>
                <a:gd name="connsiteX50" fmla="*/ 1533141 w 2397257"/>
                <a:gd name="connsiteY50" fmla="*/ 2308815 h 2370204"/>
                <a:gd name="connsiteX51" fmla="*/ 1534702 w 2397257"/>
                <a:gd name="connsiteY51" fmla="*/ 2310376 h 2370204"/>
                <a:gd name="connsiteX52" fmla="*/ 1533141 w 2397257"/>
                <a:gd name="connsiteY52" fmla="*/ 2311937 h 2370204"/>
                <a:gd name="connsiteX53" fmla="*/ 1531580 w 2397257"/>
                <a:gd name="connsiteY53" fmla="*/ 2310376 h 2370204"/>
                <a:gd name="connsiteX54" fmla="*/ 1533141 w 2397257"/>
                <a:gd name="connsiteY54" fmla="*/ 2308815 h 2370204"/>
                <a:gd name="connsiteX55" fmla="*/ 1596090 w 2397257"/>
                <a:gd name="connsiteY55" fmla="*/ 2286965 h 2370204"/>
                <a:gd name="connsiteX56" fmla="*/ 1598171 w 2397257"/>
                <a:gd name="connsiteY56" fmla="*/ 2289566 h 2370204"/>
                <a:gd name="connsiteX57" fmla="*/ 1596090 w 2397257"/>
                <a:gd name="connsiteY57" fmla="*/ 2292167 h 2370204"/>
                <a:gd name="connsiteX58" fmla="*/ 1594009 w 2397257"/>
                <a:gd name="connsiteY58" fmla="*/ 2289566 h 2370204"/>
                <a:gd name="connsiteX59" fmla="*/ 1596090 w 2397257"/>
                <a:gd name="connsiteY59" fmla="*/ 2286965 h 2370204"/>
                <a:gd name="connsiteX60" fmla="*/ 1202791 w 2397257"/>
                <a:gd name="connsiteY60" fmla="*/ 2281763 h 2370204"/>
                <a:gd name="connsiteX61" fmla="*/ 1207994 w 2397257"/>
                <a:gd name="connsiteY61" fmla="*/ 2286966 h 2370204"/>
                <a:gd name="connsiteX62" fmla="*/ 1202791 w 2397257"/>
                <a:gd name="connsiteY62" fmla="*/ 2292169 h 2370204"/>
                <a:gd name="connsiteX63" fmla="*/ 1197588 w 2397257"/>
                <a:gd name="connsiteY63" fmla="*/ 2286966 h 2370204"/>
                <a:gd name="connsiteX64" fmla="*/ 1202791 w 2397257"/>
                <a:gd name="connsiteY64" fmla="*/ 2281763 h 2370204"/>
                <a:gd name="connsiteX65" fmla="*/ 1269381 w 2397257"/>
                <a:gd name="connsiteY65" fmla="*/ 2281762 h 2370204"/>
                <a:gd name="connsiteX66" fmla="*/ 1274583 w 2397257"/>
                <a:gd name="connsiteY66" fmla="*/ 2285404 h 2370204"/>
                <a:gd name="connsiteX67" fmla="*/ 1269381 w 2397257"/>
                <a:gd name="connsiteY67" fmla="*/ 2289046 h 2370204"/>
                <a:gd name="connsiteX68" fmla="*/ 1264178 w 2397257"/>
                <a:gd name="connsiteY68" fmla="*/ 2285404 h 2370204"/>
                <a:gd name="connsiteX69" fmla="*/ 1269381 w 2397257"/>
                <a:gd name="connsiteY69" fmla="*/ 2281762 h 2370204"/>
                <a:gd name="connsiteX70" fmla="*/ 1135160 w 2397257"/>
                <a:gd name="connsiteY70" fmla="*/ 2279682 h 2370204"/>
                <a:gd name="connsiteX71" fmla="*/ 1141403 w 2397257"/>
                <a:gd name="connsiteY71" fmla="*/ 2285925 h 2370204"/>
                <a:gd name="connsiteX72" fmla="*/ 1135160 w 2397257"/>
                <a:gd name="connsiteY72" fmla="*/ 2292168 h 2370204"/>
                <a:gd name="connsiteX73" fmla="*/ 1128917 w 2397257"/>
                <a:gd name="connsiteY73" fmla="*/ 2285925 h 2370204"/>
                <a:gd name="connsiteX74" fmla="*/ 1135160 w 2397257"/>
                <a:gd name="connsiteY74" fmla="*/ 2279682 h 2370204"/>
                <a:gd name="connsiteX75" fmla="*/ 1067529 w 2397257"/>
                <a:gd name="connsiteY75" fmla="*/ 2274480 h 2370204"/>
                <a:gd name="connsiteX76" fmla="*/ 1073772 w 2397257"/>
                <a:gd name="connsiteY76" fmla="*/ 2279683 h 2370204"/>
                <a:gd name="connsiteX77" fmla="*/ 1067529 w 2397257"/>
                <a:gd name="connsiteY77" fmla="*/ 2284886 h 2370204"/>
                <a:gd name="connsiteX78" fmla="*/ 1061286 w 2397257"/>
                <a:gd name="connsiteY78" fmla="*/ 2279683 h 2370204"/>
                <a:gd name="connsiteX79" fmla="*/ 1067529 w 2397257"/>
                <a:gd name="connsiteY79" fmla="*/ 2274480 h 2370204"/>
                <a:gd name="connsiteX80" fmla="*/ 1336491 w 2397257"/>
                <a:gd name="connsiteY80" fmla="*/ 2274479 h 2370204"/>
                <a:gd name="connsiteX81" fmla="*/ 1339092 w 2397257"/>
                <a:gd name="connsiteY81" fmla="*/ 2278121 h 2370204"/>
                <a:gd name="connsiteX82" fmla="*/ 1336491 w 2397257"/>
                <a:gd name="connsiteY82" fmla="*/ 2281763 h 2370204"/>
                <a:gd name="connsiteX83" fmla="*/ 1333890 w 2397257"/>
                <a:gd name="connsiteY83" fmla="*/ 2278121 h 2370204"/>
                <a:gd name="connsiteX84" fmla="*/ 1336491 w 2397257"/>
                <a:gd name="connsiteY84" fmla="*/ 2274479 h 2370204"/>
                <a:gd name="connsiteX85" fmla="*/ 1403081 w 2397257"/>
                <a:gd name="connsiteY85" fmla="*/ 2265115 h 2370204"/>
                <a:gd name="connsiteX86" fmla="*/ 1405682 w 2397257"/>
                <a:gd name="connsiteY86" fmla="*/ 2267196 h 2370204"/>
                <a:gd name="connsiteX87" fmla="*/ 1403081 w 2397257"/>
                <a:gd name="connsiteY87" fmla="*/ 2269277 h 2370204"/>
                <a:gd name="connsiteX88" fmla="*/ 1400480 w 2397257"/>
                <a:gd name="connsiteY88" fmla="*/ 2267196 h 2370204"/>
                <a:gd name="connsiteX89" fmla="*/ 1403081 w 2397257"/>
                <a:gd name="connsiteY89" fmla="*/ 2265115 h 2370204"/>
                <a:gd name="connsiteX90" fmla="*/ 1002499 w 2397257"/>
                <a:gd name="connsiteY90" fmla="*/ 2261994 h 2370204"/>
                <a:gd name="connsiteX91" fmla="*/ 1007181 w 2397257"/>
                <a:gd name="connsiteY91" fmla="*/ 2268237 h 2370204"/>
                <a:gd name="connsiteX92" fmla="*/ 1002499 w 2397257"/>
                <a:gd name="connsiteY92" fmla="*/ 2274480 h 2370204"/>
                <a:gd name="connsiteX93" fmla="*/ 997817 w 2397257"/>
                <a:gd name="connsiteY93" fmla="*/ 2268237 h 2370204"/>
                <a:gd name="connsiteX94" fmla="*/ 1002499 w 2397257"/>
                <a:gd name="connsiteY94" fmla="*/ 2261994 h 2370204"/>
                <a:gd name="connsiteX95" fmla="*/ 1955575 w 2397257"/>
                <a:gd name="connsiteY95" fmla="*/ 2261993 h 2370204"/>
                <a:gd name="connsiteX96" fmla="*/ 1956096 w 2397257"/>
                <a:gd name="connsiteY96" fmla="*/ 2262514 h 2370204"/>
                <a:gd name="connsiteX97" fmla="*/ 1955575 w 2397257"/>
                <a:gd name="connsiteY97" fmla="*/ 2263035 h 2370204"/>
                <a:gd name="connsiteX98" fmla="*/ 1955054 w 2397257"/>
                <a:gd name="connsiteY98" fmla="*/ 2262514 h 2370204"/>
                <a:gd name="connsiteX99" fmla="*/ 1955575 w 2397257"/>
                <a:gd name="connsiteY99" fmla="*/ 2261993 h 2370204"/>
                <a:gd name="connsiteX100" fmla="*/ 1659039 w 2397257"/>
                <a:gd name="connsiteY100" fmla="*/ 2261993 h 2370204"/>
                <a:gd name="connsiteX101" fmla="*/ 1660600 w 2397257"/>
                <a:gd name="connsiteY101" fmla="*/ 2263554 h 2370204"/>
                <a:gd name="connsiteX102" fmla="*/ 1659039 w 2397257"/>
                <a:gd name="connsiteY102" fmla="*/ 2265115 h 2370204"/>
                <a:gd name="connsiteX103" fmla="*/ 1657478 w 2397257"/>
                <a:gd name="connsiteY103" fmla="*/ 2263554 h 2370204"/>
                <a:gd name="connsiteX104" fmla="*/ 1659039 w 2397257"/>
                <a:gd name="connsiteY104" fmla="*/ 2261993 h 2370204"/>
                <a:gd name="connsiteX105" fmla="*/ 1467591 w 2397257"/>
                <a:gd name="connsiteY105" fmla="*/ 2249508 h 2370204"/>
                <a:gd name="connsiteX106" fmla="*/ 1470192 w 2397257"/>
                <a:gd name="connsiteY106" fmla="*/ 2252109 h 2370204"/>
                <a:gd name="connsiteX107" fmla="*/ 1467591 w 2397257"/>
                <a:gd name="connsiteY107" fmla="*/ 2254710 h 2370204"/>
                <a:gd name="connsiteX108" fmla="*/ 1464990 w 2397257"/>
                <a:gd name="connsiteY108" fmla="*/ 2252109 h 2370204"/>
                <a:gd name="connsiteX109" fmla="*/ 1467591 w 2397257"/>
                <a:gd name="connsiteY109" fmla="*/ 2249508 h 2370204"/>
                <a:gd name="connsiteX110" fmla="*/ 935389 w 2397257"/>
                <a:gd name="connsiteY110" fmla="*/ 2249508 h 2370204"/>
                <a:gd name="connsiteX111" fmla="*/ 940592 w 2397257"/>
                <a:gd name="connsiteY111" fmla="*/ 2254711 h 2370204"/>
                <a:gd name="connsiteX112" fmla="*/ 935389 w 2397257"/>
                <a:gd name="connsiteY112" fmla="*/ 2259914 h 2370204"/>
                <a:gd name="connsiteX113" fmla="*/ 930186 w 2397257"/>
                <a:gd name="connsiteY113" fmla="*/ 2254711 h 2370204"/>
                <a:gd name="connsiteX114" fmla="*/ 935389 w 2397257"/>
                <a:gd name="connsiteY114" fmla="*/ 2249508 h 2370204"/>
                <a:gd name="connsiteX115" fmla="*/ 1719906 w 2397257"/>
                <a:gd name="connsiteY115" fmla="*/ 2232860 h 2370204"/>
                <a:gd name="connsiteX116" fmla="*/ 1721987 w 2397257"/>
                <a:gd name="connsiteY116" fmla="*/ 2233901 h 2370204"/>
                <a:gd name="connsiteX117" fmla="*/ 1719906 w 2397257"/>
                <a:gd name="connsiteY117" fmla="*/ 2234942 h 2370204"/>
                <a:gd name="connsiteX118" fmla="*/ 1717825 w 2397257"/>
                <a:gd name="connsiteY118" fmla="*/ 2233901 h 2370204"/>
                <a:gd name="connsiteX119" fmla="*/ 1719906 w 2397257"/>
                <a:gd name="connsiteY119" fmla="*/ 2232860 h 2370204"/>
                <a:gd name="connsiteX120" fmla="*/ 872960 w 2397257"/>
                <a:gd name="connsiteY120" fmla="*/ 2229739 h 2370204"/>
                <a:gd name="connsiteX121" fmla="*/ 879203 w 2397257"/>
                <a:gd name="connsiteY121" fmla="*/ 2235982 h 2370204"/>
                <a:gd name="connsiteX122" fmla="*/ 872960 w 2397257"/>
                <a:gd name="connsiteY122" fmla="*/ 2242225 h 2370204"/>
                <a:gd name="connsiteX123" fmla="*/ 866717 w 2397257"/>
                <a:gd name="connsiteY123" fmla="*/ 2235982 h 2370204"/>
                <a:gd name="connsiteX124" fmla="*/ 872960 w 2397257"/>
                <a:gd name="connsiteY124" fmla="*/ 2229739 h 2370204"/>
                <a:gd name="connsiteX125" fmla="*/ 1531581 w 2397257"/>
                <a:gd name="connsiteY125" fmla="*/ 2227658 h 2370204"/>
                <a:gd name="connsiteX126" fmla="*/ 1536783 w 2397257"/>
                <a:gd name="connsiteY126" fmla="*/ 2232340 h 2370204"/>
                <a:gd name="connsiteX127" fmla="*/ 1531581 w 2397257"/>
                <a:gd name="connsiteY127" fmla="*/ 2237022 h 2370204"/>
                <a:gd name="connsiteX128" fmla="*/ 1526378 w 2397257"/>
                <a:gd name="connsiteY128" fmla="*/ 2232340 h 2370204"/>
                <a:gd name="connsiteX129" fmla="*/ 1531581 w 2397257"/>
                <a:gd name="connsiteY129" fmla="*/ 2227658 h 2370204"/>
                <a:gd name="connsiteX130" fmla="*/ 2008119 w 2397257"/>
                <a:gd name="connsiteY130" fmla="*/ 2220374 h 2370204"/>
                <a:gd name="connsiteX131" fmla="*/ 2009160 w 2397257"/>
                <a:gd name="connsiteY131" fmla="*/ 2221415 h 2370204"/>
                <a:gd name="connsiteX132" fmla="*/ 2008119 w 2397257"/>
                <a:gd name="connsiteY132" fmla="*/ 2222456 h 2370204"/>
                <a:gd name="connsiteX133" fmla="*/ 2007078 w 2397257"/>
                <a:gd name="connsiteY133" fmla="*/ 2221415 h 2370204"/>
                <a:gd name="connsiteX134" fmla="*/ 2008119 w 2397257"/>
                <a:gd name="connsiteY134" fmla="*/ 2220374 h 2370204"/>
                <a:gd name="connsiteX135" fmla="*/ 1201750 w 2397257"/>
                <a:gd name="connsiteY135" fmla="*/ 2205809 h 2370204"/>
                <a:gd name="connsiteX136" fmla="*/ 1207993 w 2397257"/>
                <a:gd name="connsiteY136" fmla="*/ 2213093 h 2370204"/>
                <a:gd name="connsiteX137" fmla="*/ 1201750 w 2397257"/>
                <a:gd name="connsiteY137" fmla="*/ 2220377 h 2370204"/>
                <a:gd name="connsiteX138" fmla="*/ 1195507 w 2397257"/>
                <a:gd name="connsiteY138" fmla="*/ 2213093 h 2370204"/>
                <a:gd name="connsiteX139" fmla="*/ 1201750 w 2397257"/>
                <a:gd name="connsiteY139" fmla="*/ 2205809 h 2370204"/>
                <a:gd name="connsiteX140" fmla="*/ 808450 w 2397257"/>
                <a:gd name="connsiteY140" fmla="*/ 2205809 h 2370204"/>
                <a:gd name="connsiteX141" fmla="*/ 814693 w 2397257"/>
                <a:gd name="connsiteY141" fmla="*/ 2211532 h 2370204"/>
                <a:gd name="connsiteX142" fmla="*/ 808450 w 2397257"/>
                <a:gd name="connsiteY142" fmla="*/ 2217255 h 2370204"/>
                <a:gd name="connsiteX143" fmla="*/ 802207 w 2397257"/>
                <a:gd name="connsiteY143" fmla="*/ 2211532 h 2370204"/>
                <a:gd name="connsiteX144" fmla="*/ 808450 w 2397257"/>
                <a:gd name="connsiteY144" fmla="*/ 2205809 h 2370204"/>
                <a:gd name="connsiteX145" fmla="*/ 1594529 w 2397257"/>
                <a:gd name="connsiteY145" fmla="*/ 2205808 h 2370204"/>
                <a:gd name="connsiteX146" fmla="*/ 1598171 w 2397257"/>
                <a:gd name="connsiteY146" fmla="*/ 2209450 h 2370204"/>
                <a:gd name="connsiteX147" fmla="*/ 1594529 w 2397257"/>
                <a:gd name="connsiteY147" fmla="*/ 2213092 h 2370204"/>
                <a:gd name="connsiteX148" fmla="*/ 1590887 w 2397257"/>
                <a:gd name="connsiteY148" fmla="*/ 2209450 h 2370204"/>
                <a:gd name="connsiteX149" fmla="*/ 1594529 w 2397257"/>
                <a:gd name="connsiteY149" fmla="*/ 2205808 h 2370204"/>
                <a:gd name="connsiteX150" fmla="*/ 1268341 w 2397257"/>
                <a:gd name="connsiteY150" fmla="*/ 2202687 h 2370204"/>
                <a:gd name="connsiteX151" fmla="*/ 1274584 w 2397257"/>
                <a:gd name="connsiteY151" fmla="*/ 2209971 h 2370204"/>
                <a:gd name="connsiteX152" fmla="*/ 1268341 w 2397257"/>
                <a:gd name="connsiteY152" fmla="*/ 2217255 h 2370204"/>
                <a:gd name="connsiteX153" fmla="*/ 1262098 w 2397257"/>
                <a:gd name="connsiteY153" fmla="*/ 2209971 h 2370204"/>
                <a:gd name="connsiteX154" fmla="*/ 1268341 w 2397257"/>
                <a:gd name="connsiteY154" fmla="*/ 2202687 h 2370204"/>
                <a:gd name="connsiteX155" fmla="*/ 1134639 w 2397257"/>
                <a:gd name="connsiteY155" fmla="*/ 2202687 h 2370204"/>
                <a:gd name="connsiteX156" fmla="*/ 1143483 w 2397257"/>
                <a:gd name="connsiteY156" fmla="*/ 2209971 h 2370204"/>
                <a:gd name="connsiteX157" fmla="*/ 1134639 w 2397257"/>
                <a:gd name="connsiteY157" fmla="*/ 2217255 h 2370204"/>
                <a:gd name="connsiteX158" fmla="*/ 1125795 w 2397257"/>
                <a:gd name="connsiteY158" fmla="*/ 2209971 h 2370204"/>
                <a:gd name="connsiteX159" fmla="*/ 1134639 w 2397257"/>
                <a:gd name="connsiteY159" fmla="*/ 2202687 h 2370204"/>
                <a:gd name="connsiteX160" fmla="*/ 1778173 w 2397257"/>
                <a:gd name="connsiteY160" fmla="*/ 2200605 h 2370204"/>
                <a:gd name="connsiteX161" fmla="*/ 1779214 w 2397257"/>
                <a:gd name="connsiteY161" fmla="*/ 2201646 h 2370204"/>
                <a:gd name="connsiteX162" fmla="*/ 1778173 w 2397257"/>
                <a:gd name="connsiteY162" fmla="*/ 2202687 h 2370204"/>
                <a:gd name="connsiteX163" fmla="*/ 1777132 w 2397257"/>
                <a:gd name="connsiteY163" fmla="*/ 2201646 h 2370204"/>
                <a:gd name="connsiteX164" fmla="*/ 1778173 w 2397257"/>
                <a:gd name="connsiteY164" fmla="*/ 2200605 h 2370204"/>
                <a:gd name="connsiteX165" fmla="*/ 1334931 w 2397257"/>
                <a:gd name="connsiteY165" fmla="*/ 2197485 h 2370204"/>
                <a:gd name="connsiteX166" fmla="*/ 1341174 w 2397257"/>
                <a:gd name="connsiteY166" fmla="*/ 2202688 h 2370204"/>
                <a:gd name="connsiteX167" fmla="*/ 1334931 w 2397257"/>
                <a:gd name="connsiteY167" fmla="*/ 2207891 h 2370204"/>
                <a:gd name="connsiteX168" fmla="*/ 1328688 w 2397257"/>
                <a:gd name="connsiteY168" fmla="*/ 2202688 h 2370204"/>
                <a:gd name="connsiteX169" fmla="*/ 1334931 w 2397257"/>
                <a:gd name="connsiteY169" fmla="*/ 2197485 h 2370204"/>
                <a:gd name="connsiteX170" fmla="*/ 1068049 w 2397257"/>
                <a:gd name="connsiteY170" fmla="*/ 2195404 h 2370204"/>
                <a:gd name="connsiteX171" fmla="*/ 1076893 w 2397257"/>
                <a:gd name="connsiteY171" fmla="*/ 2202688 h 2370204"/>
                <a:gd name="connsiteX172" fmla="*/ 1068049 w 2397257"/>
                <a:gd name="connsiteY172" fmla="*/ 2209972 h 2370204"/>
                <a:gd name="connsiteX173" fmla="*/ 1059205 w 2397257"/>
                <a:gd name="connsiteY173" fmla="*/ 2202688 h 2370204"/>
                <a:gd name="connsiteX174" fmla="*/ 1068049 w 2397257"/>
                <a:gd name="connsiteY174" fmla="*/ 2195404 h 2370204"/>
                <a:gd name="connsiteX175" fmla="*/ 1401522 w 2397257"/>
                <a:gd name="connsiteY175" fmla="*/ 2184999 h 2370204"/>
                <a:gd name="connsiteX176" fmla="*/ 1407765 w 2397257"/>
                <a:gd name="connsiteY176" fmla="*/ 2191242 h 2370204"/>
                <a:gd name="connsiteX177" fmla="*/ 1401522 w 2397257"/>
                <a:gd name="connsiteY177" fmla="*/ 2197485 h 2370204"/>
                <a:gd name="connsiteX178" fmla="*/ 1395279 w 2397257"/>
                <a:gd name="connsiteY178" fmla="*/ 2191242 h 2370204"/>
                <a:gd name="connsiteX179" fmla="*/ 1401522 w 2397257"/>
                <a:gd name="connsiteY179" fmla="*/ 2184999 h 2370204"/>
                <a:gd name="connsiteX180" fmla="*/ 1002499 w 2397257"/>
                <a:gd name="connsiteY180" fmla="*/ 2184999 h 2370204"/>
                <a:gd name="connsiteX181" fmla="*/ 1010303 w 2397257"/>
                <a:gd name="connsiteY181" fmla="*/ 2192803 h 2370204"/>
                <a:gd name="connsiteX182" fmla="*/ 1002499 w 2397257"/>
                <a:gd name="connsiteY182" fmla="*/ 2200607 h 2370204"/>
                <a:gd name="connsiteX183" fmla="*/ 994695 w 2397257"/>
                <a:gd name="connsiteY183" fmla="*/ 2192803 h 2370204"/>
                <a:gd name="connsiteX184" fmla="*/ 1002499 w 2397257"/>
                <a:gd name="connsiteY184" fmla="*/ 2184999 h 2370204"/>
                <a:gd name="connsiteX185" fmla="*/ 747582 w 2397257"/>
                <a:gd name="connsiteY185" fmla="*/ 2180836 h 2370204"/>
                <a:gd name="connsiteX186" fmla="*/ 752264 w 2397257"/>
                <a:gd name="connsiteY186" fmla="*/ 2185518 h 2370204"/>
                <a:gd name="connsiteX187" fmla="*/ 747582 w 2397257"/>
                <a:gd name="connsiteY187" fmla="*/ 2190200 h 2370204"/>
                <a:gd name="connsiteX188" fmla="*/ 742900 w 2397257"/>
                <a:gd name="connsiteY188" fmla="*/ 2185518 h 2370204"/>
                <a:gd name="connsiteX189" fmla="*/ 747582 w 2397257"/>
                <a:gd name="connsiteY189" fmla="*/ 2180836 h 2370204"/>
                <a:gd name="connsiteX190" fmla="*/ 1656958 w 2397257"/>
                <a:gd name="connsiteY190" fmla="*/ 2177715 h 2370204"/>
                <a:gd name="connsiteX191" fmla="*/ 1660600 w 2397257"/>
                <a:gd name="connsiteY191" fmla="*/ 2181357 h 2370204"/>
                <a:gd name="connsiteX192" fmla="*/ 1656958 w 2397257"/>
                <a:gd name="connsiteY192" fmla="*/ 2184999 h 2370204"/>
                <a:gd name="connsiteX193" fmla="*/ 1653316 w 2397257"/>
                <a:gd name="connsiteY193" fmla="*/ 2181357 h 2370204"/>
                <a:gd name="connsiteX194" fmla="*/ 1656958 w 2397257"/>
                <a:gd name="connsiteY194" fmla="*/ 2177715 h 2370204"/>
                <a:gd name="connsiteX195" fmla="*/ 935389 w 2397257"/>
                <a:gd name="connsiteY195" fmla="*/ 2170432 h 2370204"/>
                <a:gd name="connsiteX196" fmla="*/ 942673 w 2397257"/>
                <a:gd name="connsiteY196" fmla="*/ 2176675 h 2370204"/>
                <a:gd name="connsiteX197" fmla="*/ 935389 w 2397257"/>
                <a:gd name="connsiteY197" fmla="*/ 2182918 h 2370204"/>
                <a:gd name="connsiteX198" fmla="*/ 928105 w 2397257"/>
                <a:gd name="connsiteY198" fmla="*/ 2176675 h 2370204"/>
                <a:gd name="connsiteX199" fmla="*/ 935389 w 2397257"/>
                <a:gd name="connsiteY199" fmla="*/ 2170432 h 2370204"/>
                <a:gd name="connsiteX200" fmla="*/ 1466031 w 2397257"/>
                <a:gd name="connsiteY200" fmla="*/ 2168351 h 2370204"/>
                <a:gd name="connsiteX201" fmla="*/ 1472274 w 2397257"/>
                <a:gd name="connsiteY201" fmla="*/ 2174594 h 2370204"/>
                <a:gd name="connsiteX202" fmla="*/ 1466031 w 2397257"/>
                <a:gd name="connsiteY202" fmla="*/ 2180837 h 2370204"/>
                <a:gd name="connsiteX203" fmla="*/ 1459788 w 2397257"/>
                <a:gd name="connsiteY203" fmla="*/ 2174594 h 2370204"/>
                <a:gd name="connsiteX204" fmla="*/ 1466031 w 2397257"/>
                <a:gd name="connsiteY204" fmla="*/ 2168351 h 2370204"/>
                <a:gd name="connsiteX205" fmla="*/ 1834879 w 2397257"/>
                <a:gd name="connsiteY205" fmla="*/ 2163148 h 2370204"/>
                <a:gd name="connsiteX206" fmla="*/ 1836440 w 2397257"/>
                <a:gd name="connsiteY206" fmla="*/ 2164189 h 2370204"/>
                <a:gd name="connsiteX207" fmla="*/ 1834879 w 2397257"/>
                <a:gd name="connsiteY207" fmla="*/ 2165230 h 2370204"/>
                <a:gd name="connsiteX208" fmla="*/ 1833318 w 2397257"/>
                <a:gd name="connsiteY208" fmla="*/ 2164189 h 2370204"/>
                <a:gd name="connsiteX209" fmla="*/ 1834879 w 2397257"/>
                <a:gd name="connsiteY209" fmla="*/ 2163148 h 2370204"/>
                <a:gd name="connsiteX210" fmla="*/ 687235 w 2397257"/>
                <a:gd name="connsiteY210" fmla="*/ 2150663 h 2370204"/>
                <a:gd name="connsiteX211" fmla="*/ 690877 w 2397257"/>
                <a:gd name="connsiteY211" fmla="*/ 2154305 h 2370204"/>
                <a:gd name="connsiteX212" fmla="*/ 687235 w 2397257"/>
                <a:gd name="connsiteY212" fmla="*/ 2157947 h 2370204"/>
                <a:gd name="connsiteX213" fmla="*/ 683593 w 2397257"/>
                <a:gd name="connsiteY213" fmla="*/ 2154305 h 2370204"/>
                <a:gd name="connsiteX214" fmla="*/ 687235 w 2397257"/>
                <a:gd name="connsiteY214" fmla="*/ 2150663 h 2370204"/>
                <a:gd name="connsiteX215" fmla="*/ 872960 w 2397257"/>
                <a:gd name="connsiteY215" fmla="*/ 2148582 h 2370204"/>
                <a:gd name="connsiteX216" fmla="*/ 879203 w 2397257"/>
                <a:gd name="connsiteY216" fmla="*/ 2155866 h 2370204"/>
                <a:gd name="connsiteX217" fmla="*/ 872960 w 2397257"/>
                <a:gd name="connsiteY217" fmla="*/ 2163150 h 2370204"/>
                <a:gd name="connsiteX218" fmla="*/ 866717 w 2397257"/>
                <a:gd name="connsiteY218" fmla="*/ 2155866 h 2370204"/>
                <a:gd name="connsiteX219" fmla="*/ 872960 w 2397257"/>
                <a:gd name="connsiteY219" fmla="*/ 2148582 h 2370204"/>
                <a:gd name="connsiteX220" fmla="*/ 1530541 w 2397257"/>
                <a:gd name="connsiteY220" fmla="*/ 2145461 h 2370204"/>
                <a:gd name="connsiteX221" fmla="*/ 1538865 w 2397257"/>
                <a:gd name="connsiteY221" fmla="*/ 2154305 h 2370204"/>
                <a:gd name="connsiteX222" fmla="*/ 1530541 w 2397257"/>
                <a:gd name="connsiteY222" fmla="*/ 2163149 h 2370204"/>
                <a:gd name="connsiteX223" fmla="*/ 1522217 w 2397257"/>
                <a:gd name="connsiteY223" fmla="*/ 2154305 h 2370204"/>
                <a:gd name="connsiteX224" fmla="*/ 1530541 w 2397257"/>
                <a:gd name="connsiteY224" fmla="*/ 2145461 h 2370204"/>
                <a:gd name="connsiteX225" fmla="*/ 1716265 w 2397257"/>
                <a:gd name="connsiteY225" fmla="*/ 2145460 h 2370204"/>
                <a:gd name="connsiteX226" fmla="*/ 1719907 w 2397257"/>
                <a:gd name="connsiteY226" fmla="*/ 2150662 h 2370204"/>
                <a:gd name="connsiteX227" fmla="*/ 1716265 w 2397257"/>
                <a:gd name="connsiteY227" fmla="*/ 2155865 h 2370204"/>
                <a:gd name="connsiteX228" fmla="*/ 1712623 w 2397257"/>
                <a:gd name="connsiteY228" fmla="*/ 2150662 h 2370204"/>
                <a:gd name="connsiteX229" fmla="*/ 1716265 w 2397257"/>
                <a:gd name="connsiteY229" fmla="*/ 2145460 h 2370204"/>
                <a:gd name="connsiteX230" fmla="*/ 1201230 w 2397257"/>
                <a:gd name="connsiteY230" fmla="*/ 2128813 h 2370204"/>
                <a:gd name="connsiteX231" fmla="*/ 1210074 w 2397257"/>
                <a:gd name="connsiteY231" fmla="*/ 2137137 h 2370204"/>
                <a:gd name="connsiteX232" fmla="*/ 1201230 w 2397257"/>
                <a:gd name="connsiteY232" fmla="*/ 2145461 h 2370204"/>
                <a:gd name="connsiteX233" fmla="*/ 1192386 w 2397257"/>
                <a:gd name="connsiteY233" fmla="*/ 2137137 h 2370204"/>
                <a:gd name="connsiteX234" fmla="*/ 1201230 w 2397257"/>
                <a:gd name="connsiteY234" fmla="*/ 2128813 h 2370204"/>
                <a:gd name="connsiteX235" fmla="*/ 1268341 w 2397257"/>
                <a:gd name="connsiteY235" fmla="*/ 2125692 h 2370204"/>
                <a:gd name="connsiteX236" fmla="*/ 1276665 w 2397257"/>
                <a:gd name="connsiteY236" fmla="*/ 2134536 h 2370204"/>
                <a:gd name="connsiteX237" fmla="*/ 1268341 w 2397257"/>
                <a:gd name="connsiteY237" fmla="*/ 2143380 h 2370204"/>
                <a:gd name="connsiteX238" fmla="*/ 1260017 w 2397257"/>
                <a:gd name="connsiteY238" fmla="*/ 2134536 h 2370204"/>
                <a:gd name="connsiteX239" fmla="*/ 1268341 w 2397257"/>
                <a:gd name="connsiteY239" fmla="*/ 2125692 h 2370204"/>
                <a:gd name="connsiteX240" fmla="*/ 1134639 w 2397257"/>
                <a:gd name="connsiteY240" fmla="*/ 2125692 h 2370204"/>
                <a:gd name="connsiteX241" fmla="*/ 1143483 w 2397257"/>
                <a:gd name="connsiteY241" fmla="*/ 2135577 h 2370204"/>
                <a:gd name="connsiteX242" fmla="*/ 1134639 w 2397257"/>
                <a:gd name="connsiteY242" fmla="*/ 2145462 h 2370204"/>
                <a:gd name="connsiteX243" fmla="*/ 1125795 w 2397257"/>
                <a:gd name="connsiteY243" fmla="*/ 2135577 h 2370204"/>
                <a:gd name="connsiteX244" fmla="*/ 1134639 w 2397257"/>
                <a:gd name="connsiteY244" fmla="*/ 2125692 h 2370204"/>
                <a:gd name="connsiteX245" fmla="*/ 809491 w 2397257"/>
                <a:gd name="connsiteY245" fmla="*/ 2123611 h 2370204"/>
                <a:gd name="connsiteX246" fmla="*/ 816775 w 2397257"/>
                <a:gd name="connsiteY246" fmla="*/ 2130895 h 2370204"/>
                <a:gd name="connsiteX247" fmla="*/ 809491 w 2397257"/>
                <a:gd name="connsiteY247" fmla="*/ 2138179 h 2370204"/>
                <a:gd name="connsiteX248" fmla="*/ 802207 w 2397257"/>
                <a:gd name="connsiteY248" fmla="*/ 2130895 h 2370204"/>
                <a:gd name="connsiteX249" fmla="*/ 809491 w 2397257"/>
                <a:gd name="connsiteY249" fmla="*/ 2123611 h 2370204"/>
                <a:gd name="connsiteX250" fmla="*/ 1889504 w 2397257"/>
                <a:gd name="connsiteY250" fmla="*/ 2123610 h 2370204"/>
                <a:gd name="connsiteX251" fmla="*/ 1890545 w 2397257"/>
                <a:gd name="connsiteY251" fmla="*/ 2124651 h 2370204"/>
                <a:gd name="connsiteX252" fmla="*/ 1889504 w 2397257"/>
                <a:gd name="connsiteY252" fmla="*/ 2125692 h 2370204"/>
                <a:gd name="connsiteX253" fmla="*/ 1888463 w 2397257"/>
                <a:gd name="connsiteY253" fmla="*/ 2124651 h 2370204"/>
                <a:gd name="connsiteX254" fmla="*/ 1889504 w 2397257"/>
                <a:gd name="connsiteY254" fmla="*/ 2123610 h 2370204"/>
                <a:gd name="connsiteX255" fmla="*/ 1594010 w 2397257"/>
                <a:gd name="connsiteY255" fmla="*/ 2121530 h 2370204"/>
                <a:gd name="connsiteX256" fmla="*/ 1601294 w 2397257"/>
                <a:gd name="connsiteY256" fmla="*/ 2128814 h 2370204"/>
                <a:gd name="connsiteX257" fmla="*/ 1594010 w 2397257"/>
                <a:gd name="connsiteY257" fmla="*/ 2136098 h 2370204"/>
                <a:gd name="connsiteX258" fmla="*/ 1586726 w 2397257"/>
                <a:gd name="connsiteY258" fmla="*/ 2128814 h 2370204"/>
                <a:gd name="connsiteX259" fmla="*/ 1594010 w 2397257"/>
                <a:gd name="connsiteY259" fmla="*/ 2121530 h 2370204"/>
                <a:gd name="connsiteX260" fmla="*/ 1335451 w 2397257"/>
                <a:gd name="connsiteY260" fmla="*/ 2118409 h 2370204"/>
                <a:gd name="connsiteX261" fmla="*/ 1344295 w 2397257"/>
                <a:gd name="connsiteY261" fmla="*/ 2127253 h 2370204"/>
                <a:gd name="connsiteX262" fmla="*/ 1335451 w 2397257"/>
                <a:gd name="connsiteY262" fmla="*/ 2136097 h 2370204"/>
                <a:gd name="connsiteX263" fmla="*/ 1326607 w 2397257"/>
                <a:gd name="connsiteY263" fmla="*/ 2127253 h 2370204"/>
                <a:gd name="connsiteX264" fmla="*/ 1335451 w 2397257"/>
                <a:gd name="connsiteY264" fmla="*/ 2118409 h 2370204"/>
                <a:gd name="connsiteX265" fmla="*/ 1068049 w 2397257"/>
                <a:gd name="connsiteY265" fmla="*/ 2118409 h 2370204"/>
                <a:gd name="connsiteX266" fmla="*/ 1076893 w 2397257"/>
                <a:gd name="connsiteY266" fmla="*/ 2128294 h 2370204"/>
                <a:gd name="connsiteX267" fmla="*/ 1068049 w 2397257"/>
                <a:gd name="connsiteY267" fmla="*/ 2138179 h 2370204"/>
                <a:gd name="connsiteX268" fmla="*/ 1059205 w 2397257"/>
                <a:gd name="connsiteY268" fmla="*/ 2128294 h 2370204"/>
                <a:gd name="connsiteX269" fmla="*/ 1068049 w 2397257"/>
                <a:gd name="connsiteY269" fmla="*/ 2118409 h 2370204"/>
                <a:gd name="connsiteX270" fmla="*/ 630008 w 2397257"/>
                <a:gd name="connsiteY270" fmla="*/ 2116327 h 2370204"/>
                <a:gd name="connsiteX271" fmla="*/ 633650 w 2397257"/>
                <a:gd name="connsiteY271" fmla="*/ 2119969 h 2370204"/>
                <a:gd name="connsiteX272" fmla="*/ 630008 w 2397257"/>
                <a:gd name="connsiteY272" fmla="*/ 2123611 h 2370204"/>
                <a:gd name="connsiteX273" fmla="*/ 626366 w 2397257"/>
                <a:gd name="connsiteY273" fmla="*/ 2119969 h 2370204"/>
                <a:gd name="connsiteX274" fmla="*/ 630008 w 2397257"/>
                <a:gd name="connsiteY274" fmla="*/ 2116327 h 2370204"/>
                <a:gd name="connsiteX275" fmla="*/ 1772971 w 2397257"/>
                <a:gd name="connsiteY275" fmla="*/ 2114246 h 2370204"/>
                <a:gd name="connsiteX276" fmla="*/ 1777133 w 2397257"/>
                <a:gd name="connsiteY276" fmla="*/ 2116327 h 2370204"/>
                <a:gd name="connsiteX277" fmla="*/ 1772971 w 2397257"/>
                <a:gd name="connsiteY277" fmla="*/ 2118408 h 2370204"/>
                <a:gd name="connsiteX278" fmla="*/ 1768809 w 2397257"/>
                <a:gd name="connsiteY278" fmla="*/ 2116327 h 2370204"/>
                <a:gd name="connsiteX279" fmla="*/ 1772971 w 2397257"/>
                <a:gd name="connsiteY279" fmla="*/ 2114246 h 2370204"/>
                <a:gd name="connsiteX280" fmla="*/ 1402042 w 2397257"/>
                <a:gd name="connsiteY280" fmla="*/ 2105923 h 2370204"/>
                <a:gd name="connsiteX281" fmla="*/ 1410886 w 2397257"/>
                <a:gd name="connsiteY281" fmla="*/ 2114767 h 2370204"/>
                <a:gd name="connsiteX282" fmla="*/ 1402042 w 2397257"/>
                <a:gd name="connsiteY282" fmla="*/ 2123611 h 2370204"/>
                <a:gd name="connsiteX283" fmla="*/ 1393198 w 2397257"/>
                <a:gd name="connsiteY283" fmla="*/ 2114767 h 2370204"/>
                <a:gd name="connsiteX284" fmla="*/ 1402042 w 2397257"/>
                <a:gd name="connsiteY284" fmla="*/ 2105923 h 2370204"/>
                <a:gd name="connsiteX285" fmla="*/ 1001458 w 2397257"/>
                <a:gd name="connsiteY285" fmla="*/ 2105923 h 2370204"/>
                <a:gd name="connsiteX286" fmla="*/ 1010302 w 2397257"/>
                <a:gd name="connsiteY286" fmla="*/ 2115808 h 2370204"/>
                <a:gd name="connsiteX287" fmla="*/ 1001458 w 2397257"/>
                <a:gd name="connsiteY287" fmla="*/ 2125693 h 2370204"/>
                <a:gd name="connsiteX288" fmla="*/ 992614 w 2397257"/>
                <a:gd name="connsiteY288" fmla="*/ 2115808 h 2370204"/>
                <a:gd name="connsiteX289" fmla="*/ 1001458 w 2397257"/>
                <a:gd name="connsiteY289" fmla="*/ 2105923 h 2370204"/>
                <a:gd name="connsiteX290" fmla="*/ 750184 w 2397257"/>
                <a:gd name="connsiteY290" fmla="*/ 2096559 h 2370204"/>
                <a:gd name="connsiteX291" fmla="*/ 755387 w 2397257"/>
                <a:gd name="connsiteY291" fmla="*/ 2102802 h 2370204"/>
                <a:gd name="connsiteX292" fmla="*/ 750184 w 2397257"/>
                <a:gd name="connsiteY292" fmla="*/ 2109045 h 2370204"/>
                <a:gd name="connsiteX293" fmla="*/ 744981 w 2397257"/>
                <a:gd name="connsiteY293" fmla="*/ 2102802 h 2370204"/>
                <a:gd name="connsiteX294" fmla="*/ 750184 w 2397257"/>
                <a:gd name="connsiteY294" fmla="*/ 2096559 h 2370204"/>
                <a:gd name="connsiteX295" fmla="*/ 1654357 w 2397257"/>
                <a:gd name="connsiteY295" fmla="*/ 2093437 h 2370204"/>
                <a:gd name="connsiteX296" fmla="*/ 1660600 w 2397257"/>
                <a:gd name="connsiteY296" fmla="*/ 2099680 h 2370204"/>
                <a:gd name="connsiteX297" fmla="*/ 1654357 w 2397257"/>
                <a:gd name="connsiteY297" fmla="*/ 2105923 h 2370204"/>
                <a:gd name="connsiteX298" fmla="*/ 1648114 w 2397257"/>
                <a:gd name="connsiteY298" fmla="*/ 2099680 h 2370204"/>
                <a:gd name="connsiteX299" fmla="*/ 1654357 w 2397257"/>
                <a:gd name="connsiteY299" fmla="*/ 2093437 h 2370204"/>
                <a:gd name="connsiteX300" fmla="*/ 936949 w 2397257"/>
                <a:gd name="connsiteY300" fmla="*/ 2091356 h 2370204"/>
                <a:gd name="connsiteX301" fmla="*/ 945793 w 2397257"/>
                <a:gd name="connsiteY301" fmla="*/ 2098640 h 2370204"/>
                <a:gd name="connsiteX302" fmla="*/ 936949 w 2397257"/>
                <a:gd name="connsiteY302" fmla="*/ 2105924 h 2370204"/>
                <a:gd name="connsiteX303" fmla="*/ 928105 w 2397257"/>
                <a:gd name="connsiteY303" fmla="*/ 2098640 h 2370204"/>
                <a:gd name="connsiteX304" fmla="*/ 936949 w 2397257"/>
                <a:gd name="connsiteY304" fmla="*/ 2091356 h 2370204"/>
                <a:gd name="connsiteX305" fmla="*/ 1466551 w 2397257"/>
                <a:gd name="connsiteY305" fmla="*/ 2089275 h 2370204"/>
                <a:gd name="connsiteX306" fmla="*/ 1475395 w 2397257"/>
                <a:gd name="connsiteY306" fmla="*/ 2097599 h 2370204"/>
                <a:gd name="connsiteX307" fmla="*/ 1466551 w 2397257"/>
                <a:gd name="connsiteY307" fmla="*/ 2105923 h 2370204"/>
                <a:gd name="connsiteX308" fmla="*/ 1457707 w 2397257"/>
                <a:gd name="connsiteY308" fmla="*/ 2097599 h 2370204"/>
                <a:gd name="connsiteX309" fmla="*/ 1466551 w 2397257"/>
                <a:gd name="connsiteY309" fmla="*/ 2089275 h 2370204"/>
                <a:gd name="connsiteX310" fmla="*/ 463012 w 2397257"/>
                <a:gd name="connsiteY310" fmla="*/ 2086153 h 2370204"/>
                <a:gd name="connsiteX311" fmla="*/ 465093 w 2397257"/>
                <a:gd name="connsiteY311" fmla="*/ 2087714 h 2370204"/>
                <a:gd name="connsiteX312" fmla="*/ 463012 w 2397257"/>
                <a:gd name="connsiteY312" fmla="*/ 2089275 h 2370204"/>
                <a:gd name="connsiteX313" fmla="*/ 460931 w 2397257"/>
                <a:gd name="connsiteY313" fmla="*/ 2087714 h 2370204"/>
                <a:gd name="connsiteX314" fmla="*/ 463012 w 2397257"/>
                <a:gd name="connsiteY314" fmla="*/ 2086153 h 2370204"/>
                <a:gd name="connsiteX315" fmla="*/ 2047657 w 2397257"/>
                <a:gd name="connsiteY315" fmla="*/ 2081991 h 2370204"/>
                <a:gd name="connsiteX316" fmla="*/ 2048698 w 2397257"/>
                <a:gd name="connsiteY316" fmla="*/ 2083032 h 2370204"/>
                <a:gd name="connsiteX317" fmla="*/ 2047657 w 2397257"/>
                <a:gd name="connsiteY317" fmla="*/ 2084073 h 2370204"/>
                <a:gd name="connsiteX318" fmla="*/ 2046616 w 2397257"/>
                <a:gd name="connsiteY318" fmla="*/ 2083032 h 2370204"/>
                <a:gd name="connsiteX319" fmla="*/ 2047657 w 2397257"/>
                <a:gd name="connsiteY319" fmla="*/ 2081991 h 2370204"/>
                <a:gd name="connsiteX320" fmla="*/ 1939967 w 2397257"/>
                <a:gd name="connsiteY320" fmla="*/ 2081991 h 2370204"/>
                <a:gd name="connsiteX321" fmla="*/ 1942568 w 2397257"/>
                <a:gd name="connsiteY321" fmla="*/ 2083032 h 2370204"/>
                <a:gd name="connsiteX322" fmla="*/ 1939967 w 2397257"/>
                <a:gd name="connsiteY322" fmla="*/ 2084073 h 2370204"/>
                <a:gd name="connsiteX323" fmla="*/ 1937366 w 2397257"/>
                <a:gd name="connsiteY323" fmla="*/ 2083032 h 2370204"/>
                <a:gd name="connsiteX324" fmla="*/ 1939967 w 2397257"/>
                <a:gd name="connsiteY324" fmla="*/ 2081991 h 2370204"/>
                <a:gd name="connsiteX325" fmla="*/ 575904 w 2397257"/>
                <a:gd name="connsiteY325" fmla="*/ 2078870 h 2370204"/>
                <a:gd name="connsiteX326" fmla="*/ 579546 w 2397257"/>
                <a:gd name="connsiteY326" fmla="*/ 2081471 h 2370204"/>
                <a:gd name="connsiteX327" fmla="*/ 575904 w 2397257"/>
                <a:gd name="connsiteY327" fmla="*/ 2084072 h 2370204"/>
                <a:gd name="connsiteX328" fmla="*/ 572262 w 2397257"/>
                <a:gd name="connsiteY328" fmla="*/ 2081471 h 2370204"/>
                <a:gd name="connsiteX329" fmla="*/ 575904 w 2397257"/>
                <a:gd name="connsiteY329" fmla="*/ 2078870 h 2370204"/>
                <a:gd name="connsiteX330" fmla="*/ 1828636 w 2397257"/>
                <a:gd name="connsiteY330" fmla="*/ 2071586 h 2370204"/>
                <a:gd name="connsiteX331" fmla="*/ 1833318 w 2397257"/>
                <a:gd name="connsiteY331" fmla="*/ 2076788 h 2370204"/>
                <a:gd name="connsiteX332" fmla="*/ 1828636 w 2397257"/>
                <a:gd name="connsiteY332" fmla="*/ 2081991 h 2370204"/>
                <a:gd name="connsiteX333" fmla="*/ 1823954 w 2397257"/>
                <a:gd name="connsiteY333" fmla="*/ 2076788 h 2370204"/>
                <a:gd name="connsiteX334" fmla="*/ 1828636 w 2397257"/>
                <a:gd name="connsiteY334" fmla="*/ 2071586 h 2370204"/>
                <a:gd name="connsiteX335" fmla="*/ 872439 w 2397257"/>
                <a:gd name="connsiteY335" fmla="*/ 2066385 h 2370204"/>
                <a:gd name="connsiteX336" fmla="*/ 881283 w 2397257"/>
                <a:gd name="connsiteY336" fmla="*/ 2076270 h 2370204"/>
                <a:gd name="connsiteX337" fmla="*/ 872439 w 2397257"/>
                <a:gd name="connsiteY337" fmla="*/ 2086155 h 2370204"/>
                <a:gd name="connsiteX338" fmla="*/ 863595 w 2397257"/>
                <a:gd name="connsiteY338" fmla="*/ 2076270 h 2370204"/>
                <a:gd name="connsiteX339" fmla="*/ 872439 w 2397257"/>
                <a:gd name="connsiteY339" fmla="*/ 2066385 h 2370204"/>
                <a:gd name="connsiteX340" fmla="*/ 1528980 w 2397257"/>
                <a:gd name="connsiteY340" fmla="*/ 2064304 h 2370204"/>
                <a:gd name="connsiteX341" fmla="*/ 1538865 w 2397257"/>
                <a:gd name="connsiteY341" fmla="*/ 2074189 h 2370204"/>
                <a:gd name="connsiteX342" fmla="*/ 1528980 w 2397257"/>
                <a:gd name="connsiteY342" fmla="*/ 2084074 h 2370204"/>
                <a:gd name="connsiteX343" fmla="*/ 1519095 w 2397257"/>
                <a:gd name="connsiteY343" fmla="*/ 2074189 h 2370204"/>
                <a:gd name="connsiteX344" fmla="*/ 1528980 w 2397257"/>
                <a:gd name="connsiteY344" fmla="*/ 2064304 h 2370204"/>
                <a:gd name="connsiteX345" fmla="*/ 690877 w 2397257"/>
                <a:gd name="connsiteY345" fmla="*/ 2064304 h 2370204"/>
                <a:gd name="connsiteX346" fmla="*/ 696079 w 2397257"/>
                <a:gd name="connsiteY346" fmla="*/ 2068986 h 2370204"/>
                <a:gd name="connsiteX347" fmla="*/ 690877 w 2397257"/>
                <a:gd name="connsiteY347" fmla="*/ 2073668 h 2370204"/>
                <a:gd name="connsiteX348" fmla="*/ 685674 w 2397257"/>
                <a:gd name="connsiteY348" fmla="*/ 2068986 h 2370204"/>
                <a:gd name="connsiteX349" fmla="*/ 690877 w 2397257"/>
                <a:gd name="connsiteY349" fmla="*/ 2064304 h 2370204"/>
                <a:gd name="connsiteX350" fmla="*/ 1712624 w 2397257"/>
                <a:gd name="connsiteY350" fmla="*/ 2059101 h 2370204"/>
                <a:gd name="connsiteX351" fmla="*/ 1719908 w 2397257"/>
                <a:gd name="connsiteY351" fmla="*/ 2066385 h 2370204"/>
                <a:gd name="connsiteX352" fmla="*/ 1712624 w 2397257"/>
                <a:gd name="connsiteY352" fmla="*/ 2073669 h 2370204"/>
                <a:gd name="connsiteX353" fmla="*/ 1705340 w 2397257"/>
                <a:gd name="connsiteY353" fmla="*/ 2066385 h 2370204"/>
                <a:gd name="connsiteX354" fmla="*/ 1712624 w 2397257"/>
                <a:gd name="connsiteY354" fmla="*/ 2059101 h 2370204"/>
                <a:gd name="connsiteX355" fmla="*/ 1201749 w 2397257"/>
                <a:gd name="connsiteY355" fmla="*/ 2051817 h 2370204"/>
                <a:gd name="connsiteX356" fmla="*/ 1213194 w 2397257"/>
                <a:gd name="connsiteY356" fmla="*/ 2062742 h 2370204"/>
                <a:gd name="connsiteX357" fmla="*/ 1201749 w 2397257"/>
                <a:gd name="connsiteY357" fmla="*/ 2073667 h 2370204"/>
                <a:gd name="connsiteX358" fmla="*/ 1190304 w 2397257"/>
                <a:gd name="connsiteY358" fmla="*/ 2062742 h 2370204"/>
                <a:gd name="connsiteX359" fmla="*/ 1201749 w 2397257"/>
                <a:gd name="connsiteY359" fmla="*/ 2051817 h 2370204"/>
                <a:gd name="connsiteX360" fmla="*/ 1268340 w 2397257"/>
                <a:gd name="connsiteY360" fmla="*/ 2049737 h 2370204"/>
                <a:gd name="connsiteX361" fmla="*/ 1279785 w 2397257"/>
                <a:gd name="connsiteY361" fmla="*/ 2060662 h 2370204"/>
                <a:gd name="connsiteX362" fmla="*/ 1268340 w 2397257"/>
                <a:gd name="connsiteY362" fmla="*/ 2071587 h 2370204"/>
                <a:gd name="connsiteX363" fmla="*/ 1256895 w 2397257"/>
                <a:gd name="connsiteY363" fmla="*/ 2060662 h 2370204"/>
                <a:gd name="connsiteX364" fmla="*/ 1268340 w 2397257"/>
                <a:gd name="connsiteY364" fmla="*/ 2049737 h 2370204"/>
                <a:gd name="connsiteX365" fmla="*/ 1134639 w 2397257"/>
                <a:gd name="connsiteY365" fmla="*/ 2049736 h 2370204"/>
                <a:gd name="connsiteX366" fmla="*/ 1145564 w 2397257"/>
                <a:gd name="connsiteY366" fmla="*/ 2060661 h 2370204"/>
                <a:gd name="connsiteX367" fmla="*/ 1134639 w 2397257"/>
                <a:gd name="connsiteY367" fmla="*/ 2071586 h 2370204"/>
                <a:gd name="connsiteX368" fmla="*/ 1123714 w 2397257"/>
                <a:gd name="connsiteY368" fmla="*/ 2060661 h 2370204"/>
                <a:gd name="connsiteX369" fmla="*/ 1134639 w 2397257"/>
                <a:gd name="connsiteY369" fmla="*/ 2049736 h 2370204"/>
                <a:gd name="connsiteX370" fmla="*/ 811572 w 2397257"/>
                <a:gd name="connsiteY370" fmla="*/ 2042454 h 2370204"/>
                <a:gd name="connsiteX371" fmla="*/ 818856 w 2397257"/>
                <a:gd name="connsiteY371" fmla="*/ 2049738 h 2370204"/>
                <a:gd name="connsiteX372" fmla="*/ 811572 w 2397257"/>
                <a:gd name="connsiteY372" fmla="*/ 2057022 h 2370204"/>
                <a:gd name="connsiteX373" fmla="*/ 804288 w 2397257"/>
                <a:gd name="connsiteY373" fmla="*/ 2049738 h 2370204"/>
                <a:gd name="connsiteX374" fmla="*/ 811572 w 2397257"/>
                <a:gd name="connsiteY374" fmla="*/ 2042454 h 2370204"/>
                <a:gd name="connsiteX375" fmla="*/ 1068049 w 2397257"/>
                <a:gd name="connsiteY375" fmla="*/ 2042453 h 2370204"/>
                <a:gd name="connsiteX376" fmla="*/ 1078974 w 2397257"/>
                <a:gd name="connsiteY376" fmla="*/ 2052338 h 2370204"/>
                <a:gd name="connsiteX377" fmla="*/ 1068049 w 2397257"/>
                <a:gd name="connsiteY377" fmla="*/ 2062223 h 2370204"/>
                <a:gd name="connsiteX378" fmla="*/ 1057124 w 2397257"/>
                <a:gd name="connsiteY378" fmla="*/ 2052338 h 2370204"/>
                <a:gd name="connsiteX379" fmla="*/ 1068049 w 2397257"/>
                <a:gd name="connsiteY379" fmla="*/ 2042453 h 2370204"/>
                <a:gd name="connsiteX380" fmla="*/ 412549 w 2397257"/>
                <a:gd name="connsiteY380" fmla="*/ 2042453 h 2370204"/>
                <a:gd name="connsiteX381" fmla="*/ 414110 w 2397257"/>
                <a:gd name="connsiteY381" fmla="*/ 2043494 h 2370204"/>
                <a:gd name="connsiteX382" fmla="*/ 412549 w 2397257"/>
                <a:gd name="connsiteY382" fmla="*/ 2044535 h 2370204"/>
                <a:gd name="connsiteX383" fmla="*/ 410988 w 2397257"/>
                <a:gd name="connsiteY383" fmla="*/ 2043494 h 2370204"/>
                <a:gd name="connsiteX384" fmla="*/ 412549 w 2397257"/>
                <a:gd name="connsiteY384" fmla="*/ 2042453 h 2370204"/>
                <a:gd name="connsiteX385" fmla="*/ 1335451 w 2397257"/>
                <a:gd name="connsiteY385" fmla="*/ 2039332 h 2370204"/>
                <a:gd name="connsiteX386" fmla="*/ 1346376 w 2397257"/>
                <a:gd name="connsiteY386" fmla="*/ 2050777 h 2370204"/>
                <a:gd name="connsiteX387" fmla="*/ 1335451 w 2397257"/>
                <a:gd name="connsiteY387" fmla="*/ 2062222 h 2370204"/>
                <a:gd name="connsiteX388" fmla="*/ 1324526 w 2397257"/>
                <a:gd name="connsiteY388" fmla="*/ 2050777 h 2370204"/>
                <a:gd name="connsiteX389" fmla="*/ 1335451 w 2397257"/>
                <a:gd name="connsiteY389" fmla="*/ 2039332 h 2370204"/>
                <a:gd name="connsiteX390" fmla="*/ 1591409 w 2397257"/>
                <a:gd name="connsiteY390" fmla="*/ 2037251 h 2370204"/>
                <a:gd name="connsiteX391" fmla="*/ 1601294 w 2397257"/>
                <a:gd name="connsiteY391" fmla="*/ 2047136 h 2370204"/>
                <a:gd name="connsiteX392" fmla="*/ 1591409 w 2397257"/>
                <a:gd name="connsiteY392" fmla="*/ 2057021 h 2370204"/>
                <a:gd name="connsiteX393" fmla="*/ 1581524 w 2397257"/>
                <a:gd name="connsiteY393" fmla="*/ 2047136 h 2370204"/>
                <a:gd name="connsiteX394" fmla="*/ 1591409 w 2397257"/>
                <a:gd name="connsiteY394" fmla="*/ 2037251 h 2370204"/>
                <a:gd name="connsiteX395" fmla="*/ 522839 w 2397257"/>
                <a:gd name="connsiteY395" fmla="*/ 2037251 h 2370204"/>
                <a:gd name="connsiteX396" fmla="*/ 525440 w 2397257"/>
                <a:gd name="connsiteY396" fmla="*/ 2039852 h 2370204"/>
                <a:gd name="connsiteX397" fmla="*/ 522839 w 2397257"/>
                <a:gd name="connsiteY397" fmla="*/ 2042453 h 2370204"/>
                <a:gd name="connsiteX398" fmla="*/ 520238 w 2397257"/>
                <a:gd name="connsiteY398" fmla="*/ 2039852 h 2370204"/>
                <a:gd name="connsiteX399" fmla="*/ 522839 w 2397257"/>
                <a:gd name="connsiteY399" fmla="*/ 2037251 h 2370204"/>
                <a:gd name="connsiteX400" fmla="*/ 1989389 w 2397257"/>
                <a:gd name="connsiteY400" fmla="*/ 2034129 h 2370204"/>
                <a:gd name="connsiteX401" fmla="*/ 1991470 w 2397257"/>
                <a:gd name="connsiteY401" fmla="*/ 2035690 h 2370204"/>
                <a:gd name="connsiteX402" fmla="*/ 1989389 w 2397257"/>
                <a:gd name="connsiteY402" fmla="*/ 2037251 h 2370204"/>
                <a:gd name="connsiteX403" fmla="*/ 1987308 w 2397257"/>
                <a:gd name="connsiteY403" fmla="*/ 2035690 h 2370204"/>
                <a:gd name="connsiteX404" fmla="*/ 1989389 w 2397257"/>
                <a:gd name="connsiteY404" fmla="*/ 2034129 h 2370204"/>
                <a:gd name="connsiteX405" fmla="*/ 1880660 w 2397257"/>
                <a:gd name="connsiteY405" fmla="*/ 2032048 h 2370204"/>
                <a:gd name="connsiteX406" fmla="*/ 1883261 w 2397257"/>
                <a:gd name="connsiteY406" fmla="*/ 2034649 h 2370204"/>
                <a:gd name="connsiteX407" fmla="*/ 1880660 w 2397257"/>
                <a:gd name="connsiteY407" fmla="*/ 2037250 h 2370204"/>
                <a:gd name="connsiteX408" fmla="*/ 1878059 w 2397257"/>
                <a:gd name="connsiteY408" fmla="*/ 2034649 h 2370204"/>
                <a:gd name="connsiteX409" fmla="*/ 1880660 w 2397257"/>
                <a:gd name="connsiteY409" fmla="*/ 2032048 h 2370204"/>
                <a:gd name="connsiteX410" fmla="*/ 635211 w 2397257"/>
                <a:gd name="connsiteY410" fmla="*/ 2029968 h 2370204"/>
                <a:gd name="connsiteX411" fmla="*/ 638853 w 2397257"/>
                <a:gd name="connsiteY411" fmla="*/ 2033610 h 2370204"/>
                <a:gd name="connsiteX412" fmla="*/ 635211 w 2397257"/>
                <a:gd name="connsiteY412" fmla="*/ 2037252 h 2370204"/>
                <a:gd name="connsiteX413" fmla="*/ 631569 w 2397257"/>
                <a:gd name="connsiteY413" fmla="*/ 2033610 h 2370204"/>
                <a:gd name="connsiteX414" fmla="*/ 635211 w 2397257"/>
                <a:gd name="connsiteY414" fmla="*/ 2029968 h 2370204"/>
                <a:gd name="connsiteX415" fmla="*/ 1002499 w 2397257"/>
                <a:gd name="connsiteY415" fmla="*/ 2029967 h 2370204"/>
                <a:gd name="connsiteX416" fmla="*/ 1012384 w 2397257"/>
                <a:gd name="connsiteY416" fmla="*/ 2039852 h 2370204"/>
                <a:gd name="connsiteX417" fmla="*/ 1002499 w 2397257"/>
                <a:gd name="connsiteY417" fmla="*/ 2049737 h 2370204"/>
                <a:gd name="connsiteX418" fmla="*/ 992614 w 2397257"/>
                <a:gd name="connsiteY418" fmla="*/ 2039852 h 2370204"/>
                <a:gd name="connsiteX419" fmla="*/ 1002499 w 2397257"/>
                <a:gd name="connsiteY419" fmla="*/ 2029967 h 2370204"/>
                <a:gd name="connsiteX420" fmla="*/ 1402042 w 2397257"/>
                <a:gd name="connsiteY420" fmla="*/ 2026847 h 2370204"/>
                <a:gd name="connsiteX421" fmla="*/ 1412967 w 2397257"/>
                <a:gd name="connsiteY421" fmla="*/ 2038292 h 2370204"/>
                <a:gd name="connsiteX422" fmla="*/ 1402042 w 2397257"/>
                <a:gd name="connsiteY422" fmla="*/ 2049737 h 2370204"/>
                <a:gd name="connsiteX423" fmla="*/ 1391117 w 2397257"/>
                <a:gd name="connsiteY423" fmla="*/ 2038292 h 2370204"/>
                <a:gd name="connsiteX424" fmla="*/ 1402042 w 2397257"/>
                <a:gd name="connsiteY424" fmla="*/ 2026847 h 2370204"/>
                <a:gd name="connsiteX425" fmla="*/ 1766729 w 2397257"/>
                <a:gd name="connsiteY425" fmla="*/ 2019563 h 2370204"/>
                <a:gd name="connsiteX426" fmla="*/ 1774013 w 2397257"/>
                <a:gd name="connsiteY426" fmla="*/ 2028407 h 2370204"/>
                <a:gd name="connsiteX427" fmla="*/ 1766729 w 2397257"/>
                <a:gd name="connsiteY427" fmla="*/ 2037251 h 2370204"/>
                <a:gd name="connsiteX428" fmla="*/ 1759445 w 2397257"/>
                <a:gd name="connsiteY428" fmla="*/ 2028407 h 2370204"/>
                <a:gd name="connsiteX429" fmla="*/ 1766729 w 2397257"/>
                <a:gd name="connsiteY429" fmla="*/ 2019563 h 2370204"/>
                <a:gd name="connsiteX430" fmla="*/ 751224 w 2397257"/>
                <a:gd name="connsiteY430" fmla="*/ 2012280 h 2370204"/>
                <a:gd name="connsiteX431" fmla="*/ 757467 w 2397257"/>
                <a:gd name="connsiteY431" fmla="*/ 2018523 h 2370204"/>
                <a:gd name="connsiteX432" fmla="*/ 751224 w 2397257"/>
                <a:gd name="connsiteY432" fmla="*/ 2024766 h 2370204"/>
                <a:gd name="connsiteX433" fmla="*/ 744981 w 2397257"/>
                <a:gd name="connsiteY433" fmla="*/ 2018523 h 2370204"/>
                <a:gd name="connsiteX434" fmla="*/ 751224 w 2397257"/>
                <a:gd name="connsiteY434" fmla="*/ 2012280 h 2370204"/>
                <a:gd name="connsiteX435" fmla="*/ 936948 w 2397257"/>
                <a:gd name="connsiteY435" fmla="*/ 2012279 h 2370204"/>
                <a:gd name="connsiteX436" fmla="*/ 945792 w 2397257"/>
                <a:gd name="connsiteY436" fmla="*/ 2021123 h 2370204"/>
                <a:gd name="connsiteX437" fmla="*/ 936948 w 2397257"/>
                <a:gd name="connsiteY437" fmla="*/ 2029967 h 2370204"/>
                <a:gd name="connsiteX438" fmla="*/ 928104 w 2397257"/>
                <a:gd name="connsiteY438" fmla="*/ 2021123 h 2370204"/>
                <a:gd name="connsiteX439" fmla="*/ 936948 w 2397257"/>
                <a:gd name="connsiteY439" fmla="*/ 2012279 h 2370204"/>
                <a:gd name="connsiteX440" fmla="*/ 1650716 w 2397257"/>
                <a:gd name="connsiteY440" fmla="*/ 2007078 h 2370204"/>
                <a:gd name="connsiteX441" fmla="*/ 1660601 w 2397257"/>
                <a:gd name="connsiteY441" fmla="*/ 2015922 h 2370204"/>
                <a:gd name="connsiteX442" fmla="*/ 1650716 w 2397257"/>
                <a:gd name="connsiteY442" fmla="*/ 2024766 h 2370204"/>
                <a:gd name="connsiteX443" fmla="*/ 1640831 w 2397257"/>
                <a:gd name="connsiteY443" fmla="*/ 2015922 h 2370204"/>
                <a:gd name="connsiteX444" fmla="*/ 1650716 w 2397257"/>
                <a:gd name="connsiteY444" fmla="*/ 2007078 h 2370204"/>
                <a:gd name="connsiteX445" fmla="*/ 1466551 w 2397257"/>
                <a:gd name="connsiteY445" fmla="*/ 2007078 h 2370204"/>
                <a:gd name="connsiteX446" fmla="*/ 1477476 w 2397257"/>
                <a:gd name="connsiteY446" fmla="*/ 2018523 h 2370204"/>
                <a:gd name="connsiteX447" fmla="*/ 1466551 w 2397257"/>
                <a:gd name="connsiteY447" fmla="*/ 2029968 h 2370204"/>
                <a:gd name="connsiteX448" fmla="*/ 1455626 w 2397257"/>
                <a:gd name="connsiteY448" fmla="*/ 2018523 h 2370204"/>
                <a:gd name="connsiteX449" fmla="*/ 1466551 w 2397257"/>
                <a:gd name="connsiteY449" fmla="*/ 2007078 h 2370204"/>
                <a:gd name="connsiteX450" fmla="*/ 471856 w 2397257"/>
                <a:gd name="connsiteY450" fmla="*/ 1992510 h 2370204"/>
                <a:gd name="connsiteX451" fmla="*/ 475498 w 2397257"/>
                <a:gd name="connsiteY451" fmla="*/ 1995111 h 2370204"/>
                <a:gd name="connsiteX452" fmla="*/ 471856 w 2397257"/>
                <a:gd name="connsiteY452" fmla="*/ 1997712 h 2370204"/>
                <a:gd name="connsiteX453" fmla="*/ 468214 w 2397257"/>
                <a:gd name="connsiteY453" fmla="*/ 1995111 h 2370204"/>
                <a:gd name="connsiteX454" fmla="*/ 471856 w 2397257"/>
                <a:gd name="connsiteY454" fmla="*/ 1992510 h 2370204"/>
                <a:gd name="connsiteX455" fmla="*/ 366768 w 2397257"/>
                <a:gd name="connsiteY455" fmla="*/ 1992510 h 2370204"/>
                <a:gd name="connsiteX456" fmla="*/ 369369 w 2397257"/>
                <a:gd name="connsiteY456" fmla="*/ 1995111 h 2370204"/>
                <a:gd name="connsiteX457" fmla="*/ 366768 w 2397257"/>
                <a:gd name="connsiteY457" fmla="*/ 1997712 h 2370204"/>
                <a:gd name="connsiteX458" fmla="*/ 364167 w 2397257"/>
                <a:gd name="connsiteY458" fmla="*/ 1995111 h 2370204"/>
                <a:gd name="connsiteX459" fmla="*/ 366768 w 2397257"/>
                <a:gd name="connsiteY459" fmla="*/ 1992510 h 2370204"/>
                <a:gd name="connsiteX460" fmla="*/ 581627 w 2397257"/>
                <a:gd name="connsiteY460" fmla="*/ 1987309 h 2370204"/>
                <a:gd name="connsiteX461" fmla="*/ 586830 w 2397257"/>
                <a:gd name="connsiteY461" fmla="*/ 1992512 h 2370204"/>
                <a:gd name="connsiteX462" fmla="*/ 581627 w 2397257"/>
                <a:gd name="connsiteY462" fmla="*/ 1997715 h 2370204"/>
                <a:gd name="connsiteX463" fmla="*/ 576424 w 2397257"/>
                <a:gd name="connsiteY463" fmla="*/ 1992512 h 2370204"/>
                <a:gd name="connsiteX464" fmla="*/ 581627 w 2397257"/>
                <a:gd name="connsiteY464" fmla="*/ 1987309 h 2370204"/>
                <a:gd name="connsiteX465" fmla="*/ 2035171 w 2397257"/>
                <a:gd name="connsiteY465" fmla="*/ 1985227 h 2370204"/>
                <a:gd name="connsiteX466" fmla="*/ 2036212 w 2397257"/>
                <a:gd name="connsiteY466" fmla="*/ 1987828 h 2370204"/>
                <a:gd name="connsiteX467" fmla="*/ 2035171 w 2397257"/>
                <a:gd name="connsiteY467" fmla="*/ 1990429 h 2370204"/>
                <a:gd name="connsiteX468" fmla="*/ 2034130 w 2397257"/>
                <a:gd name="connsiteY468" fmla="*/ 1987828 h 2370204"/>
                <a:gd name="connsiteX469" fmla="*/ 2035171 w 2397257"/>
                <a:gd name="connsiteY469" fmla="*/ 1985227 h 2370204"/>
                <a:gd name="connsiteX470" fmla="*/ 1930083 w 2397257"/>
                <a:gd name="connsiteY470" fmla="*/ 1985227 h 2370204"/>
                <a:gd name="connsiteX471" fmla="*/ 1935285 w 2397257"/>
                <a:gd name="connsiteY471" fmla="*/ 1988869 h 2370204"/>
                <a:gd name="connsiteX472" fmla="*/ 1930083 w 2397257"/>
                <a:gd name="connsiteY472" fmla="*/ 1992511 h 2370204"/>
                <a:gd name="connsiteX473" fmla="*/ 1924880 w 2397257"/>
                <a:gd name="connsiteY473" fmla="*/ 1988869 h 2370204"/>
                <a:gd name="connsiteX474" fmla="*/ 1930083 w 2397257"/>
                <a:gd name="connsiteY474" fmla="*/ 1985227 h 2370204"/>
                <a:gd name="connsiteX475" fmla="*/ 875040 w 2397257"/>
                <a:gd name="connsiteY475" fmla="*/ 1985227 h 2370204"/>
                <a:gd name="connsiteX476" fmla="*/ 886485 w 2397257"/>
                <a:gd name="connsiteY476" fmla="*/ 1996152 h 2370204"/>
                <a:gd name="connsiteX477" fmla="*/ 875040 w 2397257"/>
                <a:gd name="connsiteY477" fmla="*/ 2007077 h 2370204"/>
                <a:gd name="connsiteX478" fmla="*/ 863595 w 2397257"/>
                <a:gd name="connsiteY478" fmla="*/ 1996152 h 2370204"/>
                <a:gd name="connsiteX479" fmla="*/ 875040 w 2397257"/>
                <a:gd name="connsiteY479" fmla="*/ 1985227 h 2370204"/>
                <a:gd name="connsiteX480" fmla="*/ 1528459 w 2397257"/>
                <a:gd name="connsiteY480" fmla="*/ 1980025 h 2370204"/>
                <a:gd name="connsiteX481" fmla="*/ 1541985 w 2397257"/>
                <a:gd name="connsiteY481" fmla="*/ 1993551 h 2370204"/>
                <a:gd name="connsiteX482" fmla="*/ 1528459 w 2397257"/>
                <a:gd name="connsiteY482" fmla="*/ 2007077 h 2370204"/>
                <a:gd name="connsiteX483" fmla="*/ 1514933 w 2397257"/>
                <a:gd name="connsiteY483" fmla="*/ 1993551 h 2370204"/>
                <a:gd name="connsiteX484" fmla="*/ 1528459 w 2397257"/>
                <a:gd name="connsiteY484" fmla="*/ 1980025 h 2370204"/>
                <a:gd name="connsiteX485" fmla="*/ 1821354 w 2397257"/>
                <a:gd name="connsiteY485" fmla="*/ 1977944 h 2370204"/>
                <a:gd name="connsiteX486" fmla="*/ 1831239 w 2397257"/>
                <a:gd name="connsiteY486" fmla="*/ 1987829 h 2370204"/>
                <a:gd name="connsiteX487" fmla="*/ 1821354 w 2397257"/>
                <a:gd name="connsiteY487" fmla="*/ 1997714 h 2370204"/>
                <a:gd name="connsiteX488" fmla="*/ 1811469 w 2397257"/>
                <a:gd name="connsiteY488" fmla="*/ 1987829 h 2370204"/>
                <a:gd name="connsiteX489" fmla="*/ 1821354 w 2397257"/>
                <a:gd name="connsiteY489" fmla="*/ 1977944 h 2370204"/>
                <a:gd name="connsiteX490" fmla="*/ 693998 w 2397257"/>
                <a:gd name="connsiteY490" fmla="*/ 1977944 h 2370204"/>
                <a:gd name="connsiteX491" fmla="*/ 700241 w 2397257"/>
                <a:gd name="connsiteY491" fmla="*/ 1984187 h 2370204"/>
                <a:gd name="connsiteX492" fmla="*/ 693998 w 2397257"/>
                <a:gd name="connsiteY492" fmla="*/ 1990430 h 2370204"/>
                <a:gd name="connsiteX493" fmla="*/ 687755 w 2397257"/>
                <a:gd name="connsiteY493" fmla="*/ 1984187 h 2370204"/>
                <a:gd name="connsiteX494" fmla="*/ 693998 w 2397257"/>
                <a:gd name="connsiteY494" fmla="*/ 1977944 h 2370204"/>
                <a:gd name="connsiteX495" fmla="*/ 1200189 w 2397257"/>
                <a:gd name="connsiteY495" fmla="*/ 1972741 h 2370204"/>
                <a:gd name="connsiteX496" fmla="*/ 1215276 w 2397257"/>
                <a:gd name="connsiteY496" fmla="*/ 1987308 h 2370204"/>
                <a:gd name="connsiteX497" fmla="*/ 1200189 w 2397257"/>
                <a:gd name="connsiteY497" fmla="*/ 2001875 h 2370204"/>
                <a:gd name="connsiteX498" fmla="*/ 1185102 w 2397257"/>
                <a:gd name="connsiteY498" fmla="*/ 1987308 h 2370204"/>
                <a:gd name="connsiteX499" fmla="*/ 1200189 w 2397257"/>
                <a:gd name="connsiteY499" fmla="*/ 1972741 h 2370204"/>
                <a:gd name="connsiteX500" fmla="*/ 1268340 w 2397257"/>
                <a:gd name="connsiteY500" fmla="*/ 1970660 h 2370204"/>
                <a:gd name="connsiteX501" fmla="*/ 1281866 w 2397257"/>
                <a:gd name="connsiteY501" fmla="*/ 1985227 h 2370204"/>
                <a:gd name="connsiteX502" fmla="*/ 1268340 w 2397257"/>
                <a:gd name="connsiteY502" fmla="*/ 1999794 h 2370204"/>
                <a:gd name="connsiteX503" fmla="*/ 1254814 w 2397257"/>
                <a:gd name="connsiteY503" fmla="*/ 1985227 h 2370204"/>
                <a:gd name="connsiteX504" fmla="*/ 1268340 w 2397257"/>
                <a:gd name="connsiteY504" fmla="*/ 1970660 h 2370204"/>
                <a:gd name="connsiteX505" fmla="*/ 1133599 w 2397257"/>
                <a:gd name="connsiteY505" fmla="*/ 1970660 h 2370204"/>
                <a:gd name="connsiteX506" fmla="*/ 1148686 w 2397257"/>
                <a:gd name="connsiteY506" fmla="*/ 1985227 h 2370204"/>
                <a:gd name="connsiteX507" fmla="*/ 1133599 w 2397257"/>
                <a:gd name="connsiteY507" fmla="*/ 1999794 h 2370204"/>
                <a:gd name="connsiteX508" fmla="*/ 1118512 w 2397257"/>
                <a:gd name="connsiteY508" fmla="*/ 1985227 h 2370204"/>
                <a:gd name="connsiteX509" fmla="*/ 1133599 w 2397257"/>
                <a:gd name="connsiteY509" fmla="*/ 1970660 h 2370204"/>
                <a:gd name="connsiteX510" fmla="*/ 1706381 w 2397257"/>
                <a:gd name="connsiteY510" fmla="*/ 1967540 h 2370204"/>
                <a:gd name="connsiteX511" fmla="*/ 1717826 w 2397257"/>
                <a:gd name="connsiteY511" fmla="*/ 1978985 h 2370204"/>
                <a:gd name="connsiteX512" fmla="*/ 1706381 w 2397257"/>
                <a:gd name="connsiteY512" fmla="*/ 1990430 h 2370204"/>
                <a:gd name="connsiteX513" fmla="*/ 1694936 w 2397257"/>
                <a:gd name="connsiteY513" fmla="*/ 1978985 h 2370204"/>
                <a:gd name="connsiteX514" fmla="*/ 1706381 w 2397257"/>
                <a:gd name="connsiteY514" fmla="*/ 1967540 h 2370204"/>
                <a:gd name="connsiteX515" fmla="*/ 1068049 w 2397257"/>
                <a:gd name="connsiteY515" fmla="*/ 1962336 h 2370204"/>
                <a:gd name="connsiteX516" fmla="*/ 1082096 w 2397257"/>
                <a:gd name="connsiteY516" fmla="*/ 1976383 h 2370204"/>
                <a:gd name="connsiteX517" fmla="*/ 1068049 w 2397257"/>
                <a:gd name="connsiteY517" fmla="*/ 1990430 h 2370204"/>
                <a:gd name="connsiteX518" fmla="*/ 1054002 w 2397257"/>
                <a:gd name="connsiteY518" fmla="*/ 1976383 h 2370204"/>
                <a:gd name="connsiteX519" fmla="*/ 1068049 w 2397257"/>
                <a:gd name="connsiteY519" fmla="*/ 1962336 h 2370204"/>
                <a:gd name="connsiteX520" fmla="*/ 1334930 w 2397257"/>
                <a:gd name="connsiteY520" fmla="*/ 1960255 h 2370204"/>
                <a:gd name="connsiteX521" fmla="*/ 1348456 w 2397257"/>
                <a:gd name="connsiteY521" fmla="*/ 1975342 h 2370204"/>
                <a:gd name="connsiteX522" fmla="*/ 1334930 w 2397257"/>
                <a:gd name="connsiteY522" fmla="*/ 1990429 h 2370204"/>
                <a:gd name="connsiteX523" fmla="*/ 1321404 w 2397257"/>
                <a:gd name="connsiteY523" fmla="*/ 1975342 h 2370204"/>
                <a:gd name="connsiteX524" fmla="*/ 1334930 w 2397257"/>
                <a:gd name="connsiteY524" fmla="*/ 1960255 h 2370204"/>
                <a:gd name="connsiteX525" fmla="*/ 814173 w 2397257"/>
                <a:gd name="connsiteY525" fmla="*/ 1958174 h 2370204"/>
                <a:gd name="connsiteX526" fmla="*/ 824058 w 2397257"/>
                <a:gd name="connsiteY526" fmla="*/ 1968059 h 2370204"/>
                <a:gd name="connsiteX527" fmla="*/ 814173 w 2397257"/>
                <a:gd name="connsiteY527" fmla="*/ 1977944 h 2370204"/>
                <a:gd name="connsiteX528" fmla="*/ 804288 w 2397257"/>
                <a:gd name="connsiteY528" fmla="*/ 1968059 h 2370204"/>
                <a:gd name="connsiteX529" fmla="*/ 814173 w 2397257"/>
                <a:gd name="connsiteY529" fmla="*/ 1958174 h 2370204"/>
                <a:gd name="connsiteX530" fmla="*/ 1587766 w 2397257"/>
                <a:gd name="connsiteY530" fmla="*/ 1950892 h 2370204"/>
                <a:gd name="connsiteX531" fmla="*/ 1601292 w 2397257"/>
                <a:gd name="connsiteY531" fmla="*/ 1964418 h 2370204"/>
                <a:gd name="connsiteX532" fmla="*/ 1587766 w 2397257"/>
                <a:gd name="connsiteY532" fmla="*/ 1977944 h 2370204"/>
                <a:gd name="connsiteX533" fmla="*/ 1574240 w 2397257"/>
                <a:gd name="connsiteY533" fmla="*/ 1964418 h 2370204"/>
                <a:gd name="connsiteX534" fmla="*/ 1587766 w 2397257"/>
                <a:gd name="connsiteY534" fmla="*/ 1950892 h 2370204"/>
                <a:gd name="connsiteX535" fmla="*/ 1002499 w 2397257"/>
                <a:gd name="connsiteY535" fmla="*/ 1950891 h 2370204"/>
                <a:gd name="connsiteX536" fmla="*/ 1014465 w 2397257"/>
                <a:gd name="connsiteY536" fmla="*/ 1962857 h 2370204"/>
                <a:gd name="connsiteX537" fmla="*/ 1002499 w 2397257"/>
                <a:gd name="connsiteY537" fmla="*/ 1974823 h 2370204"/>
                <a:gd name="connsiteX538" fmla="*/ 990533 w 2397257"/>
                <a:gd name="connsiteY538" fmla="*/ 1962857 h 2370204"/>
                <a:gd name="connsiteX539" fmla="*/ 1002499 w 2397257"/>
                <a:gd name="connsiteY539" fmla="*/ 1950891 h 2370204"/>
                <a:gd name="connsiteX540" fmla="*/ 1400481 w 2397257"/>
                <a:gd name="connsiteY540" fmla="*/ 1945689 h 2370204"/>
                <a:gd name="connsiteX541" fmla="*/ 1415048 w 2397257"/>
                <a:gd name="connsiteY541" fmla="*/ 1960256 h 2370204"/>
                <a:gd name="connsiteX542" fmla="*/ 1400481 w 2397257"/>
                <a:gd name="connsiteY542" fmla="*/ 1974823 h 2370204"/>
                <a:gd name="connsiteX543" fmla="*/ 1385914 w 2397257"/>
                <a:gd name="connsiteY543" fmla="*/ 1960256 h 2370204"/>
                <a:gd name="connsiteX544" fmla="*/ 1400481 w 2397257"/>
                <a:gd name="connsiteY544" fmla="*/ 1945689 h 2370204"/>
                <a:gd name="connsiteX545" fmla="*/ 531164 w 2397257"/>
                <a:gd name="connsiteY545" fmla="*/ 1942568 h 2370204"/>
                <a:gd name="connsiteX546" fmla="*/ 534806 w 2397257"/>
                <a:gd name="connsiteY546" fmla="*/ 1946730 h 2370204"/>
                <a:gd name="connsiteX547" fmla="*/ 531164 w 2397257"/>
                <a:gd name="connsiteY547" fmla="*/ 1950892 h 2370204"/>
                <a:gd name="connsiteX548" fmla="*/ 527522 w 2397257"/>
                <a:gd name="connsiteY548" fmla="*/ 1946730 h 2370204"/>
                <a:gd name="connsiteX549" fmla="*/ 531164 w 2397257"/>
                <a:gd name="connsiteY549" fmla="*/ 1942568 h 2370204"/>
                <a:gd name="connsiteX550" fmla="*/ 425035 w 2397257"/>
                <a:gd name="connsiteY550" fmla="*/ 1942567 h 2370204"/>
                <a:gd name="connsiteX551" fmla="*/ 428677 w 2397257"/>
                <a:gd name="connsiteY551" fmla="*/ 1946729 h 2370204"/>
                <a:gd name="connsiteX552" fmla="*/ 425035 w 2397257"/>
                <a:gd name="connsiteY552" fmla="*/ 1950891 h 2370204"/>
                <a:gd name="connsiteX553" fmla="*/ 421393 w 2397257"/>
                <a:gd name="connsiteY553" fmla="*/ 1946729 h 2370204"/>
                <a:gd name="connsiteX554" fmla="*/ 425035 w 2397257"/>
                <a:gd name="connsiteY554" fmla="*/ 1942567 h 2370204"/>
                <a:gd name="connsiteX555" fmla="*/ 323589 w 2397257"/>
                <a:gd name="connsiteY555" fmla="*/ 1940487 h 2370204"/>
                <a:gd name="connsiteX556" fmla="*/ 324630 w 2397257"/>
                <a:gd name="connsiteY556" fmla="*/ 1943088 h 2370204"/>
                <a:gd name="connsiteX557" fmla="*/ 323589 w 2397257"/>
                <a:gd name="connsiteY557" fmla="*/ 1945689 h 2370204"/>
                <a:gd name="connsiteX558" fmla="*/ 322548 w 2397257"/>
                <a:gd name="connsiteY558" fmla="*/ 1943088 h 2370204"/>
                <a:gd name="connsiteX559" fmla="*/ 323589 w 2397257"/>
                <a:gd name="connsiteY559" fmla="*/ 1940487 h 2370204"/>
                <a:gd name="connsiteX560" fmla="*/ 1975863 w 2397257"/>
                <a:gd name="connsiteY560" fmla="*/ 1938406 h 2370204"/>
                <a:gd name="connsiteX561" fmla="*/ 1980025 w 2397257"/>
                <a:gd name="connsiteY561" fmla="*/ 1942048 h 2370204"/>
                <a:gd name="connsiteX562" fmla="*/ 1975863 w 2397257"/>
                <a:gd name="connsiteY562" fmla="*/ 1945690 h 2370204"/>
                <a:gd name="connsiteX563" fmla="*/ 1971701 w 2397257"/>
                <a:gd name="connsiteY563" fmla="*/ 1942048 h 2370204"/>
                <a:gd name="connsiteX564" fmla="*/ 1975863 w 2397257"/>
                <a:gd name="connsiteY564" fmla="*/ 1938406 h 2370204"/>
                <a:gd name="connsiteX565" fmla="*/ 641454 w 2397257"/>
                <a:gd name="connsiteY565" fmla="*/ 1938406 h 2370204"/>
                <a:gd name="connsiteX566" fmla="*/ 646136 w 2397257"/>
                <a:gd name="connsiteY566" fmla="*/ 1943088 h 2370204"/>
                <a:gd name="connsiteX567" fmla="*/ 641454 w 2397257"/>
                <a:gd name="connsiteY567" fmla="*/ 1947770 h 2370204"/>
                <a:gd name="connsiteX568" fmla="*/ 636772 w 2397257"/>
                <a:gd name="connsiteY568" fmla="*/ 1943088 h 2370204"/>
                <a:gd name="connsiteX569" fmla="*/ 641454 w 2397257"/>
                <a:gd name="connsiteY569" fmla="*/ 1938406 h 2370204"/>
                <a:gd name="connsiteX570" fmla="*/ 1871817 w 2397257"/>
                <a:gd name="connsiteY570" fmla="*/ 1935285 h 2370204"/>
                <a:gd name="connsiteX571" fmla="*/ 1878060 w 2397257"/>
                <a:gd name="connsiteY571" fmla="*/ 1941528 h 2370204"/>
                <a:gd name="connsiteX572" fmla="*/ 1871817 w 2397257"/>
                <a:gd name="connsiteY572" fmla="*/ 1947771 h 2370204"/>
                <a:gd name="connsiteX573" fmla="*/ 1865574 w 2397257"/>
                <a:gd name="connsiteY573" fmla="*/ 1941528 h 2370204"/>
                <a:gd name="connsiteX574" fmla="*/ 1871817 w 2397257"/>
                <a:gd name="connsiteY574" fmla="*/ 1935285 h 2370204"/>
                <a:gd name="connsiteX575" fmla="*/ 936949 w 2397257"/>
                <a:gd name="connsiteY575" fmla="*/ 1930081 h 2370204"/>
                <a:gd name="connsiteX576" fmla="*/ 947874 w 2397257"/>
                <a:gd name="connsiteY576" fmla="*/ 1941526 h 2370204"/>
                <a:gd name="connsiteX577" fmla="*/ 936949 w 2397257"/>
                <a:gd name="connsiteY577" fmla="*/ 1952971 h 2370204"/>
                <a:gd name="connsiteX578" fmla="*/ 926024 w 2397257"/>
                <a:gd name="connsiteY578" fmla="*/ 1941526 h 2370204"/>
                <a:gd name="connsiteX579" fmla="*/ 936949 w 2397257"/>
                <a:gd name="connsiteY579" fmla="*/ 1930081 h 2370204"/>
                <a:gd name="connsiteX580" fmla="*/ 1760485 w 2397257"/>
                <a:gd name="connsiteY580" fmla="*/ 1928002 h 2370204"/>
                <a:gd name="connsiteX581" fmla="*/ 1771930 w 2397257"/>
                <a:gd name="connsiteY581" fmla="*/ 1939447 h 2370204"/>
                <a:gd name="connsiteX582" fmla="*/ 1760485 w 2397257"/>
                <a:gd name="connsiteY582" fmla="*/ 1950892 h 2370204"/>
                <a:gd name="connsiteX583" fmla="*/ 1749040 w 2397257"/>
                <a:gd name="connsiteY583" fmla="*/ 1939447 h 2370204"/>
                <a:gd name="connsiteX584" fmla="*/ 1760485 w 2397257"/>
                <a:gd name="connsiteY584" fmla="*/ 1928002 h 2370204"/>
                <a:gd name="connsiteX585" fmla="*/ 1463950 w 2397257"/>
                <a:gd name="connsiteY585" fmla="*/ 1925920 h 2370204"/>
                <a:gd name="connsiteX586" fmla="*/ 1477476 w 2397257"/>
                <a:gd name="connsiteY586" fmla="*/ 1939446 h 2370204"/>
                <a:gd name="connsiteX587" fmla="*/ 1463950 w 2397257"/>
                <a:gd name="connsiteY587" fmla="*/ 1952972 h 2370204"/>
                <a:gd name="connsiteX588" fmla="*/ 1450424 w 2397257"/>
                <a:gd name="connsiteY588" fmla="*/ 1939446 h 2370204"/>
                <a:gd name="connsiteX589" fmla="*/ 1463950 w 2397257"/>
                <a:gd name="connsiteY589" fmla="*/ 1925920 h 2370204"/>
                <a:gd name="connsiteX590" fmla="*/ 756426 w 2397257"/>
                <a:gd name="connsiteY590" fmla="*/ 1922798 h 2370204"/>
                <a:gd name="connsiteX591" fmla="*/ 767871 w 2397257"/>
                <a:gd name="connsiteY591" fmla="*/ 1934243 h 2370204"/>
                <a:gd name="connsiteX592" fmla="*/ 756426 w 2397257"/>
                <a:gd name="connsiteY592" fmla="*/ 1945688 h 2370204"/>
                <a:gd name="connsiteX593" fmla="*/ 744981 w 2397257"/>
                <a:gd name="connsiteY593" fmla="*/ 1934243 h 2370204"/>
                <a:gd name="connsiteX594" fmla="*/ 756426 w 2397257"/>
                <a:gd name="connsiteY594" fmla="*/ 1922798 h 2370204"/>
                <a:gd name="connsiteX595" fmla="*/ 1645513 w 2397257"/>
                <a:gd name="connsiteY595" fmla="*/ 1915516 h 2370204"/>
                <a:gd name="connsiteX596" fmla="*/ 1660600 w 2397257"/>
                <a:gd name="connsiteY596" fmla="*/ 1930603 h 2370204"/>
                <a:gd name="connsiteX597" fmla="*/ 1645513 w 2397257"/>
                <a:gd name="connsiteY597" fmla="*/ 1945690 h 2370204"/>
                <a:gd name="connsiteX598" fmla="*/ 1630426 w 2397257"/>
                <a:gd name="connsiteY598" fmla="*/ 1930603 h 2370204"/>
                <a:gd name="connsiteX599" fmla="*/ 1645513 w 2397257"/>
                <a:gd name="connsiteY599" fmla="*/ 1915516 h 2370204"/>
                <a:gd name="connsiteX600" fmla="*/ 876081 w 2397257"/>
                <a:gd name="connsiteY600" fmla="*/ 1900948 h 2370204"/>
                <a:gd name="connsiteX601" fmla="*/ 890648 w 2397257"/>
                <a:gd name="connsiteY601" fmla="*/ 1915515 h 2370204"/>
                <a:gd name="connsiteX602" fmla="*/ 876081 w 2397257"/>
                <a:gd name="connsiteY602" fmla="*/ 1930082 h 2370204"/>
                <a:gd name="connsiteX603" fmla="*/ 861514 w 2397257"/>
                <a:gd name="connsiteY603" fmla="*/ 1915515 h 2370204"/>
                <a:gd name="connsiteX604" fmla="*/ 876081 w 2397257"/>
                <a:gd name="connsiteY604" fmla="*/ 1900948 h 2370204"/>
                <a:gd name="connsiteX605" fmla="*/ 484342 w 2397257"/>
                <a:gd name="connsiteY605" fmla="*/ 1895747 h 2370204"/>
                <a:gd name="connsiteX606" fmla="*/ 487984 w 2397257"/>
                <a:gd name="connsiteY606" fmla="*/ 1899389 h 2370204"/>
                <a:gd name="connsiteX607" fmla="*/ 484342 w 2397257"/>
                <a:gd name="connsiteY607" fmla="*/ 1903031 h 2370204"/>
                <a:gd name="connsiteX608" fmla="*/ 480700 w 2397257"/>
                <a:gd name="connsiteY608" fmla="*/ 1899389 h 2370204"/>
                <a:gd name="connsiteX609" fmla="*/ 484342 w 2397257"/>
                <a:gd name="connsiteY609" fmla="*/ 1895747 h 2370204"/>
                <a:gd name="connsiteX610" fmla="*/ 1525859 w 2397257"/>
                <a:gd name="connsiteY610" fmla="*/ 1895746 h 2370204"/>
                <a:gd name="connsiteX611" fmla="*/ 1541987 w 2397257"/>
                <a:gd name="connsiteY611" fmla="*/ 1912914 h 2370204"/>
                <a:gd name="connsiteX612" fmla="*/ 1525859 w 2397257"/>
                <a:gd name="connsiteY612" fmla="*/ 1930082 h 2370204"/>
                <a:gd name="connsiteX613" fmla="*/ 1509731 w 2397257"/>
                <a:gd name="connsiteY613" fmla="*/ 1912914 h 2370204"/>
                <a:gd name="connsiteX614" fmla="*/ 1525859 w 2397257"/>
                <a:gd name="connsiteY614" fmla="*/ 1895746 h 2370204"/>
                <a:gd name="connsiteX615" fmla="*/ 1200189 w 2397257"/>
                <a:gd name="connsiteY615" fmla="*/ 1895746 h 2370204"/>
                <a:gd name="connsiteX616" fmla="*/ 1217357 w 2397257"/>
                <a:gd name="connsiteY616" fmla="*/ 1912914 h 2370204"/>
                <a:gd name="connsiteX617" fmla="*/ 1200189 w 2397257"/>
                <a:gd name="connsiteY617" fmla="*/ 1930082 h 2370204"/>
                <a:gd name="connsiteX618" fmla="*/ 1183021 w 2397257"/>
                <a:gd name="connsiteY618" fmla="*/ 1912914 h 2370204"/>
                <a:gd name="connsiteX619" fmla="*/ 1200189 w 2397257"/>
                <a:gd name="connsiteY619" fmla="*/ 1895746 h 2370204"/>
                <a:gd name="connsiteX620" fmla="*/ 588910 w 2397257"/>
                <a:gd name="connsiteY620" fmla="*/ 1893666 h 2370204"/>
                <a:gd name="connsiteX621" fmla="*/ 596194 w 2397257"/>
                <a:gd name="connsiteY621" fmla="*/ 1899909 h 2370204"/>
                <a:gd name="connsiteX622" fmla="*/ 588910 w 2397257"/>
                <a:gd name="connsiteY622" fmla="*/ 1906152 h 2370204"/>
                <a:gd name="connsiteX623" fmla="*/ 581626 w 2397257"/>
                <a:gd name="connsiteY623" fmla="*/ 1899909 h 2370204"/>
                <a:gd name="connsiteX624" fmla="*/ 588910 w 2397257"/>
                <a:gd name="connsiteY624" fmla="*/ 1893666 h 2370204"/>
                <a:gd name="connsiteX625" fmla="*/ 1133599 w 2397257"/>
                <a:gd name="connsiteY625" fmla="*/ 1893665 h 2370204"/>
                <a:gd name="connsiteX626" fmla="*/ 1150767 w 2397257"/>
                <a:gd name="connsiteY626" fmla="*/ 1910833 h 2370204"/>
                <a:gd name="connsiteX627" fmla="*/ 1133599 w 2397257"/>
                <a:gd name="connsiteY627" fmla="*/ 1928001 h 2370204"/>
                <a:gd name="connsiteX628" fmla="*/ 1116431 w 2397257"/>
                <a:gd name="connsiteY628" fmla="*/ 1910833 h 2370204"/>
                <a:gd name="connsiteX629" fmla="*/ 1133599 w 2397257"/>
                <a:gd name="connsiteY629" fmla="*/ 1893665 h 2370204"/>
                <a:gd name="connsiteX630" fmla="*/ 381334 w 2397257"/>
                <a:gd name="connsiteY630" fmla="*/ 1893665 h 2370204"/>
                <a:gd name="connsiteX631" fmla="*/ 383935 w 2397257"/>
                <a:gd name="connsiteY631" fmla="*/ 1896266 h 2370204"/>
                <a:gd name="connsiteX632" fmla="*/ 381334 w 2397257"/>
                <a:gd name="connsiteY632" fmla="*/ 1898867 h 2370204"/>
                <a:gd name="connsiteX633" fmla="*/ 378733 w 2397257"/>
                <a:gd name="connsiteY633" fmla="*/ 1896266 h 2370204"/>
                <a:gd name="connsiteX634" fmla="*/ 381334 w 2397257"/>
                <a:gd name="connsiteY634" fmla="*/ 1893665 h 2370204"/>
                <a:gd name="connsiteX635" fmla="*/ 1266780 w 2397257"/>
                <a:gd name="connsiteY635" fmla="*/ 1890543 h 2370204"/>
                <a:gd name="connsiteX636" fmla="*/ 1283948 w 2397257"/>
                <a:gd name="connsiteY636" fmla="*/ 1908231 h 2370204"/>
                <a:gd name="connsiteX637" fmla="*/ 1266780 w 2397257"/>
                <a:gd name="connsiteY637" fmla="*/ 1925919 h 2370204"/>
                <a:gd name="connsiteX638" fmla="*/ 1249612 w 2397257"/>
                <a:gd name="connsiteY638" fmla="*/ 1908231 h 2370204"/>
                <a:gd name="connsiteX639" fmla="*/ 1266780 w 2397257"/>
                <a:gd name="connsiteY639" fmla="*/ 1890543 h 2370204"/>
                <a:gd name="connsiteX640" fmla="*/ 2020084 w 2397257"/>
                <a:gd name="connsiteY640" fmla="*/ 1886382 h 2370204"/>
                <a:gd name="connsiteX641" fmla="*/ 2023726 w 2397257"/>
                <a:gd name="connsiteY641" fmla="*/ 1890024 h 2370204"/>
                <a:gd name="connsiteX642" fmla="*/ 2020084 w 2397257"/>
                <a:gd name="connsiteY642" fmla="*/ 1893666 h 2370204"/>
                <a:gd name="connsiteX643" fmla="*/ 2016442 w 2397257"/>
                <a:gd name="connsiteY643" fmla="*/ 1890024 h 2370204"/>
                <a:gd name="connsiteX644" fmla="*/ 2020084 w 2397257"/>
                <a:gd name="connsiteY644" fmla="*/ 1886382 h 2370204"/>
                <a:gd name="connsiteX645" fmla="*/ 1918118 w 2397257"/>
                <a:gd name="connsiteY645" fmla="*/ 1886382 h 2370204"/>
                <a:gd name="connsiteX646" fmla="*/ 1928003 w 2397257"/>
                <a:gd name="connsiteY646" fmla="*/ 1894706 h 2370204"/>
                <a:gd name="connsiteX647" fmla="*/ 1918118 w 2397257"/>
                <a:gd name="connsiteY647" fmla="*/ 1903030 h 2370204"/>
                <a:gd name="connsiteX648" fmla="*/ 1908233 w 2397257"/>
                <a:gd name="connsiteY648" fmla="*/ 1894706 h 2370204"/>
                <a:gd name="connsiteX649" fmla="*/ 1918118 w 2397257"/>
                <a:gd name="connsiteY649" fmla="*/ 1886382 h 2370204"/>
                <a:gd name="connsiteX650" fmla="*/ 282489 w 2397257"/>
                <a:gd name="connsiteY650" fmla="*/ 1886382 h 2370204"/>
                <a:gd name="connsiteX651" fmla="*/ 285090 w 2397257"/>
                <a:gd name="connsiteY651" fmla="*/ 1888463 h 2370204"/>
                <a:gd name="connsiteX652" fmla="*/ 282489 w 2397257"/>
                <a:gd name="connsiteY652" fmla="*/ 1890544 h 2370204"/>
                <a:gd name="connsiteX653" fmla="*/ 279888 w 2397257"/>
                <a:gd name="connsiteY653" fmla="*/ 1888463 h 2370204"/>
                <a:gd name="connsiteX654" fmla="*/ 282489 w 2397257"/>
                <a:gd name="connsiteY654" fmla="*/ 1886382 h 2370204"/>
                <a:gd name="connsiteX655" fmla="*/ 700761 w 2397257"/>
                <a:gd name="connsiteY655" fmla="*/ 1886381 h 2370204"/>
                <a:gd name="connsiteX656" fmla="*/ 710646 w 2397257"/>
                <a:gd name="connsiteY656" fmla="*/ 1894705 h 2370204"/>
                <a:gd name="connsiteX657" fmla="*/ 700761 w 2397257"/>
                <a:gd name="connsiteY657" fmla="*/ 1903029 h 2370204"/>
                <a:gd name="connsiteX658" fmla="*/ 690876 w 2397257"/>
                <a:gd name="connsiteY658" fmla="*/ 1894705 h 2370204"/>
                <a:gd name="connsiteX659" fmla="*/ 700761 w 2397257"/>
                <a:gd name="connsiteY659" fmla="*/ 1886381 h 2370204"/>
                <a:gd name="connsiteX660" fmla="*/ 1811469 w 2397257"/>
                <a:gd name="connsiteY660" fmla="*/ 1883261 h 2370204"/>
                <a:gd name="connsiteX661" fmla="*/ 1823955 w 2397257"/>
                <a:gd name="connsiteY661" fmla="*/ 1895747 h 2370204"/>
                <a:gd name="connsiteX662" fmla="*/ 1811469 w 2397257"/>
                <a:gd name="connsiteY662" fmla="*/ 1908233 h 2370204"/>
                <a:gd name="connsiteX663" fmla="*/ 1798983 w 2397257"/>
                <a:gd name="connsiteY663" fmla="*/ 1895747 h 2370204"/>
                <a:gd name="connsiteX664" fmla="*/ 1811469 w 2397257"/>
                <a:gd name="connsiteY664" fmla="*/ 1883261 h 2370204"/>
                <a:gd name="connsiteX665" fmla="*/ 1068049 w 2397257"/>
                <a:gd name="connsiteY665" fmla="*/ 1883260 h 2370204"/>
                <a:gd name="connsiteX666" fmla="*/ 1084177 w 2397257"/>
                <a:gd name="connsiteY666" fmla="*/ 1899388 h 2370204"/>
                <a:gd name="connsiteX667" fmla="*/ 1068049 w 2397257"/>
                <a:gd name="connsiteY667" fmla="*/ 1915516 h 2370204"/>
                <a:gd name="connsiteX668" fmla="*/ 1051921 w 2397257"/>
                <a:gd name="connsiteY668" fmla="*/ 1899388 h 2370204"/>
                <a:gd name="connsiteX669" fmla="*/ 1068049 w 2397257"/>
                <a:gd name="connsiteY669" fmla="*/ 1883260 h 2370204"/>
                <a:gd name="connsiteX670" fmla="*/ 2117888 w 2397257"/>
                <a:gd name="connsiteY670" fmla="*/ 1881179 h 2370204"/>
                <a:gd name="connsiteX671" fmla="*/ 2120489 w 2397257"/>
                <a:gd name="connsiteY671" fmla="*/ 1882220 h 2370204"/>
                <a:gd name="connsiteX672" fmla="*/ 2117888 w 2397257"/>
                <a:gd name="connsiteY672" fmla="*/ 1883261 h 2370204"/>
                <a:gd name="connsiteX673" fmla="*/ 2115287 w 2397257"/>
                <a:gd name="connsiteY673" fmla="*/ 1882220 h 2370204"/>
                <a:gd name="connsiteX674" fmla="*/ 2117888 w 2397257"/>
                <a:gd name="connsiteY674" fmla="*/ 1881179 h 2370204"/>
                <a:gd name="connsiteX675" fmla="*/ 1333890 w 2397257"/>
                <a:gd name="connsiteY675" fmla="*/ 1881179 h 2370204"/>
                <a:gd name="connsiteX676" fmla="*/ 1351578 w 2397257"/>
                <a:gd name="connsiteY676" fmla="*/ 1898347 h 2370204"/>
                <a:gd name="connsiteX677" fmla="*/ 1333890 w 2397257"/>
                <a:gd name="connsiteY677" fmla="*/ 1915515 h 2370204"/>
                <a:gd name="connsiteX678" fmla="*/ 1316202 w 2397257"/>
                <a:gd name="connsiteY678" fmla="*/ 1898347 h 2370204"/>
                <a:gd name="connsiteX679" fmla="*/ 1333890 w 2397257"/>
                <a:gd name="connsiteY679" fmla="*/ 1881179 h 2370204"/>
                <a:gd name="connsiteX680" fmla="*/ 1701178 w 2397257"/>
                <a:gd name="connsiteY680" fmla="*/ 1879099 h 2370204"/>
                <a:gd name="connsiteX681" fmla="*/ 1714704 w 2397257"/>
                <a:gd name="connsiteY681" fmla="*/ 1892625 h 2370204"/>
                <a:gd name="connsiteX682" fmla="*/ 1701178 w 2397257"/>
                <a:gd name="connsiteY682" fmla="*/ 1906151 h 2370204"/>
                <a:gd name="connsiteX683" fmla="*/ 1687652 w 2397257"/>
                <a:gd name="connsiteY683" fmla="*/ 1892625 h 2370204"/>
                <a:gd name="connsiteX684" fmla="*/ 1701178 w 2397257"/>
                <a:gd name="connsiteY684" fmla="*/ 1879099 h 2370204"/>
                <a:gd name="connsiteX685" fmla="*/ 816774 w 2397257"/>
                <a:gd name="connsiteY685" fmla="*/ 1870774 h 2370204"/>
                <a:gd name="connsiteX686" fmla="*/ 829260 w 2397257"/>
                <a:gd name="connsiteY686" fmla="*/ 1883260 h 2370204"/>
                <a:gd name="connsiteX687" fmla="*/ 816774 w 2397257"/>
                <a:gd name="connsiteY687" fmla="*/ 1895746 h 2370204"/>
                <a:gd name="connsiteX688" fmla="*/ 804288 w 2397257"/>
                <a:gd name="connsiteY688" fmla="*/ 1883260 h 2370204"/>
                <a:gd name="connsiteX689" fmla="*/ 816774 w 2397257"/>
                <a:gd name="connsiteY689" fmla="*/ 1870774 h 2370204"/>
                <a:gd name="connsiteX690" fmla="*/ 1002499 w 2397257"/>
                <a:gd name="connsiteY690" fmla="*/ 1868693 h 2370204"/>
                <a:gd name="connsiteX691" fmla="*/ 1017586 w 2397257"/>
                <a:gd name="connsiteY691" fmla="*/ 1883780 h 2370204"/>
                <a:gd name="connsiteX692" fmla="*/ 1002499 w 2397257"/>
                <a:gd name="connsiteY692" fmla="*/ 1898867 h 2370204"/>
                <a:gd name="connsiteX693" fmla="*/ 987412 w 2397257"/>
                <a:gd name="connsiteY693" fmla="*/ 1883780 h 2370204"/>
                <a:gd name="connsiteX694" fmla="*/ 1002499 w 2397257"/>
                <a:gd name="connsiteY694" fmla="*/ 1868693 h 2370204"/>
                <a:gd name="connsiteX695" fmla="*/ 1397880 w 2397257"/>
                <a:gd name="connsiteY695" fmla="*/ 1866612 h 2370204"/>
                <a:gd name="connsiteX696" fmla="*/ 1415048 w 2397257"/>
                <a:gd name="connsiteY696" fmla="*/ 1883780 h 2370204"/>
                <a:gd name="connsiteX697" fmla="*/ 1397880 w 2397257"/>
                <a:gd name="connsiteY697" fmla="*/ 1900948 h 2370204"/>
                <a:gd name="connsiteX698" fmla="*/ 1380712 w 2397257"/>
                <a:gd name="connsiteY698" fmla="*/ 1883780 h 2370204"/>
                <a:gd name="connsiteX699" fmla="*/ 1397880 w 2397257"/>
                <a:gd name="connsiteY699" fmla="*/ 1866612 h 2370204"/>
                <a:gd name="connsiteX700" fmla="*/ 1585166 w 2397257"/>
                <a:gd name="connsiteY700" fmla="*/ 1863491 h 2370204"/>
                <a:gd name="connsiteX701" fmla="*/ 1601294 w 2397257"/>
                <a:gd name="connsiteY701" fmla="*/ 1879619 h 2370204"/>
                <a:gd name="connsiteX702" fmla="*/ 1585166 w 2397257"/>
                <a:gd name="connsiteY702" fmla="*/ 1895747 h 2370204"/>
                <a:gd name="connsiteX703" fmla="*/ 1569038 w 2397257"/>
                <a:gd name="connsiteY703" fmla="*/ 1879619 h 2370204"/>
                <a:gd name="connsiteX704" fmla="*/ 1585166 w 2397257"/>
                <a:gd name="connsiteY704" fmla="*/ 1863491 h 2370204"/>
                <a:gd name="connsiteX705" fmla="*/ 542089 w 2397257"/>
                <a:gd name="connsiteY705" fmla="*/ 1843723 h 2370204"/>
                <a:gd name="connsiteX706" fmla="*/ 549373 w 2397257"/>
                <a:gd name="connsiteY706" fmla="*/ 1852567 h 2370204"/>
                <a:gd name="connsiteX707" fmla="*/ 542089 w 2397257"/>
                <a:gd name="connsiteY707" fmla="*/ 1861411 h 2370204"/>
                <a:gd name="connsiteX708" fmla="*/ 534805 w 2397257"/>
                <a:gd name="connsiteY708" fmla="*/ 1852567 h 2370204"/>
                <a:gd name="connsiteX709" fmla="*/ 542089 w 2397257"/>
                <a:gd name="connsiteY709" fmla="*/ 1843723 h 2370204"/>
                <a:gd name="connsiteX710" fmla="*/ 937989 w 2397257"/>
                <a:gd name="connsiteY710" fmla="*/ 1843722 h 2370204"/>
                <a:gd name="connsiteX711" fmla="*/ 955157 w 2397257"/>
                <a:gd name="connsiteY711" fmla="*/ 1861410 h 2370204"/>
                <a:gd name="connsiteX712" fmla="*/ 937989 w 2397257"/>
                <a:gd name="connsiteY712" fmla="*/ 1879098 h 2370204"/>
                <a:gd name="connsiteX713" fmla="*/ 920821 w 2397257"/>
                <a:gd name="connsiteY713" fmla="*/ 1861410 h 2370204"/>
                <a:gd name="connsiteX714" fmla="*/ 937989 w 2397257"/>
                <a:gd name="connsiteY714" fmla="*/ 1843722 h 2370204"/>
                <a:gd name="connsiteX715" fmla="*/ 439602 w 2397257"/>
                <a:gd name="connsiteY715" fmla="*/ 1841642 h 2370204"/>
                <a:gd name="connsiteX716" fmla="*/ 445325 w 2397257"/>
                <a:gd name="connsiteY716" fmla="*/ 1848926 h 2370204"/>
                <a:gd name="connsiteX717" fmla="*/ 439602 w 2397257"/>
                <a:gd name="connsiteY717" fmla="*/ 1856210 h 2370204"/>
                <a:gd name="connsiteX718" fmla="*/ 433879 w 2397257"/>
                <a:gd name="connsiteY718" fmla="*/ 1848926 h 2370204"/>
                <a:gd name="connsiteX719" fmla="*/ 439602 w 2397257"/>
                <a:gd name="connsiteY719" fmla="*/ 1841642 h 2370204"/>
                <a:gd name="connsiteX720" fmla="*/ 1462389 w 2397257"/>
                <a:gd name="connsiteY720" fmla="*/ 1841641 h 2370204"/>
                <a:gd name="connsiteX721" fmla="*/ 1479557 w 2397257"/>
                <a:gd name="connsiteY721" fmla="*/ 1858809 h 2370204"/>
                <a:gd name="connsiteX722" fmla="*/ 1462389 w 2397257"/>
                <a:gd name="connsiteY722" fmla="*/ 1875977 h 2370204"/>
                <a:gd name="connsiteX723" fmla="*/ 1445221 w 2397257"/>
                <a:gd name="connsiteY723" fmla="*/ 1858809 h 2370204"/>
                <a:gd name="connsiteX724" fmla="*/ 1462389 w 2397257"/>
                <a:gd name="connsiteY724" fmla="*/ 1841641 h 2370204"/>
                <a:gd name="connsiteX725" fmla="*/ 648737 w 2397257"/>
                <a:gd name="connsiteY725" fmla="*/ 1838520 h 2370204"/>
                <a:gd name="connsiteX726" fmla="*/ 660703 w 2397257"/>
                <a:gd name="connsiteY726" fmla="*/ 1851006 h 2370204"/>
                <a:gd name="connsiteX727" fmla="*/ 648737 w 2397257"/>
                <a:gd name="connsiteY727" fmla="*/ 1863492 h 2370204"/>
                <a:gd name="connsiteX728" fmla="*/ 636771 w 2397257"/>
                <a:gd name="connsiteY728" fmla="*/ 1851006 h 2370204"/>
                <a:gd name="connsiteX729" fmla="*/ 648737 w 2397257"/>
                <a:gd name="connsiteY729" fmla="*/ 1838520 h 2370204"/>
                <a:gd name="connsiteX730" fmla="*/ 1858291 w 2397257"/>
                <a:gd name="connsiteY730" fmla="*/ 1836440 h 2370204"/>
                <a:gd name="connsiteX731" fmla="*/ 1870777 w 2397257"/>
                <a:gd name="connsiteY731" fmla="*/ 1847885 h 2370204"/>
                <a:gd name="connsiteX732" fmla="*/ 1858291 w 2397257"/>
                <a:gd name="connsiteY732" fmla="*/ 1859330 h 2370204"/>
                <a:gd name="connsiteX733" fmla="*/ 1845805 w 2397257"/>
                <a:gd name="connsiteY733" fmla="*/ 1847885 h 2370204"/>
                <a:gd name="connsiteX734" fmla="*/ 1858291 w 2397257"/>
                <a:gd name="connsiteY734" fmla="*/ 1836440 h 2370204"/>
                <a:gd name="connsiteX735" fmla="*/ 341796 w 2397257"/>
                <a:gd name="connsiteY735" fmla="*/ 1836439 h 2370204"/>
                <a:gd name="connsiteX736" fmla="*/ 346478 w 2397257"/>
                <a:gd name="connsiteY736" fmla="*/ 1841641 h 2370204"/>
                <a:gd name="connsiteX737" fmla="*/ 341796 w 2397257"/>
                <a:gd name="connsiteY737" fmla="*/ 1846844 h 2370204"/>
                <a:gd name="connsiteX738" fmla="*/ 337114 w 2397257"/>
                <a:gd name="connsiteY738" fmla="*/ 1841641 h 2370204"/>
                <a:gd name="connsiteX739" fmla="*/ 341796 w 2397257"/>
                <a:gd name="connsiteY739" fmla="*/ 1836439 h 2370204"/>
                <a:gd name="connsiteX740" fmla="*/ 1961818 w 2397257"/>
                <a:gd name="connsiteY740" fmla="*/ 1834359 h 2370204"/>
                <a:gd name="connsiteX741" fmla="*/ 1971703 w 2397257"/>
                <a:gd name="connsiteY741" fmla="*/ 1844244 h 2370204"/>
                <a:gd name="connsiteX742" fmla="*/ 1961818 w 2397257"/>
                <a:gd name="connsiteY742" fmla="*/ 1854129 h 2370204"/>
                <a:gd name="connsiteX743" fmla="*/ 1951933 w 2397257"/>
                <a:gd name="connsiteY743" fmla="*/ 1844244 h 2370204"/>
                <a:gd name="connsiteX744" fmla="*/ 1961818 w 2397257"/>
                <a:gd name="connsiteY744" fmla="*/ 1834359 h 2370204"/>
                <a:gd name="connsiteX745" fmla="*/ 1751642 w 2397257"/>
                <a:gd name="connsiteY745" fmla="*/ 1831237 h 2370204"/>
                <a:gd name="connsiteX746" fmla="*/ 1768810 w 2397257"/>
                <a:gd name="connsiteY746" fmla="*/ 1848925 h 2370204"/>
                <a:gd name="connsiteX747" fmla="*/ 1751642 w 2397257"/>
                <a:gd name="connsiteY747" fmla="*/ 1866613 h 2370204"/>
                <a:gd name="connsiteX748" fmla="*/ 1734474 w 2397257"/>
                <a:gd name="connsiteY748" fmla="*/ 1848925 h 2370204"/>
                <a:gd name="connsiteX749" fmla="*/ 1751642 w 2397257"/>
                <a:gd name="connsiteY749" fmla="*/ 1831237 h 2370204"/>
                <a:gd name="connsiteX750" fmla="*/ 760068 w 2397257"/>
                <a:gd name="connsiteY750" fmla="*/ 1831236 h 2370204"/>
                <a:gd name="connsiteX751" fmla="*/ 775155 w 2397257"/>
                <a:gd name="connsiteY751" fmla="*/ 1846323 h 2370204"/>
                <a:gd name="connsiteX752" fmla="*/ 760068 w 2397257"/>
                <a:gd name="connsiteY752" fmla="*/ 1861410 h 2370204"/>
                <a:gd name="connsiteX753" fmla="*/ 744981 w 2397257"/>
                <a:gd name="connsiteY753" fmla="*/ 1846323 h 2370204"/>
                <a:gd name="connsiteX754" fmla="*/ 760068 w 2397257"/>
                <a:gd name="connsiteY754" fmla="*/ 1831236 h 2370204"/>
                <a:gd name="connsiteX755" fmla="*/ 2060142 w 2397257"/>
                <a:gd name="connsiteY755" fmla="*/ 1829156 h 2370204"/>
                <a:gd name="connsiteX756" fmla="*/ 2066385 w 2397257"/>
                <a:gd name="connsiteY756" fmla="*/ 1836440 h 2370204"/>
                <a:gd name="connsiteX757" fmla="*/ 2060142 w 2397257"/>
                <a:gd name="connsiteY757" fmla="*/ 1843724 h 2370204"/>
                <a:gd name="connsiteX758" fmla="*/ 2053899 w 2397257"/>
                <a:gd name="connsiteY758" fmla="*/ 1836440 h 2370204"/>
                <a:gd name="connsiteX759" fmla="*/ 2060142 w 2397257"/>
                <a:gd name="connsiteY759" fmla="*/ 1829156 h 2370204"/>
                <a:gd name="connsiteX760" fmla="*/ 245032 w 2397257"/>
                <a:gd name="connsiteY760" fmla="*/ 1829156 h 2370204"/>
                <a:gd name="connsiteX761" fmla="*/ 247633 w 2397257"/>
                <a:gd name="connsiteY761" fmla="*/ 1832798 h 2370204"/>
                <a:gd name="connsiteX762" fmla="*/ 245032 w 2397257"/>
                <a:gd name="connsiteY762" fmla="*/ 1836440 h 2370204"/>
                <a:gd name="connsiteX763" fmla="*/ 242431 w 2397257"/>
                <a:gd name="connsiteY763" fmla="*/ 1832798 h 2370204"/>
                <a:gd name="connsiteX764" fmla="*/ 245032 w 2397257"/>
                <a:gd name="connsiteY764" fmla="*/ 1829156 h 2370204"/>
                <a:gd name="connsiteX765" fmla="*/ 2155345 w 2397257"/>
                <a:gd name="connsiteY765" fmla="*/ 1823953 h 2370204"/>
                <a:gd name="connsiteX766" fmla="*/ 2157946 w 2397257"/>
                <a:gd name="connsiteY766" fmla="*/ 1826554 h 2370204"/>
                <a:gd name="connsiteX767" fmla="*/ 2155345 w 2397257"/>
                <a:gd name="connsiteY767" fmla="*/ 1829155 h 2370204"/>
                <a:gd name="connsiteX768" fmla="*/ 2152744 w 2397257"/>
                <a:gd name="connsiteY768" fmla="*/ 1826554 h 2370204"/>
                <a:gd name="connsiteX769" fmla="*/ 2155345 w 2397257"/>
                <a:gd name="connsiteY769" fmla="*/ 1823953 h 2370204"/>
                <a:gd name="connsiteX770" fmla="*/ 1640311 w 2397257"/>
                <a:gd name="connsiteY770" fmla="*/ 1823953 h 2370204"/>
                <a:gd name="connsiteX771" fmla="*/ 1657479 w 2397257"/>
                <a:gd name="connsiteY771" fmla="*/ 1842682 h 2370204"/>
                <a:gd name="connsiteX772" fmla="*/ 1640311 w 2397257"/>
                <a:gd name="connsiteY772" fmla="*/ 1861411 h 2370204"/>
                <a:gd name="connsiteX773" fmla="*/ 1623143 w 2397257"/>
                <a:gd name="connsiteY773" fmla="*/ 1842682 h 2370204"/>
                <a:gd name="connsiteX774" fmla="*/ 1640311 w 2397257"/>
                <a:gd name="connsiteY774" fmla="*/ 1823953 h 2370204"/>
                <a:gd name="connsiteX775" fmla="*/ 1200189 w 2397257"/>
                <a:gd name="connsiteY775" fmla="*/ 1821872 h 2370204"/>
                <a:gd name="connsiteX776" fmla="*/ 1215276 w 2397257"/>
                <a:gd name="connsiteY776" fmla="*/ 1838000 h 2370204"/>
                <a:gd name="connsiteX777" fmla="*/ 1200189 w 2397257"/>
                <a:gd name="connsiteY777" fmla="*/ 1854128 h 2370204"/>
                <a:gd name="connsiteX778" fmla="*/ 1185102 w 2397257"/>
                <a:gd name="connsiteY778" fmla="*/ 1838000 h 2370204"/>
                <a:gd name="connsiteX779" fmla="*/ 1200189 w 2397257"/>
                <a:gd name="connsiteY779" fmla="*/ 1821872 h 2370204"/>
                <a:gd name="connsiteX780" fmla="*/ 1268340 w 2397257"/>
                <a:gd name="connsiteY780" fmla="*/ 1818751 h 2370204"/>
                <a:gd name="connsiteX781" fmla="*/ 1283947 w 2397257"/>
                <a:gd name="connsiteY781" fmla="*/ 1833838 h 2370204"/>
                <a:gd name="connsiteX782" fmla="*/ 1268340 w 2397257"/>
                <a:gd name="connsiteY782" fmla="*/ 1848925 h 2370204"/>
                <a:gd name="connsiteX783" fmla="*/ 1252733 w 2397257"/>
                <a:gd name="connsiteY783" fmla="*/ 1833838 h 2370204"/>
                <a:gd name="connsiteX784" fmla="*/ 1268340 w 2397257"/>
                <a:gd name="connsiteY784" fmla="*/ 1818751 h 2370204"/>
                <a:gd name="connsiteX785" fmla="*/ 1133598 w 2397257"/>
                <a:gd name="connsiteY785" fmla="*/ 1818751 h 2370204"/>
                <a:gd name="connsiteX786" fmla="*/ 1148685 w 2397257"/>
                <a:gd name="connsiteY786" fmla="*/ 1834879 h 2370204"/>
                <a:gd name="connsiteX787" fmla="*/ 1133598 w 2397257"/>
                <a:gd name="connsiteY787" fmla="*/ 1851007 h 2370204"/>
                <a:gd name="connsiteX788" fmla="*/ 1118511 w 2397257"/>
                <a:gd name="connsiteY788" fmla="*/ 1834879 h 2370204"/>
                <a:gd name="connsiteX789" fmla="*/ 1133598 w 2397257"/>
                <a:gd name="connsiteY789" fmla="*/ 1818751 h 2370204"/>
                <a:gd name="connsiteX790" fmla="*/ 2247948 w 2397257"/>
                <a:gd name="connsiteY790" fmla="*/ 1814589 h 2370204"/>
                <a:gd name="connsiteX791" fmla="*/ 2249509 w 2397257"/>
                <a:gd name="connsiteY791" fmla="*/ 1815630 h 2370204"/>
                <a:gd name="connsiteX792" fmla="*/ 2247948 w 2397257"/>
                <a:gd name="connsiteY792" fmla="*/ 1816671 h 2370204"/>
                <a:gd name="connsiteX793" fmla="*/ 2246387 w 2397257"/>
                <a:gd name="connsiteY793" fmla="*/ 1815630 h 2370204"/>
                <a:gd name="connsiteX794" fmla="*/ 2247948 w 2397257"/>
                <a:gd name="connsiteY794" fmla="*/ 1814589 h 2370204"/>
                <a:gd name="connsiteX795" fmla="*/ 878682 w 2397257"/>
                <a:gd name="connsiteY795" fmla="*/ 1814589 h 2370204"/>
                <a:gd name="connsiteX796" fmla="*/ 895850 w 2397257"/>
                <a:gd name="connsiteY796" fmla="*/ 1831757 h 2370204"/>
                <a:gd name="connsiteX797" fmla="*/ 878682 w 2397257"/>
                <a:gd name="connsiteY797" fmla="*/ 1848925 h 2370204"/>
                <a:gd name="connsiteX798" fmla="*/ 861514 w 2397257"/>
                <a:gd name="connsiteY798" fmla="*/ 1831757 h 2370204"/>
                <a:gd name="connsiteX799" fmla="*/ 878682 w 2397257"/>
                <a:gd name="connsiteY799" fmla="*/ 1814589 h 2370204"/>
                <a:gd name="connsiteX800" fmla="*/ 1523257 w 2397257"/>
                <a:gd name="connsiteY800" fmla="*/ 1811467 h 2370204"/>
                <a:gd name="connsiteX801" fmla="*/ 1541986 w 2397257"/>
                <a:gd name="connsiteY801" fmla="*/ 1830196 h 2370204"/>
                <a:gd name="connsiteX802" fmla="*/ 1523257 w 2397257"/>
                <a:gd name="connsiteY802" fmla="*/ 1848925 h 2370204"/>
                <a:gd name="connsiteX803" fmla="*/ 1504528 w 2397257"/>
                <a:gd name="connsiteY803" fmla="*/ 1830196 h 2370204"/>
                <a:gd name="connsiteX804" fmla="*/ 1523257 w 2397257"/>
                <a:gd name="connsiteY804" fmla="*/ 1811467 h 2370204"/>
                <a:gd name="connsiteX805" fmla="*/ 1068049 w 2397257"/>
                <a:gd name="connsiteY805" fmla="*/ 1807306 h 2370204"/>
                <a:gd name="connsiteX806" fmla="*/ 1084177 w 2397257"/>
                <a:gd name="connsiteY806" fmla="*/ 1822913 h 2370204"/>
                <a:gd name="connsiteX807" fmla="*/ 1068049 w 2397257"/>
                <a:gd name="connsiteY807" fmla="*/ 1838520 h 2370204"/>
                <a:gd name="connsiteX808" fmla="*/ 1051921 w 2397257"/>
                <a:gd name="connsiteY808" fmla="*/ 1822913 h 2370204"/>
                <a:gd name="connsiteX809" fmla="*/ 1068049 w 2397257"/>
                <a:gd name="connsiteY809" fmla="*/ 1807306 h 2370204"/>
                <a:gd name="connsiteX810" fmla="*/ 1333890 w 2397257"/>
                <a:gd name="connsiteY810" fmla="*/ 1807305 h 2370204"/>
                <a:gd name="connsiteX811" fmla="*/ 1351578 w 2397257"/>
                <a:gd name="connsiteY811" fmla="*/ 1822912 h 2370204"/>
                <a:gd name="connsiteX812" fmla="*/ 1333890 w 2397257"/>
                <a:gd name="connsiteY812" fmla="*/ 1838519 h 2370204"/>
                <a:gd name="connsiteX813" fmla="*/ 1316202 w 2397257"/>
                <a:gd name="connsiteY813" fmla="*/ 1822912 h 2370204"/>
                <a:gd name="connsiteX814" fmla="*/ 1333890 w 2397257"/>
                <a:gd name="connsiteY814" fmla="*/ 1807305 h 2370204"/>
                <a:gd name="connsiteX815" fmla="*/ 498909 w 2397257"/>
                <a:gd name="connsiteY815" fmla="*/ 1794821 h 2370204"/>
                <a:gd name="connsiteX816" fmla="*/ 507753 w 2397257"/>
                <a:gd name="connsiteY816" fmla="*/ 1802105 h 2370204"/>
                <a:gd name="connsiteX817" fmla="*/ 498909 w 2397257"/>
                <a:gd name="connsiteY817" fmla="*/ 1809389 h 2370204"/>
                <a:gd name="connsiteX818" fmla="*/ 490065 w 2397257"/>
                <a:gd name="connsiteY818" fmla="*/ 1802105 h 2370204"/>
                <a:gd name="connsiteX819" fmla="*/ 498909 w 2397257"/>
                <a:gd name="connsiteY819" fmla="*/ 1794821 h 2370204"/>
                <a:gd name="connsiteX820" fmla="*/ 601916 w 2397257"/>
                <a:gd name="connsiteY820" fmla="*/ 1794820 h 2370204"/>
                <a:gd name="connsiteX821" fmla="*/ 611801 w 2397257"/>
                <a:gd name="connsiteY821" fmla="*/ 1805745 h 2370204"/>
                <a:gd name="connsiteX822" fmla="*/ 601916 w 2397257"/>
                <a:gd name="connsiteY822" fmla="*/ 1816670 h 2370204"/>
                <a:gd name="connsiteX823" fmla="*/ 592031 w 2397257"/>
                <a:gd name="connsiteY823" fmla="*/ 1805745 h 2370204"/>
                <a:gd name="connsiteX824" fmla="*/ 601916 w 2397257"/>
                <a:gd name="connsiteY824" fmla="*/ 1794820 h 2370204"/>
                <a:gd name="connsiteX825" fmla="*/ 708044 w 2397257"/>
                <a:gd name="connsiteY825" fmla="*/ 1791698 h 2370204"/>
                <a:gd name="connsiteX826" fmla="*/ 720010 w 2397257"/>
                <a:gd name="connsiteY826" fmla="*/ 1804184 h 2370204"/>
                <a:gd name="connsiteX827" fmla="*/ 708044 w 2397257"/>
                <a:gd name="connsiteY827" fmla="*/ 1816670 h 2370204"/>
                <a:gd name="connsiteX828" fmla="*/ 696078 w 2397257"/>
                <a:gd name="connsiteY828" fmla="*/ 1804184 h 2370204"/>
                <a:gd name="connsiteX829" fmla="*/ 708044 w 2397257"/>
                <a:gd name="connsiteY829" fmla="*/ 1791698 h 2370204"/>
                <a:gd name="connsiteX830" fmla="*/ 400063 w 2397257"/>
                <a:gd name="connsiteY830" fmla="*/ 1789618 h 2370204"/>
                <a:gd name="connsiteX831" fmla="*/ 405786 w 2397257"/>
                <a:gd name="connsiteY831" fmla="*/ 1794300 h 2370204"/>
                <a:gd name="connsiteX832" fmla="*/ 400063 w 2397257"/>
                <a:gd name="connsiteY832" fmla="*/ 1798982 h 2370204"/>
                <a:gd name="connsiteX833" fmla="*/ 394341 w 2397257"/>
                <a:gd name="connsiteY833" fmla="*/ 1794300 h 2370204"/>
                <a:gd name="connsiteX834" fmla="*/ 400063 w 2397257"/>
                <a:gd name="connsiteY834" fmla="*/ 1789618 h 2370204"/>
                <a:gd name="connsiteX835" fmla="*/ 1800023 w 2397257"/>
                <a:gd name="connsiteY835" fmla="*/ 1787537 h 2370204"/>
                <a:gd name="connsiteX836" fmla="*/ 1813549 w 2397257"/>
                <a:gd name="connsiteY836" fmla="*/ 1802104 h 2370204"/>
                <a:gd name="connsiteX837" fmla="*/ 1800023 w 2397257"/>
                <a:gd name="connsiteY837" fmla="*/ 1816671 h 2370204"/>
                <a:gd name="connsiteX838" fmla="*/ 1786497 w 2397257"/>
                <a:gd name="connsiteY838" fmla="*/ 1802104 h 2370204"/>
                <a:gd name="connsiteX839" fmla="*/ 1800023 w 2397257"/>
                <a:gd name="connsiteY839" fmla="*/ 1787537 h 2370204"/>
                <a:gd name="connsiteX840" fmla="*/ 1002498 w 2397257"/>
                <a:gd name="connsiteY840" fmla="*/ 1787537 h 2370204"/>
                <a:gd name="connsiteX841" fmla="*/ 1019666 w 2397257"/>
                <a:gd name="connsiteY841" fmla="*/ 1804705 h 2370204"/>
                <a:gd name="connsiteX842" fmla="*/ 1002498 w 2397257"/>
                <a:gd name="connsiteY842" fmla="*/ 1821873 h 2370204"/>
                <a:gd name="connsiteX843" fmla="*/ 985330 w 2397257"/>
                <a:gd name="connsiteY843" fmla="*/ 1804705 h 2370204"/>
                <a:gd name="connsiteX844" fmla="*/ 1002498 w 2397257"/>
                <a:gd name="connsiteY844" fmla="*/ 1787537 h 2370204"/>
                <a:gd name="connsiteX845" fmla="*/ 1397880 w 2397257"/>
                <a:gd name="connsiteY845" fmla="*/ 1787536 h 2370204"/>
                <a:gd name="connsiteX846" fmla="*/ 1415048 w 2397257"/>
                <a:gd name="connsiteY846" fmla="*/ 1804704 h 2370204"/>
                <a:gd name="connsiteX847" fmla="*/ 1397880 w 2397257"/>
                <a:gd name="connsiteY847" fmla="*/ 1821872 h 2370204"/>
                <a:gd name="connsiteX848" fmla="*/ 1380712 w 2397257"/>
                <a:gd name="connsiteY848" fmla="*/ 1804704 h 2370204"/>
                <a:gd name="connsiteX849" fmla="*/ 1397880 w 2397257"/>
                <a:gd name="connsiteY849" fmla="*/ 1787536 h 2370204"/>
                <a:gd name="connsiteX850" fmla="*/ 1903031 w 2397257"/>
                <a:gd name="connsiteY850" fmla="*/ 1784416 h 2370204"/>
                <a:gd name="connsiteX851" fmla="*/ 1915517 w 2397257"/>
                <a:gd name="connsiteY851" fmla="*/ 1796902 h 2370204"/>
                <a:gd name="connsiteX852" fmla="*/ 1903031 w 2397257"/>
                <a:gd name="connsiteY852" fmla="*/ 1809388 h 2370204"/>
                <a:gd name="connsiteX853" fmla="*/ 1890545 w 2397257"/>
                <a:gd name="connsiteY853" fmla="*/ 1796902 h 2370204"/>
                <a:gd name="connsiteX854" fmla="*/ 1903031 w 2397257"/>
                <a:gd name="connsiteY854" fmla="*/ 1784416 h 2370204"/>
                <a:gd name="connsiteX855" fmla="*/ 2001877 w 2397257"/>
                <a:gd name="connsiteY855" fmla="*/ 1782335 h 2370204"/>
                <a:gd name="connsiteX856" fmla="*/ 2009161 w 2397257"/>
                <a:gd name="connsiteY856" fmla="*/ 1789619 h 2370204"/>
                <a:gd name="connsiteX857" fmla="*/ 2001877 w 2397257"/>
                <a:gd name="connsiteY857" fmla="*/ 1796903 h 2370204"/>
                <a:gd name="connsiteX858" fmla="*/ 1994593 w 2397257"/>
                <a:gd name="connsiteY858" fmla="*/ 1789619 h 2370204"/>
                <a:gd name="connsiteX859" fmla="*/ 2001877 w 2397257"/>
                <a:gd name="connsiteY859" fmla="*/ 1782335 h 2370204"/>
                <a:gd name="connsiteX860" fmla="*/ 1692334 w 2397257"/>
                <a:gd name="connsiteY860" fmla="*/ 1782334 h 2370204"/>
                <a:gd name="connsiteX861" fmla="*/ 1709502 w 2397257"/>
                <a:gd name="connsiteY861" fmla="*/ 1800543 h 2370204"/>
                <a:gd name="connsiteX862" fmla="*/ 1692334 w 2397257"/>
                <a:gd name="connsiteY862" fmla="*/ 1818752 h 2370204"/>
                <a:gd name="connsiteX863" fmla="*/ 1675166 w 2397257"/>
                <a:gd name="connsiteY863" fmla="*/ 1800543 h 2370204"/>
                <a:gd name="connsiteX864" fmla="*/ 1692334 w 2397257"/>
                <a:gd name="connsiteY864" fmla="*/ 1782334 h 2370204"/>
                <a:gd name="connsiteX865" fmla="*/ 820416 w 2397257"/>
                <a:gd name="connsiteY865" fmla="*/ 1782334 h 2370204"/>
                <a:gd name="connsiteX866" fmla="*/ 836544 w 2397257"/>
                <a:gd name="connsiteY866" fmla="*/ 1798462 h 2370204"/>
                <a:gd name="connsiteX867" fmla="*/ 820416 w 2397257"/>
                <a:gd name="connsiteY867" fmla="*/ 1814590 h 2370204"/>
                <a:gd name="connsiteX868" fmla="*/ 804288 w 2397257"/>
                <a:gd name="connsiteY868" fmla="*/ 1798462 h 2370204"/>
                <a:gd name="connsiteX869" fmla="*/ 820416 w 2397257"/>
                <a:gd name="connsiteY869" fmla="*/ 1782334 h 2370204"/>
                <a:gd name="connsiteX870" fmla="*/ 304860 w 2397257"/>
                <a:gd name="connsiteY870" fmla="*/ 1779213 h 2370204"/>
                <a:gd name="connsiteX871" fmla="*/ 310063 w 2397257"/>
                <a:gd name="connsiteY871" fmla="*/ 1785456 h 2370204"/>
                <a:gd name="connsiteX872" fmla="*/ 304860 w 2397257"/>
                <a:gd name="connsiteY872" fmla="*/ 1791699 h 2370204"/>
                <a:gd name="connsiteX873" fmla="*/ 299657 w 2397257"/>
                <a:gd name="connsiteY873" fmla="*/ 1785456 h 2370204"/>
                <a:gd name="connsiteX874" fmla="*/ 304860 w 2397257"/>
                <a:gd name="connsiteY874" fmla="*/ 1779213 h 2370204"/>
                <a:gd name="connsiteX875" fmla="*/ 1579963 w 2397257"/>
                <a:gd name="connsiteY875" fmla="*/ 1775051 h 2370204"/>
                <a:gd name="connsiteX876" fmla="*/ 1598172 w 2397257"/>
                <a:gd name="connsiteY876" fmla="*/ 1794820 h 2370204"/>
                <a:gd name="connsiteX877" fmla="*/ 1579963 w 2397257"/>
                <a:gd name="connsiteY877" fmla="*/ 1814589 h 2370204"/>
                <a:gd name="connsiteX878" fmla="*/ 1561754 w 2397257"/>
                <a:gd name="connsiteY878" fmla="*/ 1794820 h 2370204"/>
                <a:gd name="connsiteX879" fmla="*/ 1579963 w 2397257"/>
                <a:gd name="connsiteY879" fmla="*/ 1775051 h 2370204"/>
                <a:gd name="connsiteX880" fmla="*/ 2095519 w 2397257"/>
                <a:gd name="connsiteY880" fmla="*/ 1771930 h 2370204"/>
                <a:gd name="connsiteX881" fmla="*/ 2102803 w 2397257"/>
                <a:gd name="connsiteY881" fmla="*/ 1779734 h 2370204"/>
                <a:gd name="connsiteX882" fmla="*/ 2095519 w 2397257"/>
                <a:gd name="connsiteY882" fmla="*/ 1787538 h 2370204"/>
                <a:gd name="connsiteX883" fmla="*/ 2088235 w 2397257"/>
                <a:gd name="connsiteY883" fmla="*/ 1779734 h 2370204"/>
                <a:gd name="connsiteX884" fmla="*/ 2095519 w 2397257"/>
                <a:gd name="connsiteY884" fmla="*/ 1771930 h 2370204"/>
                <a:gd name="connsiteX885" fmla="*/ 211737 w 2397257"/>
                <a:gd name="connsiteY885" fmla="*/ 1771930 h 2370204"/>
                <a:gd name="connsiteX886" fmla="*/ 215379 w 2397257"/>
                <a:gd name="connsiteY886" fmla="*/ 1775572 h 2370204"/>
                <a:gd name="connsiteX887" fmla="*/ 211737 w 2397257"/>
                <a:gd name="connsiteY887" fmla="*/ 1779214 h 2370204"/>
                <a:gd name="connsiteX888" fmla="*/ 208095 w 2397257"/>
                <a:gd name="connsiteY888" fmla="*/ 1775572 h 2370204"/>
                <a:gd name="connsiteX889" fmla="*/ 211737 w 2397257"/>
                <a:gd name="connsiteY889" fmla="*/ 1771930 h 2370204"/>
                <a:gd name="connsiteX890" fmla="*/ 2188641 w 2397257"/>
                <a:gd name="connsiteY890" fmla="*/ 1764646 h 2370204"/>
                <a:gd name="connsiteX891" fmla="*/ 2192283 w 2397257"/>
                <a:gd name="connsiteY891" fmla="*/ 1768288 h 2370204"/>
                <a:gd name="connsiteX892" fmla="*/ 2188641 w 2397257"/>
                <a:gd name="connsiteY892" fmla="*/ 1771930 h 2370204"/>
                <a:gd name="connsiteX893" fmla="*/ 2184999 w 2397257"/>
                <a:gd name="connsiteY893" fmla="*/ 1768288 h 2370204"/>
                <a:gd name="connsiteX894" fmla="*/ 2188641 w 2397257"/>
                <a:gd name="connsiteY894" fmla="*/ 1764646 h 2370204"/>
                <a:gd name="connsiteX895" fmla="*/ 1461349 w 2397257"/>
                <a:gd name="connsiteY895" fmla="*/ 1764646 h 2370204"/>
                <a:gd name="connsiteX896" fmla="*/ 1475396 w 2397257"/>
                <a:gd name="connsiteY896" fmla="*/ 1778172 h 2370204"/>
                <a:gd name="connsiteX897" fmla="*/ 1461349 w 2397257"/>
                <a:gd name="connsiteY897" fmla="*/ 1791698 h 2370204"/>
                <a:gd name="connsiteX898" fmla="*/ 1447302 w 2397257"/>
                <a:gd name="connsiteY898" fmla="*/ 1778172 h 2370204"/>
                <a:gd name="connsiteX899" fmla="*/ 1461349 w 2397257"/>
                <a:gd name="connsiteY899" fmla="*/ 1764646 h 2370204"/>
                <a:gd name="connsiteX900" fmla="*/ 940590 w 2397257"/>
                <a:gd name="connsiteY900" fmla="*/ 1764646 h 2370204"/>
                <a:gd name="connsiteX901" fmla="*/ 955157 w 2397257"/>
                <a:gd name="connsiteY901" fmla="*/ 1779733 h 2370204"/>
                <a:gd name="connsiteX902" fmla="*/ 940590 w 2397257"/>
                <a:gd name="connsiteY902" fmla="*/ 1794820 h 2370204"/>
                <a:gd name="connsiteX903" fmla="*/ 926023 w 2397257"/>
                <a:gd name="connsiteY903" fmla="*/ 1779733 h 2370204"/>
                <a:gd name="connsiteX904" fmla="*/ 940590 w 2397257"/>
                <a:gd name="connsiteY904" fmla="*/ 1764646 h 2370204"/>
                <a:gd name="connsiteX905" fmla="*/ 1200189 w 2397257"/>
                <a:gd name="connsiteY905" fmla="*/ 1755282 h 2370204"/>
                <a:gd name="connsiteX906" fmla="*/ 1210074 w 2397257"/>
                <a:gd name="connsiteY906" fmla="*/ 1763606 h 2370204"/>
                <a:gd name="connsiteX907" fmla="*/ 1200189 w 2397257"/>
                <a:gd name="connsiteY907" fmla="*/ 1771930 h 2370204"/>
                <a:gd name="connsiteX908" fmla="*/ 1190304 w 2397257"/>
                <a:gd name="connsiteY908" fmla="*/ 1763606 h 2370204"/>
                <a:gd name="connsiteX909" fmla="*/ 1200189 w 2397257"/>
                <a:gd name="connsiteY909" fmla="*/ 1755282 h 2370204"/>
                <a:gd name="connsiteX910" fmla="*/ 2280203 w 2397257"/>
                <a:gd name="connsiteY910" fmla="*/ 1752160 h 2370204"/>
                <a:gd name="connsiteX911" fmla="*/ 2281764 w 2397257"/>
                <a:gd name="connsiteY911" fmla="*/ 1754762 h 2370204"/>
                <a:gd name="connsiteX912" fmla="*/ 2280203 w 2397257"/>
                <a:gd name="connsiteY912" fmla="*/ 1757364 h 2370204"/>
                <a:gd name="connsiteX913" fmla="*/ 2278642 w 2397257"/>
                <a:gd name="connsiteY913" fmla="*/ 1754762 h 2370204"/>
                <a:gd name="connsiteX914" fmla="*/ 2280203 w 2397257"/>
                <a:gd name="connsiteY914" fmla="*/ 1752160 h 2370204"/>
                <a:gd name="connsiteX915" fmla="*/ 1266780 w 2397257"/>
                <a:gd name="connsiteY915" fmla="*/ 1750079 h 2370204"/>
                <a:gd name="connsiteX916" fmla="*/ 1276665 w 2397257"/>
                <a:gd name="connsiteY916" fmla="*/ 1758923 h 2370204"/>
                <a:gd name="connsiteX917" fmla="*/ 1266780 w 2397257"/>
                <a:gd name="connsiteY917" fmla="*/ 1767767 h 2370204"/>
                <a:gd name="connsiteX918" fmla="*/ 1256895 w 2397257"/>
                <a:gd name="connsiteY918" fmla="*/ 1758923 h 2370204"/>
                <a:gd name="connsiteX919" fmla="*/ 1266780 w 2397257"/>
                <a:gd name="connsiteY919" fmla="*/ 1750079 h 2370204"/>
                <a:gd name="connsiteX920" fmla="*/ 1133599 w 2397257"/>
                <a:gd name="connsiteY920" fmla="*/ 1750079 h 2370204"/>
                <a:gd name="connsiteX921" fmla="*/ 1143484 w 2397257"/>
                <a:gd name="connsiteY921" fmla="*/ 1759964 h 2370204"/>
                <a:gd name="connsiteX922" fmla="*/ 1133599 w 2397257"/>
                <a:gd name="connsiteY922" fmla="*/ 1769849 h 2370204"/>
                <a:gd name="connsiteX923" fmla="*/ 1123714 w 2397257"/>
                <a:gd name="connsiteY923" fmla="*/ 1759964 h 2370204"/>
                <a:gd name="connsiteX924" fmla="*/ 1133599 w 2397257"/>
                <a:gd name="connsiteY924" fmla="*/ 1750079 h 2370204"/>
                <a:gd name="connsiteX925" fmla="*/ 659661 w 2397257"/>
                <a:gd name="connsiteY925" fmla="*/ 1744877 h 2370204"/>
                <a:gd name="connsiteX926" fmla="*/ 673187 w 2397257"/>
                <a:gd name="connsiteY926" fmla="*/ 1758403 h 2370204"/>
                <a:gd name="connsiteX927" fmla="*/ 659661 w 2397257"/>
                <a:gd name="connsiteY927" fmla="*/ 1771929 h 2370204"/>
                <a:gd name="connsiteX928" fmla="*/ 646135 w 2397257"/>
                <a:gd name="connsiteY928" fmla="*/ 1758403 h 2370204"/>
                <a:gd name="connsiteX929" fmla="*/ 659661 w 2397257"/>
                <a:gd name="connsiteY929" fmla="*/ 1744877 h 2370204"/>
                <a:gd name="connsiteX930" fmla="*/ 557175 w 2397257"/>
                <a:gd name="connsiteY930" fmla="*/ 1744877 h 2370204"/>
                <a:gd name="connsiteX931" fmla="*/ 567060 w 2397257"/>
                <a:gd name="connsiteY931" fmla="*/ 1754762 h 2370204"/>
                <a:gd name="connsiteX932" fmla="*/ 557175 w 2397257"/>
                <a:gd name="connsiteY932" fmla="*/ 1764647 h 2370204"/>
                <a:gd name="connsiteX933" fmla="*/ 547290 w 2397257"/>
                <a:gd name="connsiteY933" fmla="*/ 1754762 h 2370204"/>
                <a:gd name="connsiteX934" fmla="*/ 557175 w 2397257"/>
                <a:gd name="connsiteY934" fmla="*/ 1744877 h 2370204"/>
                <a:gd name="connsiteX935" fmla="*/ 457811 w 2397257"/>
                <a:gd name="connsiteY935" fmla="*/ 1739675 h 2370204"/>
                <a:gd name="connsiteX936" fmla="*/ 465095 w 2397257"/>
                <a:gd name="connsiteY936" fmla="*/ 1748519 h 2370204"/>
                <a:gd name="connsiteX937" fmla="*/ 457811 w 2397257"/>
                <a:gd name="connsiteY937" fmla="*/ 1757363 h 2370204"/>
                <a:gd name="connsiteX938" fmla="*/ 450527 w 2397257"/>
                <a:gd name="connsiteY938" fmla="*/ 1748519 h 2370204"/>
                <a:gd name="connsiteX939" fmla="*/ 457811 w 2397257"/>
                <a:gd name="connsiteY939" fmla="*/ 1739675 h 2370204"/>
                <a:gd name="connsiteX940" fmla="*/ 767351 w 2397257"/>
                <a:gd name="connsiteY940" fmla="*/ 1739674 h 2370204"/>
                <a:gd name="connsiteX941" fmla="*/ 782438 w 2397257"/>
                <a:gd name="connsiteY941" fmla="*/ 1755802 h 2370204"/>
                <a:gd name="connsiteX942" fmla="*/ 767351 w 2397257"/>
                <a:gd name="connsiteY942" fmla="*/ 1771930 h 2370204"/>
                <a:gd name="connsiteX943" fmla="*/ 752264 w 2397257"/>
                <a:gd name="connsiteY943" fmla="*/ 1755802 h 2370204"/>
                <a:gd name="connsiteX944" fmla="*/ 767351 w 2397257"/>
                <a:gd name="connsiteY944" fmla="*/ 1739674 h 2370204"/>
                <a:gd name="connsiteX945" fmla="*/ 1740717 w 2397257"/>
                <a:gd name="connsiteY945" fmla="*/ 1735513 h 2370204"/>
                <a:gd name="connsiteX946" fmla="*/ 1759446 w 2397257"/>
                <a:gd name="connsiteY946" fmla="*/ 1755282 h 2370204"/>
                <a:gd name="connsiteX947" fmla="*/ 1740717 w 2397257"/>
                <a:gd name="connsiteY947" fmla="*/ 1775051 h 2370204"/>
                <a:gd name="connsiteX948" fmla="*/ 1721988 w 2397257"/>
                <a:gd name="connsiteY948" fmla="*/ 1755282 h 2370204"/>
                <a:gd name="connsiteX949" fmla="*/ 1740717 w 2397257"/>
                <a:gd name="connsiteY949" fmla="*/ 1735513 h 2370204"/>
                <a:gd name="connsiteX950" fmla="*/ 1633547 w 2397257"/>
                <a:gd name="connsiteY950" fmla="*/ 1735513 h 2370204"/>
                <a:gd name="connsiteX951" fmla="*/ 1653316 w 2397257"/>
                <a:gd name="connsiteY951" fmla="*/ 1755282 h 2370204"/>
                <a:gd name="connsiteX952" fmla="*/ 1633547 w 2397257"/>
                <a:gd name="connsiteY952" fmla="*/ 1775051 h 2370204"/>
                <a:gd name="connsiteX953" fmla="*/ 1613778 w 2397257"/>
                <a:gd name="connsiteY953" fmla="*/ 1755282 h 2370204"/>
                <a:gd name="connsiteX954" fmla="*/ 1633547 w 2397257"/>
                <a:gd name="connsiteY954" fmla="*/ 1735513 h 2370204"/>
                <a:gd name="connsiteX955" fmla="*/ 1332849 w 2397257"/>
                <a:gd name="connsiteY955" fmla="*/ 1735513 h 2370204"/>
                <a:gd name="connsiteX956" fmla="*/ 1344294 w 2397257"/>
                <a:gd name="connsiteY956" fmla="*/ 1746438 h 2370204"/>
                <a:gd name="connsiteX957" fmla="*/ 1332849 w 2397257"/>
                <a:gd name="connsiteY957" fmla="*/ 1757363 h 2370204"/>
                <a:gd name="connsiteX958" fmla="*/ 1321404 w 2397257"/>
                <a:gd name="connsiteY958" fmla="*/ 1746438 h 2370204"/>
                <a:gd name="connsiteX959" fmla="*/ 1332849 w 2397257"/>
                <a:gd name="connsiteY959" fmla="*/ 1735513 h 2370204"/>
                <a:gd name="connsiteX960" fmla="*/ 1068048 w 2397257"/>
                <a:gd name="connsiteY960" fmla="*/ 1735513 h 2370204"/>
                <a:gd name="connsiteX961" fmla="*/ 1078973 w 2397257"/>
                <a:gd name="connsiteY961" fmla="*/ 1746438 h 2370204"/>
                <a:gd name="connsiteX962" fmla="*/ 1068048 w 2397257"/>
                <a:gd name="connsiteY962" fmla="*/ 1757363 h 2370204"/>
                <a:gd name="connsiteX963" fmla="*/ 1057123 w 2397257"/>
                <a:gd name="connsiteY963" fmla="*/ 1746438 h 2370204"/>
                <a:gd name="connsiteX964" fmla="*/ 1068048 w 2397257"/>
                <a:gd name="connsiteY964" fmla="*/ 1735513 h 2370204"/>
                <a:gd name="connsiteX965" fmla="*/ 1843203 w 2397257"/>
                <a:gd name="connsiteY965" fmla="*/ 1732392 h 2370204"/>
                <a:gd name="connsiteX966" fmla="*/ 1860371 w 2397257"/>
                <a:gd name="connsiteY966" fmla="*/ 1750080 h 2370204"/>
                <a:gd name="connsiteX967" fmla="*/ 1843203 w 2397257"/>
                <a:gd name="connsiteY967" fmla="*/ 1767768 h 2370204"/>
                <a:gd name="connsiteX968" fmla="*/ 1826035 w 2397257"/>
                <a:gd name="connsiteY968" fmla="*/ 1750080 h 2370204"/>
                <a:gd name="connsiteX969" fmla="*/ 1843203 w 2397257"/>
                <a:gd name="connsiteY969" fmla="*/ 1732392 h 2370204"/>
                <a:gd name="connsiteX970" fmla="*/ 363127 w 2397257"/>
                <a:gd name="connsiteY970" fmla="*/ 1732392 h 2370204"/>
                <a:gd name="connsiteX971" fmla="*/ 369370 w 2397257"/>
                <a:gd name="connsiteY971" fmla="*/ 1738635 h 2370204"/>
                <a:gd name="connsiteX972" fmla="*/ 363127 w 2397257"/>
                <a:gd name="connsiteY972" fmla="*/ 1744878 h 2370204"/>
                <a:gd name="connsiteX973" fmla="*/ 356884 w 2397257"/>
                <a:gd name="connsiteY973" fmla="*/ 1738635 h 2370204"/>
                <a:gd name="connsiteX974" fmla="*/ 363127 w 2397257"/>
                <a:gd name="connsiteY974" fmla="*/ 1732392 h 2370204"/>
                <a:gd name="connsiteX975" fmla="*/ 882844 w 2397257"/>
                <a:gd name="connsiteY975" fmla="*/ 1732391 h 2370204"/>
                <a:gd name="connsiteX976" fmla="*/ 898972 w 2397257"/>
                <a:gd name="connsiteY976" fmla="*/ 1747478 h 2370204"/>
                <a:gd name="connsiteX977" fmla="*/ 882844 w 2397257"/>
                <a:gd name="connsiteY977" fmla="*/ 1762565 h 2370204"/>
                <a:gd name="connsiteX978" fmla="*/ 866716 w 2397257"/>
                <a:gd name="connsiteY978" fmla="*/ 1747478 h 2370204"/>
                <a:gd name="connsiteX979" fmla="*/ 882844 w 2397257"/>
                <a:gd name="connsiteY979" fmla="*/ 1732391 h 2370204"/>
                <a:gd name="connsiteX980" fmla="*/ 1942569 w 2397257"/>
                <a:gd name="connsiteY980" fmla="*/ 1730311 h 2370204"/>
                <a:gd name="connsiteX981" fmla="*/ 1955055 w 2397257"/>
                <a:gd name="connsiteY981" fmla="*/ 1742797 h 2370204"/>
                <a:gd name="connsiteX982" fmla="*/ 1942569 w 2397257"/>
                <a:gd name="connsiteY982" fmla="*/ 1755283 h 2370204"/>
                <a:gd name="connsiteX983" fmla="*/ 1930083 w 2397257"/>
                <a:gd name="connsiteY983" fmla="*/ 1742797 h 2370204"/>
                <a:gd name="connsiteX984" fmla="*/ 1942569 w 2397257"/>
                <a:gd name="connsiteY984" fmla="*/ 1730311 h 2370204"/>
                <a:gd name="connsiteX985" fmla="*/ 1519615 w 2397257"/>
                <a:gd name="connsiteY985" fmla="*/ 1727189 h 2370204"/>
                <a:gd name="connsiteX986" fmla="*/ 1536783 w 2397257"/>
                <a:gd name="connsiteY986" fmla="*/ 1744877 h 2370204"/>
                <a:gd name="connsiteX987" fmla="*/ 1519615 w 2397257"/>
                <a:gd name="connsiteY987" fmla="*/ 1762565 h 2370204"/>
                <a:gd name="connsiteX988" fmla="*/ 1502447 w 2397257"/>
                <a:gd name="connsiteY988" fmla="*/ 1744877 h 2370204"/>
                <a:gd name="connsiteX989" fmla="*/ 1519615 w 2397257"/>
                <a:gd name="connsiteY989" fmla="*/ 1727189 h 2370204"/>
                <a:gd name="connsiteX990" fmla="*/ 2036732 w 2397257"/>
                <a:gd name="connsiteY990" fmla="*/ 1723028 h 2370204"/>
                <a:gd name="connsiteX991" fmla="*/ 2046617 w 2397257"/>
                <a:gd name="connsiteY991" fmla="*/ 1732913 h 2370204"/>
                <a:gd name="connsiteX992" fmla="*/ 2036732 w 2397257"/>
                <a:gd name="connsiteY992" fmla="*/ 1742798 h 2370204"/>
                <a:gd name="connsiteX993" fmla="*/ 2026847 w 2397257"/>
                <a:gd name="connsiteY993" fmla="*/ 1732913 h 2370204"/>
                <a:gd name="connsiteX994" fmla="*/ 2036732 w 2397257"/>
                <a:gd name="connsiteY994" fmla="*/ 1723028 h 2370204"/>
                <a:gd name="connsiteX995" fmla="*/ 271044 w 2397257"/>
                <a:gd name="connsiteY995" fmla="*/ 1723027 h 2370204"/>
                <a:gd name="connsiteX996" fmla="*/ 274686 w 2397257"/>
                <a:gd name="connsiteY996" fmla="*/ 1726669 h 2370204"/>
                <a:gd name="connsiteX997" fmla="*/ 271044 w 2397257"/>
                <a:gd name="connsiteY997" fmla="*/ 1730311 h 2370204"/>
                <a:gd name="connsiteX998" fmla="*/ 267402 w 2397257"/>
                <a:gd name="connsiteY998" fmla="*/ 1726669 h 2370204"/>
                <a:gd name="connsiteX999" fmla="*/ 271044 w 2397257"/>
                <a:gd name="connsiteY999" fmla="*/ 1723027 h 2370204"/>
                <a:gd name="connsiteX1000" fmla="*/ 2129333 w 2397257"/>
                <a:gd name="connsiteY1000" fmla="*/ 1712622 h 2370204"/>
                <a:gd name="connsiteX1001" fmla="*/ 2138177 w 2397257"/>
                <a:gd name="connsiteY1001" fmla="*/ 1719906 h 2370204"/>
                <a:gd name="connsiteX1002" fmla="*/ 2129333 w 2397257"/>
                <a:gd name="connsiteY1002" fmla="*/ 1727190 h 2370204"/>
                <a:gd name="connsiteX1003" fmla="*/ 2120489 w 2397257"/>
                <a:gd name="connsiteY1003" fmla="*/ 1719906 h 2370204"/>
                <a:gd name="connsiteX1004" fmla="*/ 2129333 w 2397257"/>
                <a:gd name="connsiteY1004" fmla="*/ 1712622 h 2370204"/>
                <a:gd name="connsiteX1005" fmla="*/ 1004059 w 2397257"/>
                <a:gd name="connsiteY1005" fmla="*/ 1712622 h 2370204"/>
                <a:gd name="connsiteX1006" fmla="*/ 1017585 w 2397257"/>
                <a:gd name="connsiteY1006" fmla="*/ 1726148 h 2370204"/>
                <a:gd name="connsiteX1007" fmla="*/ 1004059 w 2397257"/>
                <a:gd name="connsiteY1007" fmla="*/ 1739674 h 2370204"/>
                <a:gd name="connsiteX1008" fmla="*/ 990533 w 2397257"/>
                <a:gd name="connsiteY1008" fmla="*/ 1726148 h 2370204"/>
                <a:gd name="connsiteX1009" fmla="*/ 1004059 w 2397257"/>
                <a:gd name="connsiteY1009" fmla="*/ 1712622 h 2370204"/>
                <a:gd name="connsiteX1010" fmla="*/ 182084 w 2397257"/>
                <a:gd name="connsiteY1010" fmla="*/ 1712622 h 2370204"/>
                <a:gd name="connsiteX1011" fmla="*/ 183125 w 2397257"/>
                <a:gd name="connsiteY1011" fmla="*/ 1714183 h 2370204"/>
                <a:gd name="connsiteX1012" fmla="*/ 182084 w 2397257"/>
                <a:gd name="connsiteY1012" fmla="*/ 1715744 h 2370204"/>
                <a:gd name="connsiteX1013" fmla="*/ 181043 w 2397257"/>
                <a:gd name="connsiteY1013" fmla="*/ 1714183 h 2370204"/>
                <a:gd name="connsiteX1014" fmla="*/ 182084 w 2397257"/>
                <a:gd name="connsiteY1014" fmla="*/ 1712622 h 2370204"/>
                <a:gd name="connsiteX1015" fmla="*/ 1397359 w 2397257"/>
                <a:gd name="connsiteY1015" fmla="*/ 1710541 h 2370204"/>
                <a:gd name="connsiteX1016" fmla="*/ 1410885 w 2397257"/>
                <a:gd name="connsiteY1016" fmla="*/ 1724067 h 2370204"/>
                <a:gd name="connsiteX1017" fmla="*/ 1397359 w 2397257"/>
                <a:gd name="connsiteY1017" fmla="*/ 1737593 h 2370204"/>
                <a:gd name="connsiteX1018" fmla="*/ 1383833 w 2397257"/>
                <a:gd name="connsiteY1018" fmla="*/ 1724067 h 2370204"/>
                <a:gd name="connsiteX1019" fmla="*/ 1397359 w 2397257"/>
                <a:gd name="connsiteY1019" fmla="*/ 1710541 h 2370204"/>
                <a:gd name="connsiteX1020" fmla="*/ 2219855 w 2397257"/>
                <a:gd name="connsiteY1020" fmla="*/ 1705339 h 2370204"/>
                <a:gd name="connsiteX1021" fmla="*/ 2222456 w 2397257"/>
                <a:gd name="connsiteY1021" fmla="*/ 1707940 h 2370204"/>
                <a:gd name="connsiteX1022" fmla="*/ 2219855 w 2397257"/>
                <a:gd name="connsiteY1022" fmla="*/ 1710541 h 2370204"/>
                <a:gd name="connsiteX1023" fmla="*/ 2217254 w 2397257"/>
                <a:gd name="connsiteY1023" fmla="*/ 1707940 h 2370204"/>
                <a:gd name="connsiteX1024" fmla="*/ 2219855 w 2397257"/>
                <a:gd name="connsiteY1024" fmla="*/ 1705339 h 2370204"/>
                <a:gd name="connsiteX1025" fmla="*/ 826658 w 2397257"/>
                <a:gd name="connsiteY1025" fmla="*/ 1695975 h 2370204"/>
                <a:gd name="connsiteX1026" fmla="*/ 838624 w 2397257"/>
                <a:gd name="connsiteY1026" fmla="*/ 1709501 h 2370204"/>
                <a:gd name="connsiteX1027" fmla="*/ 826658 w 2397257"/>
                <a:gd name="connsiteY1027" fmla="*/ 1723027 h 2370204"/>
                <a:gd name="connsiteX1028" fmla="*/ 814692 w 2397257"/>
                <a:gd name="connsiteY1028" fmla="*/ 1709501 h 2370204"/>
                <a:gd name="connsiteX1029" fmla="*/ 826658 w 2397257"/>
                <a:gd name="connsiteY1029" fmla="*/ 1695975 h 2370204"/>
                <a:gd name="connsiteX1030" fmla="*/ 717929 w 2397257"/>
                <a:gd name="connsiteY1030" fmla="*/ 1695975 h 2370204"/>
                <a:gd name="connsiteX1031" fmla="*/ 732496 w 2397257"/>
                <a:gd name="connsiteY1031" fmla="*/ 1710542 h 2370204"/>
                <a:gd name="connsiteX1032" fmla="*/ 717929 w 2397257"/>
                <a:gd name="connsiteY1032" fmla="*/ 1725109 h 2370204"/>
                <a:gd name="connsiteX1033" fmla="*/ 703362 w 2397257"/>
                <a:gd name="connsiteY1033" fmla="*/ 1710542 h 2370204"/>
                <a:gd name="connsiteX1034" fmla="*/ 717929 w 2397257"/>
                <a:gd name="connsiteY1034" fmla="*/ 1695975 h 2370204"/>
                <a:gd name="connsiteX1035" fmla="*/ 614921 w 2397257"/>
                <a:gd name="connsiteY1035" fmla="*/ 1695975 h 2370204"/>
                <a:gd name="connsiteX1036" fmla="*/ 628447 w 2397257"/>
                <a:gd name="connsiteY1036" fmla="*/ 1709501 h 2370204"/>
                <a:gd name="connsiteX1037" fmla="*/ 614921 w 2397257"/>
                <a:gd name="connsiteY1037" fmla="*/ 1723027 h 2370204"/>
                <a:gd name="connsiteX1038" fmla="*/ 601395 w 2397257"/>
                <a:gd name="connsiteY1038" fmla="*/ 1709501 h 2370204"/>
                <a:gd name="connsiteX1039" fmla="*/ 614921 w 2397257"/>
                <a:gd name="connsiteY1039" fmla="*/ 1695975 h 2370204"/>
                <a:gd name="connsiteX1040" fmla="*/ 2307255 w 2397257"/>
                <a:gd name="connsiteY1040" fmla="*/ 1692853 h 2370204"/>
                <a:gd name="connsiteX1041" fmla="*/ 2308816 w 2397257"/>
                <a:gd name="connsiteY1041" fmla="*/ 1694414 h 2370204"/>
                <a:gd name="connsiteX1042" fmla="*/ 2307255 w 2397257"/>
                <a:gd name="connsiteY1042" fmla="*/ 1695975 h 2370204"/>
                <a:gd name="connsiteX1043" fmla="*/ 2305694 w 2397257"/>
                <a:gd name="connsiteY1043" fmla="*/ 1694414 h 2370204"/>
                <a:gd name="connsiteX1044" fmla="*/ 2307255 w 2397257"/>
                <a:gd name="connsiteY1044" fmla="*/ 1692853 h 2370204"/>
                <a:gd name="connsiteX1045" fmla="*/ 1573720 w 2397257"/>
                <a:gd name="connsiteY1045" fmla="*/ 1690772 h 2370204"/>
                <a:gd name="connsiteX1046" fmla="*/ 1588807 w 2397257"/>
                <a:gd name="connsiteY1046" fmla="*/ 1705339 h 2370204"/>
                <a:gd name="connsiteX1047" fmla="*/ 1573720 w 2397257"/>
                <a:gd name="connsiteY1047" fmla="*/ 1719906 h 2370204"/>
                <a:gd name="connsiteX1048" fmla="*/ 1558633 w 2397257"/>
                <a:gd name="connsiteY1048" fmla="*/ 1705339 h 2370204"/>
                <a:gd name="connsiteX1049" fmla="*/ 1573720 w 2397257"/>
                <a:gd name="connsiteY1049" fmla="*/ 1690772 h 2370204"/>
                <a:gd name="connsiteX1050" fmla="*/ 1682450 w 2397257"/>
                <a:gd name="connsiteY1050" fmla="*/ 1687651 h 2370204"/>
                <a:gd name="connsiteX1051" fmla="*/ 1702219 w 2397257"/>
                <a:gd name="connsiteY1051" fmla="*/ 1707420 h 2370204"/>
                <a:gd name="connsiteX1052" fmla="*/ 1682450 w 2397257"/>
                <a:gd name="connsiteY1052" fmla="*/ 1727189 h 2370204"/>
                <a:gd name="connsiteX1053" fmla="*/ 1662681 w 2397257"/>
                <a:gd name="connsiteY1053" fmla="*/ 1707420 h 2370204"/>
                <a:gd name="connsiteX1054" fmla="*/ 1682450 w 2397257"/>
                <a:gd name="connsiteY1054" fmla="*/ 1687651 h 2370204"/>
                <a:gd name="connsiteX1055" fmla="*/ 1456666 w 2397257"/>
                <a:gd name="connsiteY1055" fmla="*/ 1687651 h 2370204"/>
                <a:gd name="connsiteX1056" fmla="*/ 1462909 w 2397257"/>
                <a:gd name="connsiteY1056" fmla="*/ 1693894 h 2370204"/>
                <a:gd name="connsiteX1057" fmla="*/ 1456666 w 2397257"/>
                <a:gd name="connsiteY1057" fmla="*/ 1700137 h 2370204"/>
                <a:gd name="connsiteX1058" fmla="*/ 1450423 w 2397257"/>
                <a:gd name="connsiteY1058" fmla="*/ 1693894 h 2370204"/>
                <a:gd name="connsiteX1059" fmla="*/ 1456666 w 2397257"/>
                <a:gd name="connsiteY1059" fmla="*/ 1687651 h 2370204"/>
                <a:gd name="connsiteX1060" fmla="*/ 943192 w 2397257"/>
                <a:gd name="connsiteY1060" fmla="*/ 1687651 h 2370204"/>
                <a:gd name="connsiteX1061" fmla="*/ 953077 w 2397257"/>
                <a:gd name="connsiteY1061" fmla="*/ 1696495 h 2370204"/>
                <a:gd name="connsiteX1062" fmla="*/ 943192 w 2397257"/>
                <a:gd name="connsiteY1062" fmla="*/ 1705339 h 2370204"/>
                <a:gd name="connsiteX1063" fmla="*/ 933307 w 2397257"/>
                <a:gd name="connsiteY1063" fmla="*/ 1696495 h 2370204"/>
                <a:gd name="connsiteX1064" fmla="*/ 943192 w 2397257"/>
                <a:gd name="connsiteY1064" fmla="*/ 1687651 h 2370204"/>
                <a:gd name="connsiteX1065" fmla="*/ 517637 w 2397257"/>
                <a:gd name="connsiteY1065" fmla="*/ 1687651 h 2370204"/>
                <a:gd name="connsiteX1066" fmla="*/ 529603 w 2397257"/>
                <a:gd name="connsiteY1066" fmla="*/ 1700137 h 2370204"/>
                <a:gd name="connsiteX1067" fmla="*/ 517637 w 2397257"/>
                <a:gd name="connsiteY1067" fmla="*/ 1712623 h 2370204"/>
                <a:gd name="connsiteX1068" fmla="*/ 505671 w 2397257"/>
                <a:gd name="connsiteY1068" fmla="*/ 1700137 h 2370204"/>
                <a:gd name="connsiteX1069" fmla="*/ 517637 w 2397257"/>
                <a:gd name="connsiteY1069" fmla="*/ 1687651 h 2370204"/>
                <a:gd name="connsiteX1070" fmla="*/ 1785457 w 2397257"/>
                <a:gd name="connsiteY1070" fmla="*/ 1685570 h 2370204"/>
                <a:gd name="connsiteX1071" fmla="*/ 1804186 w 2397257"/>
                <a:gd name="connsiteY1071" fmla="*/ 1704299 h 2370204"/>
                <a:gd name="connsiteX1072" fmla="*/ 1785457 w 2397257"/>
                <a:gd name="connsiteY1072" fmla="*/ 1723028 h 2370204"/>
                <a:gd name="connsiteX1073" fmla="*/ 1766728 w 2397257"/>
                <a:gd name="connsiteY1073" fmla="*/ 1704299 h 2370204"/>
                <a:gd name="connsiteX1074" fmla="*/ 1785457 w 2397257"/>
                <a:gd name="connsiteY1074" fmla="*/ 1685570 h 2370204"/>
                <a:gd name="connsiteX1075" fmla="*/ 1200188 w 2397257"/>
                <a:gd name="connsiteY1075" fmla="*/ 1685570 h 2370204"/>
                <a:gd name="connsiteX1076" fmla="*/ 1202789 w 2397257"/>
                <a:gd name="connsiteY1076" fmla="*/ 1688171 h 2370204"/>
                <a:gd name="connsiteX1077" fmla="*/ 1200188 w 2397257"/>
                <a:gd name="connsiteY1077" fmla="*/ 1690772 h 2370204"/>
                <a:gd name="connsiteX1078" fmla="*/ 1197587 w 2397257"/>
                <a:gd name="connsiteY1078" fmla="*/ 1688171 h 2370204"/>
                <a:gd name="connsiteX1079" fmla="*/ 1200188 w 2397257"/>
                <a:gd name="connsiteY1079" fmla="*/ 1685570 h 2370204"/>
                <a:gd name="connsiteX1080" fmla="*/ 422434 w 2397257"/>
                <a:gd name="connsiteY1080" fmla="*/ 1683490 h 2370204"/>
                <a:gd name="connsiteX1081" fmla="*/ 428677 w 2397257"/>
                <a:gd name="connsiteY1081" fmla="*/ 1690774 h 2370204"/>
                <a:gd name="connsiteX1082" fmla="*/ 422434 w 2397257"/>
                <a:gd name="connsiteY1082" fmla="*/ 1698058 h 2370204"/>
                <a:gd name="connsiteX1083" fmla="*/ 416191 w 2397257"/>
                <a:gd name="connsiteY1083" fmla="*/ 1690774 h 2370204"/>
                <a:gd name="connsiteX1084" fmla="*/ 422434 w 2397257"/>
                <a:gd name="connsiteY1084" fmla="*/ 1683490 h 2370204"/>
                <a:gd name="connsiteX1085" fmla="*/ 1883262 w 2397257"/>
                <a:gd name="connsiteY1085" fmla="*/ 1680368 h 2370204"/>
                <a:gd name="connsiteX1086" fmla="*/ 1900950 w 2397257"/>
                <a:gd name="connsiteY1086" fmla="*/ 1696496 h 2370204"/>
                <a:gd name="connsiteX1087" fmla="*/ 1883262 w 2397257"/>
                <a:gd name="connsiteY1087" fmla="*/ 1712624 h 2370204"/>
                <a:gd name="connsiteX1088" fmla="*/ 1865574 w 2397257"/>
                <a:gd name="connsiteY1088" fmla="*/ 1696496 h 2370204"/>
                <a:gd name="connsiteX1089" fmla="*/ 1883262 w 2397257"/>
                <a:gd name="connsiteY1089" fmla="*/ 1680368 h 2370204"/>
                <a:gd name="connsiteX1090" fmla="*/ 1266779 w 2397257"/>
                <a:gd name="connsiteY1090" fmla="*/ 1680368 h 2370204"/>
                <a:gd name="connsiteX1091" fmla="*/ 1269380 w 2397257"/>
                <a:gd name="connsiteY1091" fmla="*/ 1682969 h 2370204"/>
                <a:gd name="connsiteX1092" fmla="*/ 1266779 w 2397257"/>
                <a:gd name="connsiteY1092" fmla="*/ 1685570 h 2370204"/>
                <a:gd name="connsiteX1093" fmla="*/ 1264178 w 2397257"/>
                <a:gd name="connsiteY1093" fmla="*/ 1682969 h 2370204"/>
                <a:gd name="connsiteX1094" fmla="*/ 1266779 w 2397257"/>
                <a:gd name="connsiteY1094" fmla="*/ 1680368 h 2370204"/>
                <a:gd name="connsiteX1095" fmla="*/ 1133598 w 2397257"/>
                <a:gd name="connsiteY1095" fmla="*/ 1680368 h 2370204"/>
                <a:gd name="connsiteX1096" fmla="*/ 1136199 w 2397257"/>
                <a:gd name="connsiteY1096" fmla="*/ 1682969 h 2370204"/>
                <a:gd name="connsiteX1097" fmla="*/ 1133598 w 2397257"/>
                <a:gd name="connsiteY1097" fmla="*/ 1685570 h 2370204"/>
                <a:gd name="connsiteX1098" fmla="*/ 1130997 w 2397257"/>
                <a:gd name="connsiteY1098" fmla="*/ 1682969 h 2370204"/>
                <a:gd name="connsiteX1099" fmla="*/ 1133598 w 2397257"/>
                <a:gd name="connsiteY1099" fmla="*/ 1680368 h 2370204"/>
                <a:gd name="connsiteX1100" fmla="*/ 330352 w 2397257"/>
                <a:gd name="connsiteY1100" fmla="*/ 1675166 h 2370204"/>
                <a:gd name="connsiteX1101" fmla="*/ 333994 w 2397257"/>
                <a:gd name="connsiteY1101" fmla="*/ 1679328 h 2370204"/>
                <a:gd name="connsiteX1102" fmla="*/ 330352 w 2397257"/>
                <a:gd name="connsiteY1102" fmla="*/ 1683490 h 2370204"/>
                <a:gd name="connsiteX1103" fmla="*/ 326710 w 2397257"/>
                <a:gd name="connsiteY1103" fmla="*/ 1679328 h 2370204"/>
                <a:gd name="connsiteX1104" fmla="*/ 330352 w 2397257"/>
                <a:gd name="connsiteY1104" fmla="*/ 1675166 h 2370204"/>
                <a:gd name="connsiteX1105" fmla="*/ 1976905 w 2397257"/>
                <a:gd name="connsiteY1105" fmla="*/ 1671004 h 2370204"/>
                <a:gd name="connsiteX1106" fmla="*/ 1991472 w 2397257"/>
                <a:gd name="connsiteY1106" fmla="*/ 1685571 h 2370204"/>
                <a:gd name="connsiteX1107" fmla="*/ 1976905 w 2397257"/>
                <a:gd name="connsiteY1107" fmla="*/ 1700138 h 2370204"/>
                <a:gd name="connsiteX1108" fmla="*/ 1962338 w 2397257"/>
                <a:gd name="connsiteY1108" fmla="*/ 1685571 h 2370204"/>
                <a:gd name="connsiteX1109" fmla="*/ 1976905 w 2397257"/>
                <a:gd name="connsiteY1109" fmla="*/ 1671004 h 2370204"/>
                <a:gd name="connsiteX1110" fmla="*/ 1068049 w 2397257"/>
                <a:gd name="connsiteY1110" fmla="*/ 1665801 h 2370204"/>
                <a:gd name="connsiteX1111" fmla="*/ 1071691 w 2397257"/>
                <a:gd name="connsiteY1111" fmla="*/ 1669443 h 2370204"/>
                <a:gd name="connsiteX1112" fmla="*/ 1068049 w 2397257"/>
                <a:gd name="connsiteY1112" fmla="*/ 1673085 h 2370204"/>
                <a:gd name="connsiteX1113" fmla="*/ 1064407 w 2397257"/>
                <a:gd name="connsiteY1113" fmla="*/ 1669443 h 2370204"/>
                <a:gd name="connsiteX1114" fmla="*/ 1068049 w 2397257"/>
                <a:gd name="connsiteY1114" fmla="*/ 1665801 h 2370204"/>
                <a:gd name="connsiteX1115" fmla="*/ 2070027 w 2397257"/>
                <a:gd name="connsiteY1115" fmla="*/ 1663721 h 2370204"/>
                <a:gd name="connsiteX1116" fmla="*/ 2080952 w 2397257"/>
                <a:gd name="connsiteY1116" fmla="*/ 1673606 h 2370204"/>
                <a:gd name="connsiteX1117" fmla="*/ 2070027 w 2397257"/>
                <a:gd name="connsiteY1117" fmla="*/ 1683491 h 2370204"/>
                <a:gd name="connsiteX1118" fmla="*/ 2059102 w 2397257"/>
                <a:gd name="connsiteY1118" fmla="*/ 1673606 h 2370204"/>
                <a:gd name="connsiteX1119" fmla="*/ 2070027 w 2397257"/>
                <a:gd name="connsiteY1119" fmla="*/ 1663721 h 2370204"/>
                <a:gd name="connsiteX1120" fmla="*/ 1332329 w 2397257"/>
                <a:gd name="connsiteY1120" fmla="*/ 1663720 h 2370204"/>
                <a:gd name="connsiteX1121" fmla="*/ 1335971 w 2397257"/>
                <a:gd name="connsiteY1121" fmla="*/ 1667362 h 2370204"/>
                <a:gd name="connsiteX1122" fmla="*/ 1332329 w 2397257"/>
                <a:gd name="connsiteY1122" fmla="*/ 1671004 h 2370204"/>
                <a:gd name="connsiteX1123" fmla="*/ 1328687 w 2397257"/>
                <a:gd name="connsiteY1123" fmla="*/ 1667362 h 2370204"/>
                <a:gd name="connsiteX1124" fmla="*/ 1332329 w 2397257"/>
                <a:gd name="connsiteY1124" fmla="*/ 1663720 h 2370204"/>
                <a:gd name="connsiteX1125" fmla="*/ 241911 w 2397257"/>
                <a:gd name="connsiteY1125" fmla="*/ 1663720 h 2370204"/>
                <a:gd name="connsiteX1126" fmla="*/ 245553 w 2397257"/>
                <a:gd name="connsiteY1126" fmla="*/ 1667362 h 2370204"/>
                <a:gd name="connsiteX1127" fmla="*/ 241911 w 2397257"/>
                <a:gd name="connsiteY1127" fmla="*/ 1671004 h 2370204"/>
                <a:gd name="connsiteX1128" fmla="*/ 238269 w 2397257"/>
                <a:gd name="connsiteY1128" fmla="*/ 1667362 h 2370204"/>
                <a:gd name="connsiteX1129" fmla="*/ 241911 w 2397257"/>
                <a:gd name="connsiteY1129" fmla="*/ 1663720 h 2370204"/>
                <a:gd name="connsiteX1130" fmla="*/ 2157947 w 2397257"/>
                <a:gd name="connsiteY1130" fmla="*/ 1653315 h 2370204"/>
                <a:gd name="connsiteX1131" fmla="*/ 2165231 w 2397257"/>
                <a:gd name="connsiteY1131" fmla="*/ 1659558 h 2370204"/>
                <a:gd name="connsiteX1132" fmla="*/ 2157947 w 2397257"/>
                <a:gd name="connsiteY1132" fmla="*/ 1665801 h 2370204"/>
                <a:gd name="connsiteX1133" fmla="*/ 2150663 w 2397257"/>
                <a:gd name="connsiteY1133" fmla="*/ 1659558 h 2370204"/>
                <a:gd name="connsiteX1134" fmla="*/ 2157947 w 2397257"/>
                <a:gd name="connsiteY1134" fmla="*/ 1653315 h 2370204"/>
                <a:gd name="connsiteX1135" fmla="*/ 885966 w 2397257"/>
                <a:gd name="connsiteY1135" fmla="*/ 1651234 h 2370204"/>
                <a:gd name="connsiteX1136" fmla="*/ 895851 w 2397257"/>
                <a:gd name="connsiteY1136" fmla="*/ 1661119 h 2370204"/>
                <a:gd name="connsiteX1137" fmla="*/ 885966 w 2397257"/>
                <a:gd name="connsiteY1137" fmla="*/ 1671004 h 2370204"/>
                <a:gd name="connsiteX1138" fmla="*/ 876081 w 2397257"/>
                <a:gd name="connsiteY1138" fmla="*/ 1661119 h 2370204"/>
                <a:gd name="connsiteX1139" fmla="*/ 885966 w 2397257"/>
                <a:gd name="connsiteY1139" fmla="*/ 1651234 h 2370204"/>
                <a:gd name="connsiteX1140" fmla="*/ 1513372 w 2397257"/>
                <a:gd name="connsiteY1140" fmla="*/ 1648113 h 2370204"/>
                <a:gd name="connsiteX1141" fmla="*/ 1524297 w 2397257"/>
                <a:gd name="connsiteY1141" fmla="*/ 1657998 h 2370204"/>
                <a:gd name="connsiteX1142" fmla="*/ 1513372 w 2397257"/>
                <a:gd name="connsiteY1142" fmla="*/ 1667883 h 2370204"/>
                <a:gd name="connsiteX1143" fmla="*/ 1502447 w 2397257"/>
                <a:gd name="connsiteY1143" fmla="*/ 1657998 h 2370204"/>
                <a:gd name="connsiteX1144" fmla="*/ 1513372 w 2397257"/>
                <a:gd name="connsiteY1144" fmla="*/ 1648113 h 2370204"/>
                <a:gd name="connsiteX1145" fmla="*/ 777236 w 2397257"/>
                <a:gd name="connsiteY1145" fmla="*/ 1648113 h 2370204"/>
                <a:gd name="connsiteX1146" fmla="*/ 791803 w 2397257"/>
                <a:gd name="connsiteY1146" fmla="*/ 1663200 h 2370204"/>
                <a:gd name="connsiteX1147" fmla="*/ 777236 w 2397257"/>
                <a:gd name="connsiteY1147" fmla="*/ 1678287 h 2370204"/>
                <a:gd name="connsiteX1148" fmla="*/ 762669 w 2397257"/>
                <a:gd name="connsiteY1148" fmla="*/ 1663200 h 2370204"/>
                <a:gd name="connsiteX1149" fmla="*/ 777236 w 2397257"/>
                <a:gd name="connsiteY1149" fmla="*/ 1648113 h 2370204"/>
                <a:gd name="connsiteX1150" fmla="*/ 673188 w 2397257"/>
                <a:gd name="connsiteY1150" fmla="*/ 1646032 h 2370204"/>
                <a:gd name="connsiteX1151" fmla="*/ 687755 w 2397257"/>
                <a:gd name="connsiteY1151" fmla="*/ 1660599 h 2370204"/>
                <a:gd name="connsiteX1152" fmla="*/ 673188 w 2397257"/>
                <a:gd name="connsiteY1152" fmla="*/ 1675166 h 2370204"/>
                <a:gd name="connsiteX1153" fmla="*/ 658621 w 2397257"/>
                <a:gd name="connsiteY1153" fmla="*/ 1660599 h 2370204"/>
                <a:gd name="connsiteX1154" fmla="*/ 673188 w 2397257"/>
                <a:gd name="connsiteY1154" fmla="*/ 1646032 h 2370204"/>
                <a:gd name="connsiteX1155" fmla="*/ 2245867 w 2397257"/>
                <a:gd name="connsiteY1155" fmla="*/ 1643951 h 2370204"/>
                <a:gd name="connsiteX1156" fmla="*/ 2249509 w 2397257"/>
                <a:gd name="connsiteY1156" fmla="*/ 1646032 h 2370204"/>
                <a:gd name="connsiteX1157" fmla="*/ 2245867 w 2397257"/>
                <a:gd name="connsiteY1157" fmla="*/ 1648113 h 2370204"/>
                <a:gd name="connsiteX1158" fmla="*/ 2242225 w 2397257"/>
                <a:gd name="connsiteY1158" fmla="*/ 1646032 h 2370204"/>
                <a:gd name="connsiteX1159" fmla="*/ 2245867 w 2397257"/>
                <a:gd name="connsiteY1159" fmla="*/ 1643951 h 2370204"/>
                <a:gd name="connsiteX1160" fmla="*/ 1623143 w 2397257"/>
                <a:gd name="connsiteY1160" fmla="*/ 1640829 h 2370204"/>
                <a:gd name="connsiteX1161" fmla="*/ 1642912 w 2397257"/>
                <a:gd name="connsiteY1161" fmla="*/ 1660598 h 2370204"/>
                <a:gd name="connsiteX1162" fmla="*/ 1623143 w 2397257"/>
                <a:gd name="connsiteY1162" fmla="*/ 1680367 h 2370204"/>
                <a:gd name="connsiteX1163" fmla="*/ 1603374 w 2397257"/>
                <a:gd name="connsiteY1163" fmla="*/ 1660598 h 2370204"/>
                <a:gd name="connsiteX1164" fmla="*/ 1623143 w 2397257"/>
                <a:gd name="connsiteY1164" fmla="*/ 1640829 h 2370204"/>
                <a:gd name="connsiteX1165" fmla="*/ 575383 w 2397257"/>
                <a:gd name="connsiteY1165" fmla="*/ 1640829 h 2370204"/>
                <a:gd name="connsiteX1166" fmla="*/ 588909 w 2397257"/>
                <a:gd name="connsiteY1166" fmla="*/ 1654355 h 2370204"/>
                <a:gd name="connsiteX1167" fmla="*/ 575383 w 2397257"/>
                <a:gd name="connsiteY1167" fmla="*/ 1667881 h 2370204"/>
                <a:gd name="connsiteX1168" fmla="*/ 561857 w 2397257"/>
                <a:gd name="connsiteY1168" fmla="*/ 1654355 h 2370204"/>
                <a:gd name="connsiteX1169" fmla="*/ 575383 w 2397257"/>
                <a:gd name="connsiteY1169" fmla="*/ 1640829 h 2370204"/>
                <a:gd name="connsiteX1170" fmla="*/ 1394758 w 2397257"/>
                <a:gd name="connsiteY1170" fmla="*/ 1638749 h 2370204"/>
                <a:gd name="connsiteX1171" fmla="*/ 1398400 w 2397257"/>
                <a:gd name="connsiteY1171" fmla="*/ 1642391 h 2370204"/>
                <a:gd name="connsiteX1172" fmla="*/ 1394758 w 2397257"/>
                <a:gd name="connsiteY1172" fmla="*/ 1646033 h 2370204"/>
                <a:gd name="connsiteX1173" fmla="*/ 1391116 w 2397257"/>
                <a:gd name="connsiteY1173" fmla="*/ 1642391 h 2370204"/>
                <a:gd name="connsiteX1174" fmla="*/ 1394758 w 2397257"/>
                <a:gd name="connsiteY1174" fmla="*/ 1638749 h 2370204"/>
                <a:gd name="connsiteX1175" fmla="*/ 1005100 w 2397257"/>
                <a:gd name="connsiteY1175" fmla="*/ 1638749 h 2370204"/>
                <a:gd name="connsiteX1176" fmla="*/ 1010303 w 2397257"/>
                <a:gd name="connsiteY1176" fmla="*/ 1644992 h 2370204"/>
                <a:gd name="connsiteX1177" fmla="*/ 1005100 w 2397257"/>
                <a:gd name="connsiteY1177" fmla="*/ 1651235 h 2370204"/>
                <a:gd name="connsiteX1178" fmla="*/ 999897 w 2397257"/>
                <a:gd name="connsiteY1178" fmla="*/ 1644992 h 2370204"/>
                <a:gd name="connsiteX1179" fmla="*/ 1005100 w 2397257"/>
                <a:gd name="connsiteY1179" fmla="*/ 1638749 h 2370204"/>
                <a:gd name="connsiteX1180" fmla="*/ 1726150 w 2397257"/>
                <a:gd name="connsiteY1180" fmla="*/ 1635627 h 2370204"/>
                <a:gd name="connsiteX1181" fmla="*/ 1746960 w 2397257"/>
                <a:gd name="connsiteY1181" fmla="*/ 1656957 h 2370204"/>
                <a:gd name="connsiteX1182" fmla="*/ 1726150 w 2397257"/>
                <a:gd name="connsiteY1182" fmla="*/ 1678287 h 2370204"/>
                <a:gd name="connsiteX1183" fmla="*/ 1705340 w 2397257"/>
                <a:gd name="connsiteY1183" fmla="*/ 1656957 h 2370204"/>
                <a:gd name="connsiteX1184" fmla="*/ 1726150 w 2397257"/>
                <a:gd name="connsiteY1184" fmla="*/ 1635627 h 2370204"/>
                <a:gd name="connsiteX1185" fmla="*/ 481740 w 2397257"/>
                <a:gd name="connsiteY1185" fmla="*/ 1633546 h 2370204"/>
                <a:gd name="connsiteX1186" fmla="*/ 490064 w 2397257"/>
                <a:gd name="connsiteY1186" fmla="*/ 1643431 h 2370204"/>
                <a:gd name="connsiteX1187" fmla="*/ 481740 w 2397257"/>
                <a:gd name="connsiteY1187" fmla="*/ 1653316 h 2370204"/>
                <a:gd name="connsiteX1188" fmla="*/ 473416 w 2397257"/>
                <a:gd name="connsiteY1188" fmla="*/ 1643431 h 2370204"/>
                <a:gd name="connsiteX1189" fmla="*/ 481740 w 2397257"/>
                <a:gd name="connsiteY1189" fmla="*/ 1633546 h 2370204"/>
                <a:gd name="connsiteX1190" fmla="*/ 1824995 w 2397257"/>
                <a:gd name="connsiteY1190" fmla="*/ 1631465 h 2370204"/>
                <a:gd name="connsiteX1191" fmla="*/ 1843724 w 2397257"/>
                <a:gd name="connsiteY1191" fmla="*/ 1649674 h 2370204"/>
                <a:gd name="connsiteX1192" fmla="*/ 1824995 w 2397257"/>
                <a:gd name="connsiteY1192" fmla="*/ 1667883 h 2370204"/>
                <a:gd name="connsiteX1193" fmla="*/ 1806266 w 2397257"/>
                <a:gd name="connsiteY1193" fmla="*/ 1649674 h 2370204"/>
                <a:gd name="connsiteX1194" fmla="*/ 1824995 w 2397257"/>
                <a:gd name="connsiteY1194" fmla="*/ 1631465 h 2370204"/>
                <a:gd name="connsiteX1195" fmla="*/ 2329626 w 2397257"/>
                <a:gd name="connsiteY1195" fmla="*/ 1628344 h 2370204"/>
                <a:gd name="connsiteX1196" fmla="*/ 2330667 w 2397257"/>
                <a:gd name="connsiteY1196" fmla="*/ 1630946 h 2370204"/>
                <a:gd name="connsiteX1197" fmla="*/ 2329626 w 2397257"/>
                <a:gd name="connsiteY1197" fmla="*/ 1633548 h 2370204"/>
                <a:gd name="connsiteX1198" fmla="*/ 2328585 w 2397257"/>
                <a:gd name="connsiteY1198" fmla="*/ 1630946 h 2370204"/>
                <a:gd name="connsiteX1199" fmla="*/ 2329626 w 2397257"/>
                <a:gd name="connsiteY1199" fmla="*/ 1628344 h 2370204"/>
                <a:gd name="connsiteX1200" fmla="*/ 391220 w 2397257"/>
                <a:gd name="connsiteY1200" fmla="*/ 1624183 h 2370204"/>
                <a:gd name="connsiteX1201" fmla="*/ 398504 w 2397257"/>
                <a:gd name="connsiteY1201" fmla="*/ 1631467 h 2370204"/>
                <a:gd name="connsiteX1202" fmla="*/ 391220 w 2397257"/>
                <a:gd name="connsiteY1202" fmla="*/ 1638751 h 2370204"/>
                <a:gd name="connsiteX1203" fmla="*/ 383936 w 2397257"/>
                <a:gd name="connsiteY1203" fmla="*/ 1631467 h 2370204"/>
                <a:gd name="connsiteX1204" fmla="*/ 391220 w 2397257"/>
                <a:gd name="connsiteY1204" fmla="*/ 1624183 h 2370204"/>
                <a:gd name="connsiteX1205" fmla="*/ 1919159 w 2397257"/>
                <a:gd name="connsiteY1205" fmla="*/ 1621061 h 2370204"/>
                <a:gd name="connsiteX1206" fmla="*/ 1935287 w 2397257"/>
                <a:gd name="connsiteY1206" fmla="*/ 1638229 h 2370204"/>
                <a:gd name="connsiteX1207" fmla="*/ 1919159 w 2397257"/>
                <a:gd name="connsiteY1207" fmla="*/ 1655397 h 2370204"/>
                <a:gd name="connsiteX1208" fmla="*/ 1903031 w 2397257"/>
                <a:gd name="connsiteY1208" fmla="*/ 1638229 h 2370204"/>
                <a:gd name="connsiteX1209" fmla="*/ 1919159 w 2397257"/>
                <a:gd name="connsiteY1209" fmla="*/ 1621061 h 2370204"/>
                <a:gd name="connsiteX1210" fmla="*/ 302259 w 2397257"/>
                <a:gd name="connsiteY1210" fmla="*/ 1613778 h 2370204"/>
                <a:gd name="connsiteX1211" fmla="*/ 306941 w 2397257"/>
                <a:gd name="connsiteY1211" fmla="*/ 1618980 h 2370204"/>
                <a:gd name="connsiteX1212" fmla="*/ 302259 w 2397257"/>
                <a:gd name="connsiteY1212" fmla="*/ 1624183 h 2370204"/>
                <a:gd name="connsiteX1213" fmla="*/ 297577 w 2397257"/>
                <a:gd name="connsiteY1213" fmla="*/ 1618980 h 2370204"/>
                <a:gd name="connsiteX1214" fmla="*/ 302259 w 2397257"/>
                <a:gd name="connsiteY1214" fmla="*/ 1613778 h 2370204"/>
                <a:gd name="connsiteX1215" fmla="*/ 2009160 w 2397257"/>
                <a:gd name="connsiteY1215" fmla="*/ 1611697 h 2370204"/>
                <a:gd name="connsiteX1216" fmla="*/ 2023727 w 2397257"/>
                <a:gd name="connsiteY1216" fmla="*/ 1626264 h 2370204"/>
                <a:gd name="connsiteX1217" fmla="*/ 2009160 w 2397257"/>
                <a:gd name="connsiteY1217" fmla="*/ 1640831 h 2370204"/>
                <a:gd name="connsiteX1218" fmla="*/ 1994593 w 2397257"/>
                <a:gd name="connsiteY1218" fmla="*/ 1626264 h 2370204"/>
                <a:gd name="connsiteX1219" fmla="*/ 2009160 w 2397257"/>
                <a:gd name="connsiteY1219" fmla="*/ 1611697 h 2370204"/>
                <a:gd name="connsiteX1220" fmla="*/ 1454065 w 2397257"/>
                <a:gd name="connsiteY1220" fmla="*/ 1608575 h 2370204"/>
                <a:gd name="connsiteX1221" fmla="*/ 1455626 w 2397257"/>
                <a:gd name="connsiteY1221" fmla="*/ 1610136 h 2370204"/>
                <a:gd name="connsiteX1222" fmla="*/ 1454065 w 2397257"/>
                <a:gd name="connsiteY1222" fmla="*/ 1611697 h 2370204"/>
                <a:gd name="connsiteX1223" fmla="*/ 1452504 w 2397257"/>
                <a:gd name="connsiteY1223" fmla="*/ 1610136 h 2370204"/>
                <a:gd name="connsiteX1224" fmla="*/ 1454065 w 2397257"/>
                <a:gd name="connsiteY1224" fmla="*/ 1608575 h 2370204"/>
                <a:gd name="connsiteX1225" fmla="*/ 835502 w 2397257"/>
                <a:gd name="connsiteY1225" fmla="*/ 1608575 h 2370204"/>
                <a:gd name="connsiteX1226" fmla="*/ 843826 w 2397257"/>
                <a:gd name="connsiteY1226" fmla="*/ 1616379 h 2370204"/>
                <a:gd name="connsiteX1227" fmla="*/ 835502 w 2397257"/>
                <a:gd name="connsiteY1227" fmla="*/ 1624183 h 2370204"/>
                <a:gd name="connsiteX1228" fmla="*/ 827178 w 2397257"/>
                <a:gd name="connsiteY1228" fmla="*/ 1616379 h 2370204"/>
                <a:gd name="connsiteX1229" fmla="*/ 835502 w 2397257"/>
                <a:gd name="connsiteY1229" fmla="*/ 1608575 h 2370204"/>
                <a:gd name="connsiteX1230" fmla="*/ 1565396 w 2397257"/>
                <a:gd name="connsiteY1230" fmla="*/ 1606494 h 2370204"/>
                <a:gd name="connsiteX1231" fmla="*/ 1574240 w 2397257"/>
                <a:gd name="connsiteY1231" fmla="*/ 1615338 h 2370204"/>
                <a:gd name="connsiteX1232" fmla="*/ 1565396 w 2397257"/>
                <a:gd name="connsiteY1232" fmla="*/ 1624182 h 2370204"/>
                <a:gd name="connsiteX1233" fmla="*/ 1556552 w 2397257"/>
                <a:gd name="connsiteY1233" fmla="*/ 1615338 h 2370204"/>
                <a:gd name="connsiteX1234" fmla="*/ 1565396 w 2397257"/>
                <a:gd name="connsiteY1234" fmla="*/ 1606494 h 2370204"/>
                <a:gd name="connsiteX1235" fmla="*/ 1267819 w 2397257"/>
                <a:gd name="connsiteY1235" fmla="*/ 1606494 h 2370204"/>
                <a:gd name="connsiteX1236" fmla="*/ 1268339 w 2397257"/>
                <a:gd name="connsiteY1236" fmla="*/ 1607014 h 2370204"/>
                <a:gd name="connsiteX1237" fmla="*/ 1267819 w 2397257"/>
                <a:gd name="connsiteY1237" fmla="*/ 1607534 h 2370204"/>
                <a:gd name="connsiteX1238" fmla="*/ 1267299 w 2397257"/>
                <a:gd name="connsiteY1238" fmla="*/ 1607014 h 2370204"/>
                <a:gd name="connsiteX1239" fmla="*/ 1267819 w 2397257"/>
                <a:gd name="connsiteY1239" fmla="*/ 1606494 h 2370204"/>
                <a:gd name="connsiteX1240" fmla="*/ 215899 w 2397257"/>
                <a:gd name="connsiteY1240" fmla="*/ 1601292 h 2370204"/>
                <a:gd name="connsiteX1241" fmla="*/ 218500 w 2397257"/>
                <a:gd name="connsiteY1241" fmla="*/ 1603893 h 2370204"/>
                <a:gd name="connsiteX1242" fmla="*/ 215899 w 2397257"/>
                <a:gd name="connsiteY1242" fmla="*/ 1606494 h 2370204"/>
                <a:gd name="connsiteX1243" fmla="*/ 213298 w 2397257"/>
                <a:gd name="connsiteY1243" fmla="*/ 1603893 h 2370204"/>
                <a:gd name="connsiteX1244" fmla="*/ 215899 w 2397257"/>
                <a:gd name="connsiteY1244" fmla="*/ 1601292 h 2370204"/>
                <a:gd name="connsiteX1245" fmla="*/ 732495 w 2397257"/>
                <a:gd name="connsiteY1245" fmla="*/ 1601291 h 2370204"/>
                <a:gd name="connsiteX1246" fmla="*/ 744981 w 2397257"/>
                <a:gd name="connsiteY1246" fmla="*/ 1613777 h 2370204"/>
                <a:gd name="connsiteX1247" fmla="*/ 732495 w 2397257"/>
                <a:gd name="connsiteY1247" fmla="*/ 1626263 h 2370204"/>
                <a:gd name="connsiteX1248" fmla="*/ 720009 w 2397257"/>
                <a:gd name="connsiteY1248" fmla="*/ 1613777 h 2370204"/>
                <a:gd name="connsiteX1249" fmla="*/ 732495 w 2397257"/>
                <a:gd name="connsiteY1249" fmla="*/ 1601291 h 2370204"/>
                <a:gd name="connsiteX1250" fmla="*/ 2097080 w 2397257"/>
                <a:gd name="connsiteY1250" fmla="*/ 1599211 h 2370204"/>
                <a:gd name="connsiteX1251" fmla="*/ 2111127 w 2397257"/>
                <a:gd name="connsiteY1251" fmla="*/ 1612737 h 2370204"/>
                <a:gd name="connsiteX1252" fmla="*/ 2097080 w 2397257"/>
                <a:gd name="connsiteY1252" fmla="*/ 1626263 h 2370204"/>
                <a:gd name="connsiteX1253" fmla="*/ 2083033 w 2397257"/>
                <a:gd name="connsiteY1253" fmla="*/ 1612737 h 2370204"/>
                <a:gd name="connsiteX1254" fmla="*/ 2097080 w 2397257"/>
                <a:gd name="connsiteY1254" fmla="*/ 1599211 h 2370204"/>
                <a:gd name="connsiteX1255" fmla="*/ 1667883 w 2397257"/>
                <a:gd name="connsiteY1255" fmla="*/ 1596089 h 2370204"/>
                <a:gd name="connsiteX1256" fmla="*/ 1682450 w 2397257"/>
                <a:gd name="connsiteY1256" fmla="*/ 1611176 h 2370204"/>
                <a:gd name="connsiteX1257" fmla="*/ 1667883 w 2397257"/>
                <a:gd name="connsiteY1257" fmla="*/ 1626263 h 2370204"/>
                <a:gd name="connsiteX1258" fmla="*/ 1653316 w 2397257"/>
                <a:gd name="connsiteY1258" fmla="*/ 1611176 h 2370204"/>
                <a:gd name="connsiteX1259" fmla="*/ 1667883 w 2397257"/>
                <a:gd name="connsiteY1259" fmla="*/ 1596089 h 2370204"/>
                <a:gd name="connsiteX1260" fmla="*/ 633650 w 2397257"/>
                <a:gd name="connsiteY1260" fmla="*/ 1591927 h 2370204"/>
                <a:gd name="connsiteX1261" fmla="*/ 648217 w 2397257"/>
                <a:gd name="connsiteY1261" fmla="*/ 1608055 h 2370204"/>
                <a:gd name="connsiteX1262" fmla="*/ 633650 w 2397257"/>
                <a:gd name="connsiteY1262" fmla="*/ 1624183 h 2370204"/>
                <a:gd name="connsiteX1263" fmla="*/ 619083 w 2397257"/>
                <a:gd name="connsiteY1263" fmla="*/ 1608055 h 2370204"/>
                <a:gd name="connsiteX1264" fmla="*/ 633650 w 2397257"/>
                <a:gd name="connsiteY1264" fmla="*/ 1591927 h 2370204"/>
                <a:gd name="connsiteX1265" fmla="*/ 1332329 w 2397257"/>
                <a:gd name="connsiteY1265" fmla="*/ 1588806 h 2370204"/>
                <a:gd name="connsiteX1266" fmla="*/ 1332849 w 2397257"/>
                <a:gd name="connsiteY1266" fmla="*/ 1589326 h 2370204"/>
                <a:gd name="connsiteX1267" fmla="*/ 1332329 w 2397257"/>
                <a:gd name="connsiteY1267" fmla="*/ 1589846 h 2370204"/>
                <a:gd name="connsiteX1268" fmla="*/ 1331809 w 2397257"/>
                <a:gd name="connsiteY1268" fmla="*/ 1589326 h 2370204"/>
                <a:gd name="connsiteX1269" fmla="*/ 1332329 w 2397257"/>
                <a:gd name="connsiteY1269" fmla="*/ 1588806 h 2370204"/>
                <a:gd name="connsiteX1270" fmla="*/ 1068049 w 2397257"/>
                <a:gd name="connsiteY1270" fmla="*/ 1588806 h 2370204"/>
                <a:gd name="connsiteX1271" fmla="*/ 1069610 w 2397257"/>
                <a:gd name="connsiteY1271" fmla="*/ 1590367 h 2370204"/>
                <a:gd name="connsiteX1272" fmla="*/ 1068049 w 2397257"/>
                <a:gd name="connsiteY1272" fmla="*/ 1591928 h 2370204"/>
                <a:gd name="connsiteX1273" fmla="*/ 1066488 w 2397257"/>
                <a:gd name="connsiteY1273" fmla="*/ 1590367 h 2370204"/>
                <a:gd name="connsiteX1274" fmla="*/ 1068049 w 2397257"/>
                <a:gd name="connsiteY1274" fmla="*/ 1588806 h 2370204"/>
                <a:gd name="connsiteX1275" fmla="*/ 132661 w 2397257"/>
                <a:gd name="connsiteY1275" fmla="*/ 1588806 h 2370204"/>
                <a:gd name="connsiteX1276" fmla="*/ 134222 w 2397257"/>
                <a:gd name="connsiteY1276" fmla="*/ 1590367 h 2370204"/>
                <a:gd name="connsiteX1277" fmla="*/ 132661 w 2397257"/>
                <a:gd name="connsiteY1277" fmla="*/ 1591928 h 2370204"/>
                <a:gd name="connsiteX1278" fmla="*/ 131100 w 2397257"/>
                <a:gd name="connsiteY1278" fmla="*/ 1590367 h 2370204"/>
                <a:gd name="connsiteX1279" fmla="*/ 132661 w 2397257"/>
                <a:gd name="connsiteY1279" fmla="*/ 1588806 h 2370204"/>
                <a:gd name="connsiteX1280" fmla="*/ 2182398 w 2397257"/>
                <a:gd name="connsiteY1280" fmla="*/ 1586725 h 2370204"/>
                <a:gd name="connsiteX1281" fmla="*/ 2192283 w 2397257"/>
                <a:gd name="connsiteY1281" fmla="*/ 1597650 h 2370204"/>
                <a:gd name="connsiteX1282" fmla="*/ 2182398 w 2397257"/>
                <a:gd name="connsiteY1282" fmla="*/ 1608575 h 2370204"/>
                <a:gd name="connsiteX1283" fmla="*/ 2172513 w 2397257"/>
                <a:gd name="connsiteY1283" fmla="*/ 1597650 h 2370204"/>
                <a:gd name="connsiteX1284" fmla="*/ 2182398 w 2397257"/>
                <a:gd name="connsiteY1284" fmla="*/ 1586725 h 2370204"/>
                <a:gd name="connsiteX1285" fmla="*/ 1765688 w 2397257"/>
                <a:gd name="connsiteY1285" fmla="*/ 1583603 h 2370204"/>
                <a:gd name="connsiteX1286" fmla="*/ 1784417 w 2397257"/>
                <a:gd name="connsiteY1286" fmla="*/ 1602332 h 2370204"/>
                <a:gd name="connsiteX1287" fmla="*/ 1765688 w 2397257"/>
                <a:gd name="connsiteY1287" fmla="*/ 1621061 h 2370204"/>
                <a:gd name="connsiteX1288" fmla="*/ 1746959 w 2397257"/>
                <a:gd name="connsiteY1288" fmla="*/ 1602332 h 2370204"/>
                <a:gd name="connsiteX1289" fmla="*/ 1765688 w 2397257"/>
                <a:gd name="connsiteY1289" fmla="*/ 1583603 h 2370204"/>
                <a:gd name="connsiteX1290" fmla="*/ 541047 w 2397257"/>
                <a:gd name="connsiteY1290" fmla="*/ 1581522 h 2370204"/>
                <a:gd name="connsiteX1291" fmla="*/ 554573 w 2397257"/>
                <a:gd name="connsiteY1291" fmla="*/ 1596609 h 2370204"/>
                <a:gd name="connsiteX1292" fmla="*/ 541047 w 2397257"/>
                <a:gd name="connsiteY1292" fmla="*/ 1611696 h 2370204"/>
                <a:gd name="connsiteX1293" fmla="*/ 527521 w 2397257"/>
                <a:gd name="connsiteY1293" fmla="*/ 1596609 h 2370204"/>
                <a:gd name="connsiteX1294" fmla="*/ 541047 w 2397257"/>
                <a:gd name="connsiteY1294" fmla="*/ 1581522 h 2370204"/>
                <a:gd name="connsiteX1295" fmla="*/ 2268237 w 2397257"/>
                <a:gd name="connsiteY1295" fmla="*/ 1576320 h 2370204"/>
                <a:gd name="connsiteX1296" fmla="*/ 2274480 w 2397257"/>
                <a:gd name="connsiteY1296" fmla="*/ 1582563 h 2370204"/>
                <a:gd name="connsiteX1297" fmla="*/ 2268237 w 2397257"/>
                <a:gd name="connsiteY1297" fmla="*/ 1588806 h 2370204"/>
                <a:gd name="connsiteX1298" fmla="*/ 2261994 w 2397257"/>
                <a:gd name="connsiteY1298" fmla="*/ 1582563 h 2370204"/>
                <a:gd name="connsiteX1299" fmla="*/ 2268237 w 2397257"/>
                <a:gd name="connsiteY1299" fmla="*/ 1576320 h 2370204"/>
                <a:gd name="connsiteX1300" fmla="*/ 451047 w 2397257"/>
                <a:gd name="connsiteY1300" fmla="*/ 1574239 h 2370204"/>
                <a:gd name="connsiteX1301" fmla="*/ 460932 w 2397257"/>
                <a:gd name="connsiteY1301" fmla="*/ 1584124 h 2370204"/>
                <a:gd name="connsiteX1302" fmla="*/ 451047 w 2397257"/>
                <a:gd name="connsiteY1302" fmla="*/ 1594009 h 2370204"/>
                <a:gd name="connsiteX1303" fmla="*/ 441162 w 2397257"/>
                <a:gd name="connsiteY1303" fmla="*/ 1584124 h 2370204"/>
                <a:gd name="connsiteX1304" fmla="*/ 451047 w 2397257"/>
                <a:gd name="connsiteY1304" fmla="*/ 1574239 h 2370204"/>
                <a:gd name="connsiteX1305" fmla="*/ 1858290 w 2397257"/>
                <a:gd name="connsiteY1305" fmla="*/ 1572158 h 2370204"/>
                <a:gd name="connsiteX1306" fmla="*/ 1878059 w 2397257"/>
                <a:gd name="connsiteY1306" fmla="*/ 1591927 h 2370204"/>
                <a:gd name="connsiteX1307" fmla="*/ 1858290 w 2397257"/>
                <a:gd name="connsiteY1307" fmla="*/ 1611696 h 2370204"/>
                <a:gd name="connsiteX1308" fmla="*/ 1838521 w 2397257"/>
                <a:gd name="connsiteY1308" fmla="*/ 1591927 h 2370204"/>
                <a:gd name="connsiteX1309" fmla="*/ 1858290 w 2397257"/>
                <a:gd name="connsiteY1309" fmla="*/ 1572158 h 2370204"/>
                <a:gd name="connsiteX1310" fmla="*/ 893248 w 2397257"/>
                <a:gd name="connsiteY1310" fmla="*/ 1566956 h 2370204"/>
                <a:gd name="connsiteX1311" fmla="*/ 895849 w 2397257"/>
                <a:gd name="connsiteY1311" fmla="*/ 1569557 h 2370204"/>
                <a:gd name="connsiteX1312" fmla="*/ 893248 w 2397257"/>
                <a:gd name="connsiteY1312" fmla="*/ 1572158 h 2370204"/>
                <a:gd name="connsiteX1313" fmla="*/ 890647 w 2397257"/>
                <a:gd name="connsiteY1313" fmla="*/ 1569557 h 2370204"/>
                <a:gd name="connsiteX1314" fmla="*/ 893248 w 2397257"/>
                <a:gd name="connsiteY1314" fmla="*/ 1566956 h 2370204"/>
                <a:gd name="connsiteX1315" fmla="*/ 2350956 w 2397257"/>
                <a:gd name="connsiteY1315" fmla="*/ 1563834 h 2370204"/>
                <a:gd name="connsiteX1316" fmla="*/ 2353558 w 2397257"/>
                <a:gd name="connsiteY1316" fmla="*/ 1566436 h 2370204"/>
                <a:gd name="connsiteX1317" fmla="*/ 2350956 w 2397257"/>
                <a:gd name="connsiteY1317" fmla="*/ 1569038 h 2370204"/>
                <a:gd name="connsiteX1318" fmla="*/ 2348354 w 2397257"/>
                <a:gd name="connsiteY1318" fmla="*/ 1566436 h 2370204"/>
                <a:gd name="connsiteX1319" fmla="*/ 2350956 w 2397257"/>
                <a:gd name="connsiteY1319" fmla="*/ 1563834 h 2370204"/>
                <a:gd name="connsiteX1320" fmla="*/ 1506089 w 2397257"/>
                <a:gd name="connsiteY1320" fmla="*/ 1563834 h 2370204"/>
                <a:gd name="connsiteX1321" fmla="*/ 1509731 w 2397257"/>
                <a:gd name="connsiteY1321" fmla="*/ 1567996 h 2370204"/>
                <a:gd name="connsiteX1322" fmla="*/ 1506089 w 2397257"/>
                <a:gd name="connsiteY1322" fmla="*/ 1572158 h 2370204"/>
                <a:gd name="connsiteX1323" fmla="*/ 1502447 w 2397257"/>
                <a:gd name="connsiteY1323" fmla="*/ 1567996 h 2370204"/>
                <a:gd name="connsiteX1324" fmla="*/ 1506089 w 2397257"/>
                <a:gd name="connsiteY1324" fmla="*/ 1563834 h 2370204"/>
                <a:gd name="connsiteX1325" fmla="*/ 1948292 w 2397257"/>
                <a:gd name="connsiteY1325" fmla="*/ 1561754 h 2370204"/>
                <a:gd name="connsiteX1326" fmla="*/ 1964420 w 2397257"/>
                <a:gd name="connsiteY1326" fmla="*/ 1578922 h 2370204"/>
                <a:gd name="connsiteX1327" fmla="*/ 1948292 w 2397257"/>
                <a:gd name="connsiteY1327" fmla="*/ 1596090 h 2370204"/>
                <a:gd name="connsiteX1328" fmla="*/ 1932164 w 2397257"/>
                <a:gd name="connsiteY1328" fmla="*/ 1578922 h 2370204"/>
                <a:gd name="connsiteX1329" fmla="*/ 1948292 w 2397257"/>
                <a:gd name="connsiteY1329" fmla="*/ 1561754 h 2370204"/>
                <a:gd name="connsiteX1330" fmla="*/ 364168 w 2397257"/>
                <a:gd name="connsiteY1330" fmla="*/ 1561754 h 2370204"/>
                <a:gd name="connsiteX1331" fmla="*/ 371452 w 2397257"/>
                <a:gd name="connsiteY1331" fmla="*/ 1570598 h 2370204"/>
                <a:gd name="connsiteX1332" fmla="*/ 364168 w 2397257"/>
                <a:gd name="connsiteY1332" fmla="*/ 1579442 h 2370204"/>
                <a:gd name="connsiteX1333" fmla="*/ 356884 w 2397257"/>
                <a:gd name="connsiteY1333" fmla="*/ 1570598 h 2370204"/>
                <a:gd name="connsiteX1334" fmla="*/ 364168 w 2397257"/>
                <a:gd name="connsiteY1334" fmla="*/ 1561754 h 2370204"/>
                <a:gd name="connsiteX1335" fmla="*/ 1007700 w 2397257"/>
                <a:gd name="connsiteY1335" fmla="*/ 1561753 h 2370204"/>
                <a:gd name="connsiteX1336" fmla="*/ 1008220 w 2397257"/>
                <a:gd name="connsiteY1336" fmla="*/ 1562273 h 2370204"/>
                <a:gd name="connsiteX1337" fmla="*/ 1007700 w 2397257"/>
                <a:gd name="connsiteY1337" fmla="*/ 1562793 h 2370204"/>
                <a:gd name="connsiteX1338" fmla="*/ 1007180 w 2397257"/>
                <a:gd name="connsiteY1338" fmla="*/ 1562273 h 2370204"/>
                <a:gd name="connsiteX1339" fmla="*/ 1007700 w 2397257"/>
                <a:gd name="connsiteY1339" fmla="*/ 1561753 h 2370204"/>
                <a:gd name="connsiteX1340" fmla="*/ 1609616 w 2397257"/>
                <a:gd name="connsiteY1340" fmla="*/ 1556551 h 2370204"/>
                <a:gd name="connsiteX1341" fmla="*/ 1617940 w 2397257"/>
                <a:gd name="connsiteY1341" fmla="*/ 1565395 h 2370204"/>
                <a:gd name="connsiteX1342" fmla="*/ 1609616 w 2397257"/>
                <a:gd name="connsiteY1342" fmla="*/ 1574239 h 2370204"/>
                <a:gd name="connsiteX1343" fmla="*/ 1601292 w 2397257"/>
                <a:gd name="connsiteY1343" fmla="*/ 1565395 h 2370204"/>
                <a:gd name="connsiteX1344" fmla="*/ 1609616 w 2397257"/>
                <a:gd name="connsiteY1344" fmla="*/ 1556551 h 2370204"/>
                <a:gd name="connsiteX1345" fmla="*/ 789721 w 2397257"/>
                <a:gd name="connsiteY1345" fmla="*/ 1554470 h 2370204"/>
                <a:gd name="connsiteX1346" fmla="*/ 802207 w 2397257"/>
                <a:gd name="connsiteY1346" fmla="*/ 1566956 h 2370204"/>
                <a:gd name="connsiteX1347" fmla="*/ 789721 w 2397257"/>
                <a:gd name="connsiteY1347" fmla="*/ 1579442 h 2370204"/>
                <a:gd name="connsiteX1348" fmla="*/ 777235 w 2397257"/>
                <a:gd name="connsiteY1348" fmla="*/ 1566956 h 2370204"/>
                <a:gd name="connsiteX1349" fmla="*/ 789721 w 2397257"/>
                <a:gd name="connsiteY1349" fmla="*/ 1554470 h 2370204"/>
                <a:gd name="connsiteX1350" fmla="*/ 277807 w 2397257"/>
                <a:gd name="connsiteY1350" fmla="*/ 1552390 h 2370204"/>
                <a:gd name="connsiteX1351" fmla="*/ 283010 w 2397257"/>
                <a:gd name="connsiteY1351" fmla="*/ 1557072 h 2370204"/>
                <a:gd name="connsiteX1352" fmla="*/ 277807 w 2397257"/>
                <a:gd name="connsiteY1352" fmla="*/ 1561754 h 2370204"/>
                <a:gd name="connsiteX1353" fmla="*/ 272605 w 2397257"/>
                <a:gd name="connsiteY1353" fmla="*/ 1557072 h 2370204"/>
                <a:gd name="connsiteX1354" fmla="*/ 277807 w 2397257"/>
                <a:gd name="connsiteY1354" fmla="*/ 1552390 h 2370204"/>
                <a:gd name="connsiteX1355" fmla="*/ 2036732 w 2397257"/>
                <a:gd name="connsiteY1355" fmla="*/ 1549268 h 2370204"/>
                <a:gd name="connsiteX1356" fmla="*/ 2051819 w 2397257"/>
                <a:gd name="connsiteY1356" fmla="*/ 1564355 h 2370204"/>
                <a:gd name="connsiteX1357" fmla="*/ 2036732 w 2397257"/>
                <a:gd name="connsiteY1357" fmla="*/ 1579442 h 2370204"/>
                <a:gd name="connsiteX1358" fmla="*/ 2021645 w 2397257"/>
                <a:gd name="connsiteY1358" fmla="*/ 1564355 h 2370204"/>
                <a:gd name="connsiteX1359" fmla="*/ 2036732 w 2397257"/>
                <a:gd name="connsiteY1359" fmla="*/ 1549268 h 2370204"/>
                <a:gd name="connsiteX1360" fmla="*/ 691916 w 2397257"/>
                <a:gd name="connsiteY1360" fmla="*/ 1544065 h 2370204"/>
                <a:gd name="connsiteX1361" fmla="*/ 707523 w 2397257"/>
                <a:gd name="connsiteY1361" fmla="*/ 1559152 h 2370204"/>
                <a:gd name="connsiteX1362" fmla="*/ 691916 w 2397257"/>
                <a:gd name="connsiteY1362" fmla="*/ 1574239 h 2370204"/>
                <a:gd name="connsiteX1363" fmla="*/ 676309 w 2397257"/>
                <a:gd name="connsiteY1363" fmla="*/ 1559152 h 2370204"/>
                <a:gd name="connsiteX1364" fmla="*/ 691916 w 2397257"/>
                <a:gd name="connsiteY1364" fmla="*/ 1544065 h 2370204"/>
                <a:gd name="connsiteX1365" fmla="*/ 194570 w 2397257"/>
                <a:gd name="connsiteY1365" fmla="*/ 1539904 h 2370204"/>
                <a:gd name="connsiteX1366" fmla="*/ 195611 w 2397257"/>
                <a:gd name="connsiteY1366" fmla="*/ 1540945 h 2370204"/>
                <a:gd name="connsiteX1367" fmla="*/ 194570 w 2397257"/>
                <a:gd name="connsiteY1367" fmla="*/ 1541986 h 2370204"/>
                <a:gd name="connsiteX1368" fmla="*/ 193529 w 2397257"/>
                <a:gd name="connsiteY1368" fmla="*/ 1540945 h 2370204"/>
                <a:gd name="connsiteX1369" fmla="*/ 194570 w 2397257"/>
                <a:gd name="connsiteY1369" fmla="*/ 1539904 h 2370204"/>
                <a:gd name="connsiteX1370" fmla="*/ 1707420 w 2397257"/>
                <a:gd name="connsiteY1370" fmla="*/ 1539903 h 2370204"/>
                <a:gd name="connsiteX1371" fmla="*/ 1725108 w 2397257"/>
                <a:gd name="connsiteY1371" fmla="*/ 1557071 h 2370204"/>
                <a:gd name="connsiteX1372" fmla="*/ 1707420 w 2397257"/>
                <a:gd name="connsiteY1372" fmla="*/ 1574239 h 2370204"/>
                <a:gd name="connsiteX1373" fmla="*/ 1689732 w 2397257"/>
                <a:gd name="connsiteY1373" fmla="*/ 1557071 h 2370204"/>
                <a:gd name="connsiteX1374" fmla="*/ 1707420 w 2397257"/>
                <a:gd name="connsiteY1374" fmla="*/ 1539903 h 2370204"/>
                <a:gd name="connsiteX1375" fmla="*/ 2120490 w 2397257"/>
                <a:gd name="connsiteY1375" fmla="*/ 1534702 h 2370204"/>
                <a:gd name="connsiteX1376" fmla="*/ 2135057 w 2397257"/>
                <a:gd name="connsiteY1376" fmla="*/ 1549269 h 2370204"/>
                <a:gd name="connsiteX1377" fmla="*/ 2120490 w 2397257"/>
                <a:gd name="connsiteY1377" fmla="*/ 1563836 h 2370204"/>
                <a:gd name="connsiteX1378" fmla="*/ 2105923 w 2397257"/>
                <a:gd name="connsiteY1378" fmla="*/ 1549269 h 2370204"/>
                <a:gd name="connsiteX1379" fmla="*/ 2120490 w 2397257"/>
                <a:gd name="connsiteY1379" fmla="*/ 1534702 h 2370204"/>
                <a:gd name="connsiteX1380" fmla="*/ 600355 w 2397257"/>
                <a:gd name="connsiteY1380" fmla="*/ 1529498 h 2370204"/>
                <a:gd name="connsiteX1381" fmla="*/ 619084 w 2397257"/>
                <a:gd name="connsiteY1381" fmla="*/ 1548227 h 2370204"/>
                <a:gd name="connsiteX1382" fmla="*/ 600355 w 2397257"/>
                <a:gd name="connsiteY1382" fmla="*/ 1566956 h 2370204"/>
                <a:gd name="connsiteX1383" fmla="*/ 581626 w 2397257"/>
                <a:gd name="connsiteY1383" fmla="*/ 1548227 h 2370204"/>
                <a:gd name="connsiteX1384" fmla="*/ 600355 w 2397257"/>
                <a:gd name="connsiteY1384" fmla="*/ 1529498 h 2370204"/>
                <a:gd name="connsiteX1385" fmla="*/ 112892 w 2397257"/>
                <a:gd name="connsiteY1385" fmla="*/ 1524296 h 2370204"/>
                <a:gd name="connsiteX1386" fmla="*/ 114453 w 2397257"/>
                <a:gd name="connsiteY1386" fmla="*/ 1525857 h 2370204"/>
                <a:gd name="connsiteX1387" fmla="*/ 112892 w 2397257"/>
                <a:gd name="connsiteY1387" fmla="*/ 1527418 h 2370204"/>
                <a:gd name="connsiteX1388" fmla="*/ 111331 w 2397257"/>
                <a:gd name="connsiteY1388" fmla="*/ 1525857 h 2370204"/>
                <a:gd name="connsiteX1389" fmla="*/ 112892 w 2397257"/>
                <a:gd name="connsiteY1389" fmla="*/ 1524296 h 2370204"/>
                <a:gd name="connsiteX1390" fmla="*/ 1798983 w 2397257"/>
                <a:gd name="connsiteY1390" fmla="*/ 1522215 h 2370204"/>
                <a:gd name="connsiteX1391" fmla="*/ 1820833 w 2397257"/>
                <a:gd name="connsiteY1391" fmla="*/ 1544585 h 2370204"/>
                <a:gd name="connsiteX1392" fmla="*/ 1798983 w 2397257"/>
                <a:gd name="connsiteY1392" fmla="*/ 1566955 h 2370204"/>
                <a:gd name="connsiteX1393" fmla="*/ 1777133 w 2397257"/>
                <a:gd name="connsiteY1393" fmla="*/ 1544585 h 2370204"/>
                <a:gd name="connsiteX1394" fmla="*/ 1798983 w 2397257"/>
                <a:gd name="connsiteY1394" fmla="*/ 1522215 h 2370204"/>
                <a:gd name="connsiteX1395" fmla="*/ 953596 w 2397257"/>
                <a:gd name="connsiteY1395" fmla="*/ 1522215 h 2370204"/>
                <a:gd name="connsiteX1396" fmla="*/ 954116 w 2397257"/>
                <a:gd name="connsiteY1396" fmla="*/ 1522735 h 2370204"/>
                <a:gd name="connsiteX1397" fmla="*/ 953596 w 2397257"/>
                <a:gd name="connsiteY1397" fmla="*/ 1523255 h 2370204"/>
                <a:gd name="connsiteX1398" fmla="*/ 953076 w 2397257"/>
                <a:gd name="connsiteY1398" fmla="*/ 1522735 h 2370204"/>
                <a:gd name="connsiteX1399" fmla="*/ 953596 w 2397257"/>
                <a:gd name="connsiteY1399" fmla="*/ 1522215 h 2370204"/>
                <a:gd name="connsiteX1400" fmla="*/ 2203727 w 2397257"/>
                <a:gd name="connsiteY1400" fmla="*/ 1520135 h 2370204"/>
                <a:gd name="connsiteX1401" fmla="*/ 2217253 w 2397257"/>
                <a:gd name="connsiteY1401" fmla="*/ 1533661 h 2370204"/>
                <a:gd name="connsiteX1402" fmla="*/ 2203727 w 2397257"/>
                <a:gd name="connsiteY1402" fmla="*/ 1547187 h 2370204"/>
                <a:gd name="connsiteX1403" fmla="*/ 2190201 w 2397257"/>
                <a:gd name="connsiteY1403" fmla="*/ 1533661 h 2370204"/>
                <a:gd name="connsiteX1404" fmla="*/ 2203727 w 2397257"/>
                <a:gd name="connsiteY1404" fmla="*/ 1520135 h 2370204"/>
                <a:gd name="connsiteX1405" fmla="*/ 1445741 w 2397257"/>
                <a:gd name="connsiteY1405" fmla="*/ 1520134 h 2370204"/>
                <a:gd name="connsiteX1406" fmla="*/ 1446261 w 2397257"/>
                <a:gd name="connsiteY1406" fmla="*/ 1520654 h 2370204"/>
                <a:gd name="connsiteX1407" fmla="*/ 1445741 w 2397257"/>
                <a:gd name="connsiteY1407" fmla="*/ 1521174 h 2370204"/>
                <a:gd name="connsiteX1408" fmla="*/ 1445221 w 2397257"/>
                <a:gd name="connsiteY1408" fmla="*/ 1520654 h 2370204"/>
                <a:gd name="connsiteX1409" fmla="*/ 1445741 w 2397257"/>
                <a:gd name="connsiteY1409" fmla="*/ 1520134 h 2370204"/>
                <a:gd name="connsiteX1410" fmla="*/ 511394 w 2397257"/>
                <a:gd name="connsiteY1410" fmla="*/ 1520134 h 2370204"/>
                <a:gd name="connsiteX1411" fmla="*/ 527522 w 2397257"/>
                <a:gd name="connsiteY1411" fmla="*/ 1536262 h 2370204"/>
                <a:gd name="connsiteX1412" fmla="*/ 511394 w 2397257"/>
                <a:gd name="connsiteY1412" fmla="*/ 1552390 h 2370204"/>
                <a:gd name="connsiteX1413" fmla="*/ 495266 w 2397257"/>
                <a:gd name="connsiteY1413" fmla="*/ 1536262 h 2370204"/>
                <a:gd name="connsiteX1414" fmla="*/ 511394 w 2397257"/>
                <a:gd name="connsiteY1414" fmla="*/ 1520134 h 2370204"/>
                <a:gd name="connsiteX1415" fmla="*/ 847468 w 2397257"/>
                <a:gd name="connsiteY1415" fmla="*/ 1517013 h 2370204"/>
                <a:gd name="connsiteX1416" fmla="*/ 851110 w 2397257"/>
                <a:gd name="connsiteY1416" fmla="*/ 1520655 h 2370204"/>
                <a:gd name="connsiteX1417" fmla="*/ 847468 w 2397257"/>
                <a:gd name="connsiteY1417" fmla="*/ 1524297 h 2370204"/>
                <a:gd name="connsiteX1418" fmla="*/ 843826 w 2397257"/>
                <a:gd name="connsiteY1418" fmla="*/ 1520655 h 2370204"/>
                <a:gd name="connsiteX1419" fmla="*/ 847468 w 2397257"/>
                <a:gd name="connsiteY1419" fmla="*/ 1517013 h 2370204"/>
                <a:gd name="connsiteX1420" fmla="*/ 1550829 w 2397257"/>
                <a:gd name="connsiteY1420" fmla="*/ 1514932 h 2370204"/>
                <a:gd name="connsiteX1421" fmla="*/ 1554471 w 2397257"/>
                <a:gd name="connsiteY1421" fmla="*/ 1518574 h 2370204"/>
                <a:gd name="connsiteX1422" fmla="*/ 1550829 w 2397257"/>
                <a:gd name="connsiteY1422" fmla="*/ 1522216 h 2370204"/>
                <a:gd name="connsiteX1423" fmla="*/ 1547187 w 2397257"/>
                <a:gd name="connsiteY1423" fmla="*/ 1518574 h 2370204"/>
                <a:gd name="connsiteX1424" fmla="*/ 1550829 w 2397257"/>
                <a:gd name="connsiteY1424" fmla="*/ 1514932 h 2370204"/>
                <a:gd name="connsiteX1425" fmla="*/ 2286446 w 2397257"/>
                <a:gd name="connsiteY1425" fmla="*/ 1509730 h 2370204"/>
                <a:gd name="connsiteX1426" fmla="*/ 2294250 w 2397257"/>
                <a:gd name="connsiteY1426" fmla="*/ 1518574 h 2370204"/>
                <a:gd name="connsiteX1427" fmla="*/ 2286446 w 2397257"/>
                <a:gd name="connsiteY1427" fmla="*/ 1527418 h 2370204"/>
                <a:gd name="connsiteX1428" fmla="*/ 2278642 w 2397257"/>
                <a:gd name="connsiteY1428" fmla="*/ 1518574 h 2370204"/>
                <a:gd name="connsiteX1429" fmla="*/ 2286446 w 2397257"/>
                <a:gd name="connsiteY1429" fmla="*/ 1509730 h 2370204"/>
                <a:gd name="connsiteX1430" fmla="*/ 1886904 w 2397257"/>
                <a:gd name="connsiteY1430" fmla="*/ 1509729 h 2370204"/>
                <a:gd name="connsiteX1431" fmla="*/ 1908234 w 2397257"/>
                <a:gd name="connsiteY1431" fmla="*/ 1531059 h 2370204"/>
                <a:gd name="connsiteX1432" fmla="*/ 1886904 w 2397257"/>
                <a:gd name="connsiteY1432" fmla="*/ 1552389 h 2370204"/>
                <a:gd name="connsiteX1433" fmla="*/ 1865574 w 2397257"/>
                <a:gd name="connsiteY1433" fmla="*/ 1531059 h 2370204"/>
                <a:gd name="connsiteX1434" fmla="*/ 1886904 w 2397257"/>
                <a:gd name="connsiteY1434" fmla="*/ 1509729 h 2370204"/>
                <a:gd name="connsiteX1435" fmla="*/ 426075 w 2397257"/>
                <a:gd name="connsiteY1435" fmla="*/ 1509729 h 2370204"/>
                <a:gd name="connsiteX1436" fmla="*/ 438041 w 2397257"/>
                <a:gd name="connsiteY1436" fmla="*/ 1522215 h 2370204"/>
                <a:gd name="connsiteX1437" fmla="*/ 426075 w 2397257"/>
                <a:gd name="connsiteY1437" fmla="*/ 1534701 h 2370204"/>
                <a:gd name="connsiteX1438" fmla="*/ 414109 w 2397257"/>
                <a:gd name="connsiteY1438" fmla="*/ 1522215 h 2370204"/>
                <a:gd name="connsiteX1439" fmla="*/ 426075 w 2397257"/>
                <a:gd name="connsiteY1439" fmla="*/ 1509729 h 2370204"/>
                <a:gd name="connsiteX1440" fmla="*/ 341797 w 2397257"/>
                <a:gd name="connsiteY1440" fmla="*/ 1502447 h 2370204"/>
                <a:gd name="connsiteX1441" fmla="*/ 346479 w 2397257"/>
                <a:gd name="connsiteY1441" fmla="*/ 1507649 h 2370204"/>
                <a:gd name="connsiteX1442" fmla="*/ 341797 w 2397257"/>
                <a:gd name="connsiteY1442" fmla="*/ 1512852 h 2370204"/>
                <a:gd name="connsiteX1443" fmla="*/ 337115 w 2397257"/>
                <a:gd name="connsiteY1443" fmla="*/ 1507649 h 2370204"/>
                <a:gd name="connsiteX1444" fmla="*/ 341797 w 2397257"/>
                <a:gd name="connsiteY1444" fmla="*/ 1502447 h 2370204"/>
                <a:gd name="connsiteX1445" fmla="*/ 751224 w 2397257"/>
                <a:gd name="connsiteY1445" fmla="*/ 1502446 h 2370204"/>
                <a:gd name="connsiteX1446" fmla="*/ 759548 w 2397257"/>
                <a:gd name="connsiteY1446" fmla="*/ 1512331 h 2370204"/>
                <a:gd name="connsiteX1447" fmla="*/ 751224 w 2397257"/>
                <a:gd name="connsiteY1447" fmla="*/ 1522216 h 2370204"/>
                <a:gd name="connsiteX1448" fmla="*/ 742900 w 2397257"/>
                <a:gd name="connsiteY1448" fmla="*/ 1512331 h 2370204"/>
                <a:gd name="connsiteX1449" fmla="*/ 751224 w 2397257"/>
                <a:gd name="connsiteY1449" fmla="*/ 1502446 h 2370204"/>
                <a:gd name="connsiteX1450" fmla="*/ 2368123 w 2397257"/>
                <a:gd name="connsiteY1450" fmla="*/ 1500365 h 2370204"/>
                <a:gd name="connsiteX1451" fmla="*/ 2370204 w 2397257"/>
                <a:gd name="connsiteY1451" fmla="*/ 1502446 h 2370204"/>
                <a:gd name="connsiteX1452" fmla="*/ 2368123 w 2397257"/>
                <a:gd name="connsiteY1452" fmla="*/ 1504527 h 2370204"/>
                <a:gd name="connsiteX1453" fmla="*/ 2366042 w 2397257"/>
                <a:gd name="connsiteY1453" fmla="*/ 1502446 h 2370204"/>
                <a:gd name="connsiteX1454" fmla="*/ 2368123 w 2397257"/>
                <a:gd name="connsiteY1454" fmla="*/ 1500365 h 2370204"/>
                <a:gd name="connsiteX1455" fmla="*/ 1973263 w 2397257"/>
                <a:gd name="connsiteY1455" fmla="*/ 1497245 h 2370204"/>
                <a:gd name="connsiteX1456" fmla="*/ 1991472 w 2397257"/>
                <a:gd name="connsiteY1456" fmla="*/ 1515974 h 2370204"/>
                <a:gd name="connsiteX1457" fmla="*/ 1973263 w 2397257"/>
                <a:gd name="connsiteY1457" fmla="*/ 1534703 h 2370204"/>
                <a:gd name="connsiteX1458" fmla="*/ 1955054 w 2397257"/>
                <a:gd name="connsiteY1458" fmla="*/ 1515974 h 2370204"/>
                <a:gd name="connsiteX1459" fmla="*/ 1973263 w 2397257"/>
                <a:gd name="connsiteY1459" fmla="*/ 1497245 h 2370204"/>
                <a:gd name="connsiteX1460" fmla="*/ 1646553 w 2397257"/>
                <a:gd name="connsiteY1460" fmla="*/ 1497244 h 2370204"/>
                <a:gd name="connsiteX1461" fmla="*/ 1657478 w 2397257"/>
                <a:gd name="connsiteY1461" fmla="*/ 1508689 h 2370204"/>
                <a:gd name="connsiteX1462" fmla="*/ 1646553 w 2397257"/>
                <a:gd name="connsiteY1462" fmla="*/ 1520134 h 2370204"/>
                <a:gd name="connsiteX1463" fmla="*/ 1635628 w 2397257"/>
                <a:gd name="connsiteY1463" fmla="*/ 1508689 h 2370204"/>
                <a:gd name="connsiteX1464" fmla="*/ 1646553 w 2397257"/>
                <a:gd name="connsiteY1464" fmla="*/ 1497244 h 2370204"/>
                <a:gd name="connsiteX1465" fmla="*/ 259079 w 2397257"/>
                <a:gd name="connsiteY1465" fmla="*/ 1489961 h 2370204"/>
                <a:gd name="connsiteX1466" fmla="*/ 263241 w 2397257"/>
                <a:gd name="connsiteY1466" fmla="*/ 1492562 h 2370204"/>
                <a:gd name="connsiteX1467" fmla="*/ 259079 w 2397257"/>
                <a:gd name="connsiteY1467" fmla="*/ 1495163 h 2370204"/>
                <a:gd name="connsiteX1468" fmla="*/ 254917 w 2397257"/>
                <a:gd name="connsiteY1468" fmla="*/ 1492562 h 2370204"/>
                <a:gd name="connsiteX1469" fmla="*/ 259079 w 2397257"/>
                <a:gd name="connsiteY1469" fmla="*/ 1489961 h 2370204"/>
                <a:gd name="connsiteX1470" fmla="*/ 2057542 w 2397257"/>
                <a:gd name="connsiteY1470" fmla="*/ 1484759 h 2370204"/>
                <a:gd name="connsiteX1471" fmla="*/ 2073670 w 2397257"/>
                <a:gd name="connsiteY1471" fmla="*/ 1500887 h 2370204"/>
                <a:gd name="connsiteX1472" fmla="*/ 2057542 w 2397257"/>
                <a:gd name="connsiteY1472" fmla="*/ 1517015 h 2370204"/>
                <a:gd name="connsiteX1473" fmla="*/ 2041414 w 2397257"/>
                <a:gd name="connsiteY1473" fmla="*/ 1500887 h 2370204"/>
                <a:gd name="connsiteX1474" fmla="*/ 2057542 w 2397257"/>
                <a:gd name="connsiteY1474" fmla="*/ 1484759 h 2370204"/>
                <a:gd name="connsiteX1475" fmla="*/ 660182 w 2397257"/>
                <a:gd name="connsiteY1475" fmla="*/ 1484758 h 2370204"/>
                <a:gd name="connsiteX1476" fmla="*/ 676310 w 2397257"/>
                <a:gd name="connsiteY1476" fmla="*/ 1500886 h 2370204"/>
                <a:gd name="connsiteX1477" fmla="*/ 660182 w 2397257"/>
                <a:gd name="connsiteY1477" fmla="*/ 1517014 h 2370204"/>
                <a:gd name="connsiteX1478" fmla="*/ 644054 w 2397257"/>
                <a:gd name="connsiteY1478" fmla="*/ 1500886 h 2370204"/>
                <a:gd name="connsiteX1479" fmla="*/ 660182 w 2397257"/>
                <a:gd name="connsiteY1479" fmla="*/ 1484758 h 2370204"/>
                <a:gd name="connsiteX1480" fmla="*/ 1739675 w 2397257"/>
                <a:gd name="connsiteY1480" fmla="*/ 1480596 h 2370204"/>
                <a:gd name="connsiteX1481" fmla="*/ 1757363 w 2397257"/>
                <a:gd name="connsiteY1481" fmla="*/ 1497764 h 2370204"/>
                <a:gd name="connsiteX1482" fmla="*/ 1739675 w 2397257"/>
                <a:gd name="connsiteY1482" fmla="*/ 1514932 h 2370204"/>
                <a:gd name="connsiteX1483" fmla="*/ 1721987 w 2397257"/>
                <a:gd name="connsiteY1483" fmla="*/ 1497764 h 2370204"/>
                <a:gd name="connsiteX1484" fmla="*/ 1739675 w 2397257"/>
                <a:gd name="connsiteY1484" fmla="*/ 1480596 h 2370204"/>
                <a:gd name="connsiteX1485" fmla="*/ 906774 w 2397257"/>
                <a:gd name="connsiteY1485" fmla="*/ 1472273 h 2370204"/>
                <a:gd name="connsiteX1486" fmla="*/ 907294 w 2397257"/>
                <a:gd name="connsiteY1486" fmla="*/ 1472793 h 2370204"/>
                <a:gd name="connsiteX1487" fmla="*/ 906774 w 2397257"/>
                <a:gd name="connsiteY1487" fmla="*/ 1473313 h 2370204"/>
                <a:gd name="connsiteX1488" fmla="*/ 906254 w 2397257"/>
                <a:gd name="connsiteY1488" fmla="*/ 1472793 h 2370204"/>
                <a:gd name="connsiteX1489" fmla="*/ 906774 w 2397257"/>
                <a:gd name="connsiteY1489" fmla="*/ 1472273 h 2370204"/>
                <a:gd name="connsiteX1490" fmla="*/ 178442 w 2397257"/>
                <a:gd name="connsiteY1490" fmla="*/ 1472273 h 2370204"/>
                <a:gd name="connsiteX1491" fmla="*/ 181043 w 2397257"/>
                <a:gd name="connsiteY1491" fmla="*/ 1474874 h 2370204"/>
                <a:gd name="connsiteX1492" fmla="*/ 178442 w 2397257"/>
                <a:gd name="connsiteY1492" fmla="*/ 1477475 h 2370204"/>
                <a:gd name="connsiteX1493" fmla="*/ 175841 w 2397257"/>
                <a:gd name="connsiteY1493" fmla="*/ 1474874 h 2370204"/>
                <a:gd name="connsiteX1494" fmla="*/ 178442 w 2397257"/>
                <a:gd name="connsiteY1494" fmla="*/ 1472273 h 2370204"/>
                <a:gd name="connsiteX1495" fmla="*/ 2140260 w 2397257"/>
                <a:gd name="connsiteY1495" fmla="*/ 1470192 h 2370204"/>
                <a:gd name="connsiteX1496" fmla="*/ 2154827 w 2397257"/>
                <a:gd name="connsiteY1496" fmla="*/ 1485279 h 2370204"/>
                <a:gd name="connsiteX1497" fmla="*/ 2140260 w 2397257"/>
                <a:gd name="connsiteY1497" fmla="*/ 1500366 h 2370204"/>
                <a:gd name="connsiteX1498" fmla="*/ 2125693 w 2397257"/>
                <a:gd name="connsiteY1498" fmla="*/ 1485279 h 2370204"/>
                <a:gd name="connsiteX1499" fmla="*/ 2140260 w 2397257"/>
                <a:gd name="connsiteY1499" fmla="*/ 1470192 h 2370204"/>
                <a:gd name="connsiteX1500" fmla="*/ 572262 w 2397257"/>
                <a:gd name="connsiteY1500" fmla="*/ 1468110 h 2370204"/>
                <a:gd name="connsiteX1501" fmla="*/ 592031 w 2397257"/>
                <a:gd name="connsiteY1501" fmla="*/ 1487879 h 2370204"/>
                <a:gd name="connsiteX1502" fmla="*/ 572262 w 2397257"/>
                <a:gd name="connsiteY1502" fmla="*/ 1507648 h 2370204"/>
                <a:gd name="connsiteX1503" fmla="*/ 552493 w 2397257"/>
                <a:gd name="connsiteY1503" fmla="*/ 1487879 h 2370204"/>
                <a:gd name="connsiteX1504" fmla="*/ 572262 w 2397257"/>
                <a:gd name="connsiteY1504" fmla="*/ 1468110 h 2370204"/>
                <a:gd name="connsiteX1505" fmla="*/ 1826035 w 2397257"/>
                <a:gd name="connsiteY1505" fmla="*/ 1462908 h 2370204"/>
                <a:gd name="connsiteX1506" fmla="*/ 1845804 w 2397257"/>
                <a:gd name="connsiteY1506" fmla="*/ 1482677 h 2370204"/>
                <a:gd name="connsiteX1507" fmla="*/ 1826035 w 2397257"/>
                <a:gd name="connsiteY1507" fmla="*/ 1502446 h 2370204"/>
                <a:gd name="connsiteX1508" fmla="*/ 1806266 w 2397257"/>
                <a:gd name="connsiteY1508" fmla="*/ 1482677 h 2370204"/>
                <a:gd name="connsiteX1509" fmla="*/ 1826035 w 2397257"/>
                <a:gd name="connsiteY1509" fmla="*/ 1462908 h 2370204"/>
                <a:gd name="connsiteX1510" fmla="*/ 809490 w 2397257"/>
                <a:gd name="connsiteY1510" fmla="*/ 1462908 h 2370204"/>
                <a:gd name="connsiteX1511" fmla="*/ 811571 w 2397257"/>
                <a:gd name="connsiteY1511" fmla="*/ 1465509 h 2370204"/>
                <a:gd name="connsiteX1512" fmla="*/ 809490 w 2397257"/>
                <a:gd name="connsiteY1512" fmla="*/ 1468110 h 2370204"/>
                <a:gd name="connsiteX1513" fmla="*/ 807409 w 2397257"/>
                <a:gd name="connsiteY1513" fmla="*/ 1465509 h 2370204"/>
                <a:gd name="connsiteX1514" fmla="*/ 809490 w 2397257"/>
                <a:gd name="connsiteY1514" fmla="*/ 1462908 h 2370204"/>
                <a:gd name="connsiteX1515" fmla="*/ 1587766 w 2397257"/>
                <a:gd name="connsiteY1515" fmla="*/ 1460827 h 2370204"/>
                <a:gd name="connsiteX1516" fmla="*/ 1588807 w 2397257"/>
                <a:gd name="connsiteY1516" fmla="*/ 1461868 h 2370204"/>
                <a:gd name="connsiteX1517" fmla="*/ 1587766 w 2397257"/>
                <a:gd name="connsiteY1517" fmla="*/ 1462909 h 2370204"/>
                <a:gd name="connsiteX1518" fmla="*/ 1586725 w 2397257"/>
                <a:gd name="connsiteY1518" fmla="*/ 1461868 h 2370204"/>
                <a:gd name="connsiteX1519" fmla="*/ 1587766 w 2397257"/>
                <a:gd name="connsiteY1519" fmla="*/ 1460827 h 2370204"/>
                <a:gd name="connsiteX1520" fmla="*/ 2220895 w 2397257"/>
                <a:gd name="connsiteY1520" fmla="*/ 1457706 h 2370204"/>
                <a:gd name="connsiteX1521" fmla="*/ 2231820 w 2397257"/>
                <a:gd name="connsiteY1521" fmla="*/ 1469151 h 2370204"/>
                <a:gd name="connsiteX1522" fmla="*/ 2220895 w 2397257"/>
                <a:gd name="connsiteY1522" fmla="*/ 1480596 h 2370204"/>
                <a:gd name="connsiteX1523" fmla="*/ 2209970 w 2397257"/>
                <a:gd name="connsiteY1523" fmla="*/ 1469151 h 2370204"/>
                <a:gd name="connsiteX1524" fmla="*/ 2220895 w 2397257"/>
                <a:gd name="connsiteY1524" fmla="*/ 1457706 h 2370204"/>
                <a:gd name="connsiteX1525" fmla="*/ 487983 w 2397257"/>
                <a:gd name="connsiteY1525" fmla="*/ 1457706 h 2370204"/>
                <a:gd name="connsiteX1526" fmla="*/ 502550 w 2397257"/>
                <a:gd name="connsiteY1526" fmla="*/ 1472793 h 2370204"/>
                <a:gd name="connsiteX1527" fmla="*/ 487983 w 2397257"/>
                <a:gd name="connsiteY1527" fmla="*/ 1487880 h 2370204"/>
                <a:gd name="connsiteX1528" fmla="*/ 473416 w 2397257"/>
                <a:gd name="connsiteY1528" fmla="*/ 1472793 h 2370204"/>
                <a:gd name="connsiteX1529" fmla="*/ 487983 w 2397257"/>
                <a:gd name="connsiteY1529" fmla="*/ 1457706 h 2370204"/>
                <a:gd name="connsiteX1530" fmla="*/ 98325 w 2397257"/>
                <a:gd name="connsiteY1530" fmla="*/ 1457706 h 2370204"/>
                <a:gd name="connsiteX1531" fmla="*/ 99886 w 2397257"/>
                <a:gd name="connsiteY1531" fmla="*/ 1460307 h 2370204"/>
                <a:gd name="connsiteX1532" fmla="*/ 98325 w 2397257"/>
                <a:gd name="connsiteY1532" fmla="*/ 1462908 h 2370204"/>
                <a:gd name="connsiteX1533" fmla="*/ 96764 w 2397257"/>
                <a:gd name="connsiteY1533" fmla="*/ 1460307 h 2370204"/>
                <a:gd name="connsiteX1534" fmla="*/ 98325 w 2397257"/>
                <a:gd name="connsiteY1534" fmla="*/ 1457706 h 2370204"/>
                <a:gd name="connsiteX1535" fmla="*/ 2299972 w 2397257"/>
                <a:gd name="connsiteY1535" fmla="*/ 1448342 h 2370204"/>
                <a:gd name="connsiteX1536" fmla="*/ 2303614 w 2397257"/>
                <a:gd name="connsiteY1536" fmla="*/ 1451984 h 2370204"/>
                <a:gd name="connsiteX1537" fmla="*/ 2299972 w 2397257"/>
                <a:gd name="connsiteY1537" fmla="*/ 1455626 h 2370204"/>
                <a:gd name="connsiteX1538" fmla="*/ 2296330 w 2397257"/>
                <a:gd name="connsiteY1538" fmla="*/ 1451984 h 2370204"/>
                <a:gd name="connsiteX1539" fmla="*/ 2299972 w 2397257"/>
                <a:gd name="connsiteY1539" fmla="*/ 1448342 h 2370204"/>
                <a:gd name="connsiteX1540" fmla="*/ 405265 w 2397257"/>
                <a:gd name="connsiteY1540" fmla="*/ 1448341 h 2370204"/>
                <a:gd name="connsiteX1541" fmla="*/ 416190 w 2397257"/>
                <a:gd name="connsiteY1541" fmla="*/ 1458226 h 2370204"/>
                <a:gd name="connsiteX1542" fmla="*/ 405265 w 2397257"/>
                <a:gd name="connsiteY1542" fmla="*/ 1468111 h 2370204"/>
                <a:gd name="connsiteX1543" fmla="*/ 394340 w 2397257"/>
                <a:gd name="connsiteY1543" fmla="*/ 1458226 h 2370204"/>
                <a:gd name="connsiteX1544" fmla="*/ 405265 w 2397257"/>
                <a:gd name="connsiteY1544" fmla="*/ 1448341 h 2370204"/>
                <a:gd name="connsiteX1545" fmla="*/ 1910314 w 2397257"/>
                <a:gd name="connsiteY1545" fmla="*/ 1445220 h 2370204"/>
                <a:gd name="connsiteX1546" fmla="*/ 1932164 w 2397257"/>
                <a:gd name="connsiteY1546" fmla="*/ 1467590 h 2370204"/>
                <a:gd name="connsiteX1547" fmla="*/ 1910314 w 2397257"/>
                <a:gd name="connsiteY1547" fmla="*/ 1489960 h 2370204"/>
                <a:gd name="connsiteX1548" fmla="*/ 1888464 w 2397257"/>
                <a:gd name="connsiteY1548" fmla="*/ 1467590 h 2370204"/>
                <a:gd name="connsiteX1549" fmla="*/ 1910314 w 2397257"/>
                <a:gd name="connsiteY1549" fmla="*/ 1445220 h 2370204"/>
                <a:gd name="connsiteX1550" fmla="*/ 1679328 w 2397257"/>
                <a:gd name="connsiteY1550" fmla="*/ 1443139 h 2370204"/>
                <a:gd name="connsiteX1551" fmla="*/ 1685571 w 2397257"/>
                <a:gd name="connsiteY1551" fmla="*/ 1449382 h 2370204"/>
                <a:gd name="connsiteX1552" fmla="*/ 1679328 w 2397257"/>
                <a:gd name="connsiteY1552" fmla="*/ 1455625 h 2370204"/>
                <a:gd name="connsiteX1553" fmla="*/ 1673085 w 2397257"/>
                <a:gd name="connsiteY1553" fmla="*/ 1449382 h 2370204"/>
                <a:gd name="connsiteX1554" fmla="*/ 1679328 w 2397257"/>
                <a:gd name="connsiteY1554" fmla="*/ 1443139 h 2370204"/>
                <a:gd name="connsiteX1555" fmla="*/ 18729 w 2397257"/>
                <a:gd name="connsiteY1555" fmla="*/ 1443139 h 2370204"/>
                <a:gd name="connsiteX1556" fmla="*/ 19770 w 2397257"/>
                <a:gd name="connsiteY1556" fmla="*/ 1444180 h 2370204"/>
                <a:gd name="connsiteX1557" fmla="*/ 18729 w 2397257"/>
                <a:gd name="connsiteY1557" fmla="*/ 1445221 h 2370204"/>
                <a:gd name="connsiteX1558" fmla="*/ 17688 w 2397257"/>
                <a:gd name="connsiteY1558" fmla="*/ 1444180 h 2370204"/>
                <a:gd name="connsiteX1559" fmla="*/ 18729 w 2397257"/>
                <a:gd name="connsiteY1559" fmla="*/ 1443139 h 2370204"/>
                <a:gd name="connsiteX1560" fmla="*/ 720530 w 2397257"/>
                <a:gd name="connsiteY1560" fmla="*/ 1437937 h 2370204"/>
                <a:gd name="connsiteX1561" fmla="*/ 735617 w 2397257"/>
                <a:gd name="connsiteY1561" fmla="*/ 1453024 h 2370204"/>
                <a:gd name="connsiteX1562" fmla="*/ 720530 w 2397257"/>
                <a:gd name="connsiteY1562" fmla="*/ 1468111 h 2370204"/>
                <a:gd name="connsiteX1563" fmla="*/ 705443 w 2397257"/>
                <a:gd name="connsiteY1563" fmla="*/ 1453024 h 2370204"/>
                <a:gd name="connsiteX1564" fmla="*/ 720530 w 2397257"/>
                <a:gd name="connsiteY1564" fmla="*/ 1437937 h 2370204"/>
                <a:gd name="connsiteX1565" fmla="*/ 323589 w 2397257"/>
                <a:gd name="connsiteY1565" fmla="*/ 1435856 h 2370204"/>
                <a:gd name="connsiteX1566" fmla="*/ 329832 w 2397257"/>
                <a:gd name="connsiteY1566" fmla="*/ 1442099 h 2370204"/>
                <a:gd name="connsiteX1567" fmla="*/ 323589 w 2397257"/>
                <a:gd name="connsiteY1567" fmla="*/ 1448342 h 2370204"/>
                <a:gd name="connsiteX1568" fmla="*/ 317346 w 2397257"/>
                <a:gd name="connsiteY1568" fmla="*/ 1442099 h 2370204"/>
                <a:gd name="connsiteX1569" fmla="*/ 323589 w 2397257"/>
                <a:gd name="connsiteY1569" fmla="*/ 1435856 h 2370204"/>
                <a:gd name="connsiteX1570" fmla="*/ 1993553 w 2397257"/>
                <a:gd name="connsiteY1570" fmla="*/ 1432735 h 2370204"/>
                <a:gd name="connsiteX1571" fmla="*/ 2012282 w 2397257"/>
                <a:gd name="connsiteY1571" fmla="*/ 1451464 h 2370204"/>
                <a:gd name="connsiteX1572" fmla="*/ 1993553 w 2397257"/>
                <a:gd name="connsiteY1572" fmla="*/ 1470193 h 2370204"/>
                <a:gd name="connsiteX1573" fmla="*/ 1974824 w 2397257"/>
                <a:gd name="connsiteY1573" fmla="*/ 1451464 h 2370204"/>
                <a:gd name="connsiteX1574" fmla="*/ 1993553 w 2397257"/>
                <a:gd name="connsiteY1574" fmla="*/ 1432735 h 2370204"/>
                <a:gd name="connsiteX1575" fmla="*/ 242951 w 2397257"/>
                <a:gd name="connsiteY1575" fmla="*/ 1421290 h 2370204"/>
                <a:gd name="connsiteX1576" fmla="*/ 247633 w 2397257"/>
                <a:gd name="connsiteY1576" fmla="*/ 1425972 h 2370204"/>
                <a:gd name="connsiteX1577" fmla="*/ 242951 w 2397257"/>
                <a:gd name="connsiteY1577" fmla="*/ 1430654 h 2370204"/>
                <a:gd name="connsiteX1578" fmla="*/ 238269 w 2397257"/>
                <a:gd name="connsiteY1578" fmla="*/ 1425972 h 2370204"/>
                <a:gd name="connsiteX1579" fmla="*/ 242951 w 2397257"/>
                <a:gd name="connsiteY1579" fmla="*/ 1421290 h 2370204"/>
                <a:gd name="connsiteX1580" fmla="*/ 1764647 w 2397257"/>
                <a:gd name="connsiteY1580" fmla="*/ 1421289 h 2370204"/>
                <a:gd name="connsiteX1581" fmla="*/ 1777133 w 2397257"/>
                <a:gd name="connsiteY1581" fmla="*/ 1434815 h 2370204"/>
                <a:gd name="connsiteX1582" fmla="*/ 1764647 w 2397257"/>
                <a:gd name="connsiteY1582" fmla="*/ 1448341 h 2370204"/>
                <a:gd name="connsiteX1583" fmla="*/ 1752161 w 2397257"/>
                <a:gd name="connsiteY1583" fmla="*/ 1434815 h 2370204"/>
                <a:gd name="connsiteX1584" fmla="*/ 1764647 w 2397257"/>
                <a:gd name="connsiteY1584" fmla="*/ 1421289 h 2370204"/>
                <a:gd name="connsiteX1585" fmla="*/ 2075230 w 2397257"/>
                <a:gd name="connsiteY1585" fmla="*/ 1418168 h 2370204"/>
                <a:gd name="connsiteX1586" fmla="*/ 2091358 w 2397257"/>
                <a:gd name="connsiteY1586" fmla="*/ 1435336 h 2370204"/>
                <a:gd name="connsiteX1587" fmla="*/ 2075230 w 2397257"/>
                <a:gd name="connsiteY1587" fmla="*/ 1452504 h 2370204"/>
                <a:gd name="connsiteX1588" fmla="*/ 2059102 w 2397257"/>
                <a:gd name="connsiteY1588" fmla="*/ 1435336 h 2370204"/>
                <a:gd name="connsiteX1589" fmla="*/ 2075230 w 2397257"/>
                <a:gd name="connsiteY1589" fmla="*/ 1418168 h 2370204"/>
                <a:gd name="connsiteX1590" fmla="*/ 633650 w 2397257"/>
                <a:gd name="connsiteY1590" fmla="*/ 1418168 h 2370204"/>
                <a:gd name="connsiteX1591" fmla="*/ 653419 w 2397257"/>
                <a:gd name="connsiteY1591" fmla="*/ 1437937 h 2370204"/>
                <a:gd name="connsiteX1592" fmla="*/ 633650 w 2397257"/>
                <a:gd name="connsiteY1592" fmla="*/ 1457706 h 2370204"/>
                <a:gd name="connsiteX1593" fmla="*/ 613881 w 2397257"/>
                <a:gd name="connsiteY1593" fmla="*/ 1437937 h 2370204"/>
                <a:gd name="connsiteX1594" fmla="*/ 633650 w 2397257"/>
                <a:gd name="connsiteY1594" fmla="*/ 1418168 h 2370204"/>
                <a:gd name="connsiteX1595" fmla="*/ 1530019 w 2397257"/>
                <a:gd name="connsiteY1595" fmla="*/ 1416087 h 2370204"/>
                <a:gd name="connsiteX1596" fmla="*/ 1530539 w 2397257"/>
                <a:gd name="connsiteY1596" fmla="*/ 1416607 h 2370204"/>
                <a:gd name="connsiteX1597" fmla="*/ 1530019 w 2397257"/>
                <a:gd name="connsiteY1597" fmla="*/ 1417127 h 2370204"/>
                <a:gd name="connsiteX1598" fmla="*/ 1529499 w 2397257"/>
                <a:gd name="connsiteY1598" fmla="*/ 1416607 h 2370204"/>
                <a:gd name="connsiteX1599" fmla="*/ 1530019 w 2397257"/>
                <a:gd name="connsiteY1599" fmla="*/ 1416087 h 2370204"/>
                <a:gd name="connsiteX1600" fmla="*/ 868797 w 2397257"/>
                <a:gd name="connsiteY1600" fmla="*/ 1416087 h 2370204"/>
                <a:gd name="connsiteX1601" fmla="*/ 870878 w 2397257"/>
                <a:gd name="connsiteY1601" fmla="*/ 1418688 h 2370204"/>
                <a:gd name="connsiteX1602" fmla="*/ 868797 w 2397257"/>
                <a:gd name="connsiteY1602" fmla="*/ 1421289 h 2370204"/>
                <a:gd name="connsiteX1603" fmla="*/ 866716 w 2397257"/>
                <a:gd name="connsiteY1603" fmla="*/ 1418688 h 2370204"/>
                <a:gd name="connsiteX1604" fmla="*/ 868797 w 2397257"/>
                <a:gd name="connsiteY1604" fmla="*/ 1416087 h 2370204"/>
                <a:gd name="connsiteX1605" fmla="*/ 550933 w 2397257"/>
                <a:gd name="connsiteY1605" fmla="*/ 1405682 h 2370204"/>
                <a:gd name="connsiteX1606" fmla="*/ 569142 w 2397257"/>
                <a:gd name="connsiteY1606" fmla="*/ 1424411 h 2370204"/>
                <a:gd name="connsiteX1607" fmla="*/ 550933 w 2397257"/>
                <a:gd name="connsiteY1607" fmla="*/ 1443140 h 2370204"/>
                <a:gd name="connsiteX1608" fmla="*/ 532724 w 2397257"/>
                <a:gd name="connsiteY1608" fmla="*/ 1424411 h 2370204"/>
                <a:gd name="connsiteX1609" fmla="*/ 550933 w 2397257"/>
                <a:gd name="connsiteY1609" fmla="*/ 1405682 h 2370204"/>
                <a:gd name="connsiteX1610" fmla="*/ 164916 w 2397257"/>
                <a:gd name="connsiteY1610" fmla="*/ 1405682 h 2370204"/>
                <a:gd name="connsiteX1611" fmla="*/ 168558 w 2397257"/>
                <a:gd name="connsiteY1611" fmla="*/ 1409324 h 2370204"/>
                <a:gd name="connsiteX1612" fmla="*/ 164916 w 2397257"/>
                <a:gd name="connsiteY1612" fmla="*/ 1412966 h 2370204"/>
                <a:gd name="connsiteX1613" fmla="*/ 161274 w 2397257"/>
                <a:gd name="connsiteY1613" fmla="*/ 1409324 h 2370204"/>
                <a:gd name="connsiteX1614" fmla="*/ 164916 w 2397257"/>
                <a:gd name="connsiteY1614" fmla="*/ 1405682 h 2370204"/>
                <a:gd name="connsiteX1615" fmla="*/ 2154306 w 2397257"/>
                <a:gd name="connsiteY1615" fmla="*/ 1403602 h 2370204"/>
                <a:gd name="connsiteX1616" fmla="*/ 2170434 w 2397257"/>
                <a:gd name="connsiteY1616" fmla="*/ 1419730 h 2370204"/>
                <a:gd name="connsiteX1617" fmla="*/ 2154306 w 2397257"/>
                <a:gd name="connsiteY1617" fmla="*/ 1435858 h 2370204"/>
                <a:gd name="connsiteX1618" fmla="*/ 2138178 w 2397257"/>
                <a:gd name="connsiteY1618" fmla="*/ 1419730 h 2370204"/>
                <a:gd name="connsiteX1619" fmla="*/ 2154306 w 2397257"/>
                <a:gd name="connsiteY1619" fmla="*/ 1403602 h 2370204"/>
                <a:gd name="connsiteX1620" fmla="*/ 1848405 w 2397257"/>
                <a:gd name="connsiteY1620" fmla="*/ 1396318 h 2370204"/>
                <a:gd name="connsiteX1621" fmla="*/ 1870775 w 2397257"/>
                <a:gd name="connsiteY1621" fmla="*/ 1418688 h 2370204"/>
                <a:gd name="connsiteX1622" fmla="*/ 1848405 w 2397257"/>
                <a:gd name="connsiteY1622" fmla="*/ 1441058 h 2370204"/>
                <a:gd name="connsiteX1623" fmla="*/ 1826035 w 2397257"/>
                <a:gd name="connsiteY1623" fmla="*/ 1418688 h 2370204"/>
                <a:gd name="connsiteX1624" fmla="*/ 1848405 w 2397257"/>
                <a:gd name="connsiteY1624" fmla="*/ 1396318 h 2370204"/>
                <a:gd name="connsiteX1625" fmla="*/ 780877 w 2397257"/>
                <a:gd name="connsiteY1625" fmla="*/ 1396318 h 2370204"/>
                <a:gd name="connsiteX1626" fmla="*/ 789721 w 2397257"/>
                <a:gd name="connsiteY1626" fmla="*/ 1404642 h 2370204"/>
                <a:gd name="connsiteX1627" fmla="*/ 780877 w 2397257"/>
                <a:gd name="connsiteY1627" fmla="*/ 1412966 h 2370204"/>
                <a:gd name="connsiteX1628" fmla="*/ 772033 w 2397257"/>
                <a:gd name="connsiteY1628" fmla="*/ 1404642 h 2370204"/>
                <a:gd name="connsiteX1629" fmla="*/ 780877 w 2397257"/>
                <a:gd name="connsiteY1629" fmla="*/ 1396318 h 2370204"/>
                <a:gd name="connsiteX1630" fmla="*/ 86880 w 2397257"/>
                <a:gd name="connsiteY1630" fmla="*/ 1391116 h 2370204"/>
                <a:gd name="connsiteX1631" fmla="*/ 89481 w 2397257"/>
                <a:gd name="connsiteY1631" fmla="*/ 1393717 h 2370204"/>
                <a:gd name="connsiteX1632" fmla="*/ 86880 w 2397257"/>
                <a:gd name="connsiteY1632" fmla="*/ 1396318 h 2370204"/>
                <a:gd name="connsiteX1633" fmla="*/ 84279 w 2397257"/>
                <a:gd name="connsiteY1633" fmla="*/ 1393717 h 2370204"/>
                <a:gd name="connsiteX1634" fmla="*/ 86880 w 2397257"/>
                <a:gd name="connsiteY1634" fmla="*/ 1391116 h 2370204"/>
                <a:gd name="connsiteX1635" fmla="*/ 469255 w 2397257"/>
                <a:gd name="connsiteY1635" fmla="*/ 1391115 h 2370204"/>
                <a:gd name="connsiteX1636" fmla="*/ 487984 w 2397257"/>
                <a:gd name="connsiteY1636" fmla="*/ 1408283 h 2370204"/>
                <a:gd name="connsiteX1637" fmla="*/ 469255 w 2397257"/>
                <a:gd name="connsiteY1637" fmla="*/ 1425451 h 2370204"/>
                <a:gd name="connsiteX1638" fmla="*/ 450526 w 2397257"/>
                <a:gd name="connsiteY1638" fmla="*/ 1408283 h 2370204"/>
                <a:gd name="connsiteX1639" fmla="*/ 469255 w 2397257"/>
                <a:gd name="connsiteY1639" fmla="*/ 1391115 h 2370204"/>
                <a:gd name="connsiteX1640" fmla="*/ 2232860 w 2397257"/>
                <a:gd name="connsiteY1640" fmla="*/ 1389035 h 2370204"/>
                <a:gd name="connsiteX1641" fmla="*/ 2246386 w 2397257"/>
                <a:gd name="connsiteY1641" fmla="*/ 1402561 h 2370204"/>
                <a:gd name="connsiteX1642" fmla="*/ 2232860 w 2397257"/>
                <a:gd name="connsiteY1642" fmla="*/ 1416087 h 2370204"/>
                <a:gd name="connsiteX1643" fmla="*/ 2219334 w 2397257"/>
                <a:gd name="connsiteY1643" fmla="*/ 1402561 h 2370204"/>
                <a:gd name="connsiteX1644" fmla="*/ 2232860 w 2397257"/>
                <a:gd name="connsiteY1644" fmla="*/ 1389035 h 2370204"/>
                <a:gd name="connsiteX1645" fmla="*/ 2310897 w 2397257"/>
                <a:gd name="connsiteY1645" fmla="*/ 1380711 h 2370204"/>
                <a:gd name="connsiteX1646" fmla="*/ 2316100 w 2397257"/>
                <a:gd name="connsiteY1646" fmla="*/ 1385914 h 2370204"/>
                <a:gd name="connsiteX1647" fmla="*/ 2310897 w 2397257"/>
                <a:gd name="connsiteY1647" fmla="*/ 1391117 h 2370204"/>
                <a:gd name="connsiteX1648" fmla="*/ 2305694 w 2397257"/>
                <a:gd name="connsiteY1648" fmla="*/ 1385914 h 2370204"/>
                <a:gd name="connsiteX1649" fmla="*/ 2310897 w 2397257"/>
                <a:gd name="connsiteY1649" fmla="*/ 1380711 h 2370204"/>
                <a:gd name="connsiteX1650" fmla="*/ 1929043 w 2397257"/>
                <a:gd name="connsiteY1650" fmla="*/ 1380711 h 2370204"/>
                <a:gd name="connsiteX1651" fmla="*/ 1949853 w 2397257"/>
                <a:gd name="connsiteY1651" fmla="*/ 1403081 h 2370204"/>
                <a:gd name="connsiteX1652" fmla="*/ 1929043 w 2397257"/>
                <a:gd name="connsiteY1652" fmla="*/ 1425451 h 2370204"/>
                <a:gd name="connsiteX1653" fmla="*/ 1908233 w 2397257"/>
                <a:gd name="connsiteY1653" fmla="*/ 1403081 h 2370204"/>
                <a:gd name="connsiteX1654" fmla="*/ 1929043 w 2397257"/>
                <a:gd name="connsiteY1654" fmla="*/ 1380711 h 2370204"/>
                <a:gd name="connsiteX1655" fmla="*/ 390178 w 2397257"/>
                <a:gd name="connsiteY1655" fmla="*/ 1378630 h 2370204"/>
                <a:gd name="connsiteX1656" fmla="*/ 403704 w 2397257"/>
                <a:gd name="connsiteY1656" fmla="*/ 1392156 h 2370204"/>
                <a:gd name="connsiteX1657" fmla="*/ 390178 w 2397257"/>
                <a:gd name="connsiteY1657" fmla="*/ 1405682 h 2370204"/>
                <a:gd name="connsiteX1658" fmla="*/ 376652 w 2397257"/>
                <a:gd name="connsiteY1658" fmla="*/ 1392156 h 2370204"/>
                <a:gd name="connsiteX1659" fmla="*/ 390178 w 2397257"/>
                <a:gd name="connsiteY1659" fmla="*/ 1378630 h 2370204"/>
                <a:gd name="connsiteX1660" fmla="*/ 1701177 w 2397257"/>
                <a:gd name="connsiteY1660" fmla="*/ 1376549 h 2370204"/>
                <a:gd name="connsiteX1661" fmla="*/ 1712622 w 2397257"/>
                <a:gd name="connsiteY1661" fmla="*/ 1386434 h 2370204"/>
                <a:gd name="connsiteX1662" fmla="*/ 1701177 w 2397257"/>
                <a:gd name="connsiteY1662" fmla="*/ 1396319 h 2370204"/>
                <a:gd name="connsiteX1663" fmla="*/ 1689732 w 2397257"/>
                <a:gd name="connsiteY1663" fmla="*/ 1386434 h 2370204"/>
                <a:gd name="connsiteX1664" fmla="*/ 1701177 w 2397257"/>
                <a:gd name="connsiteY1664" fmla="*/ 1376549 h 2370204"/>
                <a:gd name="connsiteX1665" fmla="*/ 9365 w 2397257"/>
                <a:gd name="connsiteY1665" fmla="*/ 1376549 h 2370204"/>
                <a:gd name="connsiteX1666" fmla="*/ 10406 w 2397257"/>
                <a:gd name="connsiteY1666" fmla="*/ 1377590 h 2370204"/>
                <a:gd name="connsiteX1667" fmla="*/ 9365 w 2397257"/>
                <a:gd name="connsiteY1667" fmla="*/ 1378631 h 2370204"/>
                <a:gd name="connsiteX1668" fmla="*/ 8324 w 2397257"/>
                <a:gd name="connsiteY1668" fmla="*/ 1377590 h 2370204"/>
                <a:gd name="connsiteX1669" fmla="*/ 9365 w 2397257"/>
                <a:gd name="connsiteY1669" fmla="*/ 1376549 h 2370204"/>
                <a:gd name="connsiteX1670" fmla="*/ 696599 w 2397257"/>
                <a:gd name="connsiteY1670" fmla="*/ 1373427 h 2370204"/>
                <a:gd name="connsiteX1671" fmla="*/ 712727 w 2397257"/>
                <a:gd name="connsiteY1671" fmla="*/ 1389555 h 2370204"/>
                <a:gd name="connsiteX1672" fmla="*/ 696599 w 2397257"/>
                <a:gd name="connsiteY1672" fmla="*/ 1405683 h 2370204"/>
                <a:gd name="connsiteX1673" fmla="*/ 680471 w 2397257"/>
                <a:gd name="connsiteY1673" fmla="*/ 1389555 h 2370204"/>
                <a:gd name="connsiteX1674" fmla="*/ 696599 w 2397257"/>
                <a:gd name="connsiteY1674" fmla="*/ 1373427 h 2370204"/>
                <a:gd name="connsiteX1675" fmla="*/ 2008119 w 2397257"/>
                <a:gd name="connsiteY1675" fmla="*/ 1369266 h 2370204"/>
                <a:gd name="connsiteX1676" fmla="*/ 2026848 w 2397257"/>
                <a:gd name="connsiteY1676" fmla="*/ 1387475 h 2370204"/>
                <a:gd name="connsiteX1677" fmla="*/ 2008119 w 2397257"/>
                <a:gd name="connsiteY1677" fmla="*/ 1405684 h 2370204"/>
                <a:gd name="connsiteX1678" fmla="*/ 1989390 w 2397257"/>
                <a:gd name="connsiteY1678" fmla="*/ 1387475 h 2370204"/>
                <a:gd name="connsiteX1679" fmla="*/ 2008119 w 2397257"/>
                <a:gd name="connsiteY1679" fmla="*/ 1369266 h 2370204"/>
                <a:gd name="connsiteX1680" fmla="*/ 311103 w 2397257"/>
                <a:gd name="connsiteY1680" fmla="*/ 1369266 h 2370204"/>
                <a:gd name="connsiteX1681" fmla="*/ 319427 w 2397257"/>
                <a:gd name="connsiteY1681" fmla="*/ 1377590 h 2370204"/>
                <a:gd name="connsiteX1682" fmla="*/ 311103 w 2397257"/>
                <a:gd name="connsiteY1682" fmla="*/ 1385914 h 2370204"/>
                <a:gd name="connsiteX1683" fmla="*/ 302779 w 2397257"/>
                <a:gd name="connsiteY1683" fmla="*/ 1377590 h 2370204"/>
                <a:gd name="connsiteX1684" fmla="*/ 311103 w 2397257"/>
                <a:gd name="connsiteY1684" fmla="*/ 1369266 h 2370204"/>
                <a:gd name="connsiteX1685" fmla="*/ 2388933 w 2397257"/>
                <a:gd name="connsiteY1685" fmla="*/ 1366144 h 2370204"/>
                <a:gd name="connsiteX1686" fmla="*/ 2389974 w 2397257"/>
                <a:gd name="connsiteY1686" fmla="*/ 1368746 h 2370204"/>
                <a:gd name="connsiteX1687" fmla="*/ 2388933 w 2397257"/>
                <a:gd name="connsiteY1687" fmla="*/ 1371348 h 2370204"/>
                <a:gd name="connsiteX1688" fmla="*/ 2387892 w 2397257"/>
                <a:gd name="connsiteY1688" fmla="*/ 1368746 h 2370204"/>
                <a:gd name="connsiteX1689" fmla="*/ 2388933 w 2397257"/>
                <a:gd name="connsiteY1689" fmla="*/ 1366144 h 2370204"/>
                <a:gd name="connsiteX1690" fmla="*/ 232027 w 2397257"/>
                <a:gd name="connsiteY1690" fmla="*/ 1353659 h 2370204"/>
                <a:gd name="connsiteX1691" fmla="*/ 238270 w 2397257"/>
                <a:gd name="connsiteY1691" fmla="*/ 1359902 h 2370204"/>
                <a:gd name="connsiteX1692" fmla="*/ 232027 w 2397257"/>
                <a:gd name="connsiteY1692" fmla="*/ 1366145 h 2370204"/>
                <a:gd name="connsiteX1693" fmla="*/ 225784 w 2397257"/>
                <a:gd name="connsiteY1693" fmla="*/ 1359902 h 2370204"/>
                <a:gd name="connsiteX1694" fmla="*/ 232027 w 2397257"/>
                <a:gd name="connsiteY1694" fmla="*/ 1353659 h 2370204"/>
                <a:gd name="connsiteX1695" fmla="*/ 1554991 w 2397257"/>
                <a:gd name="connsiteY1695" fmla="*/ 1353658 h 2370204"/>
                <a:gd name="connsiteX1696" fmla="*/ 1555511 w 2397257"/>
                <a:gd name="connsiteY1696" fmla="*/ 1354178 h 2370204"/>
                <a:gd name="connsiteX1697" fmla="*/ 1554991 w 2397257"/>
                <a:gd name="connsiteY1697" fmla="*/ 1354698 h 2370204"/>
                <a:gd name="connsiteX1698" fmla="*/ 1554471 w 2397257"/>
                <a:gd name="connsiteY1698" fmla="*/ 1354178 h 2370204"/>
                <a:gd name="connsiteX1699" fmla="*/ 1554991 w 2397257"/>
                <a:gd name="connsiteY1699" fmla="*/ 1353658 h 2370204"/>
                <a:gd name="connsiteX1700" fmla="*/ 842786 w 2397257"/>
                <a:gd name="connsiteY1700" fmla="*/ 1353658 h 2370204"/>
                <a:gd name="connsiteX1701" fmla="*/ 843827 w 2397257"/>
                <a:gd name="connsiteY1701" fmla="*/ 1356259 h 2370204"/>
                <a:gd name="connsiteX1702" fmla="*/ 842786 w 2397257"/>
                <a:gd name="connsiteY1702" fmla="*/ 1358860 h 2370204"/>
                <a:gd name="connsiteX1703" fmla="*/ 841745 w 2397257"/>
                <a:gd name="connsiteY1703" fmla="*/ 1356259 h 2370204"/>
                <a:gd name="connsiteX1704" fmla="*/ 842786 w 2397257"/>
                <a:gd name="connsiteY1704" fmla="*/ 1353658 h 2370204"/>
                <a:gd name="connsiteX1705" fmla="*/ 615442 w 2397257"/>
                <a:gd name="connsiteY1705" fmla="*/ 1353658 h 2370204"/>
                <a:gd name="connsiteX1706" fmla="*/ 636772 w 2397257"/>
                <a:gd name="connsiteY1706" fmla="*/ 1373427 h 2370204"/>
                <a:gd name="connsiteX1707" fmla="*/ 615442 w 2397257"/>
                <a:gd name="connsiteY1707" fmla="*/ 1393196 h 2370204"/>
                <a:gd name="connsiteX1708" fmla="*/ 594112 w 2397257"/>
                <a:gd name="connsiteY1708" fmla="*/ 1373427 h 2370204"/>
                <a:gd name="connsiteX1709" fmla="*/ 615442 w 2397257"/>
                <a:gd name="connsiteY1709" fmla="*/ 1353658 h 2370204"/>
                <a:gd name="connsiteX1710" fmla="*/ 2087195 w 2397257"/>
                <a:gd name="connsiteY1710" fmla="*/ 1351578 h 2370204"/>
                <a:gd name="connsiteX1711" fmla="*/ 2105924 w 2397257"/>
                <a:gd name="connsiteY1711" fmla="*/ 1370307 h 2370204"/>
                <a:gd name="connsiteX1712" fmla="*/ 2087195 w 2397257"/>
                <a:gd name="connsiteY1712" fmla="*/ 1389036 h 2370204"/>
                <a:gd name="connsiteX1713" fmla="*/ 2068466 w 2397257"/>
                <a:gd name="connsiteY1713" fmla="*/ 1370307 h 2370204"/>
                <a:gd name="connsiteX1714" fmla="*/ 2087195 w 2397257"/>
                <a:gd name="connsiteY1714" fmla="*/ 1351578 h 2370204"/>
                <a:gd name="connsiteX1715" fmla="*/ 1782856 w 2397257"/>
                <a:gd name="connsiteY1715" fmla="*/ 1351577 h 2370204"/>
                <a:gd name="connsiteX1716" fmla="*/ 1801065 w 2397257"/>
                <a:gd name="connsiteY1716" fmla="*/ 1370306 h 2370204"/>
                <a:gd name="connsiteX1717" fmla="*/ 1782856 w 2397257"/>
                <a:gd name="connsiteY1717" fmla="*/ 1389035 h 2370204"/>
                <a:gd name="connsiteX1718" fmla="*/ 1764647 w 2397257"/>
                <a:gd name="connsiteY1718" fmla="*/ 1370306 h 2370204"/>
                <a:gd name="connsiteX1719" fmla="*/ 1782856 w 2397257"/>
                <a:gd name="connsiteY1719" fmla="*/ 1351577 h 2370204"/>
                <a:gd name="connsiteX1720" fmla="*/ 535845 w 2397257"/>
                <a:gd name="connsiteY1720" fmla="*/ 1339092 h 2370204"/>
                <a:gd name="connsiteX1721" fmla="*/ 556655 w 2397257"/>
                <a:gd name="connsiteY1721" fmla="*/ 1358861 h 2370204"/>
                <a:gd name="connsiteX1722" fmla="*/ 535845 w 2397257"/>
                <a:gd name="connsiteY1722" fmla="*/ 1378630 h 2370204"/>
                <a:gd name="connsiteX1723" fmla="*/ 515035 w 2397257"/>
                <a:gd name="connsiteY1723" fmla="*/ 1358861 h 2370204"/>
                <a:gd name="connsiteX1724" fmla="*/ 535845 w 2397257"/>
                <a:gd name="connsiteY1724" fmla="*/ 1339092 h 2370204"/>
                <a:gd name="connsiteX1725" fmla="*/ 155552 w 2397257"/>
                <a:gd name="connsiteY1725" fmla="*/ 1339092 h 2370204"/>
                <a:gd name="connsiteX1726" fmla="*/ 159194 w 2397257"/>
                <a:gd name="connsiteY1726" fmla="*/ 1342734 h 2370204"/>
                <a:gd name="connsiteX1727" fmla="*/ 155552 w 2397257"/>
                <a:gd name="connsiteY1727" fmla="*/ 1346376 h 2370204"/>
                <a:gd name="connsiteX1728" fmla="*/ 151910 w 2397257"/>
                <a:gd name="connsiteY1728" fmla="*/ 1342734 h 2370204"/>
                <a:gd name="connsiteX1729" fmla="*/ 155552 w 2397257"/>
                <a:gd name="connsiteY1729" fmla="*/ 1339092 h 2370204"/>
                <a:gd name="connsiteX1730" fmla="*/ 2165230 w 2397257"/>
                <a:gd name="connsiteY1730" fmla="*/ 1337011 h 2370204"/>
                <a:gd name="connsiteX1731" fmla="*/ 2182918 w 2397257"/>
                <a:gd name="connsiteY1731" fmla="*/ 1353139 h 2370204"/>
                <a:gd name="connsiteX1732" fmla="*/ 2165230 w 2397257"/>
                <a:gd name="connsiteY1732" fmla="*/ 1369267 h 2370204"/>
                <a:gd name="connsiteX1733" fmla="*/ 2147542 w 2397257"/>
                <a:gd name="connsiteY1733" fmla="*/ 1353139 h 2370204"/>
                <a:gd name="connsiteX1734" fmla="*/ 2165230 w 2397257"/>
                <a:gd name="connsiteY1734" fmla="*/ 1337011 h 2370204"/>
                <a:gd name="connsiteX1735" fmla="*/ 1637189 w 2397257"/>
                <a:gd name="connsiteY1735" fmla="*/ 1333889 h 2370204"/>
                <a:gd name="connsiteX1736" fmla="*/ 1640831 w 2397257"/>
                <a:gd name="connsiteY1736" fmla="*/ 1337531 h 2370204"/>
                <a:gd name="connsiteX1737" fmla="*/ 1637189 w 2397257"/>
                <a:gd name="connsiteY1737" fmla="*/ 1341173 h 2370204"/>
                <a:gd name="connsiteX1738" fmla="*/ 1633547 w 2397257"/>
                <a:gd name="connsiteY1738" fmla="*/ 1337531 h 2370204"/>
                <a:gd name="connsiteX1739" fmla="*/ 1637189 w 2397257"/>
                <a:gd name="connsiteY1739" fmla="*/ 1333889 h 2370204"/>
                <a:gd name="connsiteX1740" fmla="*/ 761108 w 2397257"/>
                <a:gd name="connsiteY1740" fmla="*/ 1333889 h 2370204"/>
                <a:gd name="connsiteX1741" fmla="*/ 769952 w 2397257"/>
                <a:gd name="connsiteY1741" fmla="*/ 1341693 h 2370204"/>
                <a:gd name="connsiteX1742" fmla="*/ 761108 w 2397257"/>
                <a:gd name="connsiteY1742" fmla="*/ 1349497 h 2370204"/>
                <a:gd name="connsiteX1743" fmla="*/ 752264 w 2397257"/>
                <a:gd name="connsiteY1743" fmla="*/ 1341693 h 2370204"/>
                <a:gd name="connsiteX1744" fmla="*/ 761108 w 2397257"/>
                <a:gd name="connsiteY1744" fmla="*/ 1333889 h 2370204"/>
                <a:gd name="connsiteX1745" fmla="*/ 1861932 w 2397257"/>
                <a:gd name="connsiteY1745" fmla="*/ 1331808 h 2370204"/>
                <a:gd name="connsiteX1746" fmla="*/ 1885343 w 2397257"/>
                <a:gd name="connsiteY1746" fmla="*/ 1354178 h 2370204"/>
                <a:gd name="connsiteX1747" fmla="*/ 1861932 w 2397257"/>
                <a:gd name="connsiteY1747" fmla="*/ 1376548 h 2370204"/>
                <a:gd name="connsiteX1748" fmla="*/ 1838521 w 2397257"/>
                <a:gd name="connsiteY1748" fmla="*/ 1354178 h 2370204"/>
                <a:gd name="connsiteX1749" fmla="*/ 1861932 w 2397257"/>
                <a:gd name="connsiteY1749" fmla="*/ 1331808 h 2370204"/>
                <a:gd name="connsiteX1750" fmla="*/ 458330 w 2397257"/>
                <a:gd name="connsiteY1750" fmla="*/ 1324525 h 2370204"/>
                <a:gd name="connsiteX1751" fmla="*/ 475498 w 2397257"/>
                <a:gd name="connsiteY1751" fmla="*/ 1341693 h 2370204"/>
                <a:gd name="connsiteX1752" fmla="*/ 458330 w 2397257"/>
                <a:gd name="connsiteY1752" fmla="*/ 1358861 h 2370204"/>
                <a:gd name="connsiteX1753" fmla="*/ 441162 w 2397257"/>
                <a:gd name="connsiteY1753" fmla="*/ 1341693 h 2370204"/>
                <a:gd name="connsiteX1754" fmla="*/ 458330 w 2397257"/>
                <a:gd name="connsiteY1754" fmla="*/ 1324525 h 2370204"/>
                <a:gd name="connsiteX1755" fmla="*/ 79596 w 2397257"/>
                <a:gd name="connsiteY1755" fmla="*/ 1324525 h 2370204"/>
                <a:gd name="connsiteX1756" fmla="*/ 82197 w 2397257"/>
                <a:gd name="connsiteY1756" fmla="*/ 1326606 h 2370204"/>
                <a:gd name="connsiteX1757" fmla="*/ 79596 w 2397257"/>
                <a:gd name="connsiteY1757" fmla="*/ 1328687 h 2370204"/>
                <a:gd name="connsiteX1758" fmla="*/ 76995 w 2397257"/>
                <a:gd name="connsiteY1758" fmla="*/ 1326606 h 2370204"/>
                <a:gd name="connsiteX1759" fmla="*/ 79596 w 2397257"/>
                <a:gd name="connsiteY1759" fmla="*/ 1324525 h 2370204"/>
                <a:gd name="connsiteX1760" fmla="*/ 2242225 w 2397257"/>
                <a:gd name="connsiteY1760" fmla="*/ 1321404 h 2370204"/>
                <a:gd name="connsiteX1761" fmla="*/ 2254711 w 2397257"/>
                <a:gd name="connsiteY1761" fmla="*/ 1335451 h 2370204"/>
                <a:gd name="connsiteX1762" fmla="*/ 2242225 w 2397257"/>
                <a:gd name="connsiteY1762" fmla="*/ 1349498 h 2370204"/>
                <a:gd name="connsiteX1763" fmla="*/ 2229739 w 2397257"/>
                <a:gd name="connsiteY1763" fmla="*/ 1335451 h 2370204"/>
                <a:gd name="connsiteX1764" fmla="*/ 2242225 w 2397257"/>
                <a:gd name="connsiteY1764" fmla="*/ 1321404 h 2370204"/>
                <a:gd name="connsiteX1765" fmla="*/ 1939967 w 2397257"/>
                <a:gd name="connsiteY1765" fmla="*/ 1314120 h 2370204"/>
                <a:gd name="connsiteX1766" fmla="*/ 1962337 w 2397257"/>
                <a:gd name="connsiteY1766" fmla="*/ 1336490 h 2370204"/>
                <a:gd name="connsiteX1767" fmla="*/ 1939967 w 2397257"/>
                <a:gd name="connsiteY1767" fmla="*/ 1358860 h 2370204"/>
                <a:gd name="connsiteX1768" fmla="*/ 1917597 w 2397257"/>
                <a:gd name="connsiteY1768" fmla="*/ 1336490 h 2370204"/>
                <a:gd name="connsiteX1769" fmla="*/ 1939967 w 2397257"/>
                <a:gd name="connsiteY1769" fmla="*/ 1314120 h 2370204"/>
                <a:gd name="connsiteX1770" fmla="*/ 2317139 w 2397257"/>
                <a:gd name="connsiteY1770" fmla="*/ 1312039 h 2370204"/>
                <a:gd name="connsiteX1771" fmla="*/ 2323382 w 2397257"/>
                <a:gd name="connsiteY1771" fmla="*/ 1318282 h 2370204"/>
                <a:gd name="connsiteX1772" fmla="*/ 2317139 w 2397257"/>
                <a:gd name="connsiteY1772" fmla="*/ 1324525 h 2370204"/>
                <a:gd name="connsiteX1773" fmla="*/ 2310896 w 2397257"/>
                <a:gd name="connsiteY1773" fmla="*/ 1318282 h 2370204"/>
                <a:gd name="connsiteX1774" fmla="*/ 2317139 w 2397257"/>
                <a:gd name="connsiteY1774" fmla="*/ 1312039 h 2370204"/>
                <a:gd name="connsiteX1775" fmla="*/ 1716264 w 2397257"/>
                <a:gd name="connsiteY1775" fmla="*/ 1312039 h 2370204"/>
                <a:gd name="connsiteX1776" fmla="*/ 1725108 w 2397257"/>
                <a:gd name="connsiteY1776" fmla="*/ 1320363 h 2370204"/>
                <a:gd name="connsiteX1777" fmla="*/ 1716264 w 2397257"/>
                <a:gd name="connsiteY1777" fmla="*/ 1328687 h 2370204"/>
                <a:gd name="connsiteX1778" fmla="*/ 1707420 w 2397257"/>
                <a:gd name="connsiteY1778" fmla="*/ 1320363 h 2370204"/>
                <a:gd name="connsiteX1779" fmla="*/ 1716264 w 2397257"/>
                <a:gd name="connsiteY1779" fmla="*/ 1312039 h 2370204"/>
                <a:gd name="connsiteX1780" fmla="*/ 680991 w 2397257"/>
                <a:gd name="connsiteY1780" fmla="*/ 1308918 h 2370204"/>
                <a:gd name="connsiteX1781" fmla="*/ 696078 w 2397257"/>
                <a:gd name="connsiteY1781" fmla="*/ 1324005 h 2370204"/>
                <a:gd name="connsiteX1782" fmla="*/ 680991 w 2397257"/>
                <a:gd name="connsiteY1782" fmla="*/ 1339092 h 2370204"/>
                <a:gd name="connsiteX1783" fmla="*/ 665904 w 2397257"/>
                <a:gd name="connsiteY1783" fmla="*/ 1324005 h 2370204"/>
                <a:gd name="connsiteX1784" fmla="*/ 680991 w 2397257"/>
                <a:gd name="connsiteY1784" fmla="*/ 1308918 h 2370204"/>
                <a:gd name="connsiteX1785" fmla="*/ 380294 w 2397257"/>
                <a:gd name="connsiteY1785" fmla="*/ 1308918 h 2370204"/>
                <a:gd name="connsiteX1786" fmla="*/ 396422 w 2397257"/>
                <a:gd name="connsiteY1786" fmla="*/ 1325046 h 2370204"/>
                <a:gd name="connsiteX1787" fmla="*/ 380294 w 2397257"/>
                <a:gd name="connsiteY1787" fmla="*/ 1341174 h 2370204"/>
                <a:gd name="connsiteX1788" fmla="*/ 364166 w 2397257"/>
                <a:gd name="connsiteY1788" fmla="*/ 1325046 h 2370204"/>
                <a:gd name="connsiteX1789" fmla="*/ 380294 w 2397257"/>
                <a:gd name="connsiteY1789" fmla="*/ 1308918 h 2370204"/>
                <a:gd name="connsiteX1790" fmla="*/ 906774 w 2397257"/>
                <a:gd name="connsiteY1790" fmla="*/ 1306837 h 2370204"/>
                <a:gd name="connsiteX1791" fmla="*/ 907294 w 2397257"/>
                <a:gd name="connsiteY1791" fmla="*/ 1307357 h 2370204"/>
                <a:gd name="connsiteX1792" fmla="*/ 906774 w 2397257"/>
                <a:gd name="connsiteY1792" fmla="*/ 1307877 h 2370204"/>
                <a:gd name="connsiteX1793" fmla="*/ 906254 w 2397257"/>
                <a:gd name="connsiteY1793" fmla="*/ 1307357 h 2370204"/>
                <a:gd name="connsiteX1794" fmla="*/ 906774 w 2397257"/>
                <a:gd name="connsiteY1794" fmla="*/ 1306837 h 2370204"/>
                <a:gd name="connsiteX1795" fmla="*/ 2394135 w 2397257"/>
                <a:gd name="connsiteY1795" fmla="*/ 1299554 h 2370204"/>
                <a:gd name="connsiteX1796" fmla="*/ 2395176 w 2397257"/>
                <a:gd name="connsiteY1796" fmla="*/ 1302156 h 2370204"/>
                <a:gd name="connsiteX1797" fmla="*/ 2394135 w 2397257"/>
                <a:gd name="connsiteY1797" fmla="*/ 1304758 h 2370204"/>
                <a:gd name="connsiteX1798" fmla="*/ 2393094 w 2397257"/>
                <a:gd name="connsiteY1798" fmla="*/ 1302156 h 2370204"/>
                <a:gd name="connsiteX1799" fmla="*/ 2394135 w 2397257"/>
                <a:gd name="connsiteY1799" fmla="*/ 1299554 h 2370204"/>
                <a:gd name="connsiteX1800" fmla="*/ 2018004 w 2397257"/>
                <a:gd name="connsiteY1800" fmla="*/ 1299554 h 2370204"/>
                <a:gd name="connsiteX1801" fmla="*/ 2039334 w 2397257"/>
                <a:gd name="connsiteY1801" fmla="*/ 1319323 h 2370204"/>
                <a:gd name="connsiteX1802" fmla="*/ 2018004 w 2397257"/>
                <a:gd name="connsiteY1802" fmla="*/ 1339092 h 2370204"/>
                <a:gd name="connsiteX1803" fmla="*/ 1996674 w 2397257"/>
                <a:gd name="connsiteY1803" fmla="*/ 1319323 h 2370204"/>
                <a:gd name="connsiteX1804" fmla="*/ 2018004 w 2397257"/>
                <a:gd name="connsiteY1804" fmla="*/ 1299554 h 2370204"/>
                <a:gd name="connsiteX1805" fmla="*/ 303299 w 2397257"/>
                <a:gd name="connsiteY1805" fmla="*/ 1299554 h 2370204"/>
                <a:gd name="connsiteX1806" fmla="*/ 314224 w 2397257"/>
                <a:gd name="connsiteY1806" fmla="*/ 1310479 h 2370204"/>
                <a:gd name="connsiteX1807" fmla="*/ 303299 w 2397257"/>
                <a:gd name="connsiteY1807" fmla="*/ 1321404 h 2370204"/>
                <a:gd name="connsiteX1808" fmla="*/ 292374 w 2397257"/>
                <a:gd name="connsiteY1808" fmla="*/ 1310479 h 2370204"/>
                <a:gd name="connsiteX1809" fmla="*/ 303299 w 2397257"/>
                <a:gd name="connsiteY1809" fmla="*/ 1299554 h 2370204"/>
                <a:gd name="connsiteX1810" fmla="*/ 828219 w 2397257"/>
                <a:gd name="connsiteY1810" fmla="*/ 1289149 h 2370204"/>
                <a:gd name="connsiteX1811" fmla="*/ 829260 w 2397257"/>
                <a:gd name="connsiteY1811" fmla="*/ 1290710 h 2370204"/>
                <a:gd name="connsiteX1812" fmla="*/ 828219 w 2397257"/>
                <a:gd name="connsiteY1812" fmla="*/ 1292271 h 2370204"/>
                <a:gd name="connsiteX1813" fmla="*/ 827178 w 2397257"/>
                <a:gd name="connsiteY1813" fmla="*/ 1290710 h 2370204"/>
                <a:gd name="connsiteX1814" fmla="*/ 828219 w 2397257"/>
                <a:gd name="connsiteY1814" fmla="*/ 1289149 h 2370204"/>
                <a:gd name="connsiteX1815" fmla="*/ 604516 w 2397257"/>
                <a:gd name="connsiteY1815" fmla="*/ 1289149 h 2370204"/>
                <a:gd name="connsiteX1816" fmla="*/ 624285 w 2397257"/>
                <a:gd name="connsiteY1816" fmla="*/ 1307878 h 2370204"/>
                <a:gd name="connsiteX1817" fmla="*/ 604516 w 2397257"/>
                <a:gd name="connsiteY1817" fmla="*/ 1326607 h 2370204"/>
                <a:gd name="connsiteX1818" fmla="*/ 584747 w 2397257"/>
                <a:gd name="connsiteY1818" fmla="*/ 1307878 h 2370204"/>
                <a:gd name="connsiteX1819" fmla="*/ 604516 w 2397257"/>
                <a:gd name="connsiteY1819" fmla="*/ 1289149 h 2370204"/>
                <a:gd name="connsiteX1820" fmla="*/ 1794300 w 2397257"/>
                <a:gd name="connsiteY1820" fmla="*/ 1287068 h 2370204"/>
                <a:gd name="connsiteX1821" fmla="*/ 1811468 w 2397257"/>
                <a:gd name="connsiteY1821" fmla="*/ 1304236 h 2370204"/>
                <a:gd name="connsiteX1822" fmla="*/ 1794300 w 2397257"/>
                <a:gd name="connsiteY1822" fmla="*/ 1321404 h 2370204"/>
                <a:gd name="connsiteX1823" fmla="*/ 1777132 w 2397257"/>
                <a:gd name="connsiteY1823" fmla="*/ 1304236 h 2370204"/>
                <a:gd name="connsiteX1824" fmla="*/ 1794300 w 2397257"/>
                <a:gd name="connsiteY1824" fmla="*/ 1287068 h 2370204"/>
                <a:gd name="connsiteX1825" fmla="*/ 1569557 w 2397257"/>
                <a:gd name="connsiteY1825" fmla="*/ 1287068 h 2370204"/>
                <a:gd name="connsiteX1826" fmla="*/ 1570077 w 2397257"/>
                <a:gd name="connsiteY1826" fmla="*/ 1287588 h 2370204"/>
                <a:gd name="connsiteX1827" fmla="*/ 1569557 w 2397257"/>
                <a:gd name="connsiteY1827" fmla="*/ 1288108 h 2370204"/>
                <a:gd name="connsiteX1828" fmla="*/ 1569037 w 2397257"/>
                <a:gd name="connsiteY1828" fmla="*/ 1287588 h 2370204"/>
                <a:gd name="connsiteX1829" fmla="*/ 1569557 w 2397257"/>
                <a:gd name="connsiteY1829" fmla="*/ 1287068 h 2370204"/>
                <a:gd name="connsiteX1830" fmla="*/ 2094479 w 2397257"/>
                <a:gd name="connsiteY1830" fmla="*/ 1284988 h 2370204"/>
                <a:gd name="connsiteX1831" fmla="*/ 2113208 w 2397257"/>
                <a:gd name="connsiteY1831" fmla="*/ 1303197 h 2370204"/>
                <a:gd name="connsiteX1832" fmla="*/ 2094479 w 2397257"/>
                <a:gd name="connsiteY1832" fmla="*/ 1321406 h 2370204"/>
                <a:gd name="connsiteX1833" fmla="*/ 2075750 w 2397257"/>
                <a:gd name="connsiteY1833" fmla="*/ 1303197 h 2370204"/>
                <a:gd name="connsiteX1834" fmla="*/ 2094479 w 2397257"/>
                <a:gd name="connsiteY1834" fmla="*/ 1284988 h 2370204"/>
                <a:gd name="connsiteX1835" fmla="*/ 226824 w 2397257"/>
                <a:gd name="connsiteY1835" fmla="*/ 1284988 h 2370204"/>
                <a:gd name="connsiteX1836" fmla="*/ 235148 w 2397257"/>
                <a:gd name="connsiteY1836" fmla="*/ 1293312 h 2370204"/>
                <a:gd name="connsiteX1837" fmla="*/ 226824 w 2397257"/>
                <a:gd name="connsiteY1837" fmla="*/ 1301636 h 2370204"/>
                <a:gd name="connsiteX1838" fmla="*/ 218500 w 2397257"/>
                <a:gd name="connsiteY1838" fmla="*/ 1293312 h 2370204"/>
                <a:gd name="connsiteX1839" fmla="*/ 226824 w 2397257"/>
                <a:gd name="connsiteY1839" fmla="*/ 1284988 h 2370204"/>
                <a:gd name="connsiteX1840" fmla="*/ 1645512 w 2397257"/>
                <a:gd name="connsiteY1840" fmla="*/ 1269380 h 2370204"/>
                <a:gd name="connsiteX1841" fmla="*/ 1648113 w 2397257"/>
                <a:gd name="connsiteY1841" fmla="*/ 1270941 h 2370204"/>
                <a:gd name="connsiteX1842" fmla="*/ 1645512 w 2397257"/>
                <a:gd name="connsiteY1842" fmla="*/ 1272502 h 2370204"/>
                <a:gd name="connsiteX1843" fmla="*/ 1642911 w 2397257"/>
                <a:gd name="connsiteY1843" fmla="*/ 1270941 h 2370204"/>
                <a:gd name="connsiteX1844" fmla="*/ 1645512 w 2397257"/>
                <a:gd name="connsiteY1844" fmla="*/ 1269380 h 2370204"/>
                <a:gd name="connsiteX1845" fmla="*/ 526481 w 2397257"/>
                <a:gd name="connsiteY1845" fmla="*/ 1269380 h 2370204"/>
                <a:gd name="connsiteX1846" fmla="*/ 547291 w 2397257"/>
                <a:gd name="connsiteY1846" fmla="*/ 1291750 h 2370204"/>
                <a:gd name="connsiteX1847" fmla="*/ 526481 w 2397257"/>
                <a:gd name="connsiteY1847" fmla="*/ 1314120 h 2370204"/>
                <a:gd name="connsiteX1848" fmla="*/ 505671 w 2397257"/>
                <a:gd name="connsiteY1848" fmla="*/ 1291750 h 2370204"/>
                <a:gd name="connsiteX1849" fmla="*/ 526481 w 2397257"/>
                <a:gd name="connsiteY1849" fmla="*/ 1269380 h 2370204"/>
                <a:gd name="connsiteX1850" fmla="*/ 151389 w 2397257"/>
                <a:gd name="connsiteY1850" fmla="*/ 1269380 h 2370204"/>
                <a:gd name="connsiteX1851" fmla="*/ 156071 w 2397257"/>
                <a:gd name="connsiteY1851" fmla="*/ 1275623 h 2370204"/>
                <a:gd name="connsiteX1852" fmla="*/ 151389 w 2397257"/>
                <a:gd name="connsiteY1852" fmla="*/ 1281866 h 2370204"/>
                <a:gd name="connsiteX1853" fmla="*/ 146707 w 2397257"/>
                <a:gd name="connsiteY1853" fmla="*/ 1275623 h 2370204"/>
                <a:gd name="connsiteX1854" fmla="*/ 151389 w 2397257"/>
                <a:gd name="connsiteY1854" fmla="*/ 1269380 h 2370204"/>
                <a:gd name="connsiteX1855" fmla="*/ 2169913 w 2397257"/>
                <a:gd name="connsiteY1855" fmla="*/ 1267299 h 2370204"/>
                <a:gd name="connsiteX1856" fmla="*/ 2187081 w 2397257"/>
                <a:gd name="connsiteY1856" fmla="*/ 1286028 h 2370204"/>
                <a:gd name="connsiteX1857" fmla="*/ 2169913 w 2397257"/>
                <a:gd name="connsiteY1857" fmla="*/ 1304757 h 2370204"/>
                <a:gd name="connsiteX1858" fmla="*/ 2152745 w 2397257"/>
                <a:gd name="connsiteY1858" fmla="*/ 1286028 h 2370204"/>
                <a:gd name="connsiteX1859" fmla="*/ 2169913 w 2397257"/>
                <a:gd name="connsiteY1859" fmla="*/ 1267299 h 2370204"/>
                <a:gd name="connsiteX1860" fmla="*/ 750184 w 2397257"/>
                <a:gd name="connsiteY1860" fmla="*/ 1267299 h 2370204"/>
                <a:gd name="connsiteX1861" fmla="*/ 757468 w 2397257"/>
                <a:gd name="connsiteY1861" fmla="*/ 1274583 h 2370204"/>
                <a:gd name="connsiteX1862" fmla="*/ 750184 w 2397257"/>
                <a:gd name="connsiteY1862" fmla="*/ 1281867 h 2370204"/>
                <a:gd name="connsiteX1863" fmla="*/ 742900 w 2397257"/>
                <a:gd name="connsiteY1863" fmla="*/ 1274583 h 2370204"/>
                <a:gd name="connsiteX1864" fmla="*/ 750184 w 2397257"/>
                <a:gd name="connsiteY1864" fmla="*/ 1267299 h 2370204"/>
                <a:gd name="connsiteX1865" fmla="*/ 1870776 w 2397257"/>
                <a:gd name="connsiteY1865" fmla="*/ 1265218 h 2370204"/>
                <a:gd name="connsiteX1866" fmla="*/ 1892626 w 2397257"/>
                <a:gd name="connsiteY1866" fmla="*/ 1287068 h 2370204"/>
                <a:gd name="connsiteX1867" fmla="*/ 1870776 w 2397257"/>
                <a:gd name="connsiteY1867" fmla="*/ 1308918 h 2370204"/>
                <a:gd name="connsiteX1868" fmla="*/ 1848926 w 2397257"/>
                <a:gd name="connsiteY1868" fmla="*/ 1287068 h 2370204"/>
                <a:gd name="connsiteX1869" fmla="*/ 1870776 w 2397257"/>
                <a:gd name="connsiteY1869" fmla="*/ 1265218 h 2370204"/>
                <a:gd name="connsiteX1870" fmla="*/ 75955 w 2397257"/>
                <a:gd name="connsiteY1870" fmla="*/ 1257935 h 2370204"/>
                <a:gd name="connsiteX1871" fmla="*/ 80117 w 2397257"/>
                <a:gd name="connsiteY1871" fmla="*/ 1261577 h 2370204"/>
                <a:gd name="connsiteX1872" fmla="*/ 75955 w 2397257"/>
                <a:gd name="connsiteY1872" fmla="*/ 1265219 h 2370204"/>
                <a:gd name="connsiteX1873" fmla="*/ 71793 w 2397257"/>
                <a:gd name="connsiteY1873" fmla="*/ 1261577 h 2370204"/>
                <a:gd name="connsiteX1874" fmla="*/ 75955 w 2397257"/>
                <a:gd name="connsiteY1874" fmla="*/ 1257935 h 2370204"/>
                <a:gd name="connsiteX1875" fmla="*/ 2245346 w 2397257"/>
                <a:gd name="connsiteY1875" fmla="*/ 1254813 h 2370204"/>
                <a:gd name="connsiteX1876" fmla="*/ 2258872 w 2397257"/>
                <a:gd name="connsiteY1876" fmla="*/ 1268339 h 2370204"/>
                <a:gd name="connsiteX1877" fmla="*/ 2245346 w 2397257"/>
                <a:gd name="connsiteY1877" fmla="*/ 1281865 h 2370204"/>
                <a:gd name="connsiteX1878" fmla="*/ 2231820 w 2397257"/>
                <a:gd name="connsiteY1878" fmla="*/ 1268339 h 2370204"/>
                <a:gd name="connsiteX1879" fmla="*/ 2245346 w 2397257"/>
                <a:gd name="connsiteY1879" fmla="*/ 1254813 h 2370204"/>
                <a:gd name="connsiteX1880" fmla="*/ 450526 w 2397257"/>
                <a:gd name="connsiteY1880" fmla="*/ 1254813 h 2370204"/>
                <a:gd name="connsiteX1881" fmla="*/ 470295 w 2397257"/>
                <a:gd name="connsiteY1881" fmla="*/ 1274582 h 2370204"/>
                <a:gd name="connsiteX1882" fmla="*/ 450526 w 2397257"/>
                <a:gd name="connsiteY1882" fmla="*/ 1294351 h 2370204"/>
                <a:gd name="connsiteX1883" fmla="*/ 430757 w 2397257"/>
                <a:gd name="connsiteY1883" fmla="*/ 1274582 h 2370204"/>
                <a:gd name="connsiteX1884" fmla="*/ 450526 w 2397257"/>
                <a:gd name="connsiteY1884" fmla="*/ 1254813 h 2370204"/>
                <a:gd name="connsiteX1885" fmla="*/ 1946211 w 2397257"/>
                <a:gd name="connsiteY1885" fmla="*/ 1247530 h 2370204"/>
                <a:gd name="connsiteX1886" fmla="*/ 1969622 w 2397257"/>
                <a:gd name="connsiteY1886" fmla="*/ 1269900 h 2370204"/>
                <a:gd name="connsiteX1887" fmla="*/ 1946211 w 2397257"/>
                <a:gd name="connsiteY1887" fmla="*/ 1292270 h 2370204"/>
                <a:gd name="connsiteX1888" fmla="*/ 1922800 w 2397257"/>
                <a:gd name="connsiteY1888" fmla="*/ 1269900 h 2370204"/>
                <a:gd name="connsiteX1889" fmla="*/ 1946211 w 2397257"/>
                <a:gd name="connsiteY1889" fmla="*/ 1247530 h 2370204"/>
                <a:gd name="connsiteX1890" fmla="*/ 1721988 w 2397257"/>
                <a:gd name="connsiteY1890" fmla="*/ 1247530 h 2370204"/>
                <a:gd name="connsiteX1891" fmla="*/ 1729272 w 2397257"/>
                <a:gd name="connsiteY1891" fmla="*/ 1254814 h 2370204"/>
                <a:gd name="connsiteX1892" fmla="*/ 1721988 w 2397257"/>
                <a:gd name="connsiteY1892" fmla="*/ 1262098 h 2370204"/>
                <a:gd name="connsiteX1893" fmla="*/ 1714704 w 2397257"/>
                <a:gd name="connsiteY1893" fmla="*/ 1254814 h 2370204"/>
                <a:gd name="connsiteX1894" fmla="*/ 1721988 w 2397257"/>
                <a:gd name="connsiteY1894" fmla="*/ 1247530 h 2370204"/>
                <a:gd name="connsiteX1895" fmla="*/ 2320781 w 2397257"/>
                <a:gd name="connsiteY1895" fmla="*/ 1245449 h 2370204"/>
                <a:gd name="connsiteX1896" fmla="*/ 2325463 w 2397257"/>
                <a:gd name="connsiteY1896" fmla="*/ 1251692 h 2370204"/>
                <a:gd name="connsiteX1897" fmla="*/ 2320781 w 2397257"/>
                <a:gd name="connsiteY1897" fmla="*/ 1257935 h 2370204"/>
                <a:gd name="connsiteX1898" fmla="*/ 2316099 w 2397257"/>
                <a:gd name="connsiteY1898" fmla="*/ 1251692 h 2370204"/>
                <a:gd name="connsiteX1899" fmla="*/ 2320781 w 2397257"/>
                <a:gd name="connsiteY1899" fmla="*/ 1245449 h 2370204"/>
                <a:gd name="connsiteX1900" fmla="*/ 674228 w 2397257"/>
                <a:gd name="connsiteY1900" fmla="*/ 1245449 h 2370204"/>
                <a:gd name="connsiteX1901" fmla="*/ 687754 w 2397257"/>
                <a:gd name="connsiteY1901" fmla="*/ 1258975 h 2370204"/>
                <a:gd name="connsiteX1902" fmla="*/ 674228 w 2397257"/>
                <a:gd name="connsiteY1902" fmla="*/ 1272501 h 2370204"/>
                <a:gd name="connsiteX1903" fmla="*/ 660702 w 2397257"/>
                <a:gd name="connsiteY1903" fmla="*/ 1258975 h 2370204"/>
                <a:gd name="connsiteX1904" fmla="*/ 674228 w 2397257"/>
                <a:gd name="connsiteY1904" fmla="*/ 1245449 h 2370204"/>
                <a:gd name="connsiteX1905" fmla="*/ 375092 w 2397257"/>
                <a:gd name="connsiteY1905" fmla="*/ 1242327 h 2370204"/>
                <a:gd name="connsiteX1906" fmla="*/ 391220 w 2397257"/>
                <a:gd name="connsiteY1906" fmla="*/ 1258455 h 2370204"/>
                <a:gd name="connsiteX1907" fmla="*/ 375092 w 2397257"/>
                <a:gd name="connsiteY1907" fmla="*/ 1274583 h 2370204"/>
                <a:gd name="connsiteX1908" fmla="*/ 358964 w 2397257"/>
                <a:gd name="connsiteY1908" fmla="*/ 1258455 h 2370204"/>
                <a:gd name="connsiteX1909" fmla="*/ 375092 w 2397257"/>
                <a:gd name="connsiteY1909" fmla="*/ 1242327 h 2370204"/>
                <a:gd name="connsiteX1910" fmla="*/ 1561 w 2397257"/>
                <a:gd name="connsiteY1910" fmla="*/ 1242327 h 2370204"/>
                <a:gd name="connsiteX1911" fmla="*/ 3122 w 2397257"/>
                <a:gd name="connsiteY1911" fmla="*/ 1243888 h 2370204"/>
                <a:gd name="connsiteX1912" fmla="*/ 1561 w 2397257"/>
                <a:gd name="connsiteY1912" fmla="*/ 1245449 h 2370204"/>
                <a:gd name="connsiteX1913" fmla="*/ 0 w 2397257"/>
                <a:gd name="connsiteY1913" fmla="*/ 1243888 h 2370204"/>
                <a:gd name="connsiteX1914" fmla="*/ 1561 w 2397257"/>
                <a:gd name="connsiteY1914" fmla="*/ 1242327 h 2370204"/>
                <a:gd name="connsiteX1915" fmla="*/ 2396216 w 2397257"/>
                <a:gd name="connsiteY1915" fmla="*/ 1232963 h 2370204"/>
                <a:gd name="connsiteX1916" fmla="*/ 2397257 w 2397257"/>
                <a:gd name="connsiteY1916" fmla="*/ 1234004 h 2370204"/>
                <a:gd name="connsiteX1917" fmla="*/ 2396216 w 2397257"/>
                <a:gd name="connsiteY1917" fmla="*/ 1235045 h 2370204"/>
                <a:gd name="connsiteX1918" fmla="*/ 2395175 w 2397257"/>
                <a:gd name="connsiteY1918" fmla="*/ 1234004 h 2370204"/>
                <a:gd name="connsiteX1919" fmla="*/ 2396216 w 2397257"/>
                <a:gd name="connsiteY1919" fmla="*/ 1232963 h 2370204"/>
                <a:gd name="connsiteX1920" fmla="*/ 2021645 w 2397257"/>
                <a:gd name="connsiteY1920" fmla="*/ 1232963 h 2370204"/>
                <a:gd name="connsiteX1921" fmla="*/ 2041414 w 2397257"/>
                <a:gd name="connsiteY1921" fmla="*/ 1253773 h 2370204"/>
                <a:gd name="connsiteX1922" fmla="*/ 2021645 w 2397257"/>
                <a:gd name="connsiteY1922" fmla="*/ 1274583 h 2370204"/>
                <a:gd name="connsiteX1923" fmla="*/ 2001876 w 2397257"/>
                <a:gd name="connsiteY1923" fmla="*/ 1253773 h 2370204"/>
                <a:gd name="connsiteX1924" fmla="*/ 2021645 w 2397257"/>
                <a:gd name="connsiteY1924" fmla="*/ 1232963 h 2370204"/>
                <a:gd name="connsiteX1925" fmla="*/ 299658 w 2397257"/>
                <a:gd name="connsiteY1925" fmla="*/ 1229842 h 2370204"/>
                <a:gd name="connsiteX1926" fmla="*/ 312144 w 2397257"/>
                <a:gd name="connsiteY1926" fmla="*/ 1242328 h 2370204"/>
                <a:gd name="connsiteX1927" fmla="*/ 299658 w 2397257"/>
                <a:gd name="connsiteY1927" fmla="*/ 1254814 h 2370204"/>
                <a:gd name="connsiteX1928" fmla="*/ 287172 w 2397257"/>
                <a:gd name="connsiteY1928" fmla="*/ 1242328 h 2370204"/>
                <a:gd name="connsiteX1929" fmla="*/ 299658 w 2397257"/>
                <a:gd name="connsiteY1929" fmla="*/ 1229842 h 2370204"/>
                <a:gd name="connsiteX1930" fmla="*/ 825618 w 2397257"/>
                <a:gd name="connsiteY1930" fmla="*/ 1222558 h 2370204"/>
                <a:gd name="connsiteX1931" fmla="*/ 827179 w 2397257"/>
                <a:gd name="connsiteY1931" fmla="*/ 1224119 h 2370204"/>
                <a:gd name="connsiteX1932" fmla="*/ 825618 w 2397257"/>
                <a:gd name="connsiteY1932" fmla="*/ 1225680 h 2370204"/>
                <a:gd name="connsiteX1933" fmla="*/ 824057 w 2397257"/>
                <a:gd name="connsiteY1933" fmla="*/ 1224119 h 2370204"/>
                <a:gd name="connsiteX1934" fmla="*/ 825618 w 2397257"/>
                <a:gd name="connsiteY1934" fmla="*/ 1222558 h 2370204"/>
                <a:gd name="connsiteX1935" fmla="*/ 599314 w 2397257"/>
                <a:gd name="connsiteY1935" fmla="*/ 1222558 h 2370204"/>
                <a:gd name="connsiteX1936" fmla="*/ 619083 w 2397257"/>
                <a:gd name="connsiteY1936" fmla="*/ 1241287 h 2370204"/>
                <a:gd name="connsiteX1937" fmla="*/ 599314 w 2397257"/>
                <a:gd name="connsiteY1937" fmla="*/ 1260016 h 2370204"/>
                <a:gd name="connsiteX1938" fmla="*/ 579545 w 2397257"/>
                <a:gd name="connsiteY1938" fmla="*/ 1241287 h 2370204"/>
                <a:gd name="connsiteX1939" fmla="*/ 599314 w 2397257"/>
                <a:gd name="connsiteY1939" fmla="*/ 1222558 h 2370204"/>
                <a:gd name="connsiteX1940" fmla="*/ 1797422 w 2397257"/>
                <a:gd name="connsiteY1940" fmla="*/ 1220477 h 2370204"/>
                <a:gd name="connsiteX1941" fmla="*/ 1813550 w 2397257"/>
                <a:gd name="connsiteY1941" fmla="*/ 1236605 h 2370204"/>
                <a:gd name="connsiteX1942" fmla="*/ 1797422 w 2397257"/>
                <a:gd name="connsiteY1942" fmla="*/ 1252733 h 2370204"/>
                <a:gd name="connsiteX1943" fmla="*/ 1781294 w 2397257"/>
                <a:gd name="connsiteY1943" fmla="*/ 1236605 h 2370204"/>
                <a:gd name="connsiteX1944" fmla="*/ 1797422 w 2397257"/>
                <a:gd name="connsiteY1944" fmla="*/ 1220477 h 2370204"/>
                <a:gd name="connsiteX1945" fmla="*/ 2095519 w 2397257"/>
                <a:gd name="connsiteY1945" fmla="*/ 1215276 h 2370204"/>
                <a:gd name="connsiteX1946" fmla="*/ 2115288 w 2397257"/>
                <a:gd name="connsiteY1946" fmla="*/ 1235045 h 2370204"/>
                <a:gd name="connsiteX1947" fmla="*/ 2095519 w 2397257"/>
                <a:gd name="connsiteY1947" fmla="*/ 1254814 h 2370204"/>
                <a:gd name="connsiteX1948" fmla="*/ 2075750 w 2397257"/>
                <a:gd name="connsiteY1948" fmla="*/ 1235045 h 2370204"/>
                <a:gd name="connsiteX1949" fmla="*/ 2095519 w 2397257"/>
                <a:gd name="connsiteY1949" fmla="*/ 1215276 h 2370204"/>
                <a:gd name="connsiteX1950" fmla="*/ 225264 w 2397257"/>
                <a:gd name="connsiteY1950" fmla="*/ 1215276 h 2370204"/>
                <a:gd name="connsiteX1951" fmla="*/ 235149 w 2397257"/>
                <a:gd name="connsiteY1951" fmla="*/ 1225161 h 2370204"/>
                <a:gd name="connsiteX1952" fmla="*/ 225264 w 2397257"/>
                <a:gd name="connsiteY1952" fmla="*/ 1235046 h 2370204"/>
                <a:gd name="connsiteX1953" fmla="*/ 215379 w 2397257"/>
                <a:gd name="connsiteY1953" fmla="*/ 1225161 h 2370204"/>
                <a:gd name="connsiteX1954" fmla="*/ 225264 w 2397257"/>
                <a:gd name="connsiteY1954" fmla="*/ 1215276 h 2370204"/>
                <a:gd name="connsiteX1955" fmla="*/ 149829 w 2397257"/>
                <a:gd name="connsiteY1955" fmla="*/ 1202790 h 2370204"/>
                <a:gd name="connsiteX1956" fmla="*/ 156072 w 2397257"/>
                <a:gd name="connsiteY1956" fmla="*/ 1209033 h 2370204"/>
                <a:gd name="connsiteX1957" fmla="*/ 149829 w 2397257"/>
                <a:gd name="connsiteY1957" fmla="*/ 1215276 h 2370204"/>
                <a:gd name="connsiteX1958" fmla="*/ 143586 w 2397257"/>
                <a:gd name="connsiteY1958" fmla="*/ 1209033 h 2370204"/>
                <a:gd name="connsiteX1959" fmla="*/ 149829 w 2397257"/>
                <a:gd name="connsiteY1959" fmla="*/ 1202790 h 2370204"/>
                <a:gd name="connsiteX1960" fmla="*/ 1647073 w 2397257"/>
                <a:gd name="connsiteY1960" fmla="*/ 1202789 h 2370204"/>
                <a:gd name="connsiteX1961" fmla="*/ 1648114 w 2397257"/>
                <a:gd name="connsiteY1961" fmla="*/ 1204350 h 2370204"/>
                <a:gd name="connsiteX1962" fmla="*/ 1647073 w 2397257"/>
                <a:gd name="connsiteY1962" fmla="*/ 1205911 h 2370204"/>
                <a:gd name="connsiteX1963" fmla="*/ 1646032 w 2397257"/>
                <a:gd name="connsiteY1963" fmla="*/ 1204350 h 2370204"/>
                <a:gd name="connsiteX1964" fmla="*/ 1647073 w 2397257"/>
                <a:gd name="connsiteY1964" fmla="*/ 1202789 h 2370204"/>
                <a:gd name="connsiteX1965" fmla="*/ 524920 w 2397257"/>
                <a:gd name="connsiteY1965" fmla="*/ 1202789 h 2370204"/>
                <a:gd name="connsiteX1966" fmla="*/ 547290 w 2397257"/>
                <a:gd name="connsiteY1966" fmla="*/ 1224119 h 2370204"/>
                <a:gd name="connsiteX1967" fmla="*/ 524920 w 2397257"/>
                <a:gd name="connsiteY1967" fmla="*/ 1245449 h 2370204"/>
                <a:gd name="connsiteX1968" fmla="*/ 502550 w 2397257"/>
                <a:gd name="connsiteY1968" fmla="*/ 1224119 h 2370204"/>
                <a:gd name="connsiteX1969" fmla="*/ 524920 w 2397257"/>
                <a:gd name="connsiteY1969" fmla="*/ 1202789 h 2370204"/>
                <a:gd name="connsiteX1970" fmla="*/ 2171474 w 2397257"/>
                <a:gd name="connsiteY1970" fmla="*/ 1200709 h 2370204"/>
                <a:gd name="connsiteX1971" fmla="*/ 2190203 w 2397257"/>
                <a:gd name="connsiteY1971" fmla="*/ 1218918 h 2370204"/>
                <a:gd name="connsiteX1972" fmla="*/ 2171474 w 2397257"/>
                <a:gd name="connsiteY1972" fmla="*/ 1237127 h 2370204"/>
                <a:gd name="connsiteX1973" fmla="*/ 2152745 w 2397257"/>
                <a:gd name="connsiteY1973" fmla="*/ 1218918 h 2370204"/>
                <a:gd name="connsiteX1974" fmla="*/ 2171474 w 2397257"/>
                <a:gd name="connsiteY1974" fmla="*/ 1200709 h 2370204"/>
                <a:gd name="connsiteX1975" fmla="*/ 750184 w 2397257"/>
                <a:gd name="connsiteY1975" fmla="*/ 1200708 h 2370204"/>
                <a:gd name="connsiteX1976" fmla="*/ 755387 w 2397257"/>
                <a:gd name="connsiteY1976" fmla="*/ 1206951 h 2370204"/>
                <a:gd name="connsiteX1977" fmla="*/ 750184 w 2397257"/>
                <a:gd name="connsiteY1977" fmla="*/ 1213194 h 2370204"/>
                <a:gd name="connsiteX1978" fmla="*/ 744981 w 2397257"/>
                <a:gd name="connsiteY1978" fmla="*/ 1206951 h 2370204"/>
                <a:gd name="connsiteX1979" fmla="*/ 750184 w 2397257"/>
                <a:gd name="connsiteY1979" fmla="*/ 1200708 h 2370204"/>
                <a:gd name="connsiteX1980" fmla="*/ 1872337 w 2397257"/>
                <a:gd name="connsiteY1980" fmla="*/ 1197587 h 2370204"/>
                <a:gd name="connsiteX1981" fmla="*/ 1895748 w 2397257"/>
                <a:gd name="connsiteY1981" fmla="*/ 1219957 h 2370204"/>
                <a:gd name="connsiteX1982" fmla="*/ 1872337 w 2397257"/>
                <a:gd name="connsiteY1982" fmla="*/ 1242327 h 2370204"/>
                <a:gd name="connsiteX1983" fmla="*/ 1848926 w 2397257"/>
                <a:gd name="connsiteY1983" fmla="*/ 1219957 h 2370204"/>
                <a:gd name="connsiteX1984" fmla="*/ 1872337 w 2397257"/>
                <a:gd name="connsiteY1984" fmla="*/ 1197587 h 2370204"/>
                <a:gd name="connsiteX1985" fmla="*/ 2245346 w 2397257"/>
                <a:gd name="connsiteY1985" fmla="*/ 1188223 h 2370204"/>
                <a:gd name="connsiteX1986" fmla="*/ 2258872 w 2397257"/>
                <a:gd name="connsiteY1986" fmla="*/ 1201749 h 2370204"/>
                <a:gd name="connsiteX1987" fmla="*/ 2245346 w 2397257"/>
                <a:gd name="connsiteY1987" fmla="*/ 1215275 h 2370204"/>
                <a:gd name="connsiteX1988" fmla="*/ 2231820 w 2397257"/>
                <a:gd name="connsiteY1988" fmla="*/ 1201749 h 2370204"/>
                <a:gd name="connsiteX1989" fmla="*/ 2245346 w 2397257"/>
                <a:gd name="connsiteY1989" fmla="*/ 1188223 h 2370204"/>
                <a:gd name="connsiteX1990" fmla="*/ 450526 w 2397257"/>
                <a:gd name="connsiteY1990" fmla="*/ 1188223 h 2370204"/>
                <a:gd name="connsiteX1991" fmla="*/ 470295 w 2397257"/>
                <a:gd name="connsiteY1991" fmla="*/ 1207992 h 2370204"/>
                <a:gd name="connsiteX1992" fmla="*/ 450526 w 2397257"/>
                <a:gd name="connsiteY1992" fmla="*/ 1227761 h 2370204"/>
                <a:gd name="connsiteX1993" fmla="*/ 430757 w 2397257"/>
                <a:gd name="connsiteY1993" fmla="*/ 1207992 h 2370204"/>
                <a:gd name="connsiteX1994" fmla="*/ 450526 w 2397257"/>
                <a:gd name="connsiteY1994" fmla="*/ 1188223 h 2370204"/>
                <a:gd name="connsiteX1995" fmla="*/ 75955 w 2397257"/>
                <a:gd name="connsiteY1995" fmla="*/ 1188223 h 2370204"/>
                <a:gd name="connsiteX1996" fmla="*/ 80117 w 2397257"/>
                <a:gd name="connsiteY1996" fmla="*/ 1191865 h 2370204"/>
                <a:gd name="connsiteX1997" fmla="*/ 75955 w 2397257"/>
                <a:gd name="connsiteY1997" fmla="*/ 1195507 h 2370204"/>
                <a:gd name="connsiteX1998" fmla="*/ 71793 w 2397257"/>
                <a:gd name="connsiteY1998" fmla="*/ 1191865 h 2370204"/>
                <a:gd name="connsiteX1999" fmla="*/ 75955 w 2397257"/>
                <a:gd name="connsiteY1999" fmla="*/ 1188223 h 2370204"/>
                <a:gd name="connsiteX2000" fmla="*/ 1719907 w 2397257"/>
                <a:gd name="connsiteY2000" fmla="*/ 1180939 h 2370204"/>
                <a:gd name="connsiteX2001" fmla="*/ 1727191 w 2397257"/>
                <a:gd name="connsiteY2001" fmla="*/ 1187182 h 2370204"/>
                <a:gd name="connsiteX2002" fmla="*/ 1719907 w 2397257"/>
                <a:gd name="connsiteY2002" fmla="*/ 1193425 h 2370204"/>
                <a:gd name="connsiteX2003" fmla="*/ 1712623 w 2397257"/>
                <a:gd name="connsiteY2003" fmla="*/ 1187182 h 2370204"/>
                <a:gd name="connsiteX2004" fmla="*/ 1719907 w 2397257"/>
                <a:gd name="connsiteY2004" fmla="*/ 1180939 h 2370204"/>
                <a:gd name="connsiteX2005" fmla="*/ 2319741 w 2397257"/>
                <a:gd name="connsiteY2005" fmla="*/ 1177818 h 2370204"/>
                <a:gd name="connsiteX2006" fmla="*/ 2325464 w 2397257"/>
                <a:gd name="connsiteY2006" fmla="*/ 1184061 h 2370204"/>
                <a:gd name="connsiteX2007" fmla="*/ 2319741 w 2397257"/>
                <a:gd name="connsiteY2007" fmla="*/ 1190304 h 2370204"/>
                <a:gd name="connsiteX2008" fmla="*/ 2314018 w 2397257"/>
                <a:gd name="connsiteY2008" fmla="*/ 1184061 h 2370204"/>
                <a:gd name="connsiteX2009" fmla="*/ 2319741 w 2397257"/>
                <a:gd name="connsiteY2009" fmla="*/ 1177818 h 2370204"/>
                <a:gd name="connsiteX2010" fmla="*/ 1946211 w 2397257"/>
                <a:gd name="connsiteY2010" fmla="*/ 1177818 h 2370204"/>
                <a:gd name="connsiteX2011" fmla="*/ 1969622 w 2397257"/>
                <a:gd name="connsiteY2011" fmla="*/ 1202790 h 2370204"/>
                <a:gd name="connsiteX2012" fmla="*/ 1946211 w 2397257"/>
                <a:gd name="connsiteY2012" fmla="*/ 1227762 h 2370204"/>
                <a:gd name="connsiteX2013" fmla="*/ 1922800 w 2397257"/>
                <a:gd name="connsiteY2013" fmla="*/ 1202790 h 2370204"/>
                <a:gd name="connsiteX2014" fmla="*/ 1946211 w 2397257"/>
                <a:gd name="connsiteY2014" fmla="*/ 1177818 h 2370204"/>
                <a:gd name="connsiteX2015" fmla="*/ 677350 w 2397257"/>
                <a:gd name="connsiteY2015" fmla="*/ 1177818 h 2370204"/>
                <a:gd name="connsiteX2016" fmla="*/ 690876 w 2397257"/>
                <a:gd name="connsiteY2016" fmla="*/ 1190304 h 2370204"/>
                <a:gd name="connsiteX2017" fmla="*/ 677350 w 2397257"/>
                <a:gd name="connsiteY2017" fmla="*/ 1202790 h 2370204"/>
                <a:gd name="connsiteX2018" fmla="*/ 663824 w 2397257"/>
                <a:gd name="connsiteY2018" fmla="*/ 1190304 h 2370204"/>
                <a:gd name="connsiteX2019" fmla="*/ 677350 w 2397257"/>
                <a:gd name="connsiteY2019" fmla="*/ 1177818 h 2370204"/>
                <a:gd name="connsiteX2020" fmla="*/ 376652 w 2397257"/>
                <a:gd name="connsiteY2020" fmla="*/ 1175737 h 2370204"/>
                <a:gd name="connsiteX2021" fmla="*/ 394340 w 2397257"/>
                <a:gd name="connsiteY2021" fmla="*/ 1191865 h 2370204"/>
                <a:gd name="connsiteX2022" fmla="*/ 376652 w 2397257"/>
                <a:gd name="connsiteY2022" fmla="*/ 1207993 h 2370204"/>
                <a:gd name="connsiteX2023" fmla="*/ 358964 w 2397257"/>
                <a:gd name="connsiteY2023" fmla="*/ 1191865 h 2370204"/>
                <a:gd name="connsiteX2024" fmla="*/ 376652 w 2397257"/>
                <a:gd name="connsiteY2024" fmla="*/ 1175737 h 2370204"/>
                <a:gd name="connsiteX2025" fmla="*/ 1561 w 2397257"/>
                <a:gd name="connsiteY2025" fmla="*/ 1175737 h 2370204"/>
                <a:gd name="connsiteX2026" fmla="*/ 3122 w 2397257"/>
                <a:gd name="connsiteY2026" fmla="*/ 1176778 h 2370204"/>
                <a:gd name="connsiteX2027" fmla="*/ 1561 w 2397257"/>
                <a:gd name="connsiteY2027" fmla="*/ 1177819 h 2370204"/>
                <a:gd name="connsiteX2028" fmla="*/ 0 w 2397257"/>
                <a:gd name="connsiteY2028" fmla="*/ 1176778 h 2370204"/>
                <a:gd name="connsiteX2029" fmla="*/ 1561 w 2397257"/>
                <a:gd name="connsiteY2029" fmla="*/ 1175737 h 2370204"/>
                <a:gd name="connsiteX2030" fmla="*/ 2394135 w 2397257"/>
                <a:gd name="connsiteY2030" fmla="*/ 1166373 h 2370204"/>
                <a:gd name="connsiteX2031" fmla="*/ 2395176 w 2397257"/>
                <a:gd name="connsiteY2031" fmla="*/ 1167414 h 2370204"/>
                <a:gd name="connsiteX2032" fmla="*/ 2394135 w 2397257"/>
                <a:gd name="connsiteY2032" fmla="*/ 1168455 h 2370204"/>
                <a:gd name="connsiteX2033" fmla="*/ 2393094 w 2397257"/>
                <a:gd name="connsiteY2033" fmla="*/ 1167414 h 2370204"/>
                <a:gd name="connsiteX2034" fmla="*/ 2394135 w 2397257"/>
                <a:gd name="connsiteY2034" fmla="*/ 1166373 h 2370204"/>
                <a:gd name="connsiteX2035" fmla="*/ 2020605 w 2397257"/>
                <a:gd name="connsiteY2035" fmla="*/ 1166373 h 2370204"/>
                <a:gd name="connsiteX2036" fmla="*/ 2041415 w 2397257"/>
                <a:gd name="connsiteY2036" fmla="*/ 1187183 h 2370204"/>
                <a:gd name="connsiteX2037" fmla="*/ 2020605 w 2397257"/>
                <a:gd name="connsiteY2037" fmla="*/ 1207993 h 2370204"/>
                <a:gd name="connsiteX2038" fmla="*/ 1999795 w 2397257"/>
                <a:gd name="connsiteY2038" fmla="*/ 1187183 h 2370204"/>
                <a:gd name="connsiteX2039" fmla="*/ 2020605 w 2397257"/>
                <a:gd name="connsiteY2039" fmla="*/ 1166373 h 2370204"/>
                <a:gd name="connsiteX2040" fmla="*/ 302259 w 2397257"/>
                <a:gd name="connsiteY2040" fmla="*/ 1163252 h 2370204"/>
                <a:gd name="connsiteX2041" fmla="*/ 314225 w 2397257"/>
                <a:gd name="connsiteY2041" fmla="*/ 1175738 h 2370204"/>
                <a:gd name="connsiteX2042" fmla="*/ 302259 w 2397257"/>
                <a:gd name="connsiteY2042" fmla="*/ 1188224 h 2370204"/>
                <a:gd name="connsiteX2043" fmla="*/ 290293 w 2397257"/>
                <a:gd name="connsiteY2043" fmla="*/ 1175738 h 2370204"/>
                <a:gd name="connsiteX2044" fmla="*/ 302259 w 2397257"/>
                <a:gd name="connsiteY2044" fmla="*/ 1163252 h 2370204"/>
                <a:gd name="connsiteX2045" fmla="*/ 832901 w 2397257"/>
                <a:gd name="connsiteY2045" fmla="*/ 1155968 h 2370204"/>
                <a:gd name="connsiteX2046" fmla="*/ 834462 w 2397257"/>
                <a:gd name="connsiteY2046" fmla="*/ 1157009 h 2370204"/>
                <a:gd name="connsiteX2047" fmla="*/ 832901 w 2397257"/>
                <a:gd name="connsiteY2047" fmla="*/ 1158050 h 2370204"/>
                <a:gd name="connsiteX2048" fmla="*/ 831340 w 2397257"/>
                <a:gd name="connsiteY2048" fmla="*/ 1157009 h 2370204"/>
                <a:gd name="connsiteX2049" fmla="*/ 832901 w 2397257"/>
                <a:gd name="connsiteY2049" fmla="*/ 1155968 h 2370204"/>
                <a:gd name="connsiteX2050" fmla="*/ 602956 w 2397257"/>
                <a:gd name="connsiteY2050" fmla="*/ 1155968 h 2370204"/>
                <a:gd name="connsiteX2051" fmla="*/ 621165 w 2397257"/>
                <a:gd name="connsiteY2051" fmla="*/ 1174697 h 2370204"/>
                <a:gd name="connsiteX2052" fmla="*/ 602956 w 2397257"/>
                <a:gd name="connsiteY2052" fmla="*/ 1193426 h 2370204"/>
                <a:gd name="connsiteX2053" fmla="*/ 584747 w 2397257"/>
                <a:gd name="connsiteY2053" fmla="*/ 1174697 h 2370204"/>
                <a:gd name="connsiteX2054" fmla="*/ 602956 w 2397257"/>
                <a:gd name="connsiteY2054" fmla="*/ 1155968 h 2370204"/>
                <a:gd name="connsiteX2055" fmla="*/ 1794300 w 2397257"/>
                <a:gd name="connsiteY2055" fmla="*/ 1153887 h 2370204"/>
                <a:gd name="connsiteX2056" fmla="*/ 1811468 w 2397257"/>
                <a:gd name="connsiteY2056" fmla="*/ 1170015 h 2370204"/>
                <a:gd name="connsiteX2057" fmla="*/ 1794300 w 2397257"/>
                <a:gd name="connsiteY2057" fmla="*/ 1186143 h 2370204"/>
                <a:gd name="connsiteX2058" fmla="*/ 1777132 w 2397257"/>
                <a:gd name="connsiteY2058" fmla="*/ 1170015 h 2370204"/>
                <a:gd name="connsiteX2059" fmla="*/ 1794300 w 2397257"/>
                <a:gd name="connsiteY2059" fmla="*/ 1153887 h 2370204"/>
                <a:gd name="connsiteX2060" fmla="*/ 1564355 w 2397257"/>
                <a:gd name="connsiteY2060" fmla="*/ 1153887 h 2370204"/>
                <a:gd name="connsiteX2061" fmla="*/ 1564875 w 2397257"/>
                <a:gd name="connsiteY2061" fmla="*/ 1154407 h 2370204"/>
                <a:gd name="connsiteX2062" fmla="*/ 1564355 w 2397257"/>
                <a:gd name="connsiteY2062" fmla="*/ 1154927 h 2370204"/>
                <a:gd name="connsiteX2063" fmla="*/ 1563835 w 2397257"/>
                <a:gd name="connsiteY2063" fmla="*/ 1154407 h 2370204"/>
                <a:gd name="connsiteX2064" fmla="*/ 1564355 w 2397257"/>
                <a:gd name="connsiteY2064" fmla="*/ 1153887 h 2370204"/>
                <a:gd name="connsiteX2065" fmla="*/ 2093438 w 2397257"/>
                <a:gd name="connsiteY2065" fmla="*/ 1148685 h 2370204"/>
                <a:gd name="connsiteX2066" fmla="*/ 2113207 w 2397257"/>
                <a:gd name="connsiteY2066" fmla="*/ 1168454 h 2370204"/>
                <a:gd name="connsiteX2067" fmla="*/ 2093438 w 2397257"/>
                <a:gd name="connsiteY2067" fmla="*/ 1188223 h 2370204"/>
                <a:gd name="connsiteX2068" fmla="*/ 2073669 w 2397257"/>
                <a:gd name="connsiteY2068" fmla="*/ 1168454 h 2370204"/>
                <a:gd name="connsiteX2069" fmla="*/ 2093438 w 2397257"/>
                <a:gd name="connsiteY2069" fmla="*/ 1148685 h 2370204"/>
                <a:gd name="connsiteX2070" fmla="*/ 228385 w 2397257"/>
                <a:gd name="connsiteY2070" fmla="*/ 1148685 h 2370204"/>
                <a:gd name="connsiteX2071" fmla="*/ 238270 w 2397257"/>
                <a:gd name="connsiteY2071" fmla="*/ 1158570 h 2370204"/>
                <a:gd name="connsiteX2072" fmla="*/ 228385 w 2397257"/>
                <a:gd name="connsiteY2072" fmla="*/ 1168455 h 2370204"/>
                <a:gd name="connsiteX2073" fmla="*/ 218500 w 2397257"/>
                <a:gd name="connsiteY2073" fmla="*/ 1158570 h 2370204"/>
                <a:gd name="connsiteX2074" fmla="*/ 228385 w 2397257"/>
                <a:gd name="connsiteY2074" fmla="*/ 1148685 h 2370204"/>
                <a:gd name="connsiteX2075" fmla="*/ 1635628 w 2397257"/>
                <a:gd name="connsiteY2075" fmla="*/ 1136199 h 2370204"/>
                <a:gd name="connsiteX2076" fmla="*/ 1637709 w 2397257"/>
                <a:gd name="connsiteY2076" fmla="*/ 1137240 h 2370204"/>
                <a:gd name="connsiteX2077" fmla="*/ 1635628 w 2397257"/>
                <a:gd name="connsiteY2077" fmla="*/ 1138281 h 2370204"/>
                <a:gd name="connsiteX2078" fmla="*/ 1633547 w 2397257"/>
                <a:gd name="connsiteY2078" fmla="*/ 1137240 h 2370204"/>
                <a:gd name="connsiteX2079" fmla="*/ 1635628 w 2397257"/>
                <a:gd name="connsiteY2079" fmla="*/ 1136199 h 2370204"/>
                <a:gd name="connsiteX2080" fmla="*/ 760067 w 2397257"/>
                <a:gd name="connsiteY2080" fmla="*/ 1136199 h 2370204"/>
                <a:gd name="connsiteX2081" fmla="*/ 764749 w 2397257"/>
                <a:gd name="connsiteY2081" fmla="*/ 1140881 h 2370204"/>
                <a:gd name="connsiteX2082" fmla="*/ 760067 w 2397257"/>
                <a:gd name="connsiteY2082" fmla="*/ 1145563 h 2370204"/>
                <a:gd name="connsiteX2083" fmla="*/ 755385 w 2397257"/>
                <a:gd name="connsiteY2083" fmla="*/ 1140881 h 2370204"/>
                <a:gd name="connsiteX2084" fmla="*/ 760067 w 2397257"/>
                <a:gd name="connsiteY2084" fmla="*/ 1136199 h 2370204"/>
                <a:gd name="connsiteX2085" fmla="*/ 530122 w 2397257"/>
                <a:gd name="connsiteY2085" fmla="*/ 1136199 h 2370204"/>
                <a:gd name="connsiteX2086" fmla="*/ 552492 w 2397257"/>
                <a:gd name="connsiteY2086" fmla="*/ 1157009 h 2370204"/>
                <a:gd name="connsiteX2087" fmla="*/ 530122 w 2397257"/>
                <a:gd name="connsiteY2087" fmla="*/ 1177819 h 2370204"/>
                <a:gd name="connsiteX2088" fmla="*/ 507752 w 2397257"/>
                <a:gd name="connsiteY2088" fmla="*/ 1157009 h 2370204"/>
                <a:gd name="connsiteX2089" fmla="*/ 530122 w 2397257"/>
                <a:gd name="connsiteY2089" fmla="*/ 1136199 h 2370204"/>
                <a:gd name="connsiteX2090" fmla="*/ 155031 w 2397257"/>
                <a:gd name="connsiteY2090" fmla="*/ 1136199 h 2370204"/>
                <a:gd name="connsiteX2091" fmla="*/ 161274 w 2397257"/>
                <a:gd name="connsiteY2091" fmla="*/ 1142442 h 2370204"/>
                <a:gd name="connsiteX2092" fmla="*/ 155031 w 2397257"/>
                <a:gd name="connsiteY2092" fmla="*/ 1148685 h 2370204"/>
                <a:gd name="connsiteX2093" fmla="*/ 148788 w 2397257"/>
                <a:gd name="connsiteY2093" fmla="*/ 1142442 h 2370204"/>
                <a:gd name="connsiteX2094" fmla="*/ 155031 w 2397257"/>
                <a:gd name="connsiteY2094" fmla="*/ 1136199 h 2370204"/>
                <a:gd name="connsiteX2095" fmla="*/ 2167311 w 2397257"/>
                <a:gd name="connsiteY2095" fmla="*/ 1134119 h 2370204"/>
                <a:gd name="connsiteX2096" fmla="*/ 2187080 w 2397257"/>
                <a:gd name="connsiteY2096" fmla="*/ 1152328 h 2370204"/>
                <a:gd name="connsiteX2097" fmla="*/ 2167311 w 2397257"/>
                <a:gd name="connsiteY2097" fmla="*/ 1170537 h 2370204"/>
                <a:gd name="connsiteX2098" fmla="*/ 2147542 w 2397257"/>
                <a:gd name="connsiteY2098" fmla="*/ 1152328 h 2370204"/>
                <a:gd name="connsiteX2099" fmla="*/ 2167311 w 2397257"/>
                <a:gd name="connsiteY2099" fmla="*/ 1134119 h 2370204"/>
                <a:gd name="connsiteX2100" fmla="*/ 1867135 w 2397257"/>
                <a:gd name="connsiteY2100" fmla="*/ 1128916 h 2370204"/>
                <a:gd name="connsiteX2101" fmla="*/ 1890546 w 2397257"/>
                <a:gd name="connsiteY2101" fmla="*/ 1152327 h 2370204"/>
                <a:gd name="connsiteX2102" fmla="*/ 1867135 w 2397257"/>
                <a:gd name="connsiteY2102" fmla="*/ 1175738 h 2370204"/>
                <a:gd name="connsiteX2103" fmla="*/ 1843724 w 2397257"/>
                <a:gd name="connsiteY2103" fmla="*/ 1152327 h 2370204"/>
                <a:gd name="connsiteX2104" fmla="*/ 1867135 w 2397257"/>
                <a:gd name="connsiteY2104" fmla="*/ 1128916 h 2370204"/>
                <a:gd name="connsiteX2105" fmla="*/ 2240665 w 2397257"/>
                <a:gd name="connsiteY2105" fmla="*/ 1121632 h 2370204"/>
                <a:gd name="connsiteX2106" fmla="*/ 2254712 w 2397257"/>
                <a:gd name="connsiteY2106" fmla="*/ 1135158 h 2370204"/>
                <a:gd name="connsiteX2107" fmla="*/ 2240665 w 2397257"/>
                <a:gd name="connsiteY2107" fmla="*/ 1148684 h 2370204"/>
                <a:gd name="connsiteX2108" fmla="*/ 2226618 w 2397257"/>
                <a:gd name="connsiteY2108" fmla="*/ 1135158 h 2370204"/>
                <a:gd name="connsiteX2109" fmla="*/ 2240665 w 2397257"/>
                <a:gd name="connsiteY2109" fmla="*/ 1121632 h 2370204"/>
                <a:gd name="connsiteX2110" fmla="*/ 455728 w 2397257"/>
                <a:gd name="connsiteY2110" fmla="*/ 1121632 h 2370204"/>
                <a:gd name="connsiteX2111" fmla="*/ 475497 w 2397257"/>
                <a:gd name="connsiteY2111" fmla="*/ 1141401 h 2370204"/>
                <a:gd name="connsiteX2112" fmla="*/ 455728 w 2397257"/>
                <a:gd name="connsiteY2112" fmla="*/ 1161170 h 2370204"/>
                <a:gd name="connsiteX2113" fmla="*/ 435959 w 2397257"/>
                <a:gd name="connsiteY2113" fmla="*/ 1141401 h 2370204"/>
                <a:gd name="connsiteX2114" fmla="*/ 455728 w 2397257"/>
                <a:gd name="connsiteY2114" fmla="*/ 1121632 h 2370204"/>
                <a:gd name="connsiteX2115" fmla="*/ 80637 w 2397257"/>
                <a:gd name="connsiteY2115" fmla="*/ 1121632 h 2370204"/>
                <a:gd name="connsiteX2116" fmla="*/ 84279 w 2397257"/>
                <a:gd name="connsiteY2116" fmla="*/ 1125274 h 2370204"/>
                <a:gd name="connsiteX2117" fmla="*/ 80637 w 2397257"/>
                <a:gd name="connsiteY2117" fmla="*/ 1128916 h 2370204"/>
                <a:gd name="connsiteX2118" fmla="*/ 76995 w 2397257"/>
                <a:gd name="connsiteY2118" fmla="*/ 1125274 h 2370204"/>
                <a:gd name="connsiteX2119" fmla="*/ 80637 w 2397257"/>
                <a:gd name="connsiteY2119" fmla="*/ 1121632 h 2370204"/>
                <a:gd name="connsiteX2120" fmla="*/ 1708981 w 2397257"/>
                <a:gd name="connsiteY2120" fmla="*/ 1114349 h 2370204"/>
                <a:gd name="connsiteX2121" fmla="*/ 1717825 w 2397257"/>
                <a:gd name="connsiteY2121" fmla="*/ 1121633 h 2370204"/>
                <a:gd name="connsiteX2122" fmla="*/ 1708981 w 2397257"/>
                <a:gd name="connsiteY2122" fmla="*/ 1128917 h 2370204"/>
                <a:gd name="connsiteX2123" fmla="*/ 1700137 w 2397257"/>
                <a:gd name="connsiteY2123" fmla="*/ 1121633 h 2370204"/>
                <a:gd name="connsiteX2124" fmla="*/ 1708981 w 2397257"/>
                <a:gd name="connsiteY2124" fmla="*/ 1114349 h 2370204"/>
                <a:gd name="connsiteX2125" fmla="*/ 2315058 w 2397257"/>
                <a:gd name="connsiteY2125" fmla="*/ 1111228 h 2370204"/>
                <a:gd name="connsiteX2126" fmla="*/ 2321301 w 2397257"/>
                <a:gd name="connsiteY2126" fmla="*/ 1117471 h 2370204"/>
                <a:gd name="connsiteX2127" fmla="*/ 2315058 w 2397257"/>
                <a:gd name="connsiteY2127" fmla="*/ 1123714 h 2370204"/>
                <a:gd name="connsiteX2128" fmla="*/ 2308815 w 2397257"/>
                <a:gd name="connsiteY2128" fmla="*/ 1117471 h 2370204"/>
                <a:gd name="connsiteX2129" fmla="*/ 2315058 w 2397257"/>
                <a:gd name="connsiteY2129" fmla="*/ 1111228 h 2370204"/>
                <a:gd name="connsiteX2130" fmla="*/ 686714 w 2397257"/>
                <a:gd name="connsiteY2130" fmla="*/ 1111228 h 2370204"/>
                <a:gd name="connsiteX2131" fmla="*/ 700240 w 2397257"/>
                <a:gd name="connsiteY2131" fmla="*/ 1124754 h 2370204"/>
                <a:gd name="connsiteX2132" fmla="*/ 686714 w 2397257"/>
                <a:gd name="connsiteY2132" fmla="*/ 1138280 h 2370204"/>
                <a:gd name="connsiteX2133" fmla="*/ 673188 w 2397257"/>
                <a:gd name="connsiteY2133" fmla="*/ 1124754 h 2370204"/>
                <a:gd name="connsiteX2134" fmla="*/ 686714 w 2397257"/>
                <a:gd name="connsiteY2134" fmla="*/ 1111228 h 2370204"/>
                <a:gd name="connsiteX2135" fmla="*/ 1939967 w 2397257"/>
                <a:gd name="connsiteY2135" fmla="*/ 1111227 h 2370204"/>
                <a:gd name="connsiteX2136" fmla="*/ 1964418 w 2397257"/>
                <a:gd name="connsiteY2136" fmla="*/ 1136199 h 2370204"/>
                <a:gd name="connsiteX2137" fmla="*/ 1939967 w 2397257"/>
                <a:gd name="connsiteY2137" fmla="*/ 1161171 h 2370204"/>
                <a:gd name="connsiteX2138" fmla="*/ 1915516 w 2397257"/>
                <a:gd name="connsiteY2138" fmla="*/ 1136199 h 2370204"/>
                <a:gd name="connsiteX2139" fmla="*/ 1939967 w 2397257"/>
                <a:gd name="connsiteY2139" fmla="*/ 1111227 h 2370204"/>
                <a:gd name="connsiteX2140" fmla="*/ 382375 w 2397257"/>
                <a:gd name="connsiteY2140" fmla="*/ 1109147 h 2370204"/>
                <a:gd name="connsiteX2141" fmla="*/ 398503 w 2397257"/>
                <a:gd name="connsiteY2141" fmla="*/ 1125275 h 2370204"/>
                <a:gd name="connsiteX2142" fmla="*/ 382375 w 2397257"/>
                <a:gd name="connsiteY2142" fmla="*/ 1141403 h 2370204"/>
                <a:gd name="connsiteX2143" fmla="*/ 366247 w 2397257"/>
                <a:gd name="connsiteY2143" fmla="*/ 1125275 h 2370204"/>
                <a:gd name="connsiteX2144" fmla="*/ 382375 w 2397257"/>
                <a:gd name="connsiteY2144" fmla="*/ 1109147 h 2370204"/>
                <a:gd name="connsiteX2145" fmla="*/ 7805 w 2397257"/>
                <a:gd name="connsiteY2145" fmla="*/ 1109146 h 2370204"/>
                <a:gd name="connsiteX2146" fmla="*/ 10407 w 2397257"/>
                <a:gd name="connsiteY2146" fmla="*/ 1110187 h 2370204"/>
                <a:gd name="connsiteX2147" fmla="*/ 7805 w 2397257"/>
                <a:gd name="connsiteY2147" fmla="*/ 1111228 h 2370204"/>
                <a:gd name="connsiteX2148" fmla="*/ 5203 w 2397257"/>
                <a:gd name="connsiteY2148" fmla="*/ 1110187 h 2370204"/>
                <a:gd name="connsiteX2149" fmla="*/ 7805 w 2397257"/>
                <a:gd name="connsiteY2149" fmla="*/ 1109146 h 2370204"/>
                <a:gd name="connsiteX2150" fmla="*/ 2387892 w 2397257"/>
                <a:gd name="connsiteY2150" fmla="*/ 1098742 h 2370204"/>
                <a:gd name="connsiteX2151" fmla="*/ 2389973 w 2397257"/>
                <a:gd name="connsiteY2151" fmla="*/ 1100303 h 2370204"/>
                <a:gd name="connsiteX2152" fmla="*/ 2387892 w 2397257"/>
                <a:gd name="connsiteY2152" fmla="*/ 1101864 h 2370204"/>
                <a:gd name="connsiteX2153" fmla="*/ 2385811 w 2397257"/>
                <a:gd name="connsiteY2153" fmla="*/ 1100303 h 2370204"/>
                <a:gd name="connsiteX2154" fmla="*/ 2387892 w 2397257"/>
                <a:gd name="connsiteY2154" fmla="*/ 1098742 h 2370204"/>
                <a:gd name="connsiteX2155" fmla="*/ 2012801 w 2397257"/>
                <a:gd name="connsiteY2155" fmla="*/ 1096661 h 2370204"/>
                <a:gd name="connsiteX2156" fmla="*/ 2034131 w 2397257"/>
                <a:gd name="connsiteY2156" fmla="*/ 1119031 h 2370204"/>
                <a:gd name="connsiteX2157" fmla="*/ 2012801 w 2397257"/>
                <a:gd name="connsiteY2157" fmla="*/ 1141401 h 2370204"/>
                <a:gd name="connsiteX2158" fmla="*/ 1991471 w 2397257"/>
                <a:gd name="connsiteY2158" fmla="*/ 1119031 h 2370204"/>
                <a:gd name="connsiteX2159" fmla="*/ 2012801 w 2397257"/>
                <a:gd name="connsiteY2159" fmla="*/ 1096661 h 2370204"/>
                <a:gd name="connsiteX2160" fmla="*/ 310063 w 2397257"/>
                <a:gd name="connsiteY2160" fmla="*/ 1096661 h 2370204"/>
                <a:gd name="connsiteX2161" fmla="*/ 322549 w 2397257"/>
                <a:gd name="connsiteY2161" fmla="*/ 1109147 h 2370204"/>
                <a:gd name="connsiteX2162" fmla="*/ 310063 w 2397257"/>
                <a:gd name="connsiteY2162" fmla="*/ 1121633 h 2370204"/>
                <a:gd name="connsiteX2163" fmla="*/ 297577 w 2397257"/>
                <a:gd name="connsiteY2163" fmla="*/ 1109147 h 2370204"/>
                <a:gd name="connsiteX2164" fmla="*/ 310063 w 2397257"/>
                <a:gd name="connsiteY2164" fmla="*/ 1096661 h 2370204"/>
                <a:gd name="connsiteX2165" fmla="*/ 613881 w 2397257"/>
                <a:gd name="connsiteY2165" fmla="*/ 1089378 h 2370204"/>
                <a:gd name="connsiteX2166" fmla="*/ 633650 w 2397257"/>
                <a:gd name="connsiteY2166" fmla="*/ 1109147 h 2370204"/>
                <a:gd name="connsiteX2167" fmla="*/ 613881 w 2397257"/>
                <a:gd name="connsiteY2167" fmla="*/ 1128916 h 2370204"/>
                <a:gd name="connsiteX2168" fmla="*/ 594112 w 2397257"/>
                <a:gd name="connsiteY2168" fmla="*/ 1109147 h 2370204"/>
                <a:gd name="connsiteX2169" fmla="*/ 613881 w 2397257"/>
                <a:gd name="connsiteY2169" fmla="*/ 1089378 h 2370204"/>
                <a:gd name="connsiteX2170" fmla="*/ 1781815 w 2397257"/>
                <a:gd name="connsiteY2170" fmla="*/ 1086256 h 2370204"/>
                <a:gd name="connsiteX2171" fmla="*/ 1798983 w 2397257"/>
                <a:gd name="connsiteY2171" fmla="*/ 1103944 h 2370204"/>
                <a:gd name="connsiteX2172" fmla="*/ 1781815 w 2397257"/>
                <a:gd name="connsiteY2172" fmla="*/ 1121632 h 2370204"/>
                <a:gd name="connsiteX2173" fmla="*/ 1764647 w 2397257"/>
                <a:gd name="connsiteY2173" fmla="*/ 1103944 h 2370204"/>
                <a:gd name="connsiteX2174" fmla="*/ 1781815 w 2397257"/>
                <a:gd name="connsiteY2174" fmla="*/ 1086256 h 2370204"/>
                <a:gd name="connsiteX2175" fmla="*/ 2087195 w 2397257"/>
                <a:gd name="connsiteY2175" fmla="*/ 1082095 h 2370204"/>
                <a:gd name="connsiteX2176" fmla="*/ 2108005 w 2397257"/>
                <a:gd name="connsiteY2176" fmla="*/ 1102905 h 2370204"/>
                <a:gd name="connsiteX2177" fmla="*/ 2087195 w 2397257"/>
                <a:gd name="connsiteY2177" fmla="*/ 1123715 h 2370204"/>
                <a:gd name="connsiteX2178" fmla="*/ 2066385 w 2397257"/>
                <a:gd name="connsiteY2178" fmla="*/ 1102905 h 2370204"/>
                <a:gd name="connsiteX2179" fmla="*/ 2087195 w 2397257"/>
                <a:gd name="connsiteY2179" fmla="*/ 1082095 h 2370204"/>
                <a:gd name="connsiteX2180" fmla="*/ 235669 w 2397257"/>
                <a:gd name="connsiteY2180" fmla="*/ 1082095 h 2370204"/>
                <a:gd name="connsiteX2181" fmla="*/ 245554 w 2397257"/>
                <a:gd name="connsiteY2181" fmla="*/ 1091980 h 2370204"/>
                <a:gd name="connsiteX2182" fmla="*/ 235669 w 2397257"/>
                <a:gd name="connsiteY2182" fmla="*/ 1101865 h 2370204"/>
                <a:gd name="connsiteX2183" fmla="*/ 225784 w 2397257"/>
                <a:gd name="connsiteY2183" fmla="*/ 1091980 h 2370204"/>
                <a:gd name="connsiteX2184" fmla="*/ 235669 w 2397257"/>
                <a:gd name="connsiteY2184" fmla="*/ 1082095 h 2370204"/>
                <a:gd name="connsiteX2185" fmla="*/ 1616379 w 2397257"/>
                <a:gd name="connsiteY2185" fmla="*/ 1073770 h 2370204"/>
                <a:gd name="connsiteX2186" fmla="*/ 1616899 w 2397257"/>
                <a:gd name="connsiteY2186" fmla="*/ 1074290 h 2370204"/>
                <a:gd name="connsiteX2187" fmla="*/ 1616379 w 2397257"/>
                <a:gd name="connsiteY2187" fmla="*/ 1074810 h 2370204"/>
                <a:gd name="connsiteX2188" fmla="*/ 1615859 w 2397257"/>
                <a:gd name="connsiteY2188" fmla="*/ 1074290 h 2370204"/>
                <a:gd name="connsiteX2189" fmla="*/ 1616379 w 2397257"/>
                <a:gd name="connsiteY2189" fmla="*/ 1073770 h 2370204"/>
                <a:gd name="connsiteX2190" fmla="*/ 779836 w 2397257"/>
                <a:gd name="connsiteY2190" fmla="*/ 1071689 h 2370204"/>
                <a:gd name="connsiteX2191" fmla="*/ 784518 w 2397257"/>
                <a:gd name="connsiteY2191" fmla="*/ 1076891 h 2370204"/>
                <a:gd name="connsiteX2192" fmla="*/ 779836 w 2397257"/>
                <a:gd name="connsiteY2192" fmla="*/ 1082094 h 2370204"/>
                <a:gd name="connsiteX2193" fmla="*/ 775154 w 2397257"/>
                <a:gd name="connsiteY2193" fmla="*/ 1076891 h 2370204"/>
                <a:gd name="connsiteX2194" fmla="*/ 779836 w 2397257"/>
                <a:gd name="connsiteY2194" fmla="*/ 1071689 h 2370204"/>
                <a:gd name="connsiteX2195" fmla="*/ 163876 w 2397257"/>
                <a:gd name="connsiteY2195" fmla="*/ 1069609 h 2370204"/>
                <a:gd name="connsiteX2196" fmla="*/ 171680 w 2397257"/>
                <a:gd name="connsiteY2196" fmla="*/ 1075852 h 2370204"/>
                <a:gd name="connsiteX2197" fmla="*/ 163876 w 2397257"/>
                <a:gd name="connsiteY2197" fmla="*/ 1082095 h 2370204"/>
                <a:gd name="connsiteX2198" fmla="*/ 156072 w 2397257"/>
                <a:gd name="connsiteY2198" fmla="*/ 1075852 h 2370204"/>
                <a:gd name="connsiteX2199" fmla="*/ 163876 w 2397257"/>
                <a:gd name="connsiteY2199" fmla="*/ 1069609 h 2370204"/>
                <a:gd name="connsiteX2200" fmla="*/ 541048 w 2397257"/>
                <a:gd name="connsiteY2200" fmla="*/ 1069608 h 2370204"/>
                <a:gd name="connsiteX2201" fmla="*/ 561858 w 2397257"/>
                <a:gd name="connsiteY2201" fmla="*/ 1091978 h 2370204"/>
                <a:gd name="connsiteX2202" fmla="*/ 541048 w 2397257"/>
                <a:gd name="connsiteY2202" fmla="*/ 1114348 h 2370204"/>
                <a:gd name="connsiteX2203" fmla="*/ 520238 w 2397257"/>
                <a:gd name="connsiteY2203" fmla="*/ 1091978 h 2370204"/>
                <a:gd name="connsiteX2204" fmla="*/ 541048 w 2397257"/>
                <a:gd name="connsiteY2204" fmla="*/ 1069608 h 2370204"/>
                <a:gd name="connsiteX2205" fmla="*/ 2158988 w 2397257"/>
                <a:gd name="connsiteY2205" fmla="*/ 1066488 h 2370204"/>
                <a:gd name="connsiteX2206" fmla="*/ 2177717 w 2397257"/>
                <a:gd name="connsiteY2206" fmla="*/ 1085217 h 2370204"/>
                <a:gd name="connsiteX2207" fmla="*/ 2158988 w 2397257"/>
                <a:gd name="connsiteY2207" fmla="*/ 1103946 h 2370204"/>
                <a:gd name="connsiteX2208" fmla="*/ 2140259 w 2397257"/>
                <a:gd name="connsiteY2208" fmla="*/ 1085217 h 2370204"/>
                <a:gd name="connsiteX2209" fmla="*/ 2158988 w 2397257"/>
                <a:gd name="connsiteY2209" fmla="*/ 1066488 h 2370204"/>
                <a:gd name="connsiteX2210" fmla="*/ 1854649 w 2397257"/>
                <a:gd name="connsiteY2210" fmla="*/ 1062325 h 2370204"/>
                <a:gd name="connsiteX2211" fmla="*/ 1878060 w 2397257"/>
                <a:gd name="connsiteY2211" fmla="*/ 1086776 h 2370204"/>
                <a:gd name="connsiteX2212" fmla="*/ 1854649 w 2397257"/>
                <a:gd name="connsiteY2212" fmla="*/ 1111227 h 2370204"/>
                <a:gd name="connsiteX2213" fmla="*/ 1831238 w 2397257"/>
                <a:gd name="connsiteY2213" fmla="*/ 1086776 h 2370204"/>
                <a:gd name="connsiteX2214" fmla="*/ 1854649 w 2397257"/>
                <a:gd name="connsiteY2214" fmla="*/ 1062325 h 2370204"/>
                <a:gd name="connsiteX2215" fmla="*/ 2231821 w 2397257"/>
                <a:gd name="connsiteY2215" fmla="*/ 1054002 h 2370204"/>
                <a:gd name="connsiteX2216" fmla="*/ 2246388 w 2397257"/>
                <a:gd name="connsiteY2216" fmla="*/ 1068049 h 2370204"/>
                <a:gd name="connsiteX2217" fmla="*/ 2231821 w 2397257"/>
                <a:gd name="connsiteY2217" fmla="*/ 1082096 h 2370204"/>
                <a:gd name="connsiteX2218" fmla="*/ 2217254 w 2397257"/>
                <a:gd name="connsiteY2218" fmla="*/ 1068049 h 2370204"/>
                <a:gd name="connsiteX2219" fmla="*/ 2231821 w 2397257"/>
                <a:gd name="connsiteY2219" fmla="*/ 1054002 h 2370204"/>
                <a:gd name="connsiteX2220" fmla="*/ 91042 w 2397257"/>
                <a:gd name="connsiteY2220" fmla="*/ 1054002 h 2370204"/>
                <a:gd name="connsiteX2221" fmla="*/ 94684 w 2397257"/>
                <a:gd name="connsiteY2221" fmla="*/ 1059204 h 2370204"/>
                <a:gd name="connsiteX2222" fmla="*/ 91042 w 2397257"/>
                <a:gd name="connsiteY2222" fmla="*/ 1064407 h 2370204"/>
                <a:gd name="connsiteX2223" fmla="*/ 87400 w 2397257"/>
                <a:gd name="connsiteY2223" fmla="*/ 1059204 h 2370204"/>
                <a:gd name="connsiteX2224" fmla="*/ 91042 w 2397257"/>
                <a:gd name="connsiteY2224" fmla="*/ 1054002 h 2370204"/>
                <a:gd name="connsiteX2225" fmla="*/ 1690252 w 2397257"/>
                <a:gd name="connsiteY2225" fmla="*/ 1054001 h 2370204"/>
                <a:gd name="connsiteX2226" fmla="*/ 1692853 w 2397257"/>
                <a:gd name="connsiteY2226" fmla="*/ 1056602 h 2370204"/>
                <a:gd name="connsiteX2227" fmla="*/ 1690252 w 2397257"/>
                <a:gd name="connsiteY2227" fmla="*/ 1059203 h 2370204"/>
                <a:gd name="connsiteX2228" fmla="*/ 1687651 w 2397257"/>
                <a:gd name="connsiteY2228" fmla="*/ 1056602 h 2370204"/>
                <a:gd name="connsiteX2229" fmla="*/ 1690252 w 2397257"/>
                <a:gd name="connsiteY2229" fmla="*/ 1054001 h 2370204"/>
                <a:gd name="connsiteX2230" fmla="*/ 468214 w 2397257"/>
                <a:gd name="connsiteY2230" fmla="*/ 1054001 h 2370204"/>
                <a:gd name="connsiteX2231" fmla="*/ 487983 w 2397257"/>
                <a:gd name="connsiteY2231" fmla="*/ 1074291 h 2370204"/>
                <a:gd name="connsiteX2232" fmla="*/ 468214 w 2397257"/>
                <a:gd name="connsiteY2232" fmla="*/ 1094581 h 2370204"/>
                <a:gd name="connsiteX2233" fmla="*/ 448445 w 2397257"/>
                <a:gd name="connsiteY2233" fmla="*/ 1074291 h 2370204"/>
                <a:gd name="connsiteX2234" fmla="*/ 468214 w 2397257"/>
                <a:gd name="connsiteY2234" fmla="*/ 1054001 h 2370204"/>
                <a:gd name="connsiteX2235" fmla="*/ 1927482 w 2397257"/>
                <a:gd name="connsiteY2235" fmla="*/ 1046718 h 2370204"/>
                <a:gd name="connsiteX2236" fmla="*/ 1951933 w 2397257"/>
                <a:gd name="connsiteY2236" fmla="*/ 1070649 h 2370204"/>
                <a:gd name="connsiteX2237" fmla="*/ 1927482 w 2397257"/>
                <a:gd name="connsiteY2237" fmla="*/ 1094580 h 2370204"/>
                <a:gd name="connsiteX2238" fmla="*/ 1903031 w 2397257"/>
                <a:gd name="connsiteY2238" fmla="*/ 1070649 h 2370204"/>
                <a:gd name="connsiteX2239" fmla="*/ 1927482 w 2397257"/>
                <a:gd name="connsiteY2239" fmla="*/ 1046718 h 2370204"/>
                <a:gd name="connsiteX2240" fmla="*/ 706483 w 2397257"/>
                <a:gd name="connsiteY2240" fmla="*/ 1046718 h 2370204"/>
                <a:gd name="connsiteX2241" fmla="*/ 720009 w 2397257"/>
                <a:gd name="connsiteY2241" fmla="*/ 1060244 h 2370204"/>
                <a:gd name="connsiteX2242" fmla="*/ 706483 w 2397257"/>
                <a:gd name="connsiteY2242" fmla="*/ 1073770 h 2370204"/>
                <a:gd name="connsiteX2243" fmla="*/ 692957 w 2397257"/>
                <a:gd name="connsiteY2243" fmla="*/ 1060244 h 2370204"/>
                <a:gd name="connsiteX2244" fmla="*/ 706483 w 2397257"/>
                <a:gd name="connsiteY2244" fmla="*/ 1046718 h 2370204"/>
                <a:gd name="connsiteX2245" fmla="*/ 2304654 w 2397257"/>
                <a:gd name="connsiteY2245" fmla="*/ 1044637 h 2370204"/>
                <a:gd name="connsiteX2246" fmla="*/ 2310897 w 2397257"/>
                <a:gd name="connsiteY2246" fmla="*/ 1050880 h 2370204"/>
                <a:gd name="connsiteX2247" fmla="*/ 2304654 w 2397257"/>
                <a:gd name="connsiteY2247" fmla="*/ 1057123 h 2370204"/>
                <a:gd name="connsiteX2248" fmla="*/ 2298411 w 2397257"/>
                <a:gd name="connsiteY2248" fmla="*/ 1050880 h 2370204"/>
                <a:gd name="connsiteX2249" fmla="*/ 2304654 w 2397257"/>
                <a:gd name="connsiteY2249" fmla="*/ 1044637 h 2370204"/>
                <a:gd name="connsiteX2250" fmla="*/ 394861 w 2397257"/>
                <a:gd name="connsiteY2250" fmla="*/ 1042556 h 2370204"/>
                <a:gd name="connsiteX2251" fmla="*/ 410989 w 2397257"/>
                <a:gd name="connsiteY2251" fmla="*/ 1058163 h 2370204"/>
                <a:gd name="connsiteX2252" fmla="*/ 394861 w 2397257"/>
                <a:gd name="connsiteY2252" fmla="*/ 1073770 h 2370204"/>
                <a:gd name="connsiteX2253" fmla="*/ 378733 w 2397257"/>
                <a:gd name="connsiteY2253" fmla="*/ 1058163 h 2370204"/>
                <a:gd name="connsiteX2254" fmla="*/ 394861 w 2397257"/>
                <a:gd name="connsiteY2254" fmla="*/ 1042556 h 2370204"/>
                <a:gd name="connsiteX2255" fmla="*/ 16648 w 2397257"/>
                <a:gd name="connsiteY2255" fmla="*/ 1042556 h 2370204"/>
                <a:gd name="connsiteX2256" fmla="*/ 17689 w 2397257"/>
                <a:gd name="connsiteY2256" fmla="*/ 1043597 h 2370204"/>
                <a:gd name="connsiteX2257" fmla="*/ 16648 w 2397257"/>
                <a:gd name="connsiteY2257" fmla="*/ 1044638 h 2370204"/>
                <a:gd name="connsiteX2258" fmla="*/ 15607 w 2397257"/>
                <a:gd name="connsiteY2258" fmla="*/ 1043597 h 2370204"/>
                <a:gd name="connsiteX2259" fmla="*/ 16648 w 2397257"/>
                <a:gd name="connsiteY2259" fmla="*/ 1042556 h 2370204"/>
                <a:gd name="connsiteX2260" fmla="*/ 2379048 w 2397257"/>
                <a:gd name="connsiteY2260" fmla="*/ 1032151 h 2370204"/>
                <a:gd name="connsiteX2261" fmla="*/ 2380609 w 2397257"/>
                <a:gd name="connsiteY2261" fmla="*/ 1033192 h 2370204"/>
                <a:gd name="connsiteX2262" fmla="*/ 2379048 w 2397257"/>
                <a:gd name="connsiteY2262" fmla="*/ 1034233 h 2370204"/>
                <a:gd name="connsiteX2263" fmla="*/ 2377487 w 2397257"/>
                <a:gd name="connsiteY2263" fmla="*/ 1033192 h 2370204"/>
                <a:gd name="connsiteX2264" fmla="*/ 2379048 w 2397257"/>
                <a:gd name="connsiteY2264" fmla="*/ 1032151 h 2370204"/>
                <a:gd name="connsiteX2265" fmla="*/ 2000836 w 2397257"/>
                <a:gd name="connsiteY2265" fmla="*/ 1032151 h 2370204"/>
                <a:gd name="connsiteX2266" fmla="*/ 2021646 w 2397257"/>
                <a:gd name="connsiteY2266" fmla="*/ 1052961 h 2370204"/>
                <a:gd name="connsiteX2267" fmla="*/ 2000836 w 2397257"/>
                <a:gd name="connsiteY2267" fmla="*/ 1073771 h 2370204"/>
                <a:gd name="connsiteX2268" fmla="*/ 1980026 w 2397257"/>
                <a:gd name="connsiteY2268" fmla="*/ 1052961 h 2370204"/>
                <a:gd name="connsiteX2269" fmla="*/ 2000836 w 2397257"/>
                <a:gd name="connsiteY2269" fmla="*/ 1032151 h 2370204"/>
                <a:gd name="connsiteX2270" fmla="*/ 1510250 w 2397257"/>
                <a:gd name="connsiteY2270" fmla="*/ 1032151 h 2370204"/>
                <a:gd name="connsiteX2271" fmla="*/ 1510770 w 2397257"/>
                <a:gd name="connsiteY2271" fmla="*/ 1032671 h 2370204"/>
                <a:gd name="connsiteX2272" fmla="*/ 1510250 w 2397257"/>
                <a:gd name="connsiteY2272" fmla="*/ 1033191 h 2370204"/>
                <a:gd name="connsiteX2273" fmla="*/ 1509730 w 2397257"/>
                <a:gd name="connsiteY2273" fmla="*/ 1032671 h 2370204"/>
                <a:gd name="connsiteX2274" fmla="*/ 1510250 w 2397257"/>
                <a:gd name="connsiteY2274" fmla="*/ 1032151 h 2370204"/>
                <a:gd name="connsiteX2275" fmla="*/ 322028 w 2397257"/>
                <a:gd name="connsiteY2275" fmla="*/ 1030071 h 2370204"/>
                <a:gd name="connsiteX2276" fmla="*/ 333994 w 2397257"/>
                <a:gd name="connsiteY2276" fmla="*/ 1042037 h 2370204"/>
                <a:gd name="connsiteX2277" fmla="*/ 322028 w 2397257"/>
                <a:gd name="connsiteY2277" fmla="*/ 1054003 h 2370204"/>
                <a:gd name="connsiteX2278" fmla="*/ 310062 w 2397257"/>
                <a:gd name="connsiteY2278" fmla="*/ 1042037 h 2370204"/>
                <a:gd name="connsiteX2279" fmla="*/ 322028 w 2397257"/>
                <a:gd name="connsiteY2279" fmla="*/ 1030071 h 2370204"/>
                <a:gd name="connsiteX2280" fmla="*/ 1763086 w 2397257"/>
                <a:gd name="connsiteY2280" fmla="*/ 1030070 h 2370204"/>
                <a:gd name="connsiteX2281" fmla="*/ 1771930 w 2397257"/>
                <a:gd name="connsiteY2281" fmla="*/ 1039955 h 2370204"/>
                <a:gd name="connsiteX2282" fmla="*/ 1763086 w 2397257"/>
                <a:gd name="connsiteY2282" fmla="*/ 1049840 h 2370204"/>
                <a:gd name="connsiteX2283" fmla="*/ 1754242 w 2397257"/>
                <a:gd name="connsiteY2283" fmla="*/ 1039955 h 2370204"/>
                <a:gd name="connsiteX2284" fmla="*/ 1763086 w 2397257"/>
                <a:gd name="connsiteY2284" fmla="*/ 1030070 h 2370204"/>
                <a:gd name="connsiteX2285" fmla="*/ 632610 w 2397257"/>
                <a:gd name="connsiteY2285" fmla="*/ 1024868 h 2370204"/>
                <a:gd name="connsiteX2286" fmla="*/ 651339 w 2397257"/>
                <a:gd name="connsiteY2286" fmla="*/ 1043597 h 2370204"/>
                <a:gd name="connsiteX2287" fmla="*/ 632610 w 2397257"/>
                <a:gd name="connsiteY2287" fmla="*/ 1062326 h 2370204"/>
                <a:gd name="connsiteX2288" fmla="*/ 613881 w 2397257"/>
                <a:gd name="connsiteY2288" fmla="*/ 1043597 h 2370204"/>
                <a:gd name="connsiteX2289" fmla="*/ 632610 w 2397257"/>
                <a:gd name="connsiteY2289" fmla="*/ 1024868 h 2370204"/>
                <a:gd name="connsiteX2290" fmla="*/ 2072629 w 2397257"/>
                <a:gd name="connsiteY2290" fmla="*/ 1014464 h 2370204"/>
                <a:gd name="connsiteX2291" fmla="*/ 2093439 w 2397257"/>
                <a:gd name="connsiteY2291" fmla="*/ 1035794 h 2370204"/>
                <a:gd name="connsiteX2292" fmla="*/ 2072629 w 2397257"/>
                <a:gd name="connsiteY2292" fmla="*/ 1057124 h 2370204"/>
                <a:gd name="connsiteX2293" fmla="*/ 2051819 w 2397257"/>
                <a:gd name="connsiteY2293" fmla="*/ 1035794 h 2370204"/>
                <a:gd name="connsiteX2294" fmla="*/ 2072629 w 2397257"/>
                <a:gd name="connsiteY2294" fmla="*/ 1014464 h 2370204"/>
                <a:gd name="connsiteX2295" fmla="*/ 248154 w 2397257"/>
                <a:gd name="connsiteY2295" fmla="*/ 1014464 h 2370204"/>
                <a:gd name="connsiteX2296" fmla="*/ 258039 w 2397257"/>
                <a:gd name="connsiteY2296" fmla="*/ 1025909 h 2370204"/>
                <a:gd name="connsiteX2297" fmla="*/ 248154 w 2397257"/>
                <a:gd name="connsiteY2297" fmla="*/ 1037354 h 2370204"/>
                <a:gd name="connsiteX2298" fmla="*/ 238269 w 2397257"/>
                <a:gd name="connsiteY2298" fmla="*/ 1025909 h 2370204"/>
                <a:gd name="connsiteX2299" fmla="*/ 248154 w 2397257"/>
                <a:gd name="connsiteY2299" fmla="*/ 1014464 h 2370204"/>
                <a:gd name="connsiteX2300" fmla="*/ 808450 w 2397257"/>
                <a:gd name="connsiteY2300" fmla="*/ 1014463 h 2370204"/>
                <a:gd name="connsiteX2301" fmla="*/ 809491 w 2397257"/>
                <a:gd name="connsiteY2301" fmla="*/ 1016024 h 2370204"/>
                <a:gd name="connsiteX2302" fmla="*/ 808450 w 2397257"/>
                <a:gd name="connsiteY2302" fmla="*/ 1017585 h 2370204"/>
                <a:gd name="connsiteX2303" fmla="*/ 807409 w 2397257"/>
                <a:gd name="connsiteY2303" fmla="*/ 1016024 h 2370204"/>
                <a:gd name="connsiteX2304" fmla="*/ 808450 w 2397257"/>
                <a:gd name="connsiteY2304" fmla="*/ 1014463 h 2370204"/>
                <a:gd name="connsiteX2305" fmla="*/ 1587766 w 2397257"/>
                <a:gd name="connsiteY2305" fmla="*/ 1012382 h 2370204"/>
                <a:gd name="connsiteX2306" fmla="*/ 1588807 w 2397257"/>
                <a:gd name="connsiteY2306" fmla="*/ 1013423 h 2370204"/>
                <a:gd name="connsiteX2307" fmla="*/ 1587766 w 2397257"/>
                <a:gd name="connsiteY2307" fmla="*/ 1014464 h 2370204"/>
                <a:gd name="connsiteX2308" fmla="*/ 1586725 w 2397257"/>
                <a:gd name="connsiteY2308" fmla="*/ 1013423 h 2370204"/>
                <a:gd name="connsiteX2309" fmla="*/ 1587766 w 2397257"/>
                <a:gd name="connsiteY2309" fmla="*/ 1012382 h 2370204"/>
                <a:gd name="connsiteX2310" fmla="*/ 559255 w 2397257"/>
                <a:gd name="connsiteY2310" fmla="*/ 1005099 h 2370204"/>
                <a:gd name="connsiteX2311" fmla="*/ 581625 w 2397257"/>
                <a:gd name="connsiteY2311" fmla="*/ 1027469 h 2370204"/>
                <a:gd name="connsiteX2312" fmla="*/ 559255 w 2397257"/>
                <a:gd name="connsiteY2312" fmla="*/ 1049839 h 2370204"/>
                <a:gd name="connsiteX2313" fmla="*/ 536885 w 2397257"/>
                <a:gd name="connsiteY2313" fmla="*/ 1027469 h 2370204"/>
                <a:gd name="connsiteX2314" fmla="*/ 559255 w 2397257"/>
                <a:gd name="connsiteY2314" fmla="*/ 1005099 h 2370204"/>
                <a:gd name="connsiteX2315" fmla="*/ 1836440 w 2397257"/>
                <a:gd name="connsiteY2315" fmla="*/ 1003018 h 2370204"/>
                <a:gd name="connsiteX2316" fmla="*/ 1856209 w 2397257"/>
                <a:gd name="connsiteY2316" fmla="*/ 1022787 h 2370204"/>
                <a:gd name="connsiteX2317" fmla="*/ 1836440 w 2397257"/>
                <a:gd name="connsiteY2317" fmla="*/ 1042556 h 2370204"/>
                <a:gd name="connsiteX2318" fmla="*/ 1816671 w 2397257"/>
                <a:gd name="connsiteY2318" fmla="*/ 1022787 h 2370204"/>
                <a:gd name="connsiteX2319" fmla="*/ 1836440 w 2397257"/>
                <a:gd name="connsiteY2319" fmla="*/ 1003018 h 2370204"/>
                <a:gd name="connsiteX2320" fmla="*/ 175841 w 2397257"/>
                <a:gd name="connsiteY2320" fmla="*/ 1003018 h 2370204"/>
                <a:gd name="connsiteX2321" fmla="*/ 183125 w 2397257"/>
                <a:gd name="connsiteY2321" fmla="*/ 1010302 h 2370204"/>
                <a:gd name="connsiteX2322" fmla="*/ 175841 w 2397257"/>
                <a:gd name="connsiteY2322" fmla="*/ 1017586 h 2370204"/>
                <a:gd name="connsiteX2323" fmla="*/ 168557 w 2397257"/>
                <a:gd name="connsiteY2323" fmla="*/ 1010302 h 2370204"/>
                <a:gd name="connsiteX2324" fmla="*/ 175841 w 2397257"/>
                <a:gd name="connsiteY2324" fmla="*/ 1003018 h 2370204"/>
                <a:gd name="connsiteX2325" fmla="*/ 2146502 w 2397257"/>
                <a:gd name="connsiteY2325" fmla="*/ 999897 h 2370204"/>
                <a:gd name="connsiteX2326" fmla="*/ 2165231 w 2397257"/>
                <a:gd name="connsiteY2326" fmla="*/ 1018626 h 2370204"/>
                <a:gd name="connsiteX2327" fmla="*/ 2146502 w 2397257"/>
                <a:gd name="connsiteY2327" fmla="*/ 1037355 h 2370204"/>
                <a:gd name="connsiteX2328" fmla="*/ 2127773 w 2397257"/>
                <a:gd name="connsiteY2328" fmla="*/ 1018626 h 2370204"/>
                <a:gd name="connsiteX2329" fmla="*/ 2146502 w 2397257"/>
                <a:gd name="connsiteY2329" fmla="*/ 999897 h 2370204"/>
                <a:gd name="connsiteX2330" fmla="*/ 734056 w 2397257"/>
                <a:gd name="connsiteY2330" fmla="*/ 992613 h 2370204"/>
                <a:gd name="connsiteX2331" fmla="*/ 739779 w 2397257"/>
                <a:gd name="connsiteY2331" fmla="*/ 998856 h 2370204"/>
                <a:gd name="connsiteX2332" fmla="*/ 734056 w 2397257"/>
                <a:gd name="connsiteY2332" fmla="*/ 1005099 h 2370204"/>
                <a:gd name="connsiteX2333" fmla="*/ 728333 w 2397257"/>
                <a:gd name="connsiteY2333" fmla="*/ 998856 h 2370204"/>
                <a:gd name="connsiteX2334" fmla="*/ 734056 w 2397257"/>
                <a:gd name="connsiteY2334" fmla="*/ 992613 h 2370204"/>
                <a:gd name="connsiteX2335" fmla="*/ 486943 w 2397257"/>
                <a:gd name="connsiteY2335" fmla="*/ 992613 h 2370204"/>
                <a:gd name="connsiteX2336" fmla="*/ 505672 w 2397257"/>
                <a:gd name="connsiteY2336" fmla="*/ 1011342 h 2370204"/>
                <a:gd name="connsiteX2337" fmla="*/ 486943 w 2397257"/>
                <a:gd name="connsiteY2337" fmla="*/ 1030071 h 2370204"/>
                <a:gd name="connsiteX2338" fmla="*/ 468214 w 2397257"/>
                <a:gd name="connsiteY2338" fmla="*/ 1011342 h 2370204"/>
                <a:gd name="connsiteX2339" fmla="*/ 486943 w 2397257"/>
                <a:gd name="connsiteY2339" fmla="*/ 992613 h 2370204"/>
                <a:gd name="connsiteX2340" fmla="*/ 103528 w 2397257"/>
                <a:gd name="connsiteY2340" fmla="*/ 990533 h 2370204"/>
                <a:gd name="connsiteX2341" fmla="*/ 107170 w 2397257"/>
                <a:gd name="connsiteY2341" fmla="*/ 994175 h 2370204"/>
                <a:gd name="connsiteX2342" fmla="*/ 103528 w 2397257"/>
                <a:gd name="connsiteY2342" fmla="*/ 997817 h 2370204"/>
                <a:gd name="connsiteX2343" fmla="*/ 99886 w 2397257"/>
                <a:gd name="connsiteY2343" fmla="*/ 994175 h 2370204"/>
                <a:gd name="connsiteX2344" fmla="*/ 103528 w 2397257"/>
                <a:gd name="connsiteY2344" fmla="*/ 990533 h 2370204"/>
                <a:gd name="connsiteX2345" fmla="*/ 1661640 w 2397257"/>
                <a:gd name="connsiteY2345" fmla="*/ 990532 h 2370204"/>
                <a:gd name="connsiteX2346" fmla="*/ 1667883 w 2397257"/>
                <a:gd name="connsiteY2346" fmla="*/ 995214 h 2370204"/>
                <a:gd name="connsiteX2347" fmla="*/ 1661640 w 2397257"/>
                <a:gd name="connsiteY2347" fmla="*/ 999896 h 2370204"/>
                <a:gd name="connsiteX2348" fmla="*/ 1655397 w 2397257"/>
                <a:gd name="connsiteY2348" fmla="*/ 995214 h 2370204"/>
                <a:gd name="connsiteX2349" fmla="*/ 1661640 w 2397257"/>
                <a:gd name="connsiteY2349" fmla="*/ 990532 h 2370204"/>
                <a:gd name="connsiteX2350" fmla="*/ 2218294 w 2397257"/>
                <a:gd name="connsiteY2350" fmla="*/ 987411 h 2370204"/>
                <a:gd name="connsiteX2351" fmla="*/ 2231820 w 2397257"/>
                <a:gd name="connsiteY2351" fmla="*/ 1000937 h 2370204"/>
                <a:gd name="connsiteX2352" fmla="*/ 2218294 w 2397257"/>
                <a:gd name="connsiteY2352" fmla="*/ 1014463 h 2370204"/>
                <a:gd name="connsiteX2353" fmla="*/ 2204768 w 2397257"/>
                <a:gd name="connsiteY2353" fmla="*/ 1000937 h 2370204"/>
                <a:gd name="connsiteX2354" fmla="*/ 2218294 w 2397257"/>
                <a:gd name="connsiteY2354" fmla="*/ 987411 h 2370204"/>
                <a:gd name="connsiteX2355" fmla="*/ 2292168 w 2397257"/>
                <a:gd name="connsiteY2355" fmla="*/ 980128 h 2370204"/>
                <a:gd name="connsiteX2356" fmla="*/ 2298411 w 2397257"/>
                <a:gd name="connsiteY2356" fmla="*/ 985331 h 2370204"/>
                <a:gd name="connsiteX2357" fmla="*/ 2292168 w 2397257"/>
                <a:gd name="connsiteY2357" fmla="*/ 990534 h 2370204"/>
                <a:gd name="connsiteX2358" fmla="*/ 2285925 w 2397257"/>
                <a:gd name="connsiteY2358" fmla="*/ 985331 h 2370204"/>
                <a:gd name="connsiteX2359" fmla="*/ 2292168 w 2397257"/>
                <a:gd name="connsiteY2359" fmla="*/ 980128 h 2370204"/>
                <a:gd name="connsiteX2360" fmla="*/ 1908754 w 2397257"/>
                <a:gd name="connsiteY2360" fmla="*/ 980128 h 2370204"/>
                <a:gd name="connsiteX2361" fmla="*/ 1932165 w 2397257"/>
                <a:gd name="connsiteY2361" fmla="*/ 1005100 h 2370204"/>
                <a:gd name="connsiteX2362" fmla="*/ 1908754 w 2397257"/>
                <a:gd name="connsiteY2362" fmla="*/ 1030072 h 2370204"/>
                <a:gd name="connsiteX2363" fmla="*/ 1885343 w 2397257"/>
                <a:gd name="connsiteY2363" fmla="*/ 1005100 h 2370204"/>
                <a:gd name="connsiteX2364" fmla="*/ 1908754 w 2397257"/>
                <a:gd name="connsiteY2364" fmla="*/ 980128 h 2370204"/>
                <a:gd name="connsiteX2365" fmla="*/ 1467591 w 2397257"/>
                <a:gd name="connsiteY2365" fmla="*/ 980128 h 2370204"/>
                <a:gd name="connsiteX2366" fmla="*/ 1468111 w 2397257"/>
                <a:gd name="connsiteY2366" fmla="*/ 980648 h 2370204"/>
                <a:gd name="connsiteX2367" fmla="*/ 1467591 w 2397257"/>
                <a:gd name="connsiteY2367" fmla="*/ 981168 h 2370204"/>
                <a:gd name="connsiteX2368" fmla="*/ 1467071 w 2397257"/>
                <a:gd name="connsiteY2368" fmla="*/ 980648 h 2370204"/>
                <a:gd name="connsiteX2369" fmla="*/ 1467591 w 2397257"/>
                <a:gd name="connsiteY2369" fmla="*/ 980128 h 2370204"/>
                <a:gd name="connsiteX2370" fmla="*/ 412549 w 2397257"/>
                <a:gd name="connsiteY2370" fmla="*/ 978047 h 2370204"/>
                <a:gd name="connsiteX2371" fmla="*/ 428677 w 2397257"/>
                <a:gd name="connsiteY2371" fmla="*/ 994175 h 2370204"/>
                <a:gd name="connsiteX2372" fmla="*/ 412549 w 2397257"/>
                <a:gd name="connsiteY2372" fmla="*/ 1010303 h 2370204"/>
                <a:gd name="connsiteX2373" fmla="*/ 396421 w 2397257"/>
                <a:gd name="connsiteY2373" fmla="*/ 994175 h 2370204"/>
                <a:gd name="connsiteX2374" fmla="*/ 412549 w 2397257"/>
                <a:gd name="connsiteY2374" fmla="*/ 978047 h 2370204"/>
                <a:gd name="connsiteX2375" fmla="*/ 29134 w 2397257"/>
                <a:gd name="connsiteY2375" fmla="*/ 974925 h 2370204"/>
                <a:gd name="connsiteX2376" fmla="*/ 30175 w 2397257"/>
                <a:gd name="connsiteY2376" fmla="*/ 976486 h 2370204"/>
                <a:gd name="connsiteX2377" fmla="*/ 29134 w 2397257"/>
                <a:gd name="connsiteY2377" fmla="*/ 978047 h 2370204"/>
                <a:gd name="connsiteX2378" fmla="*/ 28093 w 2397257"/>
                <a:gd name="connsiteY2378" fmla="*/ 976486 h 2370204"/>
                <a:gd name="connsiteX2379" fmla="*/ 29134 w 2397257"/>
                <a:gd name="connsiteY2379" fmla="*/ 974925 h 2370204"/>
                <a:gd name="connsiteX2380" fmla="*/ 658621 w 2397257"/>
                <a:gd name="connsiteY2380" fmla="*/ 967642 h 2370204"/>
                <a:gd name="connsiteX2381" fmla="*/ 673188 w 2397257"/>
                <a:gd name="connsiteY2381" fmla="*/ 981168 h 2370204"/>
                <a:gd name="connsiteX2382" fmla="*/ 658621 w 2397257"/>
                <a:gd name="connsiteY2382" fmla="*/ 994694 h 2370204"/>
                <a:gd name="connsiteX2383" fmla="*/ 644054 w 2397257"/>
                <a:gd name="connsiteY2383" fmla="*/ 981168 h 2370204"/>
                <a:gd name="connsiteX2384" fmla="*/ 658621 w 2397257"/>
                <a:gd name="connsiteY2384" fmla="*/ 967642 h 2370204"/>
                <a:gd name="connsiteX2385" fmla="*/ 1983668 w 2397257"/>
                <a:gd name="connsiteY2385" fmla="*/ 965561 h 2370204"/>
                <a:gd name="connsiteX2386" fmla="*/ 2007079 w 2397257"/>
                <a:gd name="connsiteY2386" fmla="*/ 988972 h 2370204"/>
                <a:gd name="connsiteX2387" fmla="*/ 1983668 w 2397257"/>
                <a:gd name="connsiteY2387" fmla="*/ 1012383 h 2370204"/>
                <a:gd name="connsiteX2388" fmla="*/ 1960257 w 2397257"/>
                <a:gd name="connsiteY2388" fmla="*/ 988972 h 2370204"/>
                <a:gd name="connsiteX2389" fmla="*/ 1983668 w 2397257"/>
                <a:gd name="connsiteY2389" fmla="*/ 965561 h 2370204"/>
                <a:gd name="connsiteX2390" fmla="*/ 1737075 w 2397257"/>
                <a:gd name="connsiteY2390" fmla="*/ 965561 h 2370204"/>
                <a:gd name="connsiteX2391" fmla="*/ 1749041 w 2397257"/>
                <a:gd name="connsiteY2391" fmla="*/ 978047 h 2370204"/>
                <a:gd name="connsiteX2392" fmla="*/ 1737075 w 2397257"/>
                <a:gd name="connsiteY2392" fmla="*/ 990533 h 2370204"/>
                <a:gd name="connsiteX2393" fmla="*/ 1725109 w 2397257"/>
                <a:gd name="connsiteY2393" fmla="*/ 978047 h 2370204"/>
                <a:gd name="connsiteX2394" fmla="*/ 1737075 w 2397257"/>
                <a:gd name="connsiteY2394" fmla="*/ 965561 h 2370204"/>
                <a:gd name="connsiteX2395" fmla="*/ 339196 w 2397257"/>
                <a:gd name="connsiteY2395" fmla="*/ 965561 h 2370204"/>
                <a:gd name="connsiteX2396" fmla="*/ 351682 w 2397257"/>
                <a:gd name="connsiteY2396" fmla="*/ 978047 h 2370204"/>
                <a:gd name="connsiteX2397" fmla="*/ 339196 w 2397257"/>
                <a:gd name="connsiteY2397" fmla="*/ 990533 h 2370204"/>
                <a:gd name="connsiteX2398" fmla="*/ 326710 w 2397257"/>
                <a:gd name="connsiteY2398" fmla="*/ 978047 h 2370204"/>
                <a:gd name="connsiteX2399" fmla="*/ 339196 w 2397257"/>
                <a:gd name="connsiteY2399" fmla="*/ 965561 h 2370204"/>
                <a:gd name="connsiteX2400" fmla="*/ 2363961 w 2397257"/>
                <a:gd name="connsiteY2400" fmla="*/ 962440 h 2370204"/>
                <a:gd name="connsiteX2401" fmla="*/ 2370204 w 2397257"/>
                <a:gd name="connsiteY2401" fmla="*/ 968683 h 2370204"/>
                <a:gd name="connsiteX2402" fmla="*/ 2363961 w 2397257"/>
                <a:gd name="connsiteY2402" fmla="*/ 974926 h 2370204"/>
                <a:gd name="connsiteX2403" fmla="*/ 2357718 w 2397257"/>
                <a:gd name="connsiteY2403" fmla="*/ 968683 h 2370204"/>
                <a:gd name="connsiteX2404" fmla="*/ 2363961 w 2397257"/>
                <a:gd name="connsiteY2404" fmla="*/ 962440 h 2370204"/>
                <a:gd name="connsiteX2405" fmla="*/ 846427 w 2397257"/>
                <a:gd name="connsiteY2405" fmla="*/ 958278 h 2370204"/>
                <a:gd name="connsiteX2406" fmla="*/ 849028 w 2397257"/>
                <a:gd name="connsiteY2406" fmla="*/ 960359 h 2370204"/>
                <a:gd name="connsiteX2407" fmla="*/ 846427 w 2397257"/>
                <a:gd name="connsiteY2407" fmla="*/ 962440 h 2370204"/>
                <a:gd name="connsiteX2408" fmla="*/ 843826 w 2397257"/>
                <a:gd name="connsiteY2408" fmla="*/ 960359 h 2370204"/>
                <a:gd name="connsiteX2409" fmla="*/ 846427 w 2397257"/>
                <a:gd name="connsiteY2409" fmla="*/ 958278 h 2370204"/>
                <a:gd name="connsiteX2410" fmla="*/ 1547708 w 2397257"/>
                <a:gd name="connsiteY2410" fmla="*/ 955156 h 2370204"/>
                <a:gd name="connsiteX2411" fmla="*/ 1551350 w 2397257"/>
                <a:gd name="connsiteY2411" fmla="*/ 957757 h 2370204"/>
                <a:gd name="connsiteX2412" fmla="*/ 1547708 w 2397257"/>
                <a:gd name="connsiteY2412" fmla="*/ 960358 h 2370204"/>
                <a:gd name="connsiteX2413" fmla="*/ 1544066 w 2397257"/>
                <a:gd name="connsiteY2413" fmla="*/ 957757 h 2370204"/>
                <a:gd name="connsiteX2414" fmla="*/ 1547708 w 2397257"/>
                <a:gd name="connsiteY2414" fmla="*/ 955156 h 2370204"/>
                <a:gd name="connsiteX2415" fmla="*/ 264802 w 2397257"/>
                <a:gd name="connsiteY2415" fmla="*/ 950995 h 2370204"/>
                <a:gd name="connsiteX2416" fmla="*/ 274687 w 2397257"/>
                <a:gd name="connsiteY2416" fmla="*/ 960880 h 2370204"/>
                <a:gd name="connsiteX2417" fmla="*/ 264802 w 2397257"/>
                <a:gd name="connsiteY2417" fmla="*/ 970765 h 2370204"/>
                <a:gd name="connsiteX2418" fmla="*/ 254917 w 2397257"/>
                <a:gd name="connsiteY2418" fmla="*/ 960880 h 2370204"/>
                <a:gd name="connsiteX2419" fmla="*/ 264802 w 2397257"/>
                <a:gd name="connsiteY2419" fmla="*/ 950995 h 2370204"/>
                <a:gd name="connsiteX2420" fmla="*/ 2056501 w 2397257"/>
                <a:gd name="connsiteY2420" fmla="*/ 947873 h 2370204"/>
                <a:gd name="connsiteX2421" fmla="*/ 2078871 w 2397257"/>
                <a:gd name="connsiteY2421" fmla="*/ 970243 h 2370204"/>
                <a:gd name="connsiteX2422" fmla="*/ 2056501 w 2397257"/>
                <a:gd name="connsiteY2422" fmla="*/ 992613 h 2370204"/>
                <a:gd name="connsiteX2423" fmla="*/ 2034131 w 2397257"/>
                <a:gd name="connsiteY2423" fmla="*/ 970243 h 2370204"/>
                <a:gd name="connsiteX2424" fmla="*/ 2056501 w 2397257"/>
                <a:gd name="connsiteY2424" fmla="*/ 947873 h 2370204"/>
                <a:gd name="connsiteX2425" fmla="*/ 584227 w 2397257"/>
                <a:gd name="connsiteY2425" fmla="*/ 942671 h 2370204"/>
                <a:gd name="connsiteX2426" fmla="*/ 606597 w 2397257"/>
                <a:gd name="connsiteY2426" fmla="*/ 964001 h 2370204"/>
                <a:gd name="connsiteX2427" fmla="*/ 584227 w 2397257"/>
                <a:gd name="connsiteY2427" fmla="*/ 985331 h 2370204"/>
                <a:gd name="connsiteX2428" fmla="*/ 561857 w 2397257"/>
                <a:gd name="connsiteY2428" fmla="*/ 964001 h 2370204"/>
                <a:gd name="connsiteX2429" fmla="*/ 584227 w 2397257"/>
                <a:gd name="connsiteY2429" fmla="*/ 942671 h 2370204"/>
                <a:gd name="connsiteX2430" fmla="*/ 192488 w 2397257"/>
                <a:gd name="connsiteY2430" fmla="*/ 938509 h 2370204"/>
                <a:gd name="connsiteX2431" fmla="*/ 198731 w 2397257"/>
                <a:gd name="connsiteY2431" fmla="*/ 944752 h 2370204"/>
                <a:gd name="connsiteX2432" fmla="*/ 192488 w 2397257"/>
                <a:gd name="connsiteY2432" fmla="*/ 950995 h 2370204"/>
                <a:gd name="connsiteX2433" fmla="*/ 186245 w 2397257"/>
                <a:gd name="connsiteY2433" fmla="*/ 944752 h 2370204"/>
                <a:gd name="connsiteX2434" fmla="*/ 192488 w 2397257"/>
                <a:gd name="connsiteY2434" fmla="*/ 938509 h 2370204"/>
                <a:gd name="connsiteX2435" fmla="*/ 2127773 w 2397257"/>
                <a:gd name="connsiteY2435" fmla="*/ 935388 h 2370204"/>
                <a:gd name="connsiteX2436" fmla="*/ 2147542 w 2397257"/>
                <a:gd name="connsiteY2436" fmla="*/ 954117 h 2370204"/>
                <a:gd name="connsiteX2437" fmla="*/ 2127773 w 2397257"/>
                <a:gd name="connsiteY2437" fmla="*/ 972846 h 2370204"/>
                <a:gd name="connsiteX2438" fmla="*/ 2108004 w 2397257"/>
                <a:gd name="connsiteY2438" fmla="*/ 954117 h 2370204"/>
                <a:gd name="connsiteX2439" fmla="*/ 2127773 w 2397257"/>
                <a:gd name="connsiteY2439" fmla="*/ 935388 h 2370204"/>
                <a:gd name="connsiteX2440" fmla="*/ 1811469 w 2397257"/>
                <a:gd name="connsiteY2440" fmla="*/ 935387 h 2370204"/>
                <a:gd name="connsiteX2441" fmla="*/ 1833319 w 2397257"/>
                <a:gd name="connsiteY2441" fmla="*/ 958798 h 2370204"/>
                <a:gd name="connsiteX2442" fmla="*/ 1811469 w 2397257"/>
                <a:gd name="connsiteY2442" fmla="*/ 982209 h 2370204"/>
                <a:gd name="connsiteX2443" fmla="*/ 1789619 w 2397257"/>
                <a:gd name="connsiteY2443" fmla="*/ 958798 h 2370204"/>
                <a:gd name="connsiteX2444" fmla="*/ 1811469 w 2397257"/>
                <a:gd name="connsiteY2444" fmla="*/ 935387 h 2370204"/>
                <a:gd name="connsiteX2445" fmla="*/ 1418688 w 2397257"/>
                <a:gd name="connsiteY2445" fmla="*/ 935387 h 2370204"/>
                <a:gd name="connsiteX2446" fmla="*/ 1419208 w 2397257"/>
                <a:gd name="connsiteY2446" fmla="*/ 935907 h 2370204"/>
                <a:gd name="connsiteX2447" fmla="*/ 1418688 w 2397257"/>
                <a:gd name="connsiteY2447" fmla="*/ 936427 h 2370204"/>
                <a:gd name="connsiteX2448" fmla="*/ 1418168 w 2397257"/>
                <a:gd name="connsiteY2448" fmla="*/ 935907 h 2370204"/>
                <a:gd name="connsiteX2449" fmla="*/ 1418688 w 2397257"/>
                <a:gd name="connsiteY2449" fmla="*/ 935387 h 2370204"/>
                <a:gd name="connsiteX2450" fmla="*/ 768391 w 2397257"/>
                <a:gd name="connsiteY2450" fmla="*/ 933306 h 2370204"/>
                <a:gd name="connsiteX2451" fmla="*/ 777235 w 2397257"/>
                <a:gd name="connsiteY2451" fmla="*/ 942150 h 2370204"/>
                <a:gd name="connsiteX2452" fmla="*/ 768391 w 2397257"/>
                <a:gd name="connsiteY2452" fmla="*/ 950994 h 2370204"/>
                <a:gd name="connsiteX2453" fmla="*/ 759547 w 2397257"/>
                <a:gd name="connsiteY2453" fmla="*/ 942150 h 2370204"/>
                <a:gd name="connsiteX2454" fmla="*/ 768391 w 2397257"/>
                <a:gd name="connsiteY2454" fmla="*/ 933306 h 2370204"/>
                <a:gd name="connsiteX2455" fmla="*/ 1626784 w 2397257"/>
                <a:gd name="connsiteY2455" fmla="*/ 928104 h 2370204"/>
                <a:gd name="connsiteX2456" fmla="*/ 1637709 w 2397257"/>
                <a:gd name="connsiteY2456" fmla="*/ 937989 h 2370204"/>
                <a:gd name="connsiteX2457" fmla="*/ 1626784 w 2397257"/>
                <a:gd name="connsiteY2457" fmla="*/ 947874 h 2370204"/>
                <a:gd name="connsiteX2458" fmla="*/ 1615859 w 2397257"/>
                <a:gd name="connsiteY2458" fmla="*/ 937989 h 2370204"/>
                <a:gd name="connsiteX2459" fmla="*/ 1626784 w 2397257"/>
                <a:gd name="connsiteY2459" fmla="*/ 928104 h 2370204"/>
                <a:gd name="connsiteX2460" fmla="*/ 508793 w 2397257"/>
                <a:gd name="connsiteY2460" fmla="*/ 926023 h 2370204"/>
                <a:gd name="connsiteX2461" fmla="*/ 529603 w 2397257"/>
                <a:gd name="connsiteY2461" fmla="*/ 946833 h 2370204"/>
                <a:gd name="connsiteX2462" fmla="*/ 508793 w 2397257"/>
                <a:gd name="connsiteY2462" fmla="*/ 967643 h 2370204"/>
                <a:gd name="connsiteX2463" fmla="*/ 487983 w 2397257"/>
                <a:gd name="connsiteY2463" fmla="*/ 946833 h 2370204"/>
                <a:gd name="connsiteX2464" fmla="*/ 508793 w 2397257"/>
                <a:gd name="connsiteY2464" fmla="*/ 926023 h 2370204"/>
                <a:gd name="connsiteX2465" fmla="*/ 119134 w 2397257"/>
                <a:gd name="connsiteY2465" fmla="*/ 926023 h 2370204"/>
                <a:gd name="connsiteX2466" fmla="*/ 121735 w 2397257"/>
                <a:gd name="connsiteY2466" fmla="*/ 928624 h 2370204"/>
                <a:gd name="connsiteX2467" fmla="*/ 119134 w 2397257"/>
                <a:gd name="connsiteY2467" fmla="*/ 931225 h 2370204"/>
                <a:gd name="connsiteX2468" fmla="*/ 116533 w 2397257"/>
                <a:gd name="connsiteY2468" fmla="*/ 928624 h 2370204"/>
                <a:gd name="connsiteX2469" fmla="*/ 119134 w 2397257"/>
                <a:gd name="connsiteY2469" fmla="*/ 926023 h 2370204"/>
                <a:gd name="connsiteX2470" fmla="*/ 2202167 w 2397257"/>
                <a:gd name="connsiteY2470" fmla="*/ 920821 h 2370204"/>
                <a:gd name="connsiteX2471" fmla="*/ 2217254 w 2397257"/>
                <a:gd name="connsiteY2471" fmla="*/ 936949 h 2370204"/>
                <a:gd name="connsiteX2472" fmla="*/ 2202167 w 2397257"/>
                <a:gd name="connsiteY2472" fmla="*/ 953077 h 2370204"/>
                <a:gd name="connsiteX2473" fmla="*/ 2187080 w 2397257"/>
                <a:gd name="connsiteY2473" fmla="*/ 936949 h 2370204"/>
                <a:gd name="connsiteX2474" fmla="*/ 2202167 w 2397257"/>
                <a:gd name="connsiteY2474" fmla="*/ 920821 h 2370204"/>
                <a:gd name="connsiteX2475" fmla="*/ 1885343 w 2397257"/>
                <a:gd name="connsiteY2475" fmla="*/ 915618 h 2370204"/>
                <a:gd name="connsiteX2476" fmla="*/ 1910315 w 2397257"/>
                <a:gd name="connsiteY2476" fmla="*/ 941630 h 2370204"/>
                <a:gd name="connsiteX2477" fmla="*/ 1885343 w 2397257"/>
                <a:gd name="connsiteY2477" fmla="*/ 967642 h 2370204"/>
                <a:gd name="connsiteX2478" fmla="*/ 1860371 w 2397257"/>
                <a:gd name="connsiteY2478" fmla="*/ 941630 h 2370204"/>
                <a:gd name="connsiteX2479" fmla="*/ 1885343 w 2397257"/>
                <a:gd name="connsiteY2479" fmla="*/ 915618 h 2370204"/>
                <a:gd name="connsiteX2480" fmla="*/ 434919 w 2397257"/>
                <a:gd name="connsiteY2480" fmla="*/ 913537 h 2370204"/>
                <a:gd name="connsiteX2481" fmla="*/ 453648 w 2397257"/>
                <a:gd name="connsiteY2481" fmla="*/ 930705 h 2370204"/>
                <a:gd name="connsiteX2482" fmla="*/ 434919 w 2397257"/>
                <a:gd name="connsiteY2482" fmla="*/ 947873 h 2370204"/>
                <a:gd name="connsiteX2483" fmla="*/ 416190 w 2397257"/>
                <a:gd name="connsiteY2483" fmla="*/ 930705 h 2370204"/>
                <a:gd name="connsiteX2484" fmla="*/ 434919 w 2397257"/>
                <a:gd name="connsiteY2484" fmla="*/ 913537 h 2370204"/>
                <a:gd name="connsiteX2485" fmla="*/ 2275000 w 2397257"/>
                <a:gd name="connsiteY2485" fmla="*/ 911456 h 2370204"/>
                <a:gd name="connsiteX2486" fmla="*/ 2285925 w 2397257"/>
                <a:gd name="connsiteY2486" fmla="*/ 921341 h 2370204"/>
                <a:gd name="connsiteX2487" fmla="*/ 2275000 w 2397257"/>
                <a:gd name="connsiteY2487" fmla="*/ 931226 h 2370204"/>
                <a:gd name="connsiteX2488" fmla="*/ 2264075 w 2397257"/>
                <a:gd name="connsiteY2488" fmla="*/ 921341 h 2370204"/>
                <a:gd name="connsiteX2489" fmla="*/ 2275000 w 2397257"/>
                <a:gd name="connsiteY2489" fmla="*/ 911456 h 2370204"/>
                <a:gd name="connsiteX2490" fmla="*/ 891167 w 2397257"/>
                <a:gd name="connsiteY2490" fmla="*/ 911456 h 2370204"/>
                <a:gd name="connsiteX2491" fmla="*/ 891687 w 2397257"/>
                <a:gd name="connsiteY2491" fmla="*/ 911976 h 2370204"/>
                <a:gd name="connsiteX2492" fmla="*/ 891167 w 2397257"/>
                <a:gd name="connsiteY2492" fmla="*/ 912496 h 2370204"/>
                <a:gd name="connsiteX2493" fmla="*/ 890647 w 2397257"/>
                <a:gd name="connsiteY2493" fmla="*/ 911976 h 2370204"/>
                <a:gd name="connsiteX2494" fmla="*/ 891167 w 2397257"/>
                <a:gd name="connsiteY2494" fmla="*/ 911456 h 2370204"/>
                <a:gd name="connsiteX2495" fmla="*/ 46302 w 2397257"/>
                <a:gd name="connsiteY2495" fmla="*/ 908335 h 2370204"/>
                <a:gd name="connsiteX2496" fmla="*/ 49944 w 2397257"/>
                <a:gd name="connsiteY2496" fmla="*/ 911977 h 2370204"/>
                <a:gd name="connsiteX2497" fmla="*/ 46302 w 2397257"/>
                <a:gd name="connsiteY2497" fmla="*/ 915619 h 2370204"/>
                <a:gd name="connsiteX2498" fmla="*/ 42660 w 2397257"/>
                <a:gd name="connsiteY2498" fmla="*/ 911977 h 2370204"/>
                <a:gd name="connsiteX2499" fmla="*/ 46302 w 2397257"/>
                <a:gd name="connsiteY2499" fmla="*/ 908335 h 2370204"/>
                <a:gd name="connsiteX2500" fmla="*/ 690356 w 2397257"/>
                <a:gd name="connsiteY2500" fmla="*/ 906254 h 2370204"/>
                <a:gd name="connsiteX2501" fmla="*/ 707524 w 2397257"/>
                <a:gd name="connsiteY2501" fmla="*/ 922382 h 2370204"/>
                <a:gd name="connsiteX2502" fmla="*/ 690356 w 2397257"/>
                <a:gd name="connsiteY2502" fmla="*/ 938510 h 2370204"/>
                <a:gd name="connsiteX2503" fmla="*/ 673188 w 2397257"/>
                <a:gd name="connsiteY2503" fmla="*/ 922382 h 2370204"/>
                <a:gd name="connsiteX2504" fmla="*/ 690356 w 2397257"/>
                <a:gd name="connsiteY2504" fmla="*/ 906254 h 2370204"/>
                <a:gd name="connsiteX2505" fmla="*/ 1959736 w 2397257"/>
                <a:gd name="connsiteY2505" fmla="*/ 901052 h 2370204"/>
                <a:gd name="connsiteX2506" fmla="*/ 1984187 w 2397257"/>
                <a:gd name="connsiteY2506" fmla="*/ 926024 h 2370204"/>
                <a:gd name="connsiteX2507" fmla="*/ 1959736 w 2397257"/>
                <a:gd name="connsiteY2507" fmla="*/ 950996 h 2370204"/>
                <a:gd name="connsiteX2508" fmla="*/ 1935285 w 2397257"/>
                <a:gd name="connsiteY2508" fmla="*/ 926024 h 2370204"/>
                <a:gd name="connsiteX2509" fmla="*/ 1959736 w 2397257"/>
                <a:gd name="connsiteY2509" fmla="*/ 901052 h 2370204"/>
                <a:gd name="connsiteX2510" fmla="*/ 1703779 w 2397257"/>
                <a:gd name="connsiteY2510" fmla="*/ 901052 h 2370204"/>
                <a:gd name="connsiteX2511" fmla="*/ 1719907 w 2397257"/>
                <a:gd name="connsiteY2511" fmla="*/ 918220 h 2370204"/>
                <a:gd name="connsiteX2512" fmla="*/ 1703779 w 2397257"/>
                <a:gd name="connsiteY2512" fmla="*/ 935388 h 2370204"/>
                <a:gd name="connsiteX2513" fmla="*/ 1687651 w 2397257"/>
                <a:gd name="connsiteY2513" fmla="*/ 918220 h 2370204"/>
                <a:gd name="connsiteX2514" fmla="*/ 1703779 w 2397257"/>
                <a:gd name="connsiteY2514" fmla="*/ 901052 h 2370204"/>
                <a:gd name="connsiteX2515" fmla="*/ 361566 w 2397257"/>
                <a:gd name="connsiteY2515" fmla="*/ 898971 h 2370204"/>
                <a:gd name="connsiteX2516" fmla="*/ 376653 w 2397257"/>
                <a:gd name="connsiteY2516" fmla="*/ 913538 h 2370204"/>
                <a:gd name="connsiteX2517" fmla="*/ 361566 w 2397257"/>
                <a:gd name="connsiteY2517" fmla="*/ 928105 h 2370204"/>
                <a:gd name="connsiteX2518" fmla="*/ 346479 w 2397257"/>
                <a:gd name="connsiteY2518" fmla="*/ 913538 h 2370204"/>
                <a:gd name="connsiteX2519" fmla="*/ 361566 w 2397257"/>
                <a:gd name="connsiteY2519" fmla="*/ 898971 h 2370204"/>
                <a:gd name="connsiteX2520" fmla="*/ 2348353 w 2397257"/>
                <a:gd name="connsiteY2520" fmla="*/ 898970 h 2370204"/>
                <a:gd name="connsiteX2521" fmla="*/ 2353556 w 2397257"/>
                <a:gd name="connsiteY2521" fmla="*/ 903653 h 2370204"/>
                <a:gd name="connsiteX2522" fmla="*/ 2348353 w 2397257"/>
                <a:gd name="connsiteY2522" fmla="*/ 908337 h 2370204"/>
                <a:gd name="connsiteX2523" fmla="*/ 2343151 w 2397257"/>
                <a:gd name="connsiteY2523" fmla="*/ 903653 h 2370204"/>
                <a:gd name="connsiteX2524" fmla="*/ 2348353 w 2397257"/>
                <a:gd name="connsiteY2524" fmla="*/ 898970 h 2370204"/>
                <a:gd name="connsiteX2525" fmla="*/ 2034131 w 2397257"/>
                <a:gd name="connsiteY2525" fmla="*/ 886485 h 2370204"/>
                <a:gd name="connsiteX2526" fmla="*/ 2055981 w 2397257"/>
                <a:gd name="connsiteY2526" fmla="*/ 908855 h 2370204"/>
                <a:gd name="connsiteX2527" fmla="*/ 2034131 w 2397257"/>
                <a:gd name="connsiteY2527" fmla="*/ 931225 h 2370204"/>
                <a:gd name="connsiteX2528" fmla="*/ 2012281 w 2397257"/>
                <a:gd name="connsiteY2528" fmla="*/ 908855 h 2370204"/>
                <a:gd name="connsiteX2529" fmla="*/ 2034131 w 2397257"/>
                <a:gd name="connsiteY2529" fmla="*/ 886485 h 2370204"/>
                <a:gd name="connsiteX2530" fmla="*/ 287172 w 2397257"/>
                <a:gd name="connsiteY2530" fmla="*/ 886485 h 2370204"/>
                <a:gd name="connsiteX2531" fmla="*/ 299658 w 2397257"/>
                <a:gd name="connsiteY2531" fmla="*/ 897410 h 2370204"/>
                <a:gd name="connsiteX2532" fmla="*/ 287172 w 2397257"/>
                <a:gd name="connsiteY2532" fmla="*/ 908335 h 2370204"/>
                <a:gd name="connsiteX2533" fmla="*/ 274686 w 2397257"/>
                <a:gd name="connsiteY2533" fmla="*/ 897410 h 2370204"/>
                <a:gd name="connsiteX2534" fmla="*/ 287172 w 2397257"/>
                <a:gd name="connsiteY2534" fmla="*/ 886485 h 2370204"/>
                <a:gd name="connsiteX2535" fmla="*/ 809491 w 2397257"/>
                <a:gd name="connsiteY2535" fmla="*/ 881282 h 2370204"/>
                <a:gd name="connsiteX2536" fmla="*/ 816775 w 2397257"/>
                <a:gd name="connsiteY2536" fmla="*/ 888566 h 2370204"/>
                <a:gd name="connsiteX2537" fmla="*/ 809491 w 2397257"/>
                <a:gd name="connsiteY2537" fmla="*/ 895850 h 2370204"/>
                <a:gd name="connsiteX2538" fmla="*/ 802207 w 2397257"/>
                <a:gd name="connsiteY2538" fmla="*/ 888566 h 2370204"/>
                <a:gd name="connsiteX2539" fmla="*/ 809491 w 2397257"/>
                <a:gd name="connsiteY2539" fmla="*/ 881282 h 2370204"/>
                <a:gd name="connsiteX2540" fmla="*/ 614401 w 2397257"/>
                <a:gd name="connsiteY2540" fmla="*/ 881282 h 2370204"/>
                <a:gd name="connsiteX2541" fmla="*/ 636771 w 2397257"/>
                <a:gd name="connsiteY2541" fmla="*/ 903652 h 2370204"/>
                <a:gd name="connsiteX2542" fmla="*/ 614401 w 2397257"/>
                <a:gd name="connsiteY2542" fmla="*/ 926022 h 2370204"/>
                <a:gd name="connsiteX2543" fmla="*/ 592031 w 2397257"/>
                <a:gd name="connsiteY2543" fmla="*/ 903652 h 2370204"/>
                <a:gd name="connsiteX2544" fmla="*/ 614401 w 2397257"/>
                <a:gd name="connsiteY2544" fmla="*/ 881282 h 2370204"/>
                <a:gd name="connsiteX2545" fmla="*/ 1780775 w 2397257"/>
                <a:gd name="connsiteY2545" fmla="*/ 876080 h 2370204"/>
                <a:gd name="connsiteX2546" fmla="*/ 1804186 w 2397257"/>
                <a:gd name="connsiteY2546" fmla="*/ 899491 h 2370204"/>
                <a:gd name="connsiteX2547" fmla="*/ 1780775 w 2397257"/>
                <a:gd name="connsiteY2547" fmla="*/ 922902 h 2370204"/>
                <a:gd name="connsiteX2548" fmla="*/ 1757364 w 2397257"/>
                <a:gd name="connsiteY2548" fmla="*/ 899491 h 2370204"/>
                <a:gd name="connsiteX2549" fmla="*/ 1780775 w 2397257"/>
                <a:gd name="connsiteY2549" fmla="*/ 876080 h 2370204"/>
                <a:gd name="connsiteX2550" fmla="*/ 1585165 w 2397257"/>
                <a:gd name="connsiteY2550" fmla="*/ 876080 h 2370204"/>
                <a:gd name="connsiteX2551" fmla="*/ 1594009 w 2397257"/>
                <a:gd name="connsiteY2551" fmla="*/ 884924 h 2370204"/>
                <a:gd name="connsiteX2552" fmla="*/ 1585165 w 2397257"/>
                <a:gd name="connsiteY2552" fmla="*/ 893768 h 2370204"/>
                <a:gd name="connsiteX2553" fmla="*/ 1576321 w 2397257"/>
                <a:gd name="connsiteY2553" fmla="*/ 884924 h 2370204"/>
                <a:gd name="connsiteX2554" fmla="*/ 1585165 w 2397257"/>
                <a:gd name="connsiteY2554" fmla="*/ 876080 h 2370204"/>
                <a:gd name="connsiteX2555" fmla="*/ 2106964 w 2397257"/>
                <a:gd name="connsiteY2555" fmla="*/ 870878 h 2370204"/>
                <a:gd name="connsiteX2556" fmla="*/ 2125693 w 2397257"/>
                <a:gd name="connsiteY2556" fmla="*/ 891168 h 2370204"/>
                <a:gd name="connsiteX2557" fmla="*/ 2106964 w 2397257"/>
                <a:gd name="connsiteY2557" fmla="*/ 911458 h 2370204"/>
                <a:gd name="connsiteX2558" fmla="*/ 2088235 w 2397257"/>
                <a:gd name="connsiteY2558" fmla="*/ 891168 h 2370204"/>
                <a:gd name="connsiteX2559" fmla="*/ 2106964 w 2397257"/>
                <a:gd name="connsiteY2559" fmla="*/ 870878 h 2370204"/>
                <a:gd name="connsiteX2560" fmla="*/ 212778 w 2397257"/>
                <a:gd name="connsiteY2560" fmla="*/ 870878 h 2370204"/>
                <a:gd name="connsiteX2561" fmla="*/ 222663 w 2397257"/>
                <a:gd name="connsiteY2561" fmla="*/ 880763 h 2370204"/>
                <a:gd name="connsiteX2562" fmla="*/ 212778 w 2397257"/>
                <a:gd name="connsiteY2562" fmla="*/ 890648 h 2370204"/>
                <a:gd name="connsiteX2563" fmla="*/ 202893 w 2397257"/>
                <a:gd name="connsiteY2563" fmla="*/ 880763 h 2370204"/>
                <a:gd name="connsiteX2564" fmla="*/ 212778 w 2397257"/>
                <a:gd name="connsiteY2564" fmla="*/ 870878 h 2370204"/>
                <a:gd name="connsiteX2565" fmla="*/ 1448863 w 2397257"/>
                <a:gd name="connsiteY2565" fmla="*/ 866716 h 2370204"/>
                <a:gd name="connsiteX2566" fmla="*/ 1450424 w 2397257"/>
                <a:gd name="connsiteY2566" fmla="*/ 867757 h 2370204"/>
                <a:gd name="connsiteX2567" fmla="*/ 1448863 w 2397257"/>
                <a:gd name="connsiteY2567" fmla="*/ 868798 h 2370204"/>
                <a:gd name="connsiteX2568" fmla="*/ 1447302 w 2397257"/>
                <a:gd name="connsiteY2568" fmla="*/ 867757 h 2370204"/>
                <a:gd name="connsiteX2569" fmla="*/ 1448863 w 2397257"/>
                <a:gd name="connsiteY2569" fmla="*/ 866716 h 2370204"/>
                <a:gd name="connsiteX2570" fmla="*/ 538446 w 2397257"/>
                <a:gd name="connsiteY2570" fmla="*/ 866716 h 2370204"/>
                <a:gd name="connsiteX2571" fmla="*/ 559776 w 2397257"/>
                <a:gd name="connsiteY2571" fmla="*/ 887526 h 2370204"/>
                <a:gd name="connsiteX2572" fmla="*/ 538446 w 2397257"/>
                <a:gd name="connsiteY2572" fmla="*/ 908336 h 2370204"/>
                <a:gd name="connsiteX2573" fmla="*/ 517116 w 2397257"/>
                <a:gd name="connsiteY2573" fmla="*/ 887526 h 2370204"/>
                <a:gd name="connsiteX2574" fmla="*/ 538446 w 2397257"/>
                <a:gd name="connsiteY2574" fmla="*/ 866716 h 2370204"/>
                <a:gd name="connsiteX2575" fmla="*/ 2180317 w 2397257"/>
                <a:gd name="connsiteY2575" fmla="*/ 863595 h 2370204"/>
                <a:gd name="connsiteX2576" fmla="*/ 2190202 w 2397257"/>
                <a:gd name="connsiteY2576" fmla="*/ 873480 h 2370204"/>
                <a:gd name="connsiteX2577" fmla="*/ 2180317 w 2397257"/>
                <a:gd name="connsiteY2577" fmla="*/ 883365 h 2370204"/>
                <a:gd name="connsiteX2578" fmla="*/ 2170432 w 2397257"/>
                <a:gd name="connsiteY2578" fmla="*/ 873480 h 2370204"/>
                <a:gd name="connsiteX2579" fmla="*/ 2180317 w 2397257"/>
                <a:gd name="connsiteY2579" fmla="*/ 863595 h 2370204"/>
                <a:gd name="connsiteX2580" fmla="*/ 140465 w 2397257"/>
                <a:gd name="connsiteY2580" fmla="*/ 859433 h 2370204"/>
                <a:gd name="connsiteX2581" fmla="*/ 146708 w 2397257"/>
                <a:gd name="connsiteY2581" fmla="*/ 864115 h 2370204"/>
                <a:gd name="connsiteX2582" fmla="*/ 140465 w 2397257"/>
                <a:gd name="connsiteY2582" fmla="*/ 868797 h 2370204"/>
                <a:gd name="connsiteX2583" fmla="*/ 134222 w 2397257"/>
                <a:gd name="connsiteY2583" fmla="*/ 864115 h 2370204"/>
                <a:gd name="connsiteX2584" fmla="*/ 140465 w 2397257"/>
                <a:gd name="connsiteY2584" fmla="*/ 859433 h 2370204"/>
                <a:gd name="connsiteX2585" fmla="*/ 1856210 w 2397257"/>
                <a:gd name="connsiteY2585" fmla="*/ 854230 h 2370204"/>
                <a:gd name="connsiteX2586" fmla="*/ 1883263 w 2397257"/>
                <a:gd name="connsiteY2586" fmla="*/ 881283 h 2370204"/>
                <a:gd name="connsiteX2587" fmla="*/ 1856210 w 2397257"/>
                <a:gd name="connsiteY2587" fmla="*/ 908336 h 2370204"/>
                <a:gd name="connsiteX2588" fmla="*/ 1829157 w 2397257"/>
                <a:gd name="connsiteY2588" fmla="*/ 881283 h 2370204"/>
                <a:gd name="connsiteX2589" fmla="*/ 1856210 w 2397257"/>
                <a:gd name="connsiteY2589" fmla="*/ 854230 h 2370204"/>
                <a:gd name="connsiteX2590" fmla="*/ 729373 w 2397257"/>
                <a:gd name="connsiteY2590" fmla="*/ 854230 h 2370204"/>
                <a:gd name="connsiteX2591" fmla="*/ 742899 w 2397257"/>
                <a:gd name="connsiteY2591" fmla="*/ 867756 h 2370204"/>
                <a:gd name="connsiteX2592" fmla="*/ 729373 w 2397257"/>
                <a:gd name="connsiteY2592" fmla="*/ 881282 h 2370204"/>
                <a:gd name="connsiteX2593" fmla="*/ 715847 w 2397257"/>
                <a:gd name="connsiteY2593" fmla="*/ 867756 h 2370204"/>
                <a:gd name="connsiteX2594" fmla="*/ 729373 w 2397257"/>
                <a:gd name="connsiteY2594" fmla="*/ 854230 h 2370204"/>
                <a:gd name="connsiteX2595" fmla="*/ 461452 w 2397257"/>
                <a:gd name="connsiteY2595" fmla="*/ 854230 h 2370204"/>
                <a:gd name="connsiteX2596" fmla="*/ 477580 w 2397257"/>
                <a:gd name="connsiteY2596" fmla="*/ 870358 h 2370204"/>
                <a:gd name="connsiteX2597" fmla="*/ 461452 w 2397257"/>
                <a:gd name="connsiteY2597" fmla="*/ 886486 h 2370204"/>
                <a:gd name="connsiteX2598" fmla="*/ 445324 w 2397257"/>
                <a:gd name="connsiteY2598" fmla="*/ 870358 h 2370204"/>
                <a:gd name="connsiteX2599" fmla="*/ 461452 w 2397257"/>
                <a:gd name="connsiteY2599" fmla="*/ 854230 h 2370204"/>
                <a:gd name="connsiteX2600" fmla="*/ 2254190 w 2397257"/>
                <a:gd name="connsiteY2600" fmla="*/ 851109 h 2370204"/>
                <a:gd name="connsiteX2601" fmla="*/ 2258872 w 2397257"/>
                <a:gd name="connsiteY2601" fmla="*/ 856311 h 2370204"/>
                <a:gd name="connsiteX2602" fmla="*/ 2254190 w 2397257"/>
                <a:gd name="connsiteY2602" fmla="*/ 861514 h 2370204"/>
                <a:gd name="connsiteX2603" fmla="*/ 2249508 w 2397257"/>
                <a:gd name="connsiteY2603" fmla="*/ 856311 h 2370204"/>
                <a:gd name="connsiteX2604" fmla="*/ 2254190 w 2397257"/>
                <a:gd name="connsiteY2604" fmla="*/ 851109 h 2370204"/>
                <a:gd name="connsiteX2605" fmla="*/ 1665281 w 2397257"/>
                <a:gd name="connsiteY2605" fmla="*/ 849028 h 2370204"/>
                <a:gd name="connsiteX2606" fmla="*/ 1680368 w 2397257"/>
                <a:gd name="connsiteY2606" fmla="*/ 864115 h 2370204"/>
                <a:gd name="connsiteX2607" fmla="*/ 1665281 w 2397257"/>
                <a:gd name="connsiteY2607" fmla="*/ 879202 h 2370204"/>
                <a:gd name="connsiteX2608" fmla="*/ 1650194 w 2397257"/>
                <a:gd name="connsiteY2608" fmla="*/ 864115 h 2370204"/>
                <a:gd name="connsiteX2609" fmla="*/ 1665281 w 2397257"/>
                <a:gd name="connsiteY2609" fmla="*/ 849028 h 2370204"/>
                <a:gd name="connsiteX2610" fmla="*/ 67111 w 2397257"/>
                <a:gd name="connsiteY2610" fmla="*/ 843826 h 2370204"/>
                <a:gd name="connsiteX2611" fmla="*/ 69713 w 2397257"/>
                <a:gd name="connsiteY2611" fmla="*/ 846428 h 2370204"/>
                <a:gd name="connsiteX2612" fmla="*/ 67111 w 2397257"/>
                <a:gd name="connsiteY2612" fmla="*/ 849030 h 2370204"/>
                <a:gd name="connsiteX2613" fmla="*/ 64509 w 2397257"/>
                <a:gd name="connsiteY2613" fmla="*/ 846428 h 2370204"/>
                <a:gd name="connsiteX2614" fmla="*/ 67111 w 2397257"/>
                <a:gd name="connsiteY2614" fmla="*/ 843826 h 2370204"/>
                <a:gd name="connsiteX2615" fmla="*/ 387578 w 2397257"/>
                <a:gd name="connsiteY2615" fmla="*/ 839664 h 2370204"/>
                <a:gd name="connsiteX2616" fmla="*/ 401625 w 2397257"/>
                <a:gd name="connsiteY2616" fmla="*/ 853190 h 2370204"/>
                <a:gd name="connsiteX2617" fmla="*/ 387578 w 2397257"/>
                <a:gd name="connsiteY2617" fmla="*/ 866716 h 2370204"/>
                <a:gd name="connsiteX2618" fmla="*/ 373531 w 2397257"/>
                <a:gd name="connsiteY2618" fmla="*/ 853190 h 2370204"/>
                <a:gd name="connsiteX2619" fmla="*/ 387578 w 2397257"/>
                <a:gd name="connsiteY2619" fmla="*/ 839664 h 2370204"/>
                <a:gd name="connsiteX2620" fmla="*/ 1931644 w 2397257"/>
                <a:gd name="connsiteY2620" fmla="*/ 839663 h 2370204"/>
                <a:gd name="connsiteX2621" fmla="*/ 1955055 w 2397257"/>
                <a:gd name="connsiteY2621" fmla="*/ 864114 h 2370204"/>
                <a:gd name="connsiteX2622" fmla="*/ 1931644 w 2397257"/>
                <a:gd name="connsiteY2622" fmla="*/ 888565 h 2370204"/>
                <a:gd name="connsiteX2623" fmla="*/ 1908233 w 2397257"/>
                <a:gd name="connsiteY2623" fmla="*/ 864114 h 2370204"/>
                <a:gd name="connsiteX2624" fmla="*/ 1931644 w 2397257"/>
                <a:gd name="connsiteY2624" fmla="*/ 839663 h 2370204"/>
                <a:gd name="connsiteX2625" fmla="*/ 2328066 w 2397257"/>
                <a:gd name="connsiteY2625" fmla="*/ 836542 h 2370204"/>
                <a:gd name="connsiteX2626" fmla="*/ 2330668 w 2397257"/>
                <a:gd name="connsiteY2626" fmla="*/ 839144 h 2370204"/>
                <a:gd name="connsiteX2627" fmla="*/ 2328066 w 2397257"/>
                <a:gd name="connsiteY2627" fmla="*/ 841746 h 2370204"/>
                <a:gd name="connsiteX2628" fmla="*/ 2325464 w 2397257"/>
                <a:gd name="connsiteY2628" fmla="*/ 839144 h 2370204"/>
                <a:gd name="connsiteX2629" fmla="*/ 2328066 w 2397257"/>
                <a:gd name="connsiteY2629" fmla="*/ 836542 h 2370204"/>
                <a:gd name="connsiteX2630" fmla="*/ 1536783 w 2397257"/>
                <a:gd name="connsiteY2630" fmla="*/ 834461 h 2370204"/>
                <a:gd name="connsiteX2631" fmla="*/ 1541985 w 2397257"/>
                <a:gd name="connsiteY2631" fmla="*/ 838103 h 2370204"/>
                <a:gd name="connsiteX2632" fmla="*/ 1536783 w 2397257"/>
                <a:gd name="connsiteY2632" fmla="*/ 841745 h 2370204"/>
                <a:gd name="connsiteX2633" fmla="*/ 1531580 w 2397257"/>
                <a:gd name="connsiteY2633" fmla="*/ 838103 h 2370204"/>
                <a:gd name="connsiteX2634" fmla="*/ 1536783 w 2397257"/>
                <a:gd name="connsiteY2634" fmla="*/ 834461 h 2370204"/>
                <a:gd name="connsiteX2635" fmla="*/ 856312 w 2397257"/>
                <a:gd name="connsiteY2635" fmla="*/ 834461 h 2370204"/>
                <a:gd name="connsiteX2636" fmla="*/ 863596 w 2397257"/>
                <a:gd name="connsiteY2636" fmla="*/ 841745 h 2370204"/>
                <a:gd name="connsiteX2637" fmla="*/ 856312 w 2397257"/>
                <a:gd name="connsiteY2637" fmla="*/ 849029 h 2370204"/>
                <a:gd name="connsiteX2638" fmla="*/ 849028 w 2397257"/>
                <a:gd name="connsiteY2638" fmla="*/ 841745 h 2370204"/>
                <a:gd name="connsiteX2639" fmla="*/ 856312 w 2397257"/>
                <a:gd name="connsiteY2639" fmla="*/ 834461 h 2370204"/>
                <a:gd name="connsiteX2640" fmla="*/ 2007078 w 2397257"/>
                <a:gd name="connsiteY2640" fmla="*/ 827178 h 2370204"/>
                <a:gd name="connsiteX2641" fmla="*/ 2026847 w 2397257"/>
                <a:gd name="connsiteY2641" fmla="*/ 846947 h 2370204"/>
                <a:gd name="connsiteX2642" fmla="*/ 2007078 w 2397257"/>
                <a:gd name="connsiteY2642" fmla="*/ 866716 h 2370204"/>
                <a:gd name="connsiteX2643" fmla="*/ 1987309 w 2397257"/>
                <a:gd name="connsiteY2643" fmla="*/ 846947 h 2370204"/>
                <a:gd name="connsiteX2644" fmla="*/ 2007078 w 2397257"/>
                <a:gd name="connsiteY2644" fmla="*/ 827178 h 2370204"/>
                <a:gd name="connsiteX2645" fmla="*/ 649777 w 2397257"/>
                <a:gd name="connsiteY2645" fmla="*/ 827178 h 2370204"/>
                <a:gd name="connsiteX2646" fmla="*/ 671107 w 2397257"/>
                <a:gd name="connsiteY2646" fmla="*/ 847988 h 2370204"/>
                <a:gd name="connsiteX2647" fmla="*/ 649777 w 2397257"/>
                <a:gd name="connsiteY2647" fmla="*/ 868798 h 2370204"/>
                <a:gd name="connsiteX2648" fmla="*/ 628447 w 2397257"/>
                <a:gd name="connsiteY2648" fmla="*/ 847988 h 2370204"/>
                <a:gd name="connsiteX2649" fmla="*/ 649777 w 2397257"/>
                <a:gd name="connsiteY2649" fmla="*/ 827178 h 2370204"/>
                <a:gd name="connsiteX2650" fmla="*/ 313704 w 2397257"/>
                <a:gd name="connsiteY2650" fmla="*/ 824057 h 2370204"/>
                <a:gd name="connsiteX2651" fmla="*/ 324629 w 2397257"/>
                <a:gd name="connsiteY2651" fmla="*/ 835502 h 2370204"/>
                <a:gd name="connsiteX2652" fmla="*/ 313704 w 2397257"/>
                <a:gd name="connsiteY2652" fmla="*/ 846947 h 2370204"/>
                <a:gd name="connsiteX2653" fmla="*/ 302779 w 2397257"/>
                <a:gd name="connsiteY2653" fmla="*/ 835502 h 2370204"/>
                <a:gd name="connsiteX2654" fmla="*/ 313704 w 2397257"/>
                <a:gd name="connsiteY2654" fmla="*/ 824057 h 2370204"/>
                <a:gd name="connsiteX2655" fmla="*/ 1743318 w 2397257"/>
                <a:gd name="connsiteY2655" fmla="*/ 821975 h 2370204"/>
                <a:gd name="connsiteX2656" fmla="*/ 1764648 w 2397257"/>
                <a:gd name="connsiteY2656" fmla="*/ 842785 h 2370204"/>
                <a:gd name="connsiteX2657" fmla="*/ 1743318 w 2397257"/>
                <a:gd name="connsiteY2657" fmla="*/ 863595 h 2370204"/>
                <a:gd name="connsiteX2658" fmla="*/ 1721988 w 2397257"/>
                <a:gd name="connsiteY2658" fmla="*/ 842785 h 2370204"/>
                <a:gd name="connsiteX2659" fmla="*/ 1743318 w 2397257"/>
                <a:gd name="connsiteY2659" fmla="*/ 821975 h 2370204"/>
                <a:gd name="connsiteX2660" fmla="*/ 2080952 w 2397257"/>
                <a:gd name="connsiteY2660" fmla="*/ 811571 h 2370204"/>
                <a:gd name="connsiteX2661" fmla="*/ 2095519 w 2397257"/>
                <a:gd name="connsiteY2661" fmla="*/ 827699 h 2370204"/>
                <a:gd name="connsiteX2662" fmla="*/ 2080952 w 2397257"/>
                <a:gd name="connsiteY2662" fmla="*/ 843827 h 2370204"/>
                <a:gd name="connsiteX2663" fmla="*/ 2066385 w 2397257"/>
                <a:gd name="connsiteY2663" fmla="*/ 827699 h 2370204"/>
                <a:gd name="connsiteX2664" fmla="*/ 2080952 w 2397257"/>
                <a:gd name="connsiteY2664" fmla="*/ 811571 h 2370204"/>
                <a:gd name="connsiteX2665" fmla="*/ 1063886 w 2397257"/>
                <a:gd name="connsiteY2665" fmla="*/ 809490 h 2370204"/>
                <a:gd name="connsiteX2666" fmla="*/ 1066487 w 2397257"/>
                <a:gd name="connsiteY2666" fmla="*/ 810531 h 2370204"/>
                <a:gd name="connsiteX2667" fmla="*/ 1063886 w 2397257"/>
                <a:gd name="connsiteY2667" fmla="*/ 811572 h 2370204"/>
                <a:gd name="connsiteX2668" fmla="*/ 1061285 w 2397257"/>
                <a:gd name="connsiteY2668" fmla="*/ 810531 h 2370204"/>
                <a:gd name="connsiteX2669" fmla="*/ 1063886 w 2397257"/>
                <a:gd name="connsiteY2669" fmla="*/ 809490 h 2370204"/>
                <a:gd name="connsiteX2670" fmla="*/ 239310 w 2397257"/>
                <a:gd name="connsiteY2670" fmla="*/ 809490 h 2370204"/>
                <a:gd name="connsiteX2671" fmla="*/ 247634 w 2397257"/>
                <a:gd name="connsiteY2671" fmla="*/ 818334 h 2370204"/>
                <a:gd name="connsiteX2672" fmla="*/ 239310 w 2397257"/>
                <a:gd name="connsiteY2672" fmla="*/ 827178 h 2370204"/>
                <a:gd name="connsiteX2673" fmla="*/ 230986 w 2397257"/>
                <a:gd name="connsiteY2673" fmla="*/ 818334 h 2370204"/>
                <a:gd name="connsiteX2674" fmla="*/ 239310 w 2397257"/>
                <a:gd name="connsiteY2674" fmla="*/ 809490 h 2370204"/>
                <a:gd name="connsiteX2675" fmla="*/ 1329207 w 2397257"/>
                <a:gd name="connsiteY2675" fmla="*/ 807409 h 2370204"/>
                <a:gd name="connsiteX2676" fmla="*/ 1331808 w 2397257"/>
                <a:gd name="connsiteY2676" fmla="*/ 809490 h 2370204"/>
                <a:gd name="connsiteX2677" fmla="*/ 1329207 w 2397257"/>
                <a:gd name="connsiteY2677" fmla="*/ 811571 h 2370204"/>
                <a:gd name="connsiteX2678" fmla="*/ 1326606 w 2397257"/>
                <a:gd name="connsiteY2678" fmla="*/ 809490 h 2370204"/>
                <a:gd name="connsiteX2679" fmla="*/ 1329207 w 2397257"/>
                <a:gd name="connsiteY2679" fmla="*/ 807409 h 2370204"/>
                <a:gd name="connsiteX2680" fmla="*/ 572782 w 2397257"/>
                <a:gd name="connsiteY2680" fmla="*/ 804287 h 2370204"/>
                <a:gd name="connsiteX2681" fmla="*/ 596193 w 2397257"/>
                <a:gd name="connsiteY2681" fmla="*/ 827698 h 2370204"/>
                <a:gd name="connsiteX2682" fmla="*/ 572782 w 2397257"/>
                <a:gd name="connsiteY2682" fmla="*/ 851109 h 2370204"/>
                <a:gd name="connsiteX2683" fmla="*/ 549371 w 2397257"/>
                <a:gd name="connsiteY2683" fmla="*/ 827698 h 2370204"/>
                <a:gd name="connsiteX2684" fmla="*/ 572782 w 2397257"/>
                <a:gd name="connsiteY2684" fmla="*/ 804287 h 2370204"/>
                <a:gd name="connsiteX2685" fmla="*/ 2155346 w 2397257"/>
                <a:gd name="connsiteY2685" fmla="*/ 802207 h 2370204"/>
                <a:gd name="connsiteX2686" fmla="*/ 2165231 w 2397257"/>
                <a:gd name="connsiteY2686" fmla="*/ 812092 h 2370204"/>
                <a:gd name="connsiteX2687" fmla="*/ 2155346 w 2397257"/>
                <a:gd name="connsiteY2687" fmla="*/ 821977 h 2370204"/>
                <a:gd name="connsiteX2688" fmla="*/ 2145461 w 2397257"/>
                <a:gd name="connsiteY2688" fmla="*/ 812092 h 2370204"/>
                <a:gd name="connsiteX2689" fmla="*/ 2155346 w 2397257"/>
                <a:gd name="connsiteY2689" fmla="*/ 802207 h 2370204"/>
                <a:gd name="connsiteX2690" fmla="*/ 773594 w 2397257"/>
                <a:gd name="connsiteY2690" fmla="*/ 802206 h 2370204"/>
                <a:gd name="connsiteX2691" fmla="*/ 787641 w 2397257"/>
                <a:gd name="connsiteY2691" fmla="*/ 816773 h 2370204"/>
                <a:gd name="connsiteX2692" fmla="*/ 773594 w 2397257"/>
                <a:gd name="connsiteY2692" fmla="*/ 831340 h 2370204"/>
                <a:gd name="connsiteX2693" fmla="*/ 759547 w 2397257"/>
                <a:gd name="connsiteY2693" fmla="*/ 816773 h 2370204"/>
                <a:gd name="connsiteX2694" fmla="*/ 773594 w 2397257"/>
                <a:gd name="connsiteY2694" fmla="*/ 802206 h 2370204"/>
                <a:gd name="connsiteX2695" fmla="*/ 1821354 w 2397257"/>
                <a:gd name="connsiteY2695" fmla="*/ 797004 h 2370204"/>
                <a:gd name="connsiteX2696" fmla="*/ 1848927 w 2397257"/>
                <a:gd name="connsiteY2696" fmla="*/ 824057 h 2370204"/>
                <a:gd name="connsiteX2697" fmla="*/ 1821354 w 2397257"/>
                <a:gd name="connsiteY2697" fmla="*/ 851110 h 2370204"/>
                <a:gd name="connsiteX2698" fmla="*/ 1793781 w 2397257"/>
                <a:gd name="connsiteY2698" fmla="*/ 824057 h 2370204"/>
                <a:gd name="connsiteX2699" fmla="*/ 1821354 w 2397257"/>
                <a:gd name="connsiteY2699" fmla="*/ 797004 h 2370204"/>
                <a:gd name="connsiteX2700" fmla="*/ 1619501 w 2397257"/>
                <a:gd name="connsiteY2700" fmla="*/ 797004 h 2370204"/>
                <a:gd name="connsiteX2701" fmla="*/ 1635629 w 2397257"/>
                <a:gd name="connsiteY2701" fmla="*/ 813132 h 2370204"/>
                <a:gd name="connsiteX2702" fmla="*/ 1619501 w 2397257"/>
                <a:gd name="connsiteY2702" fmla="*/ 829260 h 2370204"/>
                <a:gd name="connsiteX2703" fmla="*/ 1603373 w 2397257"/>
                <a:gd name="connsiteY2703" fmla="*/ 813132 h 2370204"/>
                <a:gd name="connsiteX2704" fmla="*/ 1619501 w 2397257"/>
                <a:gd name="connsiteY2704" fmla="*/ 797004 h 2370204"/>
                <a:gd name="connsiteX2705" fmla="*/ 164916 w 2397257"/>
                <a:gd name="connsiteY2705" fmla="*/ 797004 h 2370204"/>
                <a:gd name="connsiteX2706" fmla="*/ 168558 w 2397257"/>
                <a:gd name="connsiteY2706" fmla="*/ 802206 h 2370204"/>
                <a:gd name="connsiteX2707" fmla="*/ 164916 w 2397257"/>
                <a:gd name="connsiteY2707" fmla="*/ 807409 h 2370204"/>
                <a:gd name="connsiteX2708" fmla="*/ 161274 w 2397257"/>
                <a:gd name="connsiteY2708" fmla="*/ 802206 h 2370204"/>
                <a:gd name="connsiteX2709" fmla="*/ 164916 w 2397257"/>
                <a:gd name="connsiteY2709" fmla="*/ 797004 h 2370204"/>
                <a:gd name="connsiteX2710" fmla="*/ 1129957 w 2397257"/>
                <a:gd name="connsiteY2710" fmla="*/ 794923 h 2370204"/>
                <a:gd name="connsiteX2711" fmla="*/ 1130998 w 2397257"/>
                <a:gd name="connsiteY2711" fmla="*/ 795964 h 2370204"/>
                <a:gd name="connsiteX2712" fmla="*/ 1129957 w 2397257"/>
                <a:gd name="connsiteY2712" fmla="*/ 797005 h 2370204"/>
                <a:gd name="connsiteX2713" fmla="*/ 1128916 w 2397257"/>
                <a:gd name="connsiteY2713" fmla="*/ 795964 h 2370204"/>
                <a:gd name="connsiteX2714" fmla="*/ 1129957 w 2397257"/>
                <a:gd name="connsiteY2714" fmla="*/ 794923 h 2370204"/>
                <a:gd name="connsiteX2715" fmla="*/ 910937 w 2397257"/>
                <a:gd name="connsiteY2715" fmla="*/ 794923 h 2370204"/>
                <a:gd name="connsiteX2716" fmla="*/ 918741 w 2397257"/>
                <a:gd name="connsiteY2716" fmla="*/ 802207 h 2370204"/>
                <a:gd name="connsiteX2717" fmla="*/ 910937 w 2397257"/>
                <a:gd name="connsiteY2717" fmla="*/ 809491 h 2370204"/>
                <a:gd name="connsiteX2718" fmla="*/ 903133 w 2397257"/>
                <a:gd name="connsiteY2718" fmla="*/ 802207 h 2370204"/>
                <a:gd name="connsiteX2719" fmla="*/ 910937 w 2397257"/>
                <a:gd name="connsiteY2719" fmla="*/ 794923 h 2370204"/>
                <a:gd name="connsiteX2720" fmla="*/ 2229219 w 2397257"/>
                <a:gd name="connsiteY2720" fmla="*/ 791802 h 2370204"/>
                <a:gd name="connsiteX2721" fmla="*/ 2231820 w 2397257"/>
                <a:gd name="connsiteY2721" fmla="*/ 794403 h 2370204"/>
                <a:gd name="connsiteX2722" fmla="*/ 2229219 w 2397257"/>
                <a:gd name="connsiteY2722" fmla="*/ 797004 h 2370204"/>
                <a:gd name="connsiteX2723" fmla="*/ 2226618 w 2397257"/>
                <a:gd name="connsiteY2723" fmla="*/ 794403 h 2370204"/>
                <a:gd name="connsiteX2724" fmla="*/ 2229219 w 2397257"/>
                <a:gd name="connsiteY2724" fmla="*/ 791802 h 2370204"/>
                <a:gd name="connsiteX2725" fmla="*/ 495266 w 2397257"/>
                <a:gd name="connsiteY2725" fmla="*/ 791802 h 2370204"/>
                <a:gd name="connsiteX2726" fmla="*/ 515035 w 2397257"/>
                <a:gd name="connsiteY2726" fmla="*/ 810531 h 2370204"/>
                <a:gd name="connsiteX2727" fmla="*/ 495266 w 2397257"/>
                <a:gd name="connsiteY2727" fmla="*/ 829260 h 2370204"/>
                <a:gd name="connsiteX2728" fmla="*/ 475497 w 2397257"/>
                <a:gd name="connsiteY2728" fmla="*/ 810531 h 2370204"/>
                <a:gd name="connsiteX2729" fmla="*/ 495266 w 2397257"/>
                <a:gd name="connsiteY2729" fmla="*/ 791802 h 2370204"/>
                <a:gd name="connsiteX2730" fmla="*/ 1482158 w 2397257"/>
                <a:gd name="connsiteY2730" fmla="*/ 789721 h 2370204"/>
                <a:gd name="connsiteX2731" fmla="*/ 1492043 w 2397257"/>
                <a:gd name="connsiteY2731" fmla="*/ 799606 h 2370204"/>
                <a:gd name="connsiteX2732" fmla="*/ 1482158 w 2397257"/>
                <a:gd name="connsiteY2732" fmla="*/ 809491 h 2370204"/>
                <a:gd name="connsiteX2733" fmla="*/ 1472273 w 2397257"/>
                <a:gd name="connsiteY2733" fmla="*/ 799606 h 2370204"/>
                <a:gd name="connsiteX2734" fmla="*/ 1482158 w 2397257"/>
                <a:gd name="connsiteY2734" fmla="*/ 789721 h 2370204"/>
                <a:gd name="connsiteX2735" fmla="*/ 90522 w 2397257"/>
                <a:gd name="connsiteY2735" fmla="*/ 782437 h 2370204"/>
                <a:gd name="connsiteX2736" fmla="*/ 91563 w 2397257"/>
                <a:gd name="connsiteY2736" fmla="*/ 785039 h 2370204"/>
                <a:gd name="connsiteX2737" fmla="*/ 90522 w 2397257"/>
                <a:gd name="connsiteY2737" fmla="*/ 787641 h 2370204"/>
                <a:gd name="connsiteX2738" fmla="*/ 89481 w 2397257"/>
                <a:gd name="connsiteY2738" fmla="*/ 785039 h 2370204"/>
                <a:gd name="connsiteX2739" fmla="*/ 90522 w 2397257"/>
                <a:gd name="connsiteY2739" fmla="*/ 782437 h 2370204"/>
                <a:gd name="connsiteX2740" fmla="*/ 1898869 w 2397257"/>
                <a:gd name="connsiteY2740" fmla="*/ 779316 h 2370204"/>
                <a:gd name="connsiteX2741" fmla="*/ 1924881 w 2397257"/>
                <a:gd name="connsiteY2741" fmla="*/ 805328 h 2370204"/>
                <a:gd name="connsiteX2742" fmla="*/ 1898869 w 2397257"/>
                <a:gd name="connsiteY2742" fmla="*/ 831340 h 2370204"/>
                <a:gd name="connsiteX2743" fmla="*/ 1872857 w 2397257"/>
                <a:gd name="connsiteY2743" fmla="*/ 805328 h 2370204"/>
                <a:gd name="connsiteX2744" fmla="*/ 1898869 w 2397257"/>
                <a:gd name="connsiteY2744" fmla="*/ 779316 h 2370204"/>
                <a:gd name="connsiteX2745" fmla="*/ 418272 w 2397257"/>
                <a:gd name="connsiteY2745" fmla="*/ 779316 h 2370204"/>
                <a:gd name="connsiteX2746" fmla="*/ 430758 w 2397257"/>
                <a:gd name="connsiteY2746" fmla="*/ 793363 h 2370204"/>
                <a:gd name="connsiteX2747" fmla="*/ 418272 w 2397257"/>
                <a:gd name="connsiteY2747" fmla="*/ 807410 h 2370204"/>
                <a:gd name="connsiteX2748" fmla="*/ 405786 w 2397257"/>
                <a:gd name="connsiteY2748" fmla="*/ 793363 h 2370204"/>
                <a:gd name="connsiteX2749" fmla="*/ 418272 w 2397257"/>
                <a:gd name="connsiteY2749" fmla="*/ 779316 h 2370204"/>
                <a:gd name="connsiteX2750" fmla="*/ 2302573 w 2397257"/>
                <a:gd name="connsiteY2750" fmla="*/ 775154 h 2370204"/>
                <a:gd name="connsiteX2751" fmla="*/ 2303614 w 2397257"/>
                <a:gd name="connsiteY2751" fmla="*/ 776195 h 2370204"/>
                <a:gd name="connsiteX2752" fmla="*/ 2302573 w 2397257"/>
                <a:gd name="connsiteY2752" fmla="*/ 777236 h 2370204"/>
                <a:gd name="connsiteX2753" fmla="*/ 2301532 w 2397257"/>
                <a:gd name="connsiteY2753" fmla="*/ 776195 h 2370204"/>
                <a:gd name="connsiteX2754" fmla="*/ 2302573 w 2397257"/>
                <a:gd name="connsiteY2754" fmla="*/ 775154 h 2370204"/>
                <a:gd name="connsiteX2755" fmla="*/ 691916 w 2397257"/>
                <a:gd name="connsiteY2755" fmla="*/ 769952 h 2370204"/>
                <a:gd name="connsiteX2756" fmla="*/ 715847 w 2397257"/>
                <a:gd name="connsiteY2756" fmla="*/ 794924 h 2370204"/>
                <a:gd name="connsiteX2757" fmla="*/ 691916 w 2397257"/>
                <a:gd name="connsiteY2757" fmla="*/ 819896 h 2370204"/>
                <a:gd name="connsiteX2758" fmla="*/ 667985 w 2397257"/>
                <a:gd name="connsiteY2758" fmla="*/ 794924 h 2370204"/>
                <a:gd name="connsiteX2759" fmla="*/ 691916 w 2397257"/>
                <a:gd name="connsiteY2759" fmla="*/ 769952 h 2370204"/>
                <a:gd name="connsiteX2760" fmla="*/ 1702739 w 2397257"/>
                <a:gd name="connsiteY2760" fmla="*/ 767871 h 2370204"/>
                <a:gd name="connsiteX2761" fmla="*/ 1727190 w 2397257"/>
                <a:gd name="connsiteY2761" fmla="*/ 791282 h 2370204"/>
                <a:gd name="connsiteX2762" fmla="*/ 1702739 w 2397257"/>
                <a:gd name="connsiteY2762" fmla="*/ 814693 h 2370204"/>
                <a:gd name="connsiteX2763" fmla="*/ 1678288 w 2397257"/>
                <a:gd name="connsiteY2763" fmla="*/ 791282 h 2370204"/>
                <a:gd name="connsiteX2764" fmla="*/ 1702739 w 2397257"/>
                <a:gd name="connsiteY2764" fmla="*/ 767871 h 2370204"/>
                <a:gd name="connsiteX2765" fmla="*/ 1974303 w 2397257"/>
                <a:gd name="connsiteY2765" fmla="*/ 764750 h 2370204"/>
                <a:gd name="connsiteX2766" fmla="*/ 1996673 w 2397257"/>
                <a:gd name="connsiteY2766" fmla="*/ 787120 h 2370204"/>
                <a:gd name="connsiteX2767" fmla="*/ 1974303 w 2397257"/>
                <a:gd name="connsiteY2767" fmla="*/ 809490 h 2370204"/>
                <a:gd name="connsiteX2768" fmla="*/ 1951933 w 2397257"/>
                <a:gd name="connsiteY2768" fmla="*/ 787120 h 2370204"/>
                <a:gd name="connsiteX2769" fmla="*/ 1974303 w 2397257"/>
                <a:gd name="connsiteY2769" fmla="*/ 764750 h 2370204"/>
                <a:gd name="connsiteX2770" fmla="*/ 342837 w 2397257"/>
                <a:gd name="connsiteY2770" fmla="*/ 764750 h 2370204"/>
                <a:gd name="connsiteX2771" fmla="*/ 353762 w 2397257"/>
                <a:gd name="connsiteY2771" fmla="*/ 776195 h 2370204"/>
                <a:gd name="connsiteX2772" fmla="*/ 342837 w 2397257"/>
                <a:gd name="connsiteY2772" fmla="*/ 787640 h 2370204"/>
                <a:gd name="connsiteX2773" fmla="*/ 331912 w 2397257"/>
                <a:gd name="connsiteY2773" fmla="*/ 776195 h 2370204"/>
                <a:gd name="connsiteX2774" fmla="*/ 342837 w 2397257"/>
                <a:gd name="connsiteY2774" fmla="*/ 764750 h 2370204"/>
                <a:gd name="connsiteX2775" fmla="*/ 969203 w 2397257"/>
                <a:gd name="connsiteY2775" fmla="*/ 764749 h 2370204"/>
                <a:gd name="connsiteX2776" fmla="*/ 972845 w 2397257"/>
                <a:gd name="connsiteY2776" fmla="*/ 768391 h 2370204"/>
                <a:gd name="connsiteX2777" fmla="*/ 969203 w 2397257"/>
                <a:gd name="connsiteY2777" fmla="*/ 772033 h 2370204"/>
                <a:gd name="connsiteX2778" fmla="*/ 965561 w 2397257"/>
                <a:gd name="connsiteY2778" fmla="*/ 768391 h 2370204"/>
                <a:gd name="connsiteX2779" fmla="*/ 969203 w 2397257"/>
                <a:gd name="connsiteY2779" fmla="*/ 764749 h 2370204"/>
                <a:gd name="connsiteX2780" fmla="*/ 1423891 w 2397257"/>
                <a:gd name="connsiteY2780" fmla="*/ 762668 h 2370204"/>
                <a:gd name="connsiteX2781" fmla="*/ 1427533 w 2397257"/>
                <a:gd name="connsiteY2781" fmla="*/ 766310 h 2370204"/>
                <a:gd name="connsiteX2782" fmla="*/ 1423891 w 2397257"/>
                <a:gd name="connsiteY2782" fmla="*/ 769952 h 2370204"/>
                <a:gd name="connsiteX2783" fmla="*/ 1420249 w 2397257"/>
                <a:gd name="connsiteY2783" fmla="*/ 766310 h 2370204"/>
                <a:gd name="connsiteX2784" fmla="*/ 1423891 w 2397257"/>
                <a:gd name="connsiteY2784" fmla="*/ 762668 h 2370204"/>
                <a:gd name="connsiteX2785" fmla="*/ 823016 w 2397257"/>
                <a:gd name="connsiteY2785" fmla="*/ 757466 h 2370204"/>
                <a:gd name="connsiteX2786" fmla="*/ 836542 w 2397257"/>
                <a:gd name="connsiteY2786" fmla="*/ 770992 h 2370204"/>
                <a:gd name="connsiteX2787" fmla="*/ 823016 w 2397257"/>
                <a:gd name="connsiteY2787" fmla="*/ 784518 h 2370204"/>
                <a:gd name="connsiteX2788" fmla="*/ 809490 w 2397257"/>
                <a:gd name="connsiteY2788" fmla="*/ 770992 h 2370204"/>
                <a:gd name="connsiteX2789" fmla="*/ 823016 w 2397257"/>
                <a:gd name="connsiteY2789" fmla="*/ 757466 h 2370204"/>
                <a:gd name="connsiteX2790" fmla="*/ 1570599 w 2397257"/>
                <a:gd name="connsiteY2790" fmla="*/ 755385 h 2370204"/>
                <a:gd name="connsiteX2791" fmla="*/ 1586727 w 2397257"/>
                <a:gd name="connsiteY2791" fmla="*/ 769952 h 2370204"/>
                <a:gd name="connsiteX2792" fmla="*/ 1570599 w 2397257"/>
                <a:gd name="connsiteY2792" fmla="*/ 784519 h 2370204"/>
                <a:gd name="connsiteX2793" fmla="*/ 1554471 w 2397257"/>
                <a:gd name="connsiteY2793" fmla="*/ 769952 h 2370204"/>
                <a:gd name="connsiteX2794" fmla="*/ 1570599 w 2397257"/>
                <a:gd name="connsiteY2794" fmla="*/ 755385 h 2370204"/>
                <a:gd name="connsiteX2795" fmla="*/ 2051299 w 2397257"/>
                <a:gd name="connsiteY2795" fmla="*/ 752264 h 2370204"/>
                <a:gd name="connsiteX2796" fmla="*/ 2068467 w 2397257"/>
                <a:gd name="connsiteY2796" fmla="*/ 769952 h 2370204"/>
                <a:gd name="connsiteX2797" fmla="*/ 2051299 w 2397257"/>
                <a:gd name="connsiteY2797" fmla="*/ 787640 h 2370204"/>
                <a:gd name="connsiteX2798" fmla="*/ 2034131 w 2397257"/>
                <a:gd name="connsiteY2798" fmla="*/ 769952 h 2370204"/>
                <a:gd name="connsiteX2799" fmla="*/ 2051299 w 2397257"/>
                <a:gd name="connsiteY2799" fmla="*/ 752264 h 2370204"/>
                <a:gd name="connsiteX2800" fmla="*/ 611279 w 2397257"/>
                <a:gd name="connsiteY2800" fmla="*/ 752264 h 2370204"/>
                <a:gd name="connsiteX2801" fmla="*/ 633649 w 2397257"/>
                <a:gd name="connsiteY2801" fmla="*/ 774634 h 2370204"/>
                <a:gd name="connsiteX2802" fmla="*/ 611279 w 2397257"/>
                <a:gd name="connsiteY2802" fmla="*/ 797004 h 2370204"/>
                <a:gd name="connsiteX2803" fmla="*/ 588909 w 2397257"/>
                <a:gd name="connsiteY2803" fmla="*/ 774634 h 2370204"/>
                <a:gd name="connsiteX2804" fmla="*/ 611279 w 2397257"/>
                <a:gd name="connsiteY2804" fmla="*/ 752264 h 2370204"/>
                <a:gd name="connsiteX2805" fmla="*/ 267403 w 2397257"/>
                <a:gd name="connsiteY2805" fmla="*/ 750183 h 2370204"/>
                <a:gd name="connsiteX2806" fmla="*/ 274687 w 2397257"/>
                <a:gd name="connsiteY2806" fmla="*/ 757467 h 2370204"/>
                <a:gd name="connsiteX2807" fmla="*/ 267403 w 2397257"/>
                <a:gd name="connsiteY2807" fmla="*/ 764751 h 2370204"/>
                <a:gd name="connsiteX2808" fmla="*/ 260119 w 2397257"/>
                <a:gd name="connsiteY2808" fmla="*/ 757467 h 2370204"/>
                <a:gd name="connsiteX2809" fmla="*/ 267403 w 2397257"/>
                <a:gd name="connsiteY2809" fmla="*/ 750183 h 2370204"/>
                <a:gd name="connsiteX2810" fmla="*/ 1781816 w 2397257"/>
                <a:gd name="connsiteY2810" fmla="*/ 742899 h 2370204"/>
                <a:gd name="connsiteX2811" fmla="*/ 1809389 w 2397257"/>
                <a:gd name="connsiteY2811" fmla="*/ 769952 h 2370204"/>
                <a:gd name="connsiteX2812" fmla="*/ 1781816 w 2397257"/>
                <a:gd name="connsiteY2812" fmla="*/ 797005 h 2370204"/>
                <a:gd name="connsiteX2813" fmla="*/ 1754243 w 2397257"/>
                <a:gd name="connsiteY2813" fmla="*/ 769952 h 2370204"/>
                <a:gd name="connsiteX2814" fmla="*/ 1781816 w 2397257"/>
                <a:gd name="connsiteY2814" fmla="*/ 742899 h 2370204"/>
                <a:gd name="connsiteX2815" fmla="*/ 1361462 w 2397257"/>
                <a:gd name="connsiteY2815" fmla="*/ 739778 h 2370204"/>
                <a:gd name="connsiteX2816" fmla="*/ 1364063 w 2397257"/>
                <a:gd name="connsiteY2816" fmla="*/ 741339 h 2370204"/>
                <a:gd name="connsiteX2817" fmla="*/ 1361462 w 2397257"/>
                <a:gd name="connsiteY2817" fmla="*/ 742900 h 2370204"/>
                <a:gd name="connsiteX2818" fmla="*/ 1358861 w 2397257"/>
                <a:gd name="connsiteY2818" fmla="*/ 741339 h 2370204"/>
                <a:gd name="connsiteX2819" fmla="*/ 1361462 w 2397257"/>
                <a:gd name="connsiteY2819" fmla="*/ 739778 h 2370204"/>
                <a:gd name="connsiteX2820" fmla="*/ 1031112 w 2397257"/>
                <a:gd name="connsiteY2820" fmla="*/ 739778 h 2370204"/>
                <a:gd name="connsiteX2821" fmla="*/ 1032153 w 2397257"/>
                <a:gd name="connsiteY2821" fmla="*/ 742379 h 2370204"/>
                <a:gd name="connsiteX2822" fmla="*/ 1031112 w 2397257"/>
                <a:gd name="connsiteY2822" fmla="*/ 744980 h 2370204"/>
                <a:gd name="connsiteX2823" fmla="*/ 1030071 w 2397257"/>
                <a:gd name="connsiteY2823" fmla="*/ 742379 h 2370204"/>
                <a:gd name="connsiteX2824" fmla="*/ 1031112 w 2397257"/>
                <a:gd name="connsiteY2824" fmla="*/ 739778 h 2370204"/>
                <a:gd name="connsiteX2825" fmla="*/ 2125692 w 2397257"/>
                <a:gd name="connsiteY2825" fmla="*/ 737697 h 2370204"/>
                <a:gd name="connsiteX2826" fmla="*/ 2138178 w 2397257"/>
                <a:gd name="connsiteY2826" fmla="*/ 751223 h 2370204"/>
                <a:gd name="connsiteX2827" fmla="*/ 2125692 w 2397257"/>
                <a:gd name="connsiteY2827" fmla="*/ 764749 h 2370204"/>
                <a:gd name="connsiteX2828" fmla="*/ 2113206 w 2397257"/>
                <a:gd name="connsiteY2828" fmla="*/ 751223 h 2370204"/>
                <a:gd name="connsiteX2829" fmla="*/ 2125692 w 2397257"/>
                <a:gd name="connsiteY2829" fmla="*/ 737697 h 2370204"/>
                <a:gd name="connsiteX2830" fmla="*/ 191968 w 2397257"/>
                <a:gd name="connsiteY2830" fmla="*/ 737697 h 2370204"/>
                <a:gd name="connsiteX2831" fmla="*/ 195610 w 2397257"/>
                <a:gd name="connsiteY2831" fmla="*/ 740298 h 2370204"/>
                <a:gd name="connsiteX2832" fmla="*/ 191968 w 2397257"/>
                <a:gd name="connsiteY2832" fmla="*/ 742899 h 2370204"/>
                <a:gd name="connsiteX2833" fmla="*/ 188326 w 2397257"/>
                <a:gd name="connsiteY2833" fmla="*/ 740298 h 2370204"/>
                <a:gd name="connsiteX2834" fmla="*/ 191968 w 2397257"/>
                <a:gd name="connsiteY2834" fmla="*/ 737697 h 2370204"/>
                <a:gd name="connsiteX2835" fmla="*/ 532723 w 2397257"/>
                <a:gd name="connsiteY2835" fmla="*/ 735616 h 2370204"/>
                <a:gd name="connsiteX2836" fmla="*/ 552492 w 2397257"/>
                <a:gd name="connsiteY2836" fmla="*/ 755385 h 2370204"/>
                <a:gd name="connsiteX2837" fmla="*/ 532723 w 2397257"/>
                <a:gd name="connsiteY2837" fmla="*/ 775154 h 2370204"/>
                <a:gd name="connsiteX2838" fmla="*/ 512954 w 2397257"/>
                <a:gd name="connsiteY2838" fmla="*/ 755385 h 2370204"/>
                <a:gd name="connsiteX2839" fmla="*/ 532723 w 2397257"/>
                <a:gd name="connsiteY2839" fmla="*/ 735616 h 2370204"/>
                <a:gd name="connsiteX2840" fmla="*/ 2199566 w 2397257"/>
                <a:gd name="connsiteY2840" fmla="*/ 727292 h 2370204"/>
                <a:gd name="connsiteX2841" fmla="*/ 2204769 w 2397257"/>
                <a:gd name="connsiteY2841" fmla="*/ 732495 h 2370204"/>
                <a:gd name="connsiteX2842" fmla="*/ 2199566 w 2397257"/>
                <a:gd name="connsiteY2842" fmla="*/ 737698 h 2370204"/>
                <a:gd name="connsiteX2843" fmla="*/ 2194363 w 2397257"/>
                <a:gd name="connsiteY2843" fmla="*/ 732495 h 2370204"/>
                <a:gd name="connsiteX2844" fmla="*/ 2199566 w 2397257"/>
                <a:gd name="connsiteY2844" fmla="*/ 727292 h 2370204"/>
                <a:gd name="connsiteX2845" fmla="*/ 738738 w 2397257"/>
                <a:gd name="connsiteY2845" fmla="*/ 727292 h 2370204"/>
                <a:gd name="connsiteX2846" fmla="*/ 757467 w 2397257"/>
                <a:gd name="connsiteY2846" fmla="*/ 746021 h 2370204"/>
                <a:gd name="connsiteX2847" fmla="*/ 738738 w 2397257"/>
                <a:gd name="connsiteY2847" fmla="*/ 764750 h 2370204"/>
                <a:gd name="connsiteX2848" fmla="*/ 720009 w 2397257"/>
                <a:gd name="connsiteY2848" fmla="*/ 746021 h 2370204"/>
                <a:gd name="connsiteX2849" fmla="*/ 738738 w 2397257"/>
                <a:gd name="connsiteY2849" fmla="*/ 727292 h 2370204"/>
                <a:gd name="connsiteX2850" fmla="*/ 1860892 w 2397257"/>
                <a:gd name="connsiteY2850" fmla="*/ 723130 h 2370204"/>
                <a:gd name="connsiteX2851" fmla="*/ 1888465 w 2397257"/>
                <a:gd name="connsiteY2851" fmla="*/ 750183 h 2370204"/>
                <a:gd name="connsiteX2852" fmla="*/ 1860892 w 2397257"/>
                <a:gd name="connsiteY2852" fmla="*/ 777236 h 2370204"/>
                <a:gd name="connsiteX2853" fmla="*/ 1833319 w 2397257"/>
                <a:gd name="connsiteY2853" fmla="*/ 750183 h 2370204"/>
                <a:gd name="connsiteX2854" fmla="*/ 1860892 w 2397257"/>
                <a:gd name="connsiteY2854" fmla="*/ 723130 h 2370204"/>
                <a:gd name="connsiteX2855" fmla="*/ 1655397 w 2397257"/>
                <a:gd name="connsiteY2855" fmla="*/ 723130 h 2370204"/>
                <a:gd name="connsiteX2856" fmla="*/ 1675166 w 2397257"/>
                <a:gd name="connsiteY2856" fmla="*/ 743940 h 2370204"/>
                <a:gd name="connsiteX2857" fmla="*/ 1655397 w 2397257"/>
                <a:gd name="connsiteY2857" fmla="*/ 764750 h 2370204"/>
                <a:gd name="connsiteX2858" fmla="*/ 1635628 w 2397257"/>
                <a:gd name="connsiteY2858" fmla="*/ 743940 h 2370204"/>
                <a:gd name="connsiteX2859" fmla="*/ 1655397 w 2397257"/>
                <a:gd name="connsiteY2859" fmla="*/ 723130 h 2370204"/>
                <a:gd name="connsiteX2860" fmla="*/ 118094 w 2397257"/>
                <a:gd name="connsiteY2860" fmla="*/ 723130 h 2370204"/>
                <a:gd name="connsiteX2861" fmla="*/ 119655 w 2397257"/>
                <a:gd name="connsiteY2861" fmla="*/ 724171 h 2370204"/>
                <a:gd name="connsiteX2862" fmla="*/ 118094 w 2397257"/>
                <a:gd name="connsiteY2862" fmla="*/ 725212 h 2370204"/>
                <a:gd name="connsiteX2863" fmla="*/ 116533 w 2397257"/>
                <a:gd name="connsiteY2863" fmla="*/ 724171 h 2370204"/>
                <a:gd name="connsiteX2864" fmla="*/ 118094 w 2397257"/>
                <a:gd name="connsiteY2864" fmla="*/ 723130 h 2370204"/>
                <a:gd name="connsiteX2865" fmla="*/ 454169 w 2397257"/>
                <a:gd name="connsiteY2865" fmla="*/ 720009 h 2370204"/>
                <a:gd name="connsiteX2866" fmla="*/ 470297 w 2397257"/>
                <a:gd name="connsiteY2866" fmla="*/ 735096 h 2370204"/>
                <a:gd name="connsiteX2867" fmla="*/ 454169 w 2397257"/>
                <a:gd name="connsiteY2867" fmla="*/ 750183 h 2370204"/>
                <a:gd name="connsiteX2868" fmla="*/ 438041 w 2397257"/>
                <a:gd name="connsiteY2868" fmla="*/ 735096 h 2370204"/>
                <a:gd name="connsiteX2869" fmla="*/ 454169 w 2397257"/>
                <a:gd name="connsiteY2869" fmla="*/ 720009 h 2370204"/>
                <a:gd name="connsiteX2870" fmla="*/ 1296433 w 2397257"/>
                <a:gd name="connsiteY2870" fmla="*/ 717928 h 2370204"/>
                <a:gd name="connsiteX2871" fmla="*/ 1303717 w 2397257"/>
                <a:gd name="connsiteY2871" fmla="*/ 724171 h 2370204"/>
                <a:gd name="connsiteX2872" fmla="*/ 1296433 w 2397257"/>
                <a:gd name="connsiteY2872" fmla="*/ 730414 h 2370204"/>
                <a:gd name="connsiteX2873" fmla="*/ 1289149 w 2397257"/>
                <a:gd name="connsiteY2873" fmla="*/ 724171 h 2370204"/>
                <a:gd name="connsiteX2874" fmla="*/ 1296433 w 2397257"/>
                <a:gd name="connsiteY2874" fmla="*/ 717928 h 2370204"/>
                <a:gd name="connsiteX2875" fmla="*/ 1096662 w 2397257"/>
                <a:gd name="connsiteY2875" fmla="*/ 717928 h 2370204"/>
                <a:gd name="connsiteX2876" fmla="*/ 1103946 w 2397257"/>
                <a:gd name="connsiteY2876" fmla="*/ 725212 h 2370204"/>
                <a:gd name="connsiteX2877" fmla="*/ 1096662 w 2397257"/>
                <a:gd name="connsiteY2877" fmla="*/ 732496 h 2370204"/>
                <a:gd name="connsiteX2878" fmla="*/ 1089378 w 2397257"/>
                <a:gd name="connsiteY2878" fmla="*/ 725212 h 2370204"/>
                <a:gd name="connsiteX2879" fmla="*/ 1096662 w 2397257"/>
                <a:gd name="connsiteY2879" fmla="*/ 717928 h 2370204"/>
                <a:gd name="connsiteX2880" fmla="*/ 877642 w 2397257"/>
                <a:gd name="connsiteY2880" fmla="*/ 717928 h 2370204"/>
                <a:gd name="connsiteX2881" fmla="*/ 893770 w 2397257"/>
                <a:gd name="connsiteY2881" fmla="*/ 734056 h 2370204"/>
                <a:gd name="connsiteX2882" fmla="*/ 877642 w 2397257"/>
                <a:gd name="connsiteY2882" fmla="*/ 750184 h 2370204"/>
                <a:gd name="connsiteX2883" fmla="*/ 861514 w 2397257"/>
                <a:gd name="connsiteY2883" fmla="*/ 734056 h 2370204"/>
                <a:gd name="connsiteX2884" fmla="*/ 877642 w 2397257"/>
                <a:gd name="connsiteY2884" fmla="*/ 717928 h 2370204"/>
                <a:gd name="connsiteX2885" fmla="*/ 2275521 w 2397257"/>
                <a:gd name="connsiteY2885" fmla="*/ 712726 h 2370204"/>
                <a:gd name="connsiteX2886" fmla="*/ 2276562 w 2397257"/>
                <a:gd name="connsiteY2886" fmla="*/ 715328 h 2370204"/>
                <a:gd name="connsiteX2887" fmla="*/ 2275521 w 2397257"/>
                <a:gd name="connsiteY2887" fmla="*/ 717930 h 2370204"/>
                <a:gd name="connsiteX2888" fmla="*/ 2274480 w 2397257"/>
                <a:gd name="connsiteY2888" fmla="*/ 715328 h 2370204"/>
                <a:gd name="connsiteX2889" fmla="*/ 2275521 w 2397257"/>
                <a:gd name="connsiteY2889" fmla="*/ 712726 h 2370204"/>
                <a:gd name="connsiteX2890" fmla="*/ 1938928 w 2397257"/>
                <a:gd name="connsiteY2890" fmla="*/ 712726 h 2370204"/>
                <a:gd name="connsiteX2891" fmla="*/ 1957137 w 2397257"/>
                <a:gd name="connsiteY2891" fmla="*/ 730414 h 2370204"/>
                <a:gd name="connsiteX2892" fmla="*/ 1938928 w 2397257"/>
                <a:gd name="connsiteY2892" fmla="*/ 748102 h 2370204"/>
                <a:gd name="connsiteX2893" fmla="*/ 1920719 w 2397257"/>
                <a:gd name="connsiteY2893" fmla="*/ 730414 h 2370204"/>
                <a:gd name="connsiteX2894" fmla="*/ 1938928 w 2397257"/>
                <a:gd name="connsiteY2894" fmla="*/ 712726 h 2370204"/>
                <a:gd name="connsiteX2895" fmla="*/ 1514412 w 2397257"/>
                <a:gd name="connsiteY2895" fmla="*/ 712725 h 2370204"/>
                <a:gd name="connsiteX2896" fmla="*/ 1531580 w 2397257"/>
                <a:gd name="connsiteY2896" fmla="*/ 730413 h 2370204"/>
                <a:gd name="connsiteX2897" fmla="*/ 1514412 w 2397257"/>
                <a:gd name="connsiteY2897" fmla="*/ 748101 h 2370204"/>
                <a:gd name="connsiteX2898" fmla="*/ 1497244 w 2397257"/>
                <a:gd name="connsiteY2898" fmla="*/ 730413 h 2370204"/>
                <a:gd name="connsiteX2899" fmla="*/ 1514412 w 2397257"/>
                <a:gd name="connsiteY2899" fmla="*/ 712725 h 2370204"/>
                <a:gd name="connsiteX2900" fmla="*/ 1230883 w 2397257"/>
                <a:gd name="connsiteY2900" fmla="*/ 710645 h 2370204"/>
                <a:gd name="connsiteX2901" fmla="*/ 1237126 w 2397257"/>
                <a:gd name="connsiteY2901" fmla="*/ 716888 h 2370204"/>
                <a:gd name="connsiteX2902" fmla="*/ 1230883 w 2397257"/>
                <a:gd name="connsiteY2902" fmla="*/ 723131 h 2370204"/>
                <a:gd name="connsiteX2903" fmla="*/ 1224640 w 2397257"/>
                <a:gd name="connsiteY2903" fmla="*/ 716888 h 2370204"/>
                <a:gd name="connsiteX2904" fmla="*/ 1230883 w 2397257"/>
                <a:gd name="connsiteY2904" fmla="*/ 710645 h 2370204"/>
                <a:gd name="connsiteX2905" fmla="*/ 1163252 w 2397257"/>
                <a:gd name="connsiteY2905" fmla="*/ 707523 h 2370204"/>
                <a:gd name="connsiteX2906" fmla="*/ 1170536 w 2397257"/>
                <a:gd name="connsiteY2906" fmla="*/ 715327 h 2370204"/>
                <a:gd name="connsiteX2907" fmla="*/ 1163252 w 2397257"/>
                <a:gd name="connsiteY2907" fmla="*/ 723131 h 2370204"/>
                <a:gd name="connsiteX2908" fmla="*/ 1155968 w 2397257"/>
                <a:gd name="connsiteY2908" fmla="*/ 715327 h 2370204"/>
                <a:gd name="connsiteX2909" fmla="*/ 1163252 w 2397257"/>
                <a:gd name="connsiteY2909" fmla="*/ 707523 h 2370204"/>
                <a:gd name="connsiteX2910" fmla="*/ 43181 w 2397257"/>
                <a:gd name="connsiteY2910" fmla="*/ 705442 h 2370204"/>
                <a:gd name="connsiteX2911" fmla="*/ 43702 w 2397257"/>
                <a:gd name="connsiteY2911" fmla="*/ 705963 h 2370204"/>
                <a:gd name="connsiteX2912" fmla="*/ 43181 w 2397257"/>
                <a:gd name="connsiteY2912" fmla="*/ 706484 h 2370204"/>
                <a:gd name="connsiteX2913" fmla="*/ 42660 w 2397257"/>
                <a:gd name="connsiteY2913" fmla="*/ 705963 h 2370204"/>
                <a:gd name="connsiteX2914" fmla="*/ 43181 w 2397257"/>
                <a:gd name="connsiteY2914" fmla="*/ 705442 h 2370204"/>
                <a:gd name="connsiteX2915" fmla="*/ 377693 w 2397257"/>
                <a:gd name="connsiteY2915" fmla="*/ 703362 h 2370204"/>
                <a:gd name="connsiteX2916" fmla="*/ 391219 w 2397257"/>
                <a:gd name="connsiteY2916" fmla="*/ 716888 h 2370204"/>
                <a:gd name="connsiteX2917" fmla="*/ 377693 w 2397257"/>
                <a:gd name="connsiteY2917" fmla="*/ 730414 h 2370204"/>
                <a:gd name="connsiteX2918" fmla="*/ 364167 w 2397257"/>
                <a:gd name="connsiteY2918" fmla="*/ 716888 h 2370204"/>
                <a:gd name="connsiteX2919" fmla="*/ 377693 w 2397257"/>
                <a:gd name="connsiteY2919" fmla="*/ 703362 h 2370204"/>
                <a:gd name="connsiteX2920" fmla="*/ 2015402 w 2397257"/>
                <a:gd name="connsiteY2920" fmla="*/ 698159 h 2370204"/>
                <a:gd name="connsiteX2921" fmla="*/ 2028928 w 2397257"/>
                <a:gd name="connsiteY2921" fmla="*/ 711685 h 2370204"/>
                <a:gd name="connsiteX2922" fmla="*/ 2015402 w 2397257"/>
                <a:gd name="connsiteY2922" fmla="*/ 725211 h 2370204"/>
                <a:gd name="connsiteX2923" fmla="*/ 2001876 w 2397257"/>
                <a:gd name="connsiteY2923" fmla="*/ 711685 h 2370204"/>
                <a:gd name="connsiteX2924" fmla="*/ 2015402 w 2397257"/>
                <a:gd name="connsiteY2924" fmla="*/ 698159 h 2370204"/>
                <a:gd name="connsiteX2925" fmla="*/ 656020 w 2397257"/>
                <a:gd name="connsiteY2925" fmla="*/ 698159 h 2370204"/>
                <a:gd name="connsiteX2926" fmla="*/ 680471 w 2397257"/>
                <a:gd name="connsiteY2926" fmla="*/ 723131 h 2370204"/>
                <a:gd name="connsiteX2927" fmla="*/ 656020 w 2397257"/>
                <a:gd name="connsiteY2927" fmla="*/ 748103 h 2370204"/>
                <a:gd name="connsiteX2928" fmla="*/ 631569 w 2397257"/>
                <a:gd name="connsiteY2928" fmla="*/ 723131 h 2370204"/>
                <a:gd name="connsiteX2929" fmla="*/ 656020 w 2397257"/>
                <a:gd name="connsiteY2929" fmla="*/ 698159 h 2370204"/>
                <a:gd name="connsiteX2930" fmla="*/ 1737075 w 2397257"/>
                <a:gd name="connsiteY2930" fmla="*/ 696078 h 2370204"/>
                <a:gd name="connsiteX2931" fmla="*/ 1761526 w 2397257"/>
                <a:gd name="connsiteY2931" fmla="*/ 720529 h 2370204"/>
                <a:gd name="connsiteX2932" fmla="*/ 1737075 w 2397257"/>
                <a:gd name="connsiteY2932" fmla="*/ 744980 h 2370204"/>
                <a:gd name="connsiteX2933" fmla="*/ 1712624 w 2397257"/>
                <a:gd name="connsiteY2933" fmla="*/ 720529 h 2370204"/>
                <a:gd name="connsiteX2934" fmla="*/ 1737075 w 2397257"/>
                <a:gd name="connsiteY2934" fmla="*/ 696078 h 2370204"/>
                <a:gd name="connsiteX2935" fmla="*/ 300178 w 2397257"/>
                <a:gd name="connsiteY2935" fmla="*/ 687754 h 2370204"/>
                <a:gd name="connsiteX2936" fmla="*/ 310063 w 2397257"/>
                <a:gd name="connsiteY2936" fmla="*/ 699199 h 2370204"/>
                <a:gd name="connsiteX2937" fmla="*/ 300178 w 2397257"/>
                <a:gd name="connsiteY2937" fmla="*/ 710644 h 2370204"/>
                <a:gd name="connsiteX2938" fmla="*/ 290293 w 2397257"/>
                <a:gd name="connsiteY2938" fmla="*/ 699199 h 2370204"/>
                <a:gd name="connsiteX2939" fmla="*/ 300178 w 2397257"/>
                <a:gd name="connsiteY2939" fmla="*/ 687754 h 2370204"/>
                <a:gd name="connsiteX2940" fmla="*/ 1456666 w 2397257"/>
                <a:gd name="connsiteY2940" fmla="*/ 685673 h 2370204"/>
                <a:gd name="connsiteX2941" fmla="*/ 1470192 w 2397257"/>
                <a:gd name="connsiteY2941" fmla="*/ 698159 h 2370204"/>
                <a:gd name="connsiteX2942" fmla="*/ 1456666 w 2397257"/>
                <a:gd name="connsiteY2942" fmla="*/ 710645 h 2370204"/>
                <a:gd name="connsiteX2943" fmla="*/ 1443140 w 2397257"/>
                <a:gd name="connsiteY2943" fmla="*/ 698159 h 2370204"/>
                <a:gd name="connsiteX2944" fmla="*/ 1456666 w 2397257"/>
                <a:gd name="connsiteY2944" fmla="*/ 685673 h 2370204"/>
                <a:gd name="connsiteX2945" fmla="*/ 2092917 w 2397257"/>
                <a:gd name="connsiteY2945" fmla="*/ 683592 h 2370204"/>
                <a:gd name="connsiteX2946" fmla="*/ 2102802 w 2397257"/>
                <a:gd name="connsiteY2946" fmla="*/ 693477 h 2370204"/>
                <a:gd name="connsiteX2947" fmla="*/ 2092917 w 2397257"/>
                <a:gd name="connsiteY2947" fmla="*/ 703362 h 2370204"/>
                <a:gd name="connsiteX2948" fmla="*/ 2083032 w 2397257"/>
                <a:gd name="connsiteY2948" fmla="*/ 693477 h 2370204"/>
                <a:gd name="connsiteX2949" fmla="*/ 2092917 w 2397257"/>
                <a:gd name="connsiteY2949" fmla="*/ 683592 h 2370204"/>
                <a:gd name="connsiteX2950" fmla="*/ 936949 w 2397257"/>
                <a:gd name="connsiteY2950" fmla="*/ 683592 h 2370204"/>
                <a:gd name="connsiteX2951" fmla="*/ 953077 w 2397257"/>
                <a:gd name="connsiteY2951" fmla="*/ 699720 h 2370204"/>
                <a:gd name="connsiteX2952" fmla="*/ 936949 w 2397257"/>
                <a:gd name="connsiteY2952" fmla="*/ 715848 h 2370204"/>
                <a:gd name="connsiteX2953" fmla="*/ 920821 w 2397257"/>
                <a:gd name="connsiteY2953" fmla="*/ 699720 h 2370204"/>
                <a:gd name="connsiteX2954" fmla="*/ 936949 w 2397257"/>
                <a:gd name="connsiteY2954" fmla="*/ 683592 h 2370204"/>
                <a:gd name="connsiteX2955" fmla="*/ 1602334 w 2397257"/>
                <a:gd name="connsiteY2955" fmla="*/ 680471 h 2370204"/>
                <a:gd name="connsiteX2956" fmla="*/ 1623144 w 2397257"/>
                <a:gd name="connsiteY2956" fmla="*/ 700240 h 2370204"/>
                <a:gd name="connsiteX2957" fmla="*/ 1602334 w 2397257"/>
                <a:gd name="connsiteY2957" fmla="*/ 720009 h 2370204"/>
                <a:gd name="connsiteX2958" fmla="*/ 1581524 w 2397257"/>
                <a:gd name="connsiteY2958" fmla="*/ 700240 h 2370204"/>
                <a:gd name="connsiteX2959" fmla="*/ 1602334 w 2397257"/>
                <a:gd name="connsiteY2959" fmla="*/ 680471 h 2370204"/>
                <a:gd name="connsiteX2960" fmla="*/ 574343 w 2397257"/>
                <a:gd name="connsiteY2960" fmla="*/ 680471 h 2370204"/>
                <a:gd name="connsiteX2961" fmla="*/ 596193 w 2397257"/>
                <a:gd name="connsiteY2961" fmla="*/ 701801 h 2370204"/>
                <a:gd name="connsiteX2962" fmla="*/ 574343 w 2397257"/>
                <a:gd name="connsiteY2962" fmla="*/ 723131 h 2370204"/>
                <a:gd name="connsiteX2963" fmla="*/ 552493 w 2397257"/>
                <a:gd name="connsiteY2963" fmla="*/ 701801 h 2370204"/>
                <a:gd name="connsiteX2964" fmla="*/ 574343 w 2397257"/>
                <a:gd name="connsiteY2964" fmla="*/ 680471 h 2370204"/>
                <a:gd name="connsiteX2965" fmla="*/ 789722 w 2397257"/>
                <a:gd name="connsiteY2965" fmla="*/ 678390 h 2370204"/>
                <a:gd name="connsiteX2966" fmla="*/ 814694 w 2397257"/>
                <a:gd name="connsiteY2966" fmla="*/ 702841 h 2370204"/>
                <a:gd name="connsiteX2967" fmla="*/ 789722 w 2397257"/>
                <a:gd name="connsiteY2967" fmla="*/ 727292 h 2370204"/>
                <a:gd name="connsiteX2968" fmla="*/ 764750 w 2397257"/>
                <a:gd name="connsiteY2968" fmla="*/ 702841 h 2370204"/>
                <a:gd name="connsiteX2969" fmla="*/ 789722 w 2397257"/>
                <a:gd name="connsiteY2969" fmla="*/ 678390 h 2370204"/>
                <a:gd name="connsiteX2970" fmla="*/ 223183 w 2397257"/>
                <a:gd name="connsiteY2970" fmla="*/ 673188 h 2370204"/>
                <a:gd name="connsiteX2971" fmla="*/ 230987 w 2397257"/>
                <a:gd name="connsiteY2971" fmla="*/ 680472 h 2370204"/>
                <a:gd name="connsiteX2972" fmla="*/ 223183 w 2397257"/>
                <a:gd name="connsiteY2972" fmla="*/ 687756 h 2370204"/>
                <a:gd name="connsiteX2973" fmla="*/ 215379 w 2397257"/>
                <a:gd name="connsiteY2973" fmla="*/ 680472 h 2370204"/>
                <a:gd name="connsiteX2974" fmla="*/ 223183 w 2397257"/>
                <a:gd name="connsiteY2974" fmla="*/ 673188 h 2370204"/>
                <a:gd name="connsiteX2975" fmla="*/ 1818753 w 2397257"/>
                <a:gd name="connsiteY2975" fmla="*/ 673187 h 2370204"/>
                <a:gd name="connsiteX2976" fmla="*/ 1843725 w 2397257"/>
                <a:gd name="connsiteY2976" fmla="*/ 698159 h 2370204"/>
                <a:gd name="connsiteX2977" fmla="*/ 1818753 w 2397257"/>
                <a:gd name="connsiteY2977" fmla="*/ 723131 h 2370204"/>
                <a:gd name="connsiteX2978" fmla="*/ 1793781 w 2397257"/>
                <a:gd name="connsiteY2978" fmla="*/ 698159 h 2370204"/>
                <a:gd name="connsiteX2979" fmla="*/ 1818753 w 2397257"/>
                <a:gd name="connsiteY2979" fmla="*/ 673187 h 2370204"/>
                <a:gd name="connsiteX2980" fmla="*/ 2167831 w 2397257"/>
                <a:gd name="connsiteY2980" fmla="*/ 667985 h 2370204"/>
                <a:gd name="connsiteX2981" fmla="*/ 2172513 w 2397257"/>
                <a:gd name="connsiteY2981" fmla="*/ 673187 h 2370204"/>
                <a:gd name="connsiteX2982" fmla="*/ 2167831 w 2397257"/>
                <a:gd name="connsiteY2982" fmla="*/ 678390 h 2370204"/>
                <a:gd name="connsiteX2983" fmla="*/ 2163149 w 2397257"/>
                <a:gd name="connsiteY2983" fmla="*/ 673187 h 2370204"/>
                <a:gd name="connsiteX2984" fmla="*/ 2167831 w 2397257"/>
                <a:gd name="connsiteY2984" fmla="*/ 667985 h 2370204"/>
                <a:gd name="connsiteX2985" fmla="*/ 494227 w 2397257"/>
                <a:gd name="connsiteY2985" fmla="*/ 663824 h 2370204"/>
                <a:gd name="connsiteX2986" fmla="*/ 512956 w 2397257"/>
                <a:gd name="connsiteY2986" fmla="*/ 682033 h 2370204"/>
                <a:gd name="connsiteX2987" fmla="*/ 494227 w 2397257"/>
                <a:gd name="connsiteY2987" fmla="*/ 700242 h 2370204"/>
                <a:gd name="connsiteX2988" fmla="*/ 475498 w 2397257"/>
                <a:gd name="connsiteY2988" fmla="*/ 682033 h 2370204"/>
                <a:gd name="connsiteX2989" fmla="*/ 494227 w 2397257"/>
                <a:gd name="connsiteY2989" fmla="*/ 663824 h 2370204"/>
                <a:gd name="connsiteX2990" fmla="*/ 1394237 w 2397257"/>
                <a:gd name="connsiteY2990" fmla="*/ 660702 h 2370204"/>
                <a:gd name="connsiteX2991" fmla="*/ 1407763 w 2397257"/>
                <a:gd name="connsiteY2991" fmla="*/ 673188 h 2370204"/>
                <a:gd name="connsiteX2992" fmla="*/ 1394237 w 2397257"/>
                <a:gd name="connsiteY2992" fmla="*/ 685674 h 2370204"/>
                <a:gd name="connsiteX2993" fmla="*/ 1380711 w 2397257"/>
                <a:gd name="connsiteY2993" fmla="*/ 673188 h 2370204"/>
                <a:gd name="connsiteX2994" fmla="*/ 1394237 w 2397257"/>
                <a:gd name="connsiteY2994" fmla="*/ 660702 h 2370204"/>
                <a:gd name="connsiteX2995" fmla="*/ 998856 w 2397257"/>
                <a:gd name="connsiteY2995" fmla="*/ 660702 h 2370204"/>
                <a:gd name="connsiteX2996" fmla="*/ 1012382 w 2397257"/>
                <a:gd name="connsiteY2996" fmla="*/ 674228 h 2370204"/>
                <a:gd name="connsiteX2997" fmla="*/ 998856 w 2397257"/>
                <a:gd name="connsiteY2997" fmla="*/ 687754 h 2370204"/>
                <a:gd name="connsiteX2998" fmla="*/ 985330 w 2397257"/>
                <a:gd name="connsiteY2998" fmla="*/ 674228 h 2370204"/>
                <a:gd name="connsiteX2999" fmla="*/ 998856 w 2397257"/>
                <a:gd name="connsiteY2999" fmla="*/ 660702 h 2370204"/>
                <a:gd name="connsiteX3000" fmla="*/ 147748 w 2397257"/>
                <a:gd name="connsiteY3000" fmla="*/ 660702 h 2370204"/>
                <a:gd name="connsiteX3001" fmla="*/ 151910 w 2397257"/>
                <a:gd name="connsiteY3001" fmla="*/ 663304 h 2370204"/>
                <a:gd name="connsiteX3002" fmla="*/ 147748 w 2397257"/>
                <a:gd name="connsiteY3002" fmla="*/ 665906 h 2370204"/>
                <a:gd name="connsiteX3003" fmla="*/ 143586 w 2397257"/>
                <a:gd name="connsiteY3003" fmla="*/ 663304 h 2370204"/>
                <a:gd name="connsiteX3004" fmla="*/ 147748 w 2397257"/>
                <a:gd name="connsiteY3004" fmla="*/ 660702 h 2370204"/>
                <a:gd name="connsiteX3005" fmla="*/ 1898348 w 2397257"/>
                <a:gd name="connsiteY3005" fmla="*/ 653419 h 2370204"/>
                <a:gd name="connsiteX3006" fmla="*/ 1920718 w 2397257"/>
                <a:gd name="connsiteY3006" fmla="*/ 675789 h 2370204"/>
                <a:gd name="connsiteX3007" fmla="*/ 1898348 w 2397257"/>
                <a:gd name="connsiteY3007" fmla="*/ 698159 h 2370204"/>
                <a:gd name="connsiteX3008" fmla="*/ 1875978 w 2397257"/>
                <a:gd name="connsiteY3008" fmla="*/ 675789 h 2370204"/>
                <a:gd name="connsiteX3009" fmla="*/ 1898348 w 2397257"/>
                <a:gd name="connsiteY3009" fmla="*/ 653419 h 2370204"/>
                <a:gd name="connsiteX3010" fmla="*/ 2245347 w 2397257"/>
                <a:gd name="connsiteY3010" fmla="*/ 653418 h 2370204"/>
                <a:gd name="connsiteX3011" fmla="*/ 2246388 w 2397257"/>
                <a:gd name="connsiteY3011" fmla="*/ 654979 h 2370204"/>
                <a:gd name="connsiteX3012" fmla="*/ 2245347 w 2397257"/>
                <a:gd name="connsiteY3012" fmla="*/ 656540 h 2370204"/>
                <a:gd name="connsiteX3013" fmla="*/ 2244306 w 2397257"/>
                <a:gd name="connsiteY3013" fmla="*/ 654979 h 2370204"/>
                <a:gd name="connsiteX3014" fmla="*/ 2245347 w 2397257"/>
                <a:gd name="connsiteY3014" fmla="*/ 653418 h 2370204"/>
                <a:gd name="connsiteX3015" fmla="*/ 703362 w 2397257"/>
                <a:gd name="connsiteY3015" fmla="*/ 653418 h 2370204"/>
                <a:gd name="connsiteX3016" fmla="*/ 728334 w 2397257"/>
                <a:gd name="connsiteY3016" fmla="*/ 676829 h 2370204"/>
                <a:gd name="connsiteX3017" fmla="*/ 703362 w 2397257"/>
                <a:gd name="connsiteY3017" fmla="*/ 700240 h 2370204"/>
                <a:gd name="connsiteX3018" fmla="*/ 678390 w 2397257"/>
                <a:gd name="connsiteY3018" fmla="*/ 676829 h 2370204"/>
                <a:gd name="connsiteX3019" fmla="*/ 703362 w 2397257"/>
                <a:gd name="connsiteY3019" fmla="*/ 653418 h 2370204"/>
                <a:gd name="connsiteX3020" fmla="*/ 1689213 w 2397257"/>
                <a:gd name="connsiteY3020" fmla="*/ 651337 h 2370204"/>
                <a:gd name="connsiteX3021" fmla="*/ 1712624 w 2397257"/>
                <a:gd name="connsiteY3021" fmla="*/ 673707 h 2370204"/>
                <a:gd name="connsiteX3022" fmla="*/ 1689213 w 2397257"/>
                <a:gd name="connsiteY3022" fmla="*/ 696077 h 2370204"/>
                <a:gd name="connsiteX3023" fmla="*/ 1665802 w 2397257"/>
                <a:gd name="connsiteY3023" fmla="*/ 673707 h 2370204"/>
                <a:gd name="connsiteX3024" fmla="*/ 1689213 w 2397257"/>
                <a:gd name="connsiteY3024" fmla="*/ 651337 h 2370204"/>
                <a:gd name="connsiteX3025" fmla="*/ 415150 w 2397257"/>
                <a:gd name="connsiteY3025" fmla="*/ 648216 h 2370204"/>
                <a:gd name="connsiteX3026" fmla="*/ 428676 w 2397257"/>
                <a:gd name="connsiteY3026" fmla="*/ 662263 h 2370204"/>
                <a:gd name="connsiteX3027" fmla="*/ 415150 w 2397257"/>
                <a:gd name="connsiteY3027" fmla="*/ 676310 h 2370204"/>
                <a:gd name="connsiteX3028" fmla="*/ 401624 w 2397257"/>
                <a:gd name="connsiteY3028" fmla="*/ 662263 h 2370204"/>
                <a:gd name="connsiteX3029" fmla="*/ 415150 w 2397257"/>
                <a:gd name="connsiteY3029" fmla="*/ 648216 h 2370204"/>
                <a:gd name="connsiteX3030" fmla="*/ 845387 w 2397257"/>
                <a:gd name="connsiteY3030" fmla="*/ 644054 h 2370204"/>
                <a:gd name="connsiteX3031" fmla="*/ 866717 w 2397257"/>
                <a:gd name="connsiteY3031" fmla="*/ 664864 h 2370204"/>
                <a:gd name="connsiteX3032" fmla="*/ 845387 w 2397257"/>
                <a:gd name="connsiteY3032" fmla="*/ 685674 h 2370204"/>
                <a:gd name="connsiteX3033" fmla="*/ 824057 w 2397257"/>
                <a:gd name="connsiteY3033" fmla="*/ 664864 h 2370204"/>
                <a:gd name="connsiteX3034" fmla="*/ 845387 w 2397257"/>
                <a:gd name="connsiteY3034" fmla="*/ 644054 h 2370204"/>
                <a:gd name="connsiteX3035" fmla="*/ 1976905 w 2397257"/>
                <a:gd name="connsiteY3035" fmla="*/ 640933 h 2370204"/>
                <a:gd name="connsiteX3036" fmla="*/ 1991472 w 2397257"/>
                <a:gd name="connsiteY3036" fmla="*/ 656020 h 2370204"/>
                <a:gd name="connsiteX3037" fmla="*/ 1976905 w 2397257"/>
                <a:gd name="connsiteY3037" fmla="*/ 671107 h 2370204"/>
                <a:gd name="connsiteX3038" fmla="*/ 1962338 w 2397257"/>
                <a:gd name="connsiteY3038" fmla="*/ 656020 h 2370204"/>
                <a:gd name="connsiteX3039" fmla="*/ 1976905 w 2397257"/>
                <a:gd name="connsiteY3039" fmla="*/ 640933 h 2370204"/>
                <a:gd name="connsiteX3040" fmla="*/ 1547708 w 2397257"/>
                <a:gd name="connsiteY3040" fmla="*/ 640933 h 2370204"/>
                <a:gd name="connsiteX3041" fmla="*/ 1569038 w 2397257"/>
                <a:gd name="connsiteY3041" fmla="*/ 662263 h 2370204"/>
                <a:gd name="connsiteX3042" fmla="*/ 1547708 w 2397257"/>
                <a:gd name="connsiteY3042" fmla="*/ 683593 h 2370204"/>
                <a:gd name="connsiteX3043" fmla="*/ 1526378 w 2397257"/>
                <a:gd name="connsiteY3043" fmla="*/ 662263 h 2370204"/>
                <a:gd name="connsiteX3044" fmla="*/ 1547708 w 2397257"/>
                <a:gd name="connsiteY3044" fmla="*/ 640933 h 2370204"/>
                <a:gd name="connsiteX3045" fmla="*/ 1064407 w 2397257"/>
                <a:gd name="connsiteY3045" fmla="*/ 638852 h 2370204"/>
                <a:gd name="connsiteX3046" fmla="*/ 1082095 w 2397257"/>
                <a:gd name="connsiteY3046" fmla="*/ 656020 h 2370204"/>
                <a:gd name="connsiteX3047" fmla="*/ 1064407 w 2397257"/>
                <a:gd name="connsiteY3047" fmla="*/ 673188 h 2370204"/>
                <a:gd name="connsiteX3048" fmla="*/ 1046719 w 2397257"/>
                <a:gd name="connsiteY3048" fmla="*/ 656020 h 2370204"/>
                <a:gd name="connsiteX3049" fmla="*/ 1064407 w 2397257"/>
                <a:gd name="connsiteY3049" fmla="*/ 638852 h 2370204"/>
                <a:gd name="connsiteX3050" fmla="*/ 1329208 w 2397257"/>
                <a:gd name="connsiteY3050" fmla="*/ 635730 h 2370204"/>
                <a:gd name="connsiteX3051" fmla="*/ 1346376 w 2397257"/>
                <a:gd name="connsiteY3051" fmla="*/ 654459 h 2370204"/>
                <a:gd name="connsiteX3052" fmla="*/ 1329208 w 2397257"/>
                <a:gd name="connsiteY3052" fmla="*/ 673188 h 2370204"/>
                <a:gd name="connsiteX3053" fmla="*/ 1312040 w 2397257"/>
                <a:gd name="connsiteY3053" fmla="*/ 654459 h 2370204"/>
                <a:gd name="connsiteX3054" fmla="*/ 1329208 w 2397257"/>
                <a:gd name="connsiteY3054" fmla="*/ 635730 h 2370204"/>
                <a:gd name="connsiteX3055" fmla="*/ 619083 w 2397257"/>
                <a:gd name="connsiteY3055" fmla="*/ 633649 h 2370204"/>
                <a:gd name="connsiteX3056" fmla="*/ 638852 w 2397257"/>
                <a:gd name="connsiteY3056" fmla="*/ 653418 h 2370204"/>
                <a:gd name="connsiteX3057" fmla="*/ 619083 w 2397257"/>
                <a:gd name="connsiteY3057" fmla="*/ 673187 h 2370204"/>
                <a:gd name="connsiteX3058" fmla="*/ 599314 w 2397257"/>
                <a:gd name="connsiteY3058" fmla="*/ 653418 h 2370204"/>
                <a:gd name="connsiteX3059" fmla="*/ 619083 w 2397257"/>
                <a:gd name="connsiteY3059" fmla="*/ 633649 h 2370204"/>
                <a:gd name="connsiteX3060" fmla="*/ 336595 w 2397257"/>
                <a:gd name="connsiteY3060" fmla="*/ 631569 h 2370204"/>
                <a:gd name="connsiteX3061" fmla="*/ 346480 w 2397257"/>
                <a:gd name="connsiteY3061" fmla="*/ 642494 h 2370204"/>
                <a:gd name="connsiteX3062" fmla="*/ 336595 w 2397257"/>
                <a:gd name="connsiteY3062" fmla="*/ 653419 h 2370204"/>
                <a:gd name="connsiteX3063" fmla="*/ 326710 w 2397257"/>
                <a:gd name="connsiteY3063" fmla="*/ 642494 h 2370204"/>
                <a:gd name="connsiteX3064" fmla="*/ 336595 w 2397257"/>
                <a:gd name="connsiteY3064" fmla="*/ 631569 h 2370204"/>
                <a:gd name="connsiteX3065" fmla="*/ 1263658 w 2397257"/>
                <a:gd name="connsiteY3065" fmla="*/ 628447 h 2370204"/>
                <a:gd name="connsiteX3066" fmla="*/ 1279786 w 2397257"/>
                <a:gd name="connsiteY3066" fmla="*/ 643534 h 2370204"/>
                <a:gd name="connsiteX3067" fmla="*/ 1263658 w 2397257"/>
                <a:gd name="connsiteY3067" fmla="*/ 658621 h 2370204"/>
                <a:gd name="connsiteX3068" fmla="*/ 1247530 w 2397257"/>
                <a:gd name="connsiteY3068" fmla="*/ 643534 h 2370204"/>
                <a:gd name="connsiteX3069" fmla="*/ 1263658 w 2397257"/>
                <a:gd name="connsiteY3069" fmla="*/ 628447 h 2370204"/>
                <a:gd name="connsiteX3070" fmla="*/ 1129437 w 2397257"/>
                <a:gd name="connsiteY3070" fmla="*/ 628447 h 2370204"/>
                <a:gd name="connsiteX3071" fmla="*/ 1145565 w 2397257"/>
                <a:gd name="connsiteY3071" fmla="*/ 644575 h 2370204"/>
                <a:gd name="connsiteX3072" fmla="*/ 1129437 w 2397257"/>
                <a:gd name="connsiteY3072" fmla="*/ 660703 h 2370204"/>
                <a:gd name="connsiteX3073" fmla="*/ 1113309 w 2397257"/>
                <a:gd name="connsiteY3073" fmla="*/ 644575 h 2370204"/>
                <a:gd name="connsiteX3074" fmla="*/ 1129437 w 2397257"/>
                <a:gd name="connsiteY3074" fmla="*/ 628447 h 2370204"/>
                <a:gd name="connsiteX3075" fmla="*/ 2056501 w 2397257"/>
                <a:gd name="connsiteY3075" fmla="*/ 626366 h 2370204"/>
                <a:gd name="connsiteX3076" fmla="*/ 2066386 w 2397257"/>
                <a:gd name="connsiteY3076" fmla="*/ 636251 h 2370204"/>
                <a:gd name="connsiteX3077" fmla="*/ 2056501 w 2397257"/>
                <a:gd name="connsiteY3077" fmla="*/ 646136 h 2370204"/>
                <a:gd name="connsiteX3078" fmla="*/ 2046616 w 2397257"/>
                <a:gd name="connsiteY3078" fmla="*/ 636251 h 2370204"/>
                <a:gd name="connsiteX3079" fmla="*/ 2056501 w 2397257"/>
                <a:gd name="connsiteY3079" fmla="*/ 626366 h 2370204"/>
                <a:gd name="connsiteX3080" fmla="*/ 1772972 w 2397257"/>
                <a:gd name="connsiteY3080" fmla="*/ 626366 h 2370204"/>
                <a:gd name="connsiteX3081" fmla="*/ 1793782 w 2397257"/>
                <a:gd name="connsiteY3081" fmla="*/ 648736 h 2370204"/>
                <a:gd name="connsiteX3082" fmla="*/ 1772972 w 2397257"/>
                <a:gd name="connsiteY3082" fmla="*/ 671106 h 2370204"/>
                <a:gd name="connsiteX3083" fmla="*/ 1752162 w 2397257"/>
                <a:gd name="connsiteY3083" fmla="*/ 648736 h 2370204"/>
                <a:gd name="connsiteX3084" fmla="*/ 1772972 w 2397257"/>
                <a:gd name="connsiteY3084" fmla="*/ 626366 h 2370204"/>
                <a:gd name="connsiteX3085" fmla="*/ 1195507 w 2397257"/>
                <a:gd name="connsiteY3085" fmla="*/ 626366 h 2370204"/>
                <a:gd name="connsiteX3086" fmla="*/ 1210074 w 2397257"/>
                <a:gd name="connsiteY3086" fmla="*/ 641453 h 2370204"/>
                <a:gd name="connsiteX3087" fmla="*/ 1195507 w 2397257"/>
                <a:gd name="connsiteY3087" fmla="*/ 656540 h 2370204"/>
                <a:gd name="connsiteX3088" fmla="*/ 1180940 w 2397257"/>
                <a:gd name="connsiteY3088" fmla="*/ 641453 h 2370204"/>
                <a:gd name="connsiteX3089" fmla="*/ 1195507 w 2397257"/>
                <a:gd name="connsiteY3089" fmla="*/ 626366 h 2370204"/>
                <a:gd name="connsiteX3090" fmla="*/ 259079 w 2397257"/>
                <a:gd name="connsiteY3090" fmla="*/ 615961 h 2370204"/>
                <a:gd name="connsiteX3091" fmla="*/ 265322 w 2397257"/>
                <a:gd name="connsiteY3091" fmla="*/ 623765 h 2370204"/>
                <a:gd name="connsiteX3092" fmla="*/ 259079 w 2397257"/>
                <a:gd name="connsiteY3092" fmla="*/ 631569 h 2370204"/>
                <a:gd name="connsiteX3093" fmla="*/ 252836 w 2397257"/>
                <a:gd name="connsiteY3093" fmla="*/ 623765 h 2370204"/>
                <a:gd name="connsiteX3094" fmla="*/ 259079 w 2397257"/>
                <a:gd name="connsiteY3094" fmla="*/ 615961 h 2370204"/>
                <a:gd name="connsiteX3095" fmla="*/ 2132976 w 2397257"/>
                <a:gd name="connsiteY3095" fmla="*/ 611800 h 2370204"/>
                <a:gd name="connsiteX3096" fmla="*/ 2140260 w 2397257"/>
                <a:gd name="connsiteY3096" fmla="*/ 618043 h 2370204"/>
                <a:gd name="connsiteX3097" fmla="*/ 2132976 w 2397257"/>
                <a:gd name="connsiteY3097" fmla="*/ 624286 h 2370204"/>
                <a:gd name="connsiteX3098" fmla="*/ 2125692 w 2397257"/>
                <a:gd name="connsiteY3098" fmla="*/ 618043 h 2370204"/>
                <a:gd name="connsiteX3099" fmla="*/ 2132976 w 2397257"/>
                <a:gd name="connsiteY3099" fmla="*/ 611800 h 2370204"/>
                <a:gd name="connsiteX3100" fmla="*/ 537406 w 2397257"/>
                <a:gd name="connsiteY3100" fmla="*/ 611800 h 2370204"/>
                <a:gd name="connsiteX3101" fmla="*/ 554574 w 2397257"/>
                <a:gd name="connsiteY3101" fmla="*/ 630009 h 2370204"/>
                <a:gd name="connsiteX3102" fmla="*/ 537406 w 2397257"/>
                <a:gd name="connsiteY3102" fmla="*/ 648218 h 2370204"/>
                <a:gd name="connsiteX3103" fmla="*/ 520238 w 2397257"/>
                <a:gd name="connsiteY3103" fmla="*/ 630009 h 2370204"/>
                <a:gd name="connsiteX3104" fmla="*/ 537406 w 2397257"/>
                <a:gd name="connsiteY3104" fmla="*/ 611800 h 2370204"/>
                <a:gd name="connsiteX3105" fmla="*/ 1635628 w 2397257"/>
                <a:gd name="connsiteY3105" fmla="*/ 608678 h 2370204"/>
                <a:gd name="connsiteX3106" fmla="*/ 1657478 w 2397257"/>
                <a:gd name="connsiteY3106" fmla="*/ 631048 h 2370204"/>
                <a:gd name="connsiteX3107" fmla="*/ 1635628 w 2397257"/>
                <a:gd name="connsiteY3107" fmla="*/ 653418 h 2370204"/>
                <a:gd name="connsiteX3108" fmla="*/ 1613778 w 2397257"/>
                <a:gd name="connsiteY3108" fmla="*/ 631048 h 2370204"/>
                <a:gd name="connsiteX3109" fmla="*/ 1635628 w 2397257"/>
                <a:gd name="connsiteY3109" fmla="*/ 608678 h 2370204"/>
                <a:gd name="connsiteX3110" fmla="*/ 1488401 w 2397257"/>
                <a:gd name="connsiteY3110" fmla="*/ 608678 h 2370204"/>
                <a:gd name="connsiteX3111" fmla="*/ 1511812 w 2397257"/>
                <a:gd name="connsiteY3111" fmla="*/ 631048 h 2370204"/>
                <a:gd name="connsiteX3112" fmla="*/ 1488401 w 2397257"/>
                <a:gd name="connsiteY3112" fmla="*/ 653418 h 2370204"/>
                <a:gd name="connsiteX3113" fmla="*/ 1464990 w 2397257"/>
                <a:gd name="connsiteY3113" fmla="*/ 631048 h 2370204"/>
                <a:gd name="connsiteX3114" fmla="*/ 1488401 w 2397257"/>
                <a:gd name="connsiteY3114" fmla="*/ 608678 h 2370204"/>
                <a:gd name="connsiteX3115" fmla="*/ 904694 w 2397257"/>
                <a:gd name="connsiteY3115" fmla="*/ 608678 h 2370204"/>
                <a:gd name="connsiteX3116" fmla="*/ 928105 w 2397257"/>
                <a:gd name="connsiteY3116" fmla="*/ 632609 h 2370204"/>
                <a:gd name="connsiteX3117" fmla="*/ 904694 w 2397257"/>
                <a:gd name="connsiteY3117" fmla="*/ 656540 h 2370204"/>
                <a:gd name="connsiteX3118" fmla="*/ 881283 w 2397257"/>
                <a:gd name="connsiteY3118" fmla="*/ 632609 h 2370204"/>
                <a:gd name="connsiteX3119" fmla="*/ 904694 w 2397257"/>
                <a:gd name="connsiteY3119" fmla="*/ 608678 h 2370204"/>
                <a:gd name="connsiteX3120" fmla="*/ 756426 w 2397257"/>
                <a:gd name="connsiteY3120" fmla="*/ 608678 h 2370204"/>
                <a:gd name="connsiteX3121" fmla="*/ 782438 w 2397257"/>
                <a:gd name="connsiteY3121" fmla="*/ 633650 h 2370204"/>
                <a:gd name="connsiteX3122" fmla="*/ 756426 w 2397257"/>
                <a:gd name="connsiteY3122" fmla="*/ 658622 h 2370204"/>
                <a:gd name="connsiteX3123" fmla="*/ 730414 w 2397257"/>
                <a:gd name="connsiteY3123" fmla="*/ 633650 h 2370204"/>
                <a:gd name="connsiteX3124" fmla="*/ 756426 w 2397257"/>
                <a:gd name="connsiteY3124" fmla="*/ 608678 h 2370204"/>
                <a:gd name="connsiteX3125" fmla="*/ 1854649 w 2397257"/>
                <a:gd name="connsiteY3125" fmla="*/ 606597 h 2370204"/>
                <a:gd name="connsiteX3126" fmla="*/ 1872858 w 2397257"/>
                <a:gd name="connsiteY3126" fmla="*/ 625326 h 2370204"/>
                <a:gd name="connsiteX3127" fmla="*/ 1854649 w 2397257"/>
                <a:gd name="connsiteY3127" fmla="*/ 644055 h 2370204"/>
                <a:gd name="connsiteX3128" fmla="*/ 1836440 w 2397257"/>
                <a:gd name="connsiteY3128" fmla="*/ 625326 h 2370204"/>
                <a:gd name="connsiteX3129" fmla="*/ 1854649 w 2397257"/>
                <a:gd name="connsiteY3129" fmla="*/ 606597 h 2370204"/>
                <a:gd name="connsiteX3130" fmla="*/ 182604 w 2397257"/>
                <a:gd name="connsiteY3130" fmla="*/ 601394 h 2370204"/>
                <a:gd name="connsiteX3131" fmla="*/ 186246 w 2397257"/>
                <a:gd name="connsiteY3131" fmla="*/ 605036 h 2370204"/>
                <a:gd name="connsiteX3132" fmla="*/ 182604 w 2397257"/>
                <a:gd name="connsiteY3132" fmla="*/ 608678 h 2370204"/>
                <a:gd name="connsiteX3133" fmla="*/ 178962 w 2397257"/>
                <a:gd name="connsiteY3133" fmla="*/ 605036 h 2370204"/>
                <a:gd name="connsiteX3134" fmla="*/ 182604 w 2397257"/>
                <a:gd name="connsiteY3134" fmla="*/ 601394 h 2370204"/>
                <a:gd name="connsiteX3135" fmla="*/ 457290 w 2397257"/>
                <a:gd name="connsiteY3135" fmla="*/ 594112 h 2370204"/>
                <a:gd name="connsiteX3136" fmla="*/ 473418 w 2397257"/>
                <a:gd name="connsiteY3136" fmla="*/ 609199 h 2370204"/>
                <a:gd name="connsiteX3137" fmla="*/ 457290 w 2397257"/>
                <a:gd name="connsiteY3137" fmla="*/ 624286 h 2370204"/>
                <a:gd name="connsiteX3138" fmla="*/ 441162 w 2397257"/>
                <a:gd name="connsiteY3138" fmla="*/ 609199 h 2370204"/>
                <a:gd name="connsiteX3139" fmla="*/ 457290 w 2397257"/>
                <a:gd name="connsiteY3139" fmla="*/ 594112 h 2370204"/>
                <a:gd name="connsiteX3140" fmla="*/ 2209451 w 2397257"/>
                <a:gd name="connsiteY3140" fmla="*/ 594111 h 2370204"/>
                <a:gd name="connsiteX3141" fmla="*/ 2212053 w 2397257"/>
                <a:gd name="connsiteY3141" fmla="*/ 597753 h 2370204"/>
                <a:gd name="connsiteX3142" fmla="*/ 2209451 w 2397257"/>
                <a:gd name="connsiteY3142" fmla="*/ 601395 h 2370204"/>
                <a:gd name="connsiteX3143" fmla="*/ 2206849 w 2397257"/>
                <a:gd name="connsiteY3143" fmla="*/ 597753 h 2370204"/>
                <a:gd name="connsiteX3144" fmla="*/ 2209451 w 2397257"/>
                <a:gd name="connsiteY3144" fmla="*/ 594111 h 2370204"/>
                <a:gd name="connsiteX3145" fmla="*/ 1935286 w 2397257"/>
                <a:gd name="connsiteY3145" fmla="*/ 588909 h 2370204"/>
                <a:gd name="connsiteX3146" fmla="*/ 1949853 w 2397257"/>
                <a:gd name="connsiteY3146" fmla="*/ 603996 h 2370204"/>
                <a:gd name="connsiteX3147" fmla="*/ 1935286 w 2397257"/>
                <a:gd name="connsiteY3147" fmla="*/ 619083 h 2370204"/>
                <a:gd name="connsiteX3148" fmla="*/ 1920719 w 2397257"/>
                <a:gd name="connsiteY3148" fmla="*/ 603996 h 2370204"/>
                <a:gd name="connsiteX3149" fmla="*/ 1935286 w 2397257"/>
                <a:gd name="connsiteY3149" fmla="*/ 588909 h 2370204"/>
                <a:gd name="connsiteX3150" fmla="*/ 965562 w 2397257"/>
                <a:gd name="connsiteY3150" fmla="*/ 586828 h 2370204"/>
                <a:gd name="connsiteX3151" fmla="*/ 985331 w 2397257"/>
                <a:gd name="connsiteY3151" fmla="*/ 606597 h 2370204"/>
                <a:gd name="connsiteX3152" fmla="*/ 965562 w 2397257"/>
                <a:gd name="connsiteY3152" fmla="*/ 626366 h 2370204"/>
                <a:gd name="connsiteX3153" fmla="*/ 945793 w 2397257"/>
                <a:gd name="connsiteY3153" fmla="*/ 606597 h 2370204"/>
                <a:gd name="connsiteX3154" fmla="*/ 965562 w 2397257"/>
                <a:gd name="connsiteY3154" fmla="*/ 586828 h 2370204"/>
                <a:gd name="connsiteX3155" fmla="*/ 670586 w 2397257"/>
                <a:gd name="connsiteY3155" fmla="*/ 586828 h 2370204"/>
                <a:gd name="connsiteX3156" fmla="*/ 692956 w 2397257"/>
                <a:gd name="connsiteY3156" fmla="*/ 607638 h 2370204"/>
                <a:gd name="connsiteX3157" fmla="*/ 670586 w 2397257"/>
                <a:gd name="connsiteY3157" fmla="*/ 628448 h 2370204"/>
                <a:gd name="connsiteX3158" fmla="*/ 648216 w 2397257"/>
                <a:gd name="connsiteY3158" fmla="*/ 607638 h 2370204"/>
                <a:gd name="connsiteX3159" fmla="*/ 670586 w 2397257"/>
                <a:gd name="connsiteY3159" fmla="*/ 586828 h 2370204"/>
                <a:gd name="connsiteX3160" fmla="*/ 105609 w 2397257"/>
                <a:gd name="connsiteY3160" fmla="*/ 586828 h 2370204"/>
                <a:gd name="connsiteX3161" fmla="*/ 107170 w 2397257"/>
                <a:gd name="connsiteY3161" fmla="*/ 587869 h 2370204"/>
                <a:gd name="connsiteX3162" fmla="*/ 105609 w 2397257"/>
                <a:gd name="connsiteY3162" fmla="*/ 588910 h 2370204"/>
                <a:gd name="connsiteX3163" fmla="*/ 104048 w 2397257"/>
                <a:gd name="connsiteY3163" fmla="*/ 587869 h 2370204"/>
                <a:gd name="connsiteX3164" fmla="*/ 105609 w 2397257"/>
                <a:gd name="connsiteY3164" fmla="*/ 586828 h 2370204"/>
                <a:gd name="connsiteX3165" fmla="*/ 1425452 w 2397257"/>
                <a:gd name="connsiteY3165" fmla="*/ 584747 h 2370204"/>
                <a:gd name="connsiteX3166" fmla="*/ 1445221 w 2397257"/>
                <a:gd name="connsiteY3166" fmla="*/ 604516 h 2370204"/>
                <a:gd name="connsiteX3167" fmla="*/ 1425452 w 2397257"/>
                <a:gd name="connsiteY3167" fmla="*/ 624285 h 2370204"/>
                <a:gd name="connsiteX3168" fmla="*/ 1405683 w 2397257"/>
                <a:gd name="connsiteY3168" fmla="*/ 604516 h 2370204"/>
                <a:gd name="connsiteX3169" fmla="*/ 1425452 w 2397257"/>
                <a:gd name="connsiteY3169" fmla="*/ 584747 h 2370204"/>
                <a:gd name="connsiteX3170" fmla="*/ 1722508 w 2397257"/>
                <a:gd name="connsiteY3170" fmla="*/ 581626 h 2370204"/>
                <a:gd name="connsiteX3171" fmla="*/ 1744878 w 2397257"/>
                <a:gd name="connsiteY3171" fmla="*/ 603996 h 2370204"/>
                <a:gd name="connsiteX3172" fmla="*/ 1722508 w 2397257"/>
                <a:gd name="connsiteY3172" fmla="*/ 626366 h 2370204"/>
                <a:gd name="connsiteX3173" fmla="*/ 1700138 w 2397257"/>
                <a:gd name="connsiteY3173" fmla="*/ 603996 h 2370204"/>
                <a:gd name="connsiteX3174" fmla="*/ 1722508 w 2397257"/>
                <a:gd name="connsiteY3174" fmla="*/ 581626 h 2370204"/>
                <a:gd name="connsiteX3175" fmla="*/ 2286446 w 2397257"/>
                <a:gd name="connsiteY3175" fmla="*/ 579545 h 2370204"/>
                <a:gd name="connsiteX3176" fmla="*/ 2286967 w 2397257"/>
                <a:gd name="connsiteY3176" fmla="*/ 580066 h 2370204"/>
                <a:gd name="connsiteX3177" fmla="*/ 2286446 w 2397257"/>
                <a:gd name="connsiteY3177" fmla="*/ 580587 h 2370204"/>
                <a:gd name="connsiteX3178" fmla="*/ 2285925 w 2397257"/>
                <a:gd name="connsiteY3178" fmla="*/ 580066 h 2370204"/>
                <a:gd name="connsiteX3179" fmla="*/ 2286446 w 2397257"/>
                <a:gd name="connsiteY3179" fmla="*/ 579545 h 2370204"/>
                <a:gd name="connsiteX3180" fmla="*/ 2015401 w 2397257"/>
                <a:gd name="connsiteY3180" fmla="*/ 576423 h 2370204"/>
                <a:gd name="connsiteX3181" fmla="*/ 2021644 w 2397257"/>
                <a:gd name="connsiteY3181" fmla="*/ 582666 h 2370204"/>
                <a:gd name="connsiteX3182" fmla="*/ 2015401 w 2397257"/>
                <a:gd name="connsiteY3182" fmla="*/ 588909 h 2370204"/>
                <a:gd name="connsiteX3183" fmla="*/ 2009158 w 2397257"/>
                <a:gd name="connsiteY3183" fmla="*/ 582666 h 2370204"/>
                <a:gd name="connsiteX3184" fmla="*/ 2015401 w 2397257"/>
                <a:gd name="connsiteY3184" fmla="*/ 576423 h 2370204"/>
                <a:gd name="connsiteX3185" fmla="*/ 376653 w 2397257"/>
                <a:gd name="connsiteY3185" fmla="*/ 574342 h 2370204"/>
                <a:gd name="connsiteX3186" fmla="*/ 389139 w 2397257"/>
                <a:gd name="connsiteY3186" fmla="*/ 587868 h 2370204"/>
                <a:gd name="connsiteX3187" fmla="*/ 376653 w 2397257"/>
                <a:gd name="connsiteY3187" fmla="*/ 601394 h 2370204"/>
                <a:gd name="connsiteX3188" fmla="*/ 364167 w 2397257"/>
                <a:gd name="connsiteY3188" fmla="*/ 587868 h 2370204"/>
                <a:gd name="connsiteX3189" fmla="*/ 376653 w 2397257"/>
                <a:gd name="connsiteY3189" fmla="*/ 574342 h 2370204"/>
                <a:gd name="connsiteX3190" fmla="*/ 1579963 w 2397257"/>
                <a:gd name="connsiteY3190" fmla="*/ 572261 h 2370204"/>
                <a:gd name="connsiteX3191" fmla="*/ 1603374 w 2397257"/>
                <a:gd name="connsiteY3191" fmla="*/ 595672 h 2370204"/>
                <a:gd name="connsiteX3192" fmla="*/ 1579963 w 2397257"/>
                <a:gd name="connsiteY3192" fmla="*/ 619083 h 2370204"/>
                <a:gd name="connsiteX3193" fmla="*/ 1556552 w 2397257"/>
                <a:gd name="connsiteY3193" fmla="*/ 595672 h 2370204"/>
                <a:gd name="connsiteX3194" fmla="*/ 1579963 w 2397257"/>
                <a:gd name="connsiteY3194" fmla="*/ 572261 h 2370204"/>
                <a:gd name="connsiteX3195" fmla="*/ 812091 w 2397257"/>
                <a:gd name="connsiteY3195" fmla="*/ 572261 h 2370204"/>
                <a:gd name="connsiteX3196" fmla="*/ 836542 w 2397257"/>
                <a:gd name="connsiteY3196" fmla="*/ 598273 h 2370204"/>
                <a:gd name="connsiteX3197" fmla="*/ 812091 w 2397257"/>
                <a:gd name="connsiteY3197" fmla="*/ 624285 h 2370204"/>
                <a:gd name="connsiteX3198" fmla="*/ 787640 w 2397257"/>
                <a:gd name="connsiteY3198" fmla="*/ 598273 h 2370204"/>
                <a:gd name="connsiteX3199" fmla="*/ 812091 w 2397257"/>
                <a:gd name="connsiteY3199" fmla="*/ 572261 h 2370204"/>
                <a:gd name="connsiteX3200" fmla="*/ 585789 w 2397257"/>
                <a:gd name="connsiteY3200" fmla="*/ 564978 h 2370204"/>
                <a:gd name="connsiteX3201" fmla="*/ 604518 w 2397257"/>
                <a:gd name="connsiteY3201" fmla="*/ 583187 h 2370204"/>
                <a:gd name="connsiteX3202" fmla="*/ 585789 w 2397257"/>
                <a:gd name="connsiteY3202" fmla="*/ 601396 h 2370204"/>
                <a:gd name="connsiteX3203" fmla="*/ 567060 w 2397257"/>
                <a:gd name="connsiteY3203" fmla="*/ 583187 h 2370204"/>
                <a:gd name="connsiteX3204" fmla="*/ 585789 w 2397257"/>
                <a:gd name="connsiteY3204" fmla="*/ 564978 h 2370204"/>
                <a:gd name="connsiteX3205" fmla="*/ 1362504 w 2397257"/>
                <a:gd name="connsiteY3205" fmla="*/ 561857 h 2370204"/>
                <a:gd name="connsiteX3206" fmla="*/ 1385915 w 2397257"/>
                <a:gd name="connsiteY3206" fmla="*/ 585268 h 2370204"/>
                <a:gd name="connsiteX3207" fmla="*/ 1362504 w 2397257"/>
                <a:gd name="connsiteY3207" fmla="*/ 608679 h 2370204"/>
                <a:gd name="connsiteX3208" fmla="*/ 1339093 w 2397257"/>
                <a:gd name="connsiteY3208" fmla="*/ 585268 h 2370204"/>
                <a:gd name="connsiteX3209" fmla="*/ 1362504 w 2397257"/>
                <a:gd name="connsiteY3209" fmla="*/ 561857 h 2370204"/>
                <a:gd name="connsiteX3210" fmla="*/ 1029551 w 2397257"/>
                <a:gd name="connsiteY3210" fmla="*/ 561857 h 2370204"/>
                <a:gd name="connsiteX3211" fmla="*/ 1054002 w 2397257"/>
                <a:gd name="connsiteY3211" fmla="*/ 586829 h 2370204"/>
                <a:gd name="connsiteX3212" fmla="*/ 1029551 w 2397257"/>
                <a:gd name="connsiteY3212" fmla="*/ 611801 h 2370204"/>
                <a:gd name="connsiteX3213" fmla="*/ 1005100 w 2397257"/>
                <a:gd name="connsiteY3213" fmla="*/ 586829 h 2370204"/>
                <a:gd name="connsiteX3214" fmla="*/ 1029551 w 2397257"/>
                <a:gd name="connsiteY3214" fmla="*/ 561857 h 2370204"/>
                <a:gd name="connsiteX3215" fmla="*/ 2094998 w 2397257"/>
                <a:gd name="connsiteY3215" fmla="*/ 559776 h 2370204"/>
                <a:gd name="connsiteX3216" fmla="*/ 2098640 w 2397257"/>
                <a:gd name="connsiteY3216" fmla="*/ 562377 h 2370204"/>
                <a:gd name="connsiteX3217" fmla="*/ 2094998 w 2397257"/>
                <a:gd name="connsiteY3217" fmla="*/ 564978 h 2370204"/>
                <a:gd name="connsiteX3218" fmla="*/ 2091356 w 2397257"/>
                <a:gd name="connsiteY3218" fmla="*/ 562377 h 2370204"/>
                <a:gd name="connsiteX3219" fmla="*/ 2094998 w 2397257"/>
                <a:gd name="connsiteY3219" fmla="*/ 559776 h 2370204"/>
                <a:gd name="connsiteX3220" fmla="*/ 1807828 w 2397257"/>
                <a:gd name="connsiteY3220" fmla="*/ 559776 h 2370204"/>
                <a:gd name="connsiteX3221" fmla="*/ 1826037 w 2397257"/>
                <a:gd name="connsiteY3221" fmla="*/ 577985 h 2370204"/>
                <a:gd name="connsiteX3222" fmla="*/ 1807828 w 2397257"/>
                <a:gd name="connsiteY3222" fmla="*/ 596194 h 2370204"/>
                <a:gd name="connsiteX3223" fmla="*/ 1789619 w 2397257"/>
                <a:gd name="connsiteY3223" fmla="*/ 577985 h 2370204"/>
                <a:gd name="connsiteX3224" fmla="*/ 1807828 w 2397257"/>
                <a:gd name="connsiteY3224" fmla="*/ 559776 h 2370204"/>
                <a:gd name="connsiteX3225" fmla="*/ 297056 w 2397257"/>
                <a:gd name="connsiteY3225" fmla="*/ 559776 h 2370204"/>
                <a:gd name="connsiteX3226" fmla="*/ 306941 w 2397257"/>
                <a:gd name="connsiteY3226" fmla="*/ 569661 h 2370204"/>
                <a:gd name="connsiteX3227" fmla="*/ 297056 w 2397257"/>
                <a:gd name="connsiteY3227" fmla="*/ 579546 h 2370204"/>
                <a:gd name="connsiteX3228" fmla="*/ 287171 w 2397257"/>
                <a:gd name="connsiteY3228" fmla="*/ 569661 h 2370204"/>
                <a:gd name="connsiteX3229" fmla="*/ 297056 w 2397257"/>
                <a:gd name="connsiteY3229" fmla="*/ 559776 h 2370204"/>
                <a:gd name="connsiteX3230" fmla="*/ 1295913 w 2397257"/>
                <a:gd name="connsiteY3230" fmla="*/ 549371 h 2370204"/>
                <a:gd name="connsiteX3231" fmla="*/ 1319324 w 2397257"/>
                <a:gd name="connsiteY3231" fmla="*/ 572782 h 2370204"/>
                <a:gd name="connsiteX3232" fmla="*/ 1295913 w 2397257"/>
                <a:gd name="connsiteY3232" fmla="*/ 596193 h 2370204"/>
                <a:gd name="connsiteX3233" fmla="*/ 1272502 w 2397257"/>
                <a:gd name="connsiteY3233" fmla="*/ 572782 h 2370204"/>
                <a:gd name="connsiteX3234" fmla="*/ 1295913 w 2397257"/>
                <a:gd name="connsiteY3234" fmla="*/ 549371 h 2370204"/>
                <a:gd name="connsiteX3235" fmla="*/ 1095101 w 2397257"/>
                <a:gd name="connsiteY3235" fmla="*/ 549371 h 2370204"/>
                <a:gd name="connsiteX3236" fmla="*/ 1118512 w 2397257"/>
                <a:gd name="connsiteY3236" fmla="*/ 572782 h 2370204"/>
                <a:gd name="connsiteX3237" fmla="*/ 1095101 w 2397257"/>
                <a:gd name="connsiteY3237" fmla="*/ 596193 h 2370204"/>
                <a:gd name="connsiteX3238" fmla="*/ 1071690 w 2397257"/>
                <a:gd name="connsiteY3238" fmla="*/ 572782 h 2370204"/>
                <a:gd name="connsiteX3239" fmla="*/ 1095101 w 2397257"/>
                <a:gd name="connsiteY3239" fmla="*/ 549371 h 2370204"/>
                <a:gd name="connsiteX3240" fmla="*/ 722610 w 2397257"/>
                <a:gd name="connsiteY3240" fmla="*/ 544169 h 2370204"/>
                <a:gd name="connsiteX3241" fmla="*/ 744980 w 2397257"/>
                <a:gd name="connsiteY3241" fmla="*/ 566539 h 2370204"/>
                <a:gd name="connsiteX3242" fmla="*/ 722610 w 2397257"/>
                <a:gd name="connsiteY3242" fmla="*/ 588909 h 2370204"/>
                <a:gd name="connsiteX3243" fmla="*/ 700240 w 2397257"/>
                <a:gd name="connsiteY3243" fmla="*/ 566539 h 2370204"/>
                <a:gd name="connsiteX3244" fmla="*/ 722610 w 2397257"/>
                <a:gd name="connsiteY3244" fmla="*/ 544169 h 2370204"/>
                <a:gd name="connsiteX3245" fmla="*/ 1668924 w 2397257"/>
                <a:gd name="connsiteY3245" fmla="*/ 542088 h 2370204"/>
                <a:gd name="connsiteX3246" fmla="*/ 1689734 w 2397257"/>
                <a:gd name="connsiteY3246" fmla="*/ 563418 h 2370204"/>
                <a:gd name="connsiteX3247" fmla="*/ 1668924 w 2397257"/>
                <a:gd name="connsiteY3247" fmla="*/ 584748 h 2370204"/>
                <a:gd name="connsiteX3248" fmla="*/ 1648114 w 2397257"/>
                <a:gd name="connsiteY3248" fmla="*/ 563418 h 2370204"/>
                <a:gd name="connsiteX3249" fmla="*/ 1668924 w 2397257"/>
                <a:gd name="connsiteY3249" fmla="*/ 542088 h 2370204"/>
                <a:gd name="connsiteX3250" fmla="*/ 1230363 w 2397257"/>
                <a:gd name="connsiteY3250" fmla="*/ 542088 h 2370204"/>
                <a:gd name="connsiteX3251" fmla="*/ 1252733 w 2397257"/>
                <a:gd name="connsiteY3251" fmla="*/ 565499 h 2370204"/>
                <a:gd name="connsiteX3252" fmla="*/ 1230363 w 2397257"/>
                <a:gd name="connsiteY3252" fmla="*/ 588910 h 2370204"/>
                <a:gd name="connsiteX3253" fmla="*/ 1207993 w 2397257"/>
                <a:gd name="connsiteY3253" fmla="*/ 565499 h 2370204"/>
                <a:gd name="connsiteX3254" fmla="*/ 1230363 w 2397257"/>
                <a:gd name="connsiteY3254" fmla="*/ 542088 h 2370204"/>
                <a:gd name="connsiteX3255" fmla="*/ 1161692 w 2397257"/>
                <a:gd name="connsiteY3255" fmla="*/ 542088 h 2370204"/>
                <a:gd name="connsiteX3256" fmla="*/ 1185103 w 2397257"/>
                <a:gd name="connsiteY3256" fmla="*/ 565499 h 2370204"/>
                <a:gd name="connsiteX3257" fmla="*/ 1161692 w 2397257"/>
                <a:gd name="connsiteY3257" fmla="*/ 588910 h 2370204"/>
                <a:gd name="connsiteX3258" fmla="*/ 1138281 w 2397257"/>
                <a:gd name="connsiteY3258" fmla="*/ 565499 h 2370204"/>
                <a:gd name="connsiteX3259" fmla="*/ 1161692 w 2397257"/>
                <a:gd name="connsiteY3259" fmla="*/ 542088 h 2370204"/>
                <a:gd name="connsiteX3260" fmla="*/ 502550 w 2397257"/>
                <a:gd name="connsiteY3260" fmla="*/ 542088 h 2370204"/>
                <a:gd name="connsiteX3261" fmla="*/ 520238 w 2397257"/>
                <a:gd name="connsiteY3261" fmla="*/ 559256 h 2370204"/>
                <a:gd name="connsiteX3262" fmla="*/ 502550 w 2397257"/>
                <a:gd name="connsiteY3262" fmla="*/ 576424 h 2370204"/>
                <a:gd name="connsiteX3263" fmla="*/ 484862 w 2397257"/>
                <a:gd name="connsiteY3263" fmla="*/ 559256 h 2370204"/>
                <a:gd name="connsiteX3264" fmla="*/ 502550 w 2397257"/>
                <a:gd name="connsiteY3264" fmla="*/ 542088 h 2370204"/>
                <a:gd name="connsiteX3265" fmla="*/ 219541 w 2397257"/>
                <a:gd name="connsiteY3265" fmla="*/ 542088 h 2370204"/>
                <a:gd name="connsiteX3266" fmla="*/ 225784 w 2397257"/>
                <a:gd name="connsiteY3266" fmla="*/ 548331 h 2370204"/>
                <a:gd name="connsiteX3267" fmla="*/ 219541 w 2397257"/>
                <a:gd name="connsiteY3267" fmla="*/ 554574 h 2370204"/>
                <a:gd name="connsiteX3268" fmla="*/ 213298 w 2397257"/>
                <a:gd name="connsiteY3268" fmla="*/ 548331 h 2370204"/>
                <a:gd name="connsiteX3269" fmla="*/ 219541 w 2397257"/>
                <a:gd name="connsiteY3269" fmla="*/ 542088 h 2370204"/>
                <a:gd name="connsiteX3270" fmla="*/ 2172513 w 2397257"/>
                <a:gd name="connsiteY3270" fmla="*/ 540007 h 2370204"/>
                <a:gd name="connsiteX3271" fmla="*/ 2174594 w 2397257"/>
                <a:gd name="connsiteY3271" fmla="*/ 542088 h 2370204"/>
                <a:gd name="connsiteX3272" fmla="*/ 2172513 w 2397257"/>
                <a:gd name="connsiteY3272" fmla="*/ 544169 h 2370204"/>
                <a:gd name="connsiteX3273" fmla="*/ 2170432 w 2397257"/>
                <a:gd name="connsiteY3273" fmla="*/ 542088 h 2370204"/>
                <a:gd name="connsiteX3274" fmla="*/ 2172513 w 2397257"/>
                <a:gd name="connsiteY3274" fmla="*/ 540007 h 2370204"/>
                <a:gd name="connsiteX3275" fmla="*/ 1520656 w 2397257"/>
                <a:gd name="connsiteY3275" fmla="*/ 540007 h 2370204"/>
                <a:gd name="connsiteX3276" fmla="*/ 1544067 w 2397257"/>
                <a:gd name="connsiteY3276" fmla="*/ 563418 h 2370204"/>
                <a:gd name="connsiteX3277" fmla="*/ 1520656 w 2397257"/>
                <a:gd name="connsiteY3277" fmla="*/ 586829 h 2370204"/>
                <a:gd name="connsiteX3278" fmla="*/ 1497245 w 2397257"/>
                <a:gd name="connsiteY3278" fmla="*/ 563418 h 2370204"/>
                <a:gd name="connsiteX3279" fmla="*/ 1520656 w 2397257"/>
                <a:gd name="connsiteY3279" fmla="*/ 540007 h 2370204"/>
                <a:gd name="connsiteX3280" fmla="*/ 869838 w 2397257"/>
                <a:gd name="connsiteY3280" fmla="*/ 540007 h 2370204"/>
                <a:gd name="connsiteX3281" fmla="*/ 895850 w 2397257"/>
                <a:gd name="connsiteY3281" fmla="*/ 566019 h 2370204"/>
                <a:gd name="connsiteX3282" fmla="*/ 869838 w 2397257"/>
                <a:gd name="connsiteY3282" fmla="*/ 592031 h 2370204"/>
                <a:gd name="connsiteX3283" fmla="*/ 843826 w 2397257"/>
                <a:gd name="connsiteY3283" fmla="*/ 566019 h 2370204"/>
                <a:gd name="connsiteX3284" fmla="*/ 869838 w 2397257"/>
                <a:gd name="connsiteY3284" fmla="*/ 540007 h 2370204"/>
                <a:gd name="connsiteX3285" fmla="*/ 1888985 w 2397257"/>
                <a:gd name="connsiteY3285" fmla="*/ 536885 h 2370204"/>
                <a:gd name="connsiteX3286" fmla="*/ 1905113 w 2397257"/>
                <a:gd name="connsiteY3286" fmla="*/ 553013 h 2370204"/>
                <a:gd name="connsiteX3287" fmla="*/ 1888985 w 2397257"/>
                <a:gd name="connsiteY3287" fmla="*/ 569141 h 2370204"/>
                <a:gd name="connsiteX3288" fmla="*/ 1872857 w 2397257"/>
                <a:gd name="connsiteY3288" fmla="*/ 553013 h 2370204"/>
                <a:gd name="connsiteX3289" fmla="*/ 1888985 w 2397257"/>
                <a:gd name="connsiteY3289" fmla="*/ 536885 h 2370204"/>
                <a:gd name="connsiteX3290" fmla="*/ 141505 w 2397257"/>
                <a:gd name="connsiteY3290" fmla="*/ 527521 h 2370204"/>
                <a:gd name="connsiteX3291" fmla="*/ 143586 w 2397257"/>
                <a:gd name="connsiteY3291" fmla="*/ 530123 h 2370204"/>
                <a:gd name="connsiteX3292" fmla="*/ 141505 w 2397257"/>
                <a:gd name="connsiteY3292" fmla="*/ 532725 h 2370204"/>
                <a:gd name="connsiteX3293" fmla="*/ 139424 w 2397257"/>
                <a:gd name="connsiteY3293" fmla="*/ 530123 h 2370204"/>
                <a:gd name="connsiteX3294" fmla="*/ 141505 w 2397257"/>
                <a:gd name="connsiteY3294" fmla="*/ 527521 h 2370204"/>
                <a:gd name="connsiteX3295" fmla="*/ 419833 w 2397257"/>
                <a:gd name="connsiteY3295" fmla="*/ 522319 h 2370204"/>
                <a:gd name="connsiteX3296" fmla="*/ 435961 w 2397257"/>
                <a:gd name="connsiteY3296" fmla="*/ 537406 h 2370204"/>
                <a:gd name="connsiteX3297" fmla="*/ 419833 w 2397257"/>
                <a:gd name="connsiteY3297" fmla="*/ 552493 h 2370204"/>
                <a:gd name="connsiteX3298" fmla="*/ 403705 w 2397257"/>
                <a:gd name="connsiteY3298" fmla="*/ 537406 h 2370204"/>
                <a:gd name="connsiteX3299" fmla="*/ 419833 w 2397257"/>
                <a:gd name="connsiteY3299" fmla="*/ 522319 h 2370204"/>
                <a:gd name="connsiteX3300" fmla="*/ 1972222 w 2397257"/>
                <a:gd name="connsiteY3300" fmla="*/ 520238 h 2370204"/>
                <a:gd name="connsiteX3301" fmla="*/ 1984188 w 2397257"/>
                <a:gd name="connsiteY3301" fmla="*/ 532204 h 2370204"/>
                <a:gd name="connsiteX3302" fmla="*/ 1972222 w 2397257"/>
                <a:gd name="connsiteY3302" fmla="*/ 544170 h 2370204"/>
                <a:gd name="connsiteX3303" fmla="*/ 1960256 w 2397257"/>
                <a:gd name="connsiteY3303" fmla="*/ 532204 h 2370204"/>
                <a:gd name="connsiteX3304" fmla="*/ 1972222 w 2397257"/>
                <a:gd name="connsiteY3304" fmla="*/ 520238 h 2370204"/>
                <a:gd name="connsiteX3305" fmla="*/ 636252 w 2397257"/>
                <a:gd name="connsiteY3305" fmla="*/ 520238 h 2370204"/>
                <a:gd name="connsiteX3306" fmla="*/ 653420 w 2397257"/>
                <a:gd name="connsiteY3306" fmla="*/ 538447 h 2370204"/>
                <a:gd name="connsiteX3307" fmla="*/ 636252 w 2397257"/>
                <a:gd name="connsiteY3307" fmla="*/ 556656 h 2370204"/>
                <a:gd name="connsiteX3308" fmla="*/ 619084 w 2397257"/>
                <a:gd name="connsiteY3308" fmla="*/ 538447 h 2370204"/>
                <a:gd name="connsiteX3309" fmla="*/ 636252 w 2397257"/>
                <a:gd name="connsiteY3309" fmla="*/ 520238 h 2370204"/>
                <a:gd name="connsiteX3310" fmla="*/ 1757364 w 2397257"/>
                <a:gd name="connsiteY3310" fmla="*/ 515035 h 2370204"/>
                <a:gd name="connsiteX3311" fmla="*/ 1777133 w 2397257"/>
                <a:gd name="connsiteY3311" fmla="*/ 534804 h 2370204"/>
                <a:gd name="connsiteX3312" fmla="*/ 1757364 w 2397257"/>
                <a:gd name="connsiteY3312" fmla="*/ 554573 h 2370204"/>
                <a:gd name="connsiteX3313" fmla="*/ 1737595 w 2397257"/>
                <a:gd name="connsiteY3313" fmla="*/ 534804 h 2370204"/>
                <a:gd name="connsiteX3314" fmla="*/ 1757364 w 2397257"/>
                <a:gd name="connsiteY3314" fmla="*/ 515035 h 2370204"/>
                <a:gd name="connsiteX3315" fmla="*/ 1459268 w 2397257"/>
                <a:gd name="connsiteY3315" fmla="*/ 512954 h 2370204"/>
                <a:gd name="connsiteX3316" fmla="*/ 1482679 w 2397257"/>
                <a:gd name="connsiteY3316" fmla="*/ 537405 h 2370204"/>
                <a:gd name="connsiteX3317" fmla="*/ 1459268 w 2397257"/>
                <a:gd name="connsiteY3317" fmla="*/ 561856 h 2370204"/>
                <a:gd name="connsiteX3318" fmla="*/ 1435857 w 2397257"/>
                <a:gd name="connsiteY3318" fmla="*/ 537405 h 2370204"/>
                <a:gd name="connsiteX3319" fmla="*/ 1459268 w 2397257"/>
                <a:gd name="connsiteY3319" fmla="*/ 512954 h 2370204"/>
                <a:gd name="connsiteX3320" fmla="*/ 932266 w 2397257"/>
                <a:gd name="connsiteY3320" fmla="*/ 512954 h 2370204"/>
                <a:gd name="connsiteX3321" fmla="*/ 958278 w 2397257"/>
                <a:gd name="connsiteY3321" fmla="*/ 538966 h 2370204"/>
                <a:gd name="connsiteX3322" fmla="*/ 932266 w 2397257"/>
                <a:gd name="connsiteY3322" fmla="*/ 564978 h 2370204"/>
                <a:gd name="connsiteX3323" fmla="*/ 906254 w 2397257"/>
                <a:gd name="connsiteY3323" fmla="*/ 538966 h 2370204"/>
                <a:gd name="connsiteX3324" fmla="*/ 932266 w 2397257"/>
                <a:gd name="connsiteY3324" fmla="*/ 512954 h 2370204"/>
                <a:gd name="connsiteX3325" fmla="*/ 779836 w 2397257"/>
                <a:gd name="connsiteY3325" fmla="*/ 507752 h 2370204"/>
                <a:gd name="connsiteX3326" fmla="*/ 802206 w 2397257"/>
                <a:gd name="connsiteY3326" fmla="*/ 530122 h 2370204"/>
                <a:gd name="connsiteX3327" fmla="*/ 779836 w 2397257"/>
                <a:gd name="connsiteY3327" fmla="*/ 552492 h 2370204"/>
                <a:gd name="connsiteX3328" fmla="*/ 757466 w 2397257"/>
                <a:gd name="connsiteY3328" fmla="*/ 530122 h 2370204"/>
                <a:gd name="connsiteX3329" fmla="*/ 779836 w 2397257"/>
                <a:gd name="connsiteY3329" fmla="*/ 507752 h 2370204"/>
                <a:gd name="connsiteX3330" fmla="*/ 339716 w 2397257"/>
                <a:gd name="connsiteY3330" fmla="*/ 507752 h 2370204"/>
                <a:gd name="connsiteX3331" fmla="*/ 349601 w 2397257"/>
                <a:gd name="connsiteY3331" fmla="*/ 516076 h 2370204"/>
                <a:gd name="connsiteX3332" fmla="*/ 339716 w 2397257"/>
                <a:gd name="connsiteY3332" fmla="*/ 524400 h 2370204"/>
                <a:gd name="connsiteX3333" fmla="*/ 329831 w 2397257"/>
                <a:gd name="connsiteY3333" fmla="*/ 516076 h 2370204"/>
                <a:gd name="connsiteX3334" fmla="*/ 339716 w 2397257"/>
                <a:gd name="connsiteY3334" fmla="*/ 507752 h 2370204"/>
                <a:gd name="connsiteX3335" fmla="*/ 2051298 w 2397257"/>
                <a:gd name="connsiteY3335" fmla="*/ 504631 h 2370204"/>
                <a:gd name="connsiteX3336" fmla="*/ 2055980 w 2397257"/>
                <a:gd name="connsiteY3336" fmla="*/ 509833 h 2370204"/>
                <a:gd name="connsiteX3337" fmla="*/ 2051298 w 2397257"/>
                <a:gd name="connsiteY3337" fmla="*/ 515036 h 2370204"/>
                <a:gd name="connsiteX3338" fmla="*/ 2046616 w 2397257"/>
                <a:gd name="connsiteY3338" fmla="*/ 509833 h 2370204"/>
                <a:gd name="connsiteX3339" fmla="*/ 2051298 w 2397257"/>
                <a:gd name="connsiteY3339" fmla="*/ 504631 h 2370204"/>
                <a:gd name="connsiteX3340" fmla="*/ 1612218 w 2397257"/>
                <a:gd name="connsiteY3340" fmla="*/ 504630 h 2370204"/>
                <a:gd name="connsiteX3341" fmla="*/ 1633548 w 2397257"/>
                <a:gd name="connsiteY3341" fmla="*/ 527000 h 2370204"/>
                <a:gd name="connsiteX3342" fmla="*/ 1612218 w 2397257"/>
                <a:gd name="connsiteY3342" fmla="*/ 549370 h 2370204"/>
                <a:gd name="connsiteX3343" fmla="*/ 1590888 w 2397257"/>
                <a:gd name="connsiteY3343" fmla="*/ 527000 h 2370204"/>
                <a:gd name="connsiteX3344" fmla="*/ 1612218 w 2397257"/>
                <a:gd name="connsiteY3344" fmla="*/ 504630 h 2370204"/>
                <a:gd name="connsiteX3345" fmla="*/ 550933 w 2397257"/>
                <a:gd name="connsiteY3345" fmla="*/ 497347 h 2370204"/>
                <a:gd name="connsiteX3346" fmla="*/ 567061 w 2397257"/>
                <a:gd name="connsiteY3346" fmla="*/ 512434 h 2370204"/>
                <a:gd name="connsiteX3347" fmla="*/ 550933 w 2397257"/>
                <a:gd name="connsiteY3347" fmla="*/ 527521 h 2370204"/>
                <a:gd name="connsiteX3348" fmla="*/ 534805 w 2397257"/>
                <a:gd name="connsiteY3348" fmla="*/ 512434 h 2370204"/>
                <a:gd name="connsiteX3349" fmla="*/ 550933 w 2397257"/>
                <a:gd name="connsiteY3349" fmla="*/ 497347 h 2370204"/>
                <a:gd name="connsiteX3350" fmla="*/ 1839561 w 2397257"/>
                <a:gd name="connsiteY3350" fmla="*/ 495266 h 2370204"/>
                <a:gd name="connsiteX3351" fmla="*/ 1853087 w 2397257"/>
                <a:gd name="connsiteY3351" fmla="*/ 508792 h 2370204"/>
                <a:gd name="connsiteX3352" fmla="*/ 1839561 w 2397257"/>
                <a:gd name="connsiteY3352" fmla="*/ 522318 h 2370204"/>
                <a:gd name="connsiteX3353" fmla="*/ 1826035 w 2397257"/>
                <a:gd name="connsiteY3353" fmla="*/ 508792 h 2370204"/>
                <a:gd name="connsiteX3354" fmla="*/ 1839561 w 2397257"/>
                <a:gd name="connsiteY3354" fmla="*/ 495266 h 2370204"/>
                <a:gd name="connsiteX3355" fmla="*/ 1394758 w 2397257"/>
                <a:gd name="connsiteY3355" fmla="*/ 493185 h 2370204"/>
                <a:gd name="connsiteX3356" fmla="*/ 1418169 w 2397257"/>
                <a:gd name="connsiteY3356" fmla="*/ 516596 h 2370204"/>
                <a:gd name="connsiteX3357" fmla="*/ 1394758 w 2397257"/>
                <a:gd name="connsiteY3357" fmla="*/ 540007 h 2370204"/>
                <a:gd name="connsiteX3358" fmla="*/ 1371347 w 2397257"/>
                <a:gd name="connsiteY3358" fmla="*/ 516596 h 2370204"/>
                <a:gd name="connsiteX3359" fmla="*/ 1394758 w 2397257"/>
                <a:gd name="connsiteY3359" fmla="*/ 493185 h 2370204"/>
                <a:gd name="connsiteX3360" fmla="*/ 996256 w 2397257"/>
                <a:gd name="connsiteY3360" fmla="*/ 493185 h 2370204"/>
                <a:gd name="connsiteX3361" fmla="*/ 1021748 w 2397257"/>
                <a:gd name="connsiteY3361" fmla="*/ 518677 h 2370204"/>
                <a:gd name="connsiteX3362" fmla="*/ 996256 w 2397257"/>
                <a:gd name="connsiteY3362" fmla="*/ 544169 h 2370204"/>
                <a:gd name="connsiteX3363" fmla="*/ 970764 w 2397257"/>
                <a:gd name="connsiteY3363" fmla="*/ 518677 h 2370204"/>
                <a:gd name="connsiteX3364" fmla="*/ 996256 w 2397257"/>
                <a:gd name="connsiteY3364" fmla="*/ 493185 h 2370204"/>
                <a:gd name="connsiteX3365" fmla="*/ 260120 w 2397257"/>
                <a:gd name="connsiteY3365" fmla="*/ 490064 h 2370204"/>
                <a:gd name="connsiteX3366" fmla="*/ 265323 w 2397257"/>
                <a:gd name="connsiteY3366" fmla="*/ 495267 h 2370204"/>
                <a:gd name="connsiteX3367" fmla="*/ 260120 w 2397257"/>
                <a:gd name="connsiteY3367" fmla="*/ 500470 h 2370204"/>
                <a:gd name="connsiteX3368" fmla="*/ 254917 w 2397257"/>
                <a:gd name="connsiteY3368" fmla="*/ 495267 h 2370204"/>
                <a:gd name="connsiteX3369" fmla="*/ 260120 w 2397257"/>
                <a:gd name="connsiteY3369" fmla="*/ 490064 h 2370204"/>
                <a:gd name="connsiteX3370" fmla="*/ 2131935 w 2397257"/>
                <a:gd name="connsiteY3370" fmla="*/ 487983 h 2370204"/>
                <a:gd name="connsiteX3371" fmla="*/ 2132976 w 2397257"/>
                <a:gd name="connsiteY3371" fmla="*/ 489024 h 2370204"/>
                <a:gd name="connsiteX3372" fmla="*/ 2131935 w 2397257"/>
                <a:gd name="connsiteY3372" fmla="*/ 490065 h 2370204"/>
                <a:gd name="connsiteX3373" fmla="*/ 2130894 w 2397257"/>
                <a:gd name="connsiteY3373" fmla="*/ 489024 h 2370204"/>
                <a:gd name="connsiteX3374" fmla="*/ 2131935 w 2397257"/>
                <a:gd name="connsiteY3374" fmla="*/ 487983 h 2370204"/>
                <a:gd name="connsiteX3375" fmla="*/ 689316 w 2397257"/>
                <a:gd name="connsiteY3375" fmla="*/ 482781 h 2370204"/>
                <a:gd name="connsiteX3376" fmla="*/ 705444 w 2397257"/>
                <a:gd name="connsiteY3376" fmla="*/ 498909 h 2370204"/>
                <a:gd name="connsiteX3377" fmla="*/ 689316 w 2397257"/>
                <a:gd name="connsiteY3377" fmla="*/ 515037 h 2370204"/>
                <a:gd name="connsiteX3378" fmla="*/ 673188 w 2397257"/>
                <a:gd name="connsiteY3378" fmla="*/ 498909 h 2370204"/>
                <a:gd name="connsiteX3379" fmla="*/ 689316 w 2397257"/>
                <a:gd name="connsiteY3379" fmla="*/ 482781 h 2370204"/>
                <a:gd name="connsiteX3380" fmla="*/ 1329208 w 2397257"/>
                <a:gd name="connsiteY3380" fmla="*/ 480700 h 2370204"/>
                <a:gd name="connsiteX3381" fmla="*/ 1351578 w 2397257"/>
                <a:gd name="connsiteY3381" fmla="*/ 502550 h 2370204"/>
                <a:gd name="connsiteX3382" fmla="*/ 1329208 w 2397257"/>
                <a:gd name="connsiteY3382" fmla="*/ 524400 h 2370204"/>
                <a:gd name="connsiteX3383" fmla="*/ 1306838 w 2397257"/>
                <a:gd name="connsiteY3383" fmla="*/ 502550 h 2370204"/>
                <a:gd name="connsiteX3384" fmla="*/ 1329208 w 2397257"/>
                <a:gd name="connsiteY3384" fmla="*/ 480700 h 2370204"/>
                <a:gd name="connsiteX3385" fmla="*/ 1062846 w 2397257"/>
                <a:gd name="connsiteY3385" fmla="*/ 480700 h 2370204"/>
                <a:gd name="connsiteX3386" fmla="*/ 1086257 w 2397257"/>
                <a:gd name="connsiteY3386" fmla="*/ 502550 h 2370204"/>
                <a:gd name="connsiteX3387" fmla="*/ 1062846 w 2397257"/>
                <a:gd name="connsiteY3387" fmla="*/ 524400 h 2370204"/>
                <a:gd name="connsiteX3388" fmla="*/ 1039435 w 2397257"/>
                <a:gd name="connsiteY3388" fmla="*/ 502550 h 2370204"/>
                <a:gd name="connsiteX3389" fmla="*/ 1062846 w 2397257"/>
                <a:gd name="connsiteY3389" fmla="*/ 480700 h 2370204"/>
                <a:gd name="connsiteX3390" fmla="*/ 1702739 w 2397257"/>
                <a:gd name="connsiteY3390" fmla="*/ 477578 h 2370204"/>
                <a:gd name="connsiteX3391" fmla="*/ 1719907 w 2397257"/>
                <a:gd name="connsiteY3391" fmla="*/ 495266 h 2370204"/>
                <a:gd name="connsiteX3392" fmla="*/ 1702739 w 2397257"/>
                <a:gd name="connsiteY3392" fmla="*/ 512954 h 2370204"/>
                <a:gd name="connsiteX3393" fmla="*/ 1685571 w 2397257"/>
                <a:gd name="connsiteY3393" fmla="*/ 495266 h 2370204"/>
                <a:gd name="connsiteX3394" fmla="*/ 1702739 w 2397257"/>
                <a:gd name="connsiteY3394" fmla="*/ 477578 h 2370204"/>
                <a:gd name="connsiteX3395" fmla="*/ 1552911 w 2397257"/>
                <a:gd name="connsiteY3395" fmla="*/ 477578 h 2370204"/>
                <a:gd name="connsiteX3396" fmla="*/ 1571120 w 2397257"/>
                <a:gd name="connsiteY3396" fmla="*/ 496307 h 2370204"/>
                <a:gd name="connsiteX3397" fmla="*/ 1552911 w 2397257"/>
                <a:gd name="connsiteY3397" fmla="*/ 515036 h 2370204"/>
                <a:gd name="connsiteX3398" fmla="*/ 1534702 w 2397257"/>
                <a:gd name="connsiteY3398" fmla="*/ 496307 h 2370204"/>
                <a:gd name="connsiteX3399" fmla="*/ 1552911 w 2397257"/>
                <a:gd name="connsiteY3399" fmla="*/ 477578 h 2370204"/>
                <a:gd name="connsiteX3400" fmla="*/ 839144 w 2397257"/>
                <a:gd name="connsiteY3400" fmla="*/ 477578 h 2370204"/>
                <a:gd name="connsiteX3401" fmla="*/ 859434 w 2397257"/>
                <a:gd name="connsiteY3401" fmla="*/ 497347 h 2370204"/>
                <a:gd name="connsiteX3402" fmla="*/ 839144 w 2397257"/>
                <a:gd name="connsiteY3402" fmla="*/ 517116 h 2370204"/>
                <a:gd name="connsiteX3403" fmla="*/ 818854 w 2397257"/>
                <a:gd name="connsiteY3403" fmla="*/ 497347 h 2370204"/>
                <a:gd name="connsiteX3404" fmla="*/ 839144 w 2397257"/>
                <a:gd name="connsiteY3404" fmla="*/ 477578 h 2370204"/>
                <a:gd name="connsiteX3405" fmla="*/ 467174 w 2397257"/>
                <a:gd name="connsiteY3405" fmla="*/ 475497 h 2370204"/>
                <a:gd name="connsiteX3406" fmla="*/ 480700 w 2397257"/>
                <a:gd name="connsiteY3406" fmla="*/ 489023 h 2370204"/>
                <a:gd name="connsiteX3407" fmla="*/ 467174 w 2397257"/>
                <a:gd name="connsiteY3407" fmla="*/ 502549 h 2370204"/>
                <a:gd name="connsiteX3408" fmla="*/ 453648 w 2397257"/>
                <a:gd name="connsiteY3408" fmla="*/ 489023 h 2370204"/>
                <a:gd name="connsiteX3409" fmla="*/ 467174 w 2397257"/>
                <a:gd name="connsiteY3409" fmla="*/ 475497 h 2370204"/>
                <a:gd name="connsiteX3410" fmla="*/ 1925401 w 2397257"/>
                <a:gd name="connsiteY3410" fmla="*/ 472376 h 2370204"/>
                <a:gd name="connsiteX3411" fmla="*/ 1935286 w 2397257"/>
                <a:gd name="connsiteY3411" fmla="*/ 482781 h 2370204"/>
                <a:gd name="connsiteX3412" fmla="*/ 1925401 w 2397257"/>
                <a:gd name="connsiteY3412" fmla="*/ 493186 h 2370204"/>
                <a:gd name="connsiteX3413" fmla="*/ 1915516 w 2397257"/>
                <a:gd name="connsiteY3413" fmla="*/ 482781 h 2370204"/>
                <a:gd name="connsiteX3414" fmla="*/ 1925401 w 2397257"/>
                <a:gd name="connsiteY3414" fmla="*/ 472376 h 2370204"/>
                <a:gd name="connsiteX3415" fmla="*/ 180003 w 2397257"/>
                <a:gd name="connsiteY3415" fmla="*/ 472376 h 2370204"/>
                <a:gd name="connsiteX3416" fmla="*/ 181044 w 2397257"/>
                <a:gd name="connsiteY3416" fmla="*/ 474978 h 2370204"/>
                <a:gd name="connsiteX3417" fmla="*/ 180003 w 2397257"/>
                <a:gd name="connsiteY3417" fmla="*/ 477580 h 2370204"/>
                <a:gd name="connsiteX3418" fmla="*/ 178962 w 2397257"/>
                <a:gd name="connsiteY3418" fmla="*/ 474978 h 2370204"/>
                <a:gd name="connsiteX3419" fmla="*/ 180003 w 2397257"/>
                <a:gd name="connsiteY3419" fmla="*/ 472376 h 2370204"/>
                <a:gd name="connsiteX3420" fmla="*/ 1263658 w 2397257"/>
                <a:gd name="connsiteY3420" fmla="*/ 470295 h 2370204"/>
                <a:gd name="connsiteX3421" fmla="*/ 1287069 w 2397257"/>
                <a:gd name="connsiteY3421" fmla="*/ 492665 h 2370204"/>
                <a:gd name="connsiteX3422" fmla="*/ 1263658 w 2397257"/>
                <a:gd name="connsiteY3422" fmla="*/ 515035 h 2370204"/>
                <a:gd name="connsiteX3423" fmla="*/ 1240247 w 2397257"/>
                <a:gd name="connsiteY3423" fmla="*/ 492665 h 2370204"/>
                <a:gd name="connsiteX3424" fmla="*/ 1263658 w 2397257"/>
                <a:gd name="connsiteY3424" fmla="*/ 470295 h 2370204"/>
                <a:gd name="connsiteX3425" fmla="*/ 1128396 w 2397257"/>
                <a:gd name="connsiteY3425" fmla="*/ 470295 h 2370204"/>
                <a:gd name="connsiteX3426" fmla="*/ 1150766 w 2397257"/>
                <a:gd name="connsiteY3426" fmla="*/ 493706 h 2370204"/>
                <a:gd name="connsiteX3427" fmla="*/ 1128396 w 2397257"/>
                <a:gd name="connsiteY3427" fmla="*/ 517117 h 2370204"/>
                <a:gd name="connsiteX3428" fmla="*/ 1106026 w 2397257"/>
                <a:gd name="connsiteY3428" fmla="*/ 493706 h 2370204"/>
                <a:gd name="connsiteX3429" fmla="*/ 1128396 w 2397257"/>
                <a:gd name="connsiteY3429" fmla="*/ 470295 h 2370204"/>
                <a:gd name="connsiteX3430" fmla="*/ 1194986 w 2397257"/>
                <a:gd name="connsiteY3430" fmla="*/ 468214 h 2370204"/>
                <a:gd name="connsiteX3431" fmla="*/ 1217356 w 2397257"/>
                <a:gd name="connsiteY3431" fmla="*/ 490584 h 2370204"/>
                <a:gd name="connsiteX3432" fmla="*/ 1194986 w 2397257"/>
                <a:gd name="connsiteY3432" fmla="*/ 512954 h 2370204"/>
                <a:gd name="connsiteX3433" fmla="*/ 1172616 w 2397257"/>
                <a:gd name="connsiteY3433" fmla="*/ 490584 h 2370204"/>
                <a:gd name="connsiteX3434" fmla="*/ 1194986 w 2397257"/>
                <a:gd name="connsiteY3434" fmla="*/ 468214 h 2370204"/>
                <a:gd name="connsiteX3435" fmla="*/ 2007077 w 2397257"/>
                <a:gd name="connsiteY3435" fmla="*/ 455728 h 2370204"/>
                <a:gd name="connsiteX3436" fmla="*/ 2012280 w 2397257"/>
                <a:gd name="connsiteY3436" fmla="*/ 460410 h 2370204"/>
                <a:gd name="connsiteX3437" fmla="*/ 2007077 w 2397257"/>
                <a:gd name="connsiteY3437" fmla="*/ 465092 h 2370204"/>
                <a:gd name="connsiteX3438" fmla="*/ 2001875 w 2397257"/>
                <a:gd name="connsiteY3438" fmla="*/ 460410 h 2370204"/>
                <a:gd name="connsiteX3439" fmla="*/ 2007077 w 2397257"/>
                <a:gd name="connsiteY3439" fmla="*/ 455728 h 2370204"/>
                <a:gd name="connsiteX3440" fmla="*/ 602957 w 2397257"/>
                <a:gd name="connsiteY3440" fmla="*/ 452607 h 2370204"/>
                <a:gd name="connsiteX3441" fmla="*/ 619085 w 2397257"/>
                <a:gd name="connsiteY3441" fmla="*/ 468735 h 2370204"/>
                <a:gd name="connsiteX3442" fmla="*/ 602957 w 2397257"/>
                <a:gd name="connsiteY3442" fmla="*/ 484863 h 2370204"/>
                <a:gd name="connsiteX3443" fmla="*/ 586829 w 2397257"/>
                <a:gd name="connsiteY3443" fmla="*/ 468735 h 2370204"/>
                <a:gd name="connsiteX3444" fmla="*/ 602957 w 2397257"/>
                <a:gd name="connsiteY3444" fmla="*/ 452607 h 2370204"/>
                <a:gd name="connsiteX3445" fmla="*/ 383936 w 2397257"/>
                <a:gd name="connsiteY3445" fmla="*/ 452607 h 2370204"/>
                <a:gd name="connsiteX3446" fmla="*/ 396422 w 2397257"/>
                <a:gd name="connsiteY3446" fmla="*/ 465093 h 2370204"/>
                <a:gd name="connsiteX3447" fmla="*/ 383936 w 2397257"/>
                <a:gd name="connsiteY3447" fmla="*/ 477579 h 2370204"/>
                <a:gd name="connsiteX3448" fmla="*/ 371450 w 2397257"/>
                <a:gd name="connsiteY3448" fmla="*/ 465093 h 2370204"/>
                <a:gd name="connsiteX3449" fmla="*/ 383936 w 2397257"/>
                <a:gd name="connsiteY3449" fmla="*/ 452607 h 2370204"/>
                <a:gd name="connsiteX3450" fmla="*/ 1789099 w 2397257"/>
                <a:gd name="connsiteY3450" fmla="*/ 450526 h 2370204"/>
                <a:gd name="connsiteX3451" fmla="*/ 1804186 w 2397257"/>
                <a:gd name="connsiteY3451" fmla="*/ 465613 h 2370204"/>
                <a:gd name="connsiteX3452" fmla="*/ 1789099 w 2397257"/>
                <a:gd name="connsiteY3452" fmla="*/ 480700 h 2370204"/>
                <a:gd name="connsiteX3453" fmla="*/ 1774012 w 2397257"/>
                <a:gd name="connsiteY3453" fmla="*/ 465613 h 2370204"/>
                <a:gd name="connsiteX3454" fmla="*/ 1789099 w 2397257"/>
                <a:gd name="connsiteY3454" fmla="*/ 450526 h 2370204"/>
                <a:gd name="connsiteX3455" fmla="*/ 1491003 w 2397257"/>
                <a:gd name="connsiteY3455" fmla="*/ 450526 h 2370204"/>
                <a:gd name="connsiteX3456" fmla="*/ 1509732 w 2397257"/>
                <a:gd name="connsiteY3456" fmla="*/ 469255 h 2370204"/>
                <a:gd name="connsiteX3457" fmla="*/ 1491003 w 2397257"/>
                <a:gd name="connsiteY3457" fmla="*/ 487984 h 2370204"/>
                <a:gd name="connsiteX3458" fmla="*/ 1472274 w 2397257"/>
                <a:gd name="connsiteY3458" fmla="*/ 469255 h 2370204"/>
                <a:gd name="connsiteX3459" fmla="*/ 1491003 w 2397257"/>
                <a:gd name="connsiteY3459" fmla="*/ 450526 h 2370204"/>
                <a:gd name="connsiteX3460" fmla="*/ 901052 w 2397257"/>
                <a:gd name="connsiteY3460" fmla="*/ 448445 h 2370204"/>
                <a:gd name="connsiteX3461" fmla="*/ 922902 w 2397257"/>
                <a:gd name="connsiteY3461" fmla="*/ 470815 h 2370204"/>
                <a:gd name="connsiteX3462" fmla="*/ 901052 w 2397257"/>
                <a:gd name="connsiteY3462" fmla="*/ 493185 h 2370204"/>
                <a:gd name="connsiteX3463" fmla="*/ 879202 w 2397257"/>
                <a:gd name="connsiteY3463" fmla="*/ 470815 h 2370204"/>
                <a:gd name="connsiteX3464" fmla="*/ 901052 w 2397257"/>
                <a:gd name="connsiteY3464" fmla="*/ 448445 h 2370204"/>
                <a:gd name="connsiteX3465" fmla="*/ 746543 w 2397257"/>
                <a:gd name="connsiteY3465" fmla="*/ 445324 h 2370204"/>
                <a:gd name="connsiteX3466" fmla="*/ 764752 w 2397257"/>
                <a:gd name="connsiteY3466" fmla="*/ 463012 h 2370204"/>
                <a:gd name="connsiteX3467" fmla="*/ 746543 w 2397257"/>
                <a:gd name="connsiteY3467" fmla="*/ 480700 h 2370204"/>
                <a:gd name="connsiteX3468" fmla="*/ 728334 w 2397257"/>
                <a:gd name="connsiteY3468" fmla="*/ 463012 h 2370204"/>
                <a:gd name="connsiteX3469" fmla="*/ 746543 w 2397257"/>
                <a:gd name="connsiteY3469" fmla="*/ 445324 h 2370204"/>
                <a:gd name="connsiteX3470" fmla="*/ 1645513 w 2397257"/>
                <a:gd name="connsiteY3470" fmla="*/ 441162 h 2370204"/>
                <a:gd name="connsiteX3471" fmla="*/ 1662681 w 2397257"/>
                <a:gd name="connsiteY3471" fmla="*/ 459371 h 2370204"/>
                <a:gd name="connsiteX3472" fmla="*/ 1645513 w 2397257"/>
                <a:gd name="connsiteY3472" fmla="*/ 477580 h 2370204"/>
                <a:gd name="connsiteX3473" fmla="*/ 1628345 w 2397257"/>
                <a:gd name="connsiteY3473" fmla="*/ 459371 h 2370204"/>
                <a:gd name="connsiteX3474" fmla="*/ 1645513 w 2397257"/>
                <a:gd name="connsiteY3474" fmla="*/ 441162 h 2370204"/>
                <a:gd name="connsiteX3475" fmla="*/ 2088756 w 2397257"/>
                <a:gd name="connsiteY3475" fmla="*/ 435959 h 2370204"/>
                <a:gd name="connsiteX3476" fmla="*/ 2091358 w 2397257"/>
                <a:gd name="connsiteY3476" fmla="*/ 437000 h 2370204"/>
                <a:gd name="connsiteX3477" fmla="*/ 2088756 w 2397257"/>
                <a:gd name="connsiteY3477" fmla="*/ 438041 h 2370204"/>
                <a:gd name="connsiteX3478" fmla="*/ 2086154 w 2397257"/>
                <a:gd name="connsiteY3478" fmla="*/ 437000 h 2370204"/>
                <a:gd name="connsiteX3479" fmla="*/ 2088756 w 2397257"/>
                <a:gd name="connsiteY3479" fmla="*/ 435959 h 2370204"/>
                <a:gd name="connsiteX3480" fmla="*/ 303299 w 2397257"/>
                <a:gd name="connsiteY3480" fmla="*/ 435959 h 2370204"/>
                <a:gd name="connsiteX3481" fmla="*/ 312143 w 2397257"/>
                <a:gd name="connsiteY3481" fmla="*/ 444283 h 2370204"/>
                <a:gd name="connsiteX3482" fmla="*/ 303299 w 2397257"/>
                <a:gd name="connsiteY3482" fmla="*/ 452607 h 2370204"/>
                <a:gd name="connsiteX3483" fmla="*/ 294455 w 2397257"/>
                <a:gd name="connsiteY3483" fmla="*/ 444283 h 2370204"/>
                <a:gd name="connsiteX3484" fmla="*/ 303299 w 2397257"/>
                <a:gd name="connsiteY3484" fmla="*/ 435959 h 2370204"/>
                <a:gd name="connsiteX3485" fmla="*/ 516597 w 2397257"/>
                <a:gd name="connsiteY3485" fmla="*/ 428676 h 2370204"/>
                <a:gd name="connsiteX3486" fmla="*/ 532725 w 2397257"/>
                <a:gd name="connsiteY3486" fmla="*/ 443243 h 2370204"/>
                <a:gd name="connsiteX3487" fmla="*/ 516597 w 2397257"/>
                <a:gd name="connsiteY3487" fmla="*/ 457810 h 2370204"/>
                <a:gd name="connsiteX3488" fmla="*/ 500469 w 2397257"/>
                <a:gd name="connsiteY3488" fmla="*/ 443243 h 2370204"/>
                <a:gd name="connsiteX3489" fmla="*/ 516597 w 2397257"/>
                <a:gd name="connsiteY3489" fmla="*/ 428676 h 2370204"/>
                <a:gd name="connsiteX3490" fmla="*/ 1874417 w 2397257"/>
                <a:gd name="connsiteY3490" fmla="*/ 425554 h 2370204"/>
                <a:gd name="connsiteX3491" fmla="*/ 1888464 w 2397257"/>
                <a:gd name="connsiteY3491" fmla="*/ 439080 h 2370204"/>
                <a:gd name="connsiteX3492" fmla="*/ 1874417 w 2397257"/>
                <a:gd name="connsiteY3492" fmla="*/ 452606 h 2370204"/>
                <a:gd name="connsiteX3493" fmla="*/ 1860370 w 2397257"/>
                <a:gd name="connsiteY3493" fmla="*/ 439080 h 2370204"/>
                <a:gd name="connsiteX3494" fmla="*/ 1874417 w 2397257"/>
                <a:gd name="connsiteY3494" fmla="*/ 425554 h 2370204"/>
                <a:gd name="connsiteX3495" fmla="*/ 1426493 w 2397257"/>
                <a:gd name="connsiteY3495" fmla="*/ 425554 h 2370204"/>
                <a:gd name="connsiteX3496" fmla="*/ 1447303 w 2397257"/>
                <a:gd name="connsiteY3496" fmla="*/ 446884 h 2370204"/>
                <a:gd name="connsiteX3497" fmla="*/ 1426493 w 2397257"/>
                <a:gd name="connsiteY3497" fmla="*/ 468214 h 2370204"/>
                <a:gd name="connsiteX3498" fmla="*/ 1405683 w 2397257"/>
                <a:gd name="connsiteY3498" fmla="*/ 446884 h 2370204"/>
                <a:gd name="connsiteX3499" fmla="*/ 1426493 w 2397257"/>
                <a:gd name="connsiteY3499" fmla="*/ 425554 h 2370204"/>
                <a:gd name="connsiteX3500" fmla="*/ 964001 w 2397257"/>
                <a:gd name="connsiteY3500" fmla="*/ 425554 h 2370204"/>
                <a:gd name="connsiteX3501" fmla="*/ 987412 w 2397257"/>
                <a:gd name="connsiteY3501" fmla="*/ 448965 h 2370204"/>
                <a:gd name="connsiteX3502" fmla="*/ 964001 w 2397257"/>
                <a:gd name="connsiteY3502" fmla="*/ 472376 h 2370204"/>
                <a:gd name="connsiteX3503" fmla="*/ 940590 w 2397257"/>
                <a:gd name="connsiteY3503" fmla="*/ 448965 h 2370204"/>
                <a:gd name="connsiteX3504" fmla="*/ 964001 w 2397257"/>
                <a:gd name="connsiteY3504" fmla="*/ 425554 h 2370204"/>
                <a:gd name="connsiteX3505" fmla="*/ 657581 w 2397257"/>
                <a:gd name="connsiteY3505" fmla="*/ 418271 h 2370204"/>
                <a:gd name="connsiteX3506" fmla="*/ 671107 w 2397257"/>
                <a:gd name="connsiteY3506" fmla="*/ 430757 h 2370204"/>
                <a:gd name="connsiteX3507" fmla="*/ 657581 w 2397257"/>
                <a:gd name="connsiteY3507" fmla="*/ 443243 h 2370204"/>
                <a:gd name="connsiteX3508" fmla="*/ 644055 w 2397257"/>
                <a:gd name="connsiteY3508" fmla="*/ 430757 h 2370204"/>
                <a:gd name="connsiteX3509" fmla="*/ 657581 w 2397257"/>
                <a:gd name="connsiteY3509" fmla="*/ 418271 h 2370204"/>
                <a:gd name="connsiteX3510" fmla="*/ 222142 w 2397257"/>
                <a:gd name="connsiteY3510" fmla="*/ 418271 h 2370204"/>
                <a:gd name="connsiteX3511" fmla="*/ 225784 w 2397257"/>
                <a:gd name="connsiteY3511" fmla="*/ 421913 h 2370204"/>
                <a:gd name="connsiteX3512" fmla="*/ 222142 w 2397257"/>
                <a:gd name="connsiteY3512" fmla="*/ 425555 h 2370204"/>
                <a:gd name="connsiteX3513" fmla="*/ 218500 w 2397257"/>
                <a:gd name="connsiteY3513" fmla="*/ 421913 h 2370204"/>
                <a:gd name="connsiteX3514" fmla="*/ 222142 w 2397257"/>
                <a:gd name="connsiteY3514" fmla="*/ 418271 h 2370204"/>
                <a:gd name="connsiteX3515" fmla="*/ 805850 w 2397257"/>
                <a:gd name="connsiteY3515" fmla="*/ 416190 h 2370204"/>
                <a:gd name="connsiteX3516" fmla="*/ 821978 w 2397257"/>
                <a:gd name="connsiteY3516" fmla="*/ 432318 h 2370204"/>
                <a:gd name="connsiteX3517" fmla="*/ 805850 w 2397257"/>
                <a:gd name="connsiteY3517" fmla="*/ 448446 h 2370204"/>
                <a:gd name="connsiteX3518" fmla="*/ 789722 w 2397257"/>
                <a:gd name="connsiteY3518" fmla="*/ 432318 h 2370204"/>
                <a:gd name="connsiteX3519" fmla="*/ 805850 w 2397257"/>
                <a:gd name="connsiteY3519" fmla="*/ 416190 h 2370204"/>
                <a:gd name="connsiteX3520" fmla="*/ 1734474 w 2397257"/>
                <a:gd name="connsiteY3520" fmla="*/ 413069 h 2370204"/>
                <a:gd name="connsiteX3521" fmla="*/ 1746960 w 2397257"/>
                <a:gd name="connsiteY3521" fmla="*/ 427116 h 2370204"/>
                <a:gd name="connsiteX3522" fmla="*/ 1734474 w 2397257"/>
                <a:gd name="connsiteY3522" fmla="*/ 441163 h 2370204"/>
                <a:gd name="connsiteX3523" fmla="*/ 1721988 w 2397257"/>
                <a:gd name="connsiteY3523" fmla="*/ 427116 h 2370204"/>
                <a:gd name="connsiteX3524" fmla="*/ 1734474 w 2397257"/>
                <a:gd name="connsiteY3524" fmla="*/ 413069 h 2370204"/>
                <a:gd name="connsiteX3525" fmla="*/ 1586206 w 2397257"/>
                <a:gd name="connsiteY3525" fmla="*/ 413069 h 2370204"/>
                <a:gd name="connsiteX3526" fmla="*/ 1601293 w 2397257"/>
                <a:gd name="connsiteY3526" fmla="*/ 428156 h 2370204"/>
                <a:gd name="connsiteX3527" fmla="*/ 1586206 w 2397257"/>
                <a:gd name="connsiteY3527" fmla="*/ 443243 h 2370204"/>
                <a:gd name="connsiteX3528" fmla="*/ 1571119 w 2397257"/>
                <a:gd name="connsiteY3528" fmla="*/ 428156 h 2370204"/>
                <a:gd name="connsiteX3529" fmla="*/ 1586206 w 2397257"/>
                <a:gd name="connsiteY3529" fmla="*/ 413069 h 2370204"/>
                <a:gd name="connsiteX3530" fmla="*/ 1362504 w 2397257"/>
                <a:gd name="connsiteY3530" fmla="*/ 413069 h 2370204"/>
                <a:gd name="connsiteX3531" fmla="*/ 1380713 w 2397257"/>
                <a:gd name="connsiteY3531" fmla="*/ 431798 h 2370204"/>
                <a:gd name="connsiteX3532" fmla="*/ 1362504 w 2397257"/>
                <a:gd name="connsiteY3532" fmla="*/ 450527 h 2370204"/>
                <a:gd name="connsiteX3533" fmla="*/ 1344295 w 2397257"/>
                <a:gd name="connsiteY3533" fmla="*/ 431798 h 2370204"/>
                <a:gd name="connsiteX3534" fmla="*/ 1362504 w 2397257"/>
                <a:gd name="connsiteY3534" fmla="*/ 413069 h 2370204"/>
                <a:gd name="connsiteX3535" fmla="*/ 1028511 w 2397257"/>
                <a:gd name="connsiteY3535" fmla="*/ 413069 h 2370204"/>
                <a:gd name="connsiteX3536" fmla="*/ 1046720 w 2397257"/>
                <a:gd name="connsiteY3536" fmla="*/ 432838 h 2370204"/>
                <a:gd name="connsiteX3537" fmla="*/ 1028511 w 2397257"/>
                <a:gd name="connsiteY3537" fmla="*/ 452607 h 2370204"/>
                <a:gd name="connsiteX3538" fmla="*/ 1010302 w 2397257"/>
                <a:gd name="connsiteY3538" fmla="*/ 432838 h 2370204"/>
                <a:gd name="connsiteX3539" fmla="*/ 1028511 w 2397257"/>
                <a:gd name="connsiteY3539" fmla="*/ 413069 h 2370204"/>
                <a:gd name="connsiteX3540" fmla="*/ 1959736 w 2397257"/>
                <a:gd name="connsiteY3540" fmla="*/ 405785 h 2370204"/>
                <a:gd name="connsiteX3541" fmla="*/ 1967540 w 2397257"/>
                <a:gd name="connsiteY3541" fmla="*/ 413589 h 2370204"/>
                <a:gd name="connsiteX3542" fmla="*/ 1959736 w 2397257"/>
                <a:gd name="connsiteY3542" fmla="*/ 421393 h 2370204"/>
                <a:gd name="connsiteX3543" fmla="*/ 1951932 w 2397257"/>
                <a:gd name="connsiteY3543" fmla="*/ 413589 h 2370204"/>
                <a:gd name="connsiteX3544" fmla="*/ 1959736 w 2397257"/>
                <a:gd name="connsiteY3544" fmla="*/ 405785 h 2370204"/>
                <a:gd name="connsiteX3545" fmla="*/ 432318 w 2397257"/>
                <a:gd name="connsiteY3545" fmla="*/ 405785 h 2370204"/>
                <a:gd name="connsiteX3546" fmla="*/ 443243 w 2397257"/>
                <a:gd name="connsiteY3546" fmla="*/ 418271 h 2370204"/>
                <a:gd name="connsiteX3547" fmla="*/ 432318 w 2397257"/>
                <a:gd name="connsiteY3547" fmla="*/ 430757 h 2370204"/>
                <a:gd name="connsiteX3548" fmla="*/ 421393 w 2397257"/>
                <a:gd name="connsiteY3548" fmla="*/ 418271 h 2370204"/>
                <a:gd name="connsiteX3549" fmla="*/ 432318 w 2397257"/>
                <a:gd name="connsiteY3549" fmla="*/ 405785 h 2370204"/>
                <a:gd name="connsiteX3550" fmla="*/ 1295393 w 2397257"/>
                <a:gd name="connsiteY3550" fmla="*/ 403704 h 2370204"/>
                <a:gd name="connsiteX3551" fmla="*/ 1314122 w 2397257"/>
                <a:gd name="connsiteY3551" fmla="*/ 422433 h 2370204"/>
                <a:gd name="connsiteX3552" fmla="*/ 1295393 w 2397257"/>
                <a:gd name="connsiteY3552" fmla="*/ 441162 h 2370204"/>
                <a:gd name="connsiteX3553" fmla="*/ 1276664 w 2397257"/>
                <a:gd name="connsiteY3553" fmla="*/ 422433 h 2370204"/>
                <a:gd name="connsiteX3554" fmla="*/ 1295393 w 2397257"/>
                <a:gd name="connsiteY3554" fmla="*/ 403704 h 2370204"/>
                <a:gd name="connsiteX3555" fmla="*/ 1095102 w 2397257"/>
                <a:gd name="connsiteY3555" fmla="*/ 403704 h 2370204"/>
                <a:gd name="connsiteX3556" fmla="*/ 1113311 w 2397257"/>
                <a:gd name="connsiteY3556" fmla="*/ 422433 h 2370204"/>
                <a:gd name="connsiteX3557" fmla="*/ 1095102 w 2397257"/>
                <a:gd name="connsiteY3557" fmla="*/ 441162 h 2370204"/>
                <a:gd name="connsiteX3558" fmla="*/ 1076893 w 2397257"/>
                <a:gd name="connsiteY3558" fmla="*/ 422433 h 2370204"/>
                <a:gd name="connsiteX3559" fmla="*/ 1095102 w 2397257"/>
                <a:gd name="connsiteY3559" fmla="*/ 403704 h 2370204"/>
                <a:gd name="connsiteX3560" fmla="*/ 1228803 w 2397257"/>
                <a:gd name="connsiteY3560" fmla="*/ 398502 h 2370204"/>
                <a:gd name="connsiteX3561" fmla="*/ 1247532 w 2397257"/>
                <a:gd name="connsiteY3561" fmla="*/ 417231 h 2370204"/>
                <a:gd name="connsiteX3562" fmla="*/ 1228803 w 2397257"/>
                <a:gd name="connsiteY3562" fmla="*/ 435960 h 2370204"/>
                <a:gd name="connsiteX3563" fmla="*/ 1210074 w 2397257"/>
                <a:gd name="connsiteY3563" fmla="*/ 417231 h 2370204"/>
                <a:gd name="connsiteX3564" fmla="*/ 1228803 w 2397257"/>
                <a:gd name="connsiteY3564" fmla="*/ 398502 h 2370204"/>
                <a:gd name="connsiteX3565" fmla="*/ 1162212 w 2397257"/>
                <a:gd name="connsiteY3565" fmla="*/ 398502 h 2370204"/>
                <a:gd name="connsiteX3566" fmla="*/ 1180941 w 2397257"/>
                <a:gd name="connsiteY3566" fmla="*/ 417231 h 2370204"/>
                <a:gd name="connsiteX3567" fmla="*/ 1162212 w 2397257"/>
                <a:gd name="connsiteY3567" fmla="*/ 435960 h 2370204"/>
                <a:gd name="connsiteX3568" fmla="*/ 1143483 w 2397257"/>
                <a:gd name="connsiteY3568" fmla="*/ 417231 h 2370204"/>
                <a:gd name="connsiteX3569" fmla="*/ 1162212 w 2397257"/>
                <a:gd name="connsiteY3569" fmla="*/ 398502 h 2370204"/>
                <a:gd name="connsiteX3570" fmla="*/ 568100 w 2397257"/>
                <a:gd name="connsiteY3570" fmla="*/ 389138 h 2370204"/>
                <a:gd name="connsiteX3571" fmla="*/ 581626 w 2397257"/>
                <a:gd name="connsiteY3571" fmla="*/ 401104 h 2370204"/>
                <a:gd name="connsiteX3572" fmla="*/ 568100 w 2397257"/>
                <a:gd name="connsiteY3572" fmla="*/ 413070 h 2370204"/>
                <a:gd name="connsiteX3573" fmla="*/ 554574 w 2397257"/>
                <a:gd name="connsiteY3573" fmla="*/ 401104 h 2370204"/>
                <a:gd name="connsiteX3574" fmla="*/ 568100 w 2397257"/>
                <a:gd name="connsiteY3574" fmla="*/ 389138 h 2370204"/>
                <a:gd name="connsiteX3575" fmla="*/ 1522737 w 2397257"/>
                <a:gd name="connsiteY3575" fmla="*/ 386017 h 2370204"/>
                <a:gd name="connsiteX3576" fmla="*/ 1538865 w 2397257"/>
                <a:gd name="connsiteY3576" fmla="*/ 401104 h 2370204"/>
                <a:gd name="connsiteX3577" fmla="*/ 1522737 w 2397257"/>
                <a:gd name="connsiteY3577" fmla="*/ 416191 h 2370204"/>
                <a:gd name="connsiteX3578" fmla="*/ 1506609 w 2397257"/>
                <a:gd name="connsiteY3578" fmla="*/ 401104 h 2370204"/>
                <a:gd name="connsiteX3579" fmla="*/ 1522737 w 2397257"/>
                <a:gd name="connsiteY3579" fmla="*/ 386017 h 2370204"/>
                <a:gd name="connsiteX3580" fmla="*/ 867758 w 2397257"/>
                <a:gd name="connsiteY3580" fmla="*/ 386017 h 2370204"/>
                <a:gd name="connsiteX3581" fmla="*/ 886487 w 2397257"/>
                <a:gd name="connsiteY3581" fmla="*/ 403705 h 2370204"/>
                <a:gd name="connsiteX3582" fmla="*/ 867758 w 2397257"/>
                <a:gd name="connsiteY3582" fmla="*/ 421393 h 2370204"/>
                <a:gd name="connsiteX3583" fmla="*/ 849029 w 2397257"/>
                <a:gd name="connsiteY3583" fmla="*/ 403705 h 2370204"/>
                <a:gd name="connsiteX3584" fmla="*/ 867758 w 2397257"/>
                <a:gd name="connsiteY3584" fmla="*/ 386017 h 2370204"/>
                <a:gd name="connsiteX3585" fmla="*/ 2042974 w 2397257"/>
                <a:gd name="connsiteY3585" fmla="*/ 386016 h 2370204"/>
                <a:gd name="connsiteX3586" fmla="*/ 2046616 w 2397257"/>
                <a:gd name="connsiteY3586" fmla="*/ 389658 h 2370204"/>
                <a:gd name="connsiteX3587" fmla="*/ 2042974 w 2397257"/>
                <a:gd name="connsiteY3587" fmla="*/ 393300 h 2370204"/>
                <a:gd name="connsiteX3588" fmla="*/ 2039332 w 2397257"/>
                <a:gd name="connsiteY3588" fmla="*/ 389658 h 2370204"/>
                <a:gd name="connsiteX3589" fmla="*/ 2042974 w 2397257"/>
                <a:gd name="connsiteY3589" fmla="*/ 386016 h 2370204"/>
                <a:gd name="connsiteX3590" fmla="*/ 1822393 w 2397257"/>
                <a:gd name="connsiteY3590" fmla="*/ 386016 h 2370204"/>
                <a:gd name="connsiteX3591" fmla="*/ 1833318 w 2397257"/>
                <a:gd name="connsiteY3591" fmla="*/ 397461 h 2370204"/>
                <a:gd name="connsiteX3592" fmla="*/ 1822393 w 2397257"/>
                <a:gd name="connsiteY3592" fmla="*/ 408906 h 2370204"/>
                <a:gd name="connsiteX3593" fmla="*/ 1811468 w 2397257"/>
                <a:gd name="connsiteY3593" fmla="*/ 397461 h 2370204"/>
                <a:gd name="connsiteX3594" fmla="*/ 1822393 w 2397257"/>
                <a:gd name="connsiteY3594" fmla="*/ 386016 h 2370204"/>
                <a:gd name="connsiteX3595" fmla="*/ 349080 w 2397257"/>
                <a:gd name="connsiteY3595" fmla="*/ 383935 h 2370204"/>
                <a:gd name="connsiteX3596" fmla="*/ 358965 w 2397257"/>
                <a:gd name="connsiteY3596" fmla="*/ 394860 h 2370204"/>
                <a:gd name="connsiteX3597" fmla="*/ 349080 w 2397257"/>
                <a:gd name="connsiteY3597" fmla="*/ 405785 h 2370204"/>
                <a:gd name="connsiteX3598" fmla="*/ 339195 w 2397257"/>
                <a:gd name="connsiteY3598" fmla="*/ 394860 h 2370204"/>
                <a:gd name="connsiteX3599" fmla="*/ 349080 w 2397257"/>
                <a:gd name="connsiteY3599" fmla="*/ 383935 h 2370204"/>
                <a:gd name="connsiteX3600" fmla="*/ 714288 w 2397257"/>
                <a:gd name="connsiteY3600" fmla="*/ 380814 h 2370204"/>
                <a:gd name="connsiteX3601" fmla="*/ 728335 w 2397257"/>
                <a:gd name="connsiteY3601" fmla="*/ 394861 h 2370204"/>
                <a:gd name="connsiteX3602" fmla="*/ 714288 w 2397257"/>
                <a:gd name="connsiteY3602" fmla="*/ 408908 h 2370204"/>
                <a:gd name="connsiteX3603" fmla="*/ 700241 w 2397257"/>
                <a:gd name="connsiteY3603" fmla="*/ 394861 h 2370204"/>
                <a:gd name="connsiteX3604" fmla="*/ 714288 w 2397257"/>
                <a:gd name="connsiteY3604" fmla="*/ 380814 h 2370204"/>
                <a:gd name="connsiteX3605" fmla="*/ 1676207 w 2397257"/>
                <a:gd name="connsiteY3605" fmla="*/ 378733 h 2370204"/>
                <a:gd name="connsiteX3606" fmla="*/ 1689733 w 2397257"/>
                <a:gd name="connsiteY3606" fmla="*/ 392259 h 2370204"/>
                <a:gd name="connsiteX3607" fmla="*/ 1676207 w 2397257"/>
                <a:gd name="connsiteY3607" fmla="*/ 405785 h 2370204"/>
                <a:gd name="connsiteX3608" fmla="*/ 1662681 w 2397257"/>
                <a:gd name="connsiteY3608" fmla="*/ 392259 h 2370204"/>
                <a:gd name="connsiteX3609" fmla="*/ 1676207 w 2397257"/>
                <a:gd name="connsiteY3609" fmla="*/ 378733 h 2370204"/>
                <a:gd name="connsiteX3610" fmla="*/ 266883 w 2397257"/>
                <a:gd name="connsiteY3610" fmla="*/ 369369 h 2370204"/>
                <a:gd name="connsiteX3611" fmla="*/ 270525 w 2397257"/>
                <a:gd name="connsiteY3611" fmla="*/ 373011 h 2370204"/>
                <a:gd name="connsiteX3612" fmla="*/ 266883 w 2397257"/>
                <a:gd name="connsiteY3612" fmla="*/ 376653 h 2370204"/>
                <a:gd name="connsiteX3613" fmla="*/ 263241 w 2397257"/>
                <a:gd name="connsiteY3613" fmla="*/ 373011 h 2370204"/>
                <a:gd name="connsiteX3614" fmla="*/ 266883 w 2397257"/>
                <a:gd name="connsiteY3614" fmla="*/ 369369 h 2370204"/>
                <a:gd name="connsiteX3615" fmla="*/ 930706 w 2397257"/>
                <a:gd name="connsiteY3615" fmla="*/ 364167 h 2370204"/>
                <a:gd name="connsiteX3616" fmla="*/ 947874 w 2397257"/>
                <a:gd name="connsiteY3616" fmla="*/ 381335 h 2370204"/>
                <a:gd name="connsiteX3617" fmla="*/ 930706 w 2397257"/>
                <a:gd name="connsiteY3617" fmla="*/ 398503 h 2370204"/>
                <a:gd name="connsiteX3618" fmla="*/ 913538 w 2397257"/>
                <a:gd name="connsiteY3618" fmla="*/ 381335 h 2370204"/>
                <a:gd name="connsiteX3619" fmla="*/ 930706 w 2397257"/>
                <a:gd name="connsiteY3619" fmla="*/ 364167 h 2370204"/>
                <a:gd name="connsiteX3620" fmla="*/ 1460308 w 2397257"/>
                <a:gd name="connsiteY3620" fmla="*/ 361045 h 2370204"/>
                <a:gd name="connsiteX3621" fmla="*/ 1477476 w 2397257"/>
                <a:gd name="connsiteY3621" fmla="*/ 378733 h 2370204"/>
                <a:gd name="connsiteX3622" fmla="*/ 1460308 w 2397257"/>
                <a:gd name="connsiteY3622" fmla="*/ 396421 h 2370204"/>
                <a:gd name="connsiteX3623" fmla="*/ 1443140 w 2397257"/>
                <a:gd name="connsiteY3623" fmla="*/ 378733 h 2370204"/>
                <a:gd name="connsiteX3624" fmla="*/ 1460308 w 2397257"/>
                <a:gd name="connsiteY3624" fmla="*/ 361045 h 2370204"/>
                <a:gd name="connsiteX3625" fmla="*/ 482781 w 2397257"/>
                <a:gd name="connsiteY3625" fmla="*/ 361045 h 2370204"/>
                <a:gd name="connsiteX3626" fmla="*/ 495267 w 2397257"/>
                <a:gd name="connsiteY3626" fmla="*/ 373531 h 2370204"/>
                <a:gd name="connsiteX3627" fmla="*/ 482781 w 2397257"/>
                <a:gd name="connsiteY3627" fmla="*/ 386017 h 2370204"/>
                <a:gd name="connsiteX3628" fmla="*/ 470295 w 2397257"/>
                <a:gd name="connsiteY3628" fmla="*/ 373531 h 2370204"/>
                <a:gd name="connsiteX3629" fmla="*/ 482781 w 2397257"/>
                <a:gd name="connsiteY3629" fmla="*/ 361045 h 2370204"/>
                <a:gd name="connsiteX3630" fmla="*/ 1907713 w 2397257"/>
                <a:gd name="connsiteY3630" fmla="*/ 358964 h 2370204"/>
                <a:gd name="connsiteX3631" fmla="*/ 1917598 w 2397257"/>
                <a:gd name="connsiteY3631" fmla="*/ 368849 h 2370204"/>
                <a:gd name="connsiteX3632" fmla="*/ 1907713 w 2397257"/>
                <a:gd name="connsiteY3632" fmla="*/ 378734 h 2370204"/>
                <a:gd name="connsiteX3633" fmla="*/ 1897828 w 2397257"/>
                <a:gd name="connsiteY3633" fmla="*/ 368849 h 2370204"/>
                <a:gd name="connsiteX3634" fmla="*/ 1907713 w 2397257"/>
                <a:gd name="connsiteY3634" fmla="*/ 358964 h 2370204"/>
                <a:gd name="connsiteX3635" fmla="*/ 1766728 w 2397257"/>
                <a:gd name="connsiteY3635" fmla="*/ 353762 h 2370204"/>
                <a:gd name="connsiteX3636" fmla="*/ 1771931 w 2397257"/>
                <a:gd name="connsiteY3636" fmla="*/ 358965 h 2370204"/>
                <a:gd name="connsiteX3637" fmla="*/ 1766728 w 2397257"/>
                <a:gd name="connsiteY3637" fmla="*/ 364168 h 2370204"/>
                <a:gd name="connsiteX3638" fmla="*/ 1761525 w 2397257"/>
                <a:gd name="connsiteY3638" fmla="*/ 358965 h 2370204"/>
                <a:gd name="connsiteX3639" fmla="*/ 1766728 w 2397257"/>
                <a:gd name="connsiteY3639" fmla="*/ 353762 h 2370204"/>
                <a:gd name="connsiteX3640" fmla="*/ 1616900 w 2397257"/>
                <a:gd name="connsiteY3640" fmla="*/ 353762 h 2370204"/>
                <a:gd name="connsiteX3641" fmla="*/ 1623143 w 2397257"/>
                <a:gd name="connsiteY3641" fmla="*/ 360005 h 2370204"/>
                <a:gd name="connsiteX3642" fmla="*/ 1616900 w 2397257"/>
                <a:gd name="connsiteY3642" fmla="*/ 366248 h 2370204"/>
                <a:gd name="connsiteX3643" fmla="*/ 1610657 w 2397257"/>
                <a:gd name="connsiteY3643" fmla="*/ 360005 h 2370204"/>
                <a:gd name="connsiteX3644" fmla="*/ 1616900 w 2397257"/>
                <a:gd name="connsiteY3644" fmla="*/ 353762 h 2370204"/>
                <a:gd name="connsiteX3645" fmla="*/ 772554 w 2397257"/>
                <a:gd name="connsiteY3645" fmla="*/ 353762 h 2370204"/>
                <a:gd name="connsiteX3646" fmla="*/ 782439 w 2397257"/>
                <a:gd name="connsiteY3646" fmla="*/ 363647 h 2370204"/>
                <a:gd name="connsiteX3647" fmla="*/ 772554 w 2397257"/>
                <a:gd name="connsiteY3647" fmla="*/ 373532 h 2370204"/>
                <a:gd name="connsiteX3648" fmla="*/ 762669 w 2397257"/>
                <a:gd name="connsiteY3648" fmla="*/ 363647 h 2370204"/>
                <a:gd name="connsiteX3649" fmla="*/ 772554 w 2397257"/>
                <a:gd name="connsiteY3649" fmla="*/ 353762 h 2370204"/>
                <a:gd name="connsiteX3650" fmla="*/ 624286 w 2397257"/>
                <a:gd name="connsiteY3650" fmla="*/ 353762 h 2370204"/>
                <a:gd name="connsiteX3651" fmla="*/ 631570 w 2397257"/>
                <a:gd name="connsiteY3651" fmla="*/ 362606 h 2370204"/>
                <a:gd name="connsiteX3652" fmla="*/ 624286 w 2397257"/>
                <a:gd name="connsiteY3652" fmla="*/ 371450 h 2370204"/>
                <a:gd name="connsiteX3653" fmla="*/ 617002 w 2397257"/>
                <a:gd name="connsiteY3653" fmla="*/ 362606 h 2370204"/>
                <a:gd name="connsiteX3654" fmla="*/ 624286 w 2397257"/>
                <a:gd name="connsiteY3654" fmla="*/ 353762 h 2370204"/>
                <a:gd name="connsiteX3655" fmla="*/ 1395799 w 2397257"/>
                <a:gd name="connsiteY3655" fmla="*/ 351681 h 2370204"/>
                <a:gd name="connsiteX3656" fmla="*/ 1405684 w 2397257"/>
                <a:gd name="connsiteY3656" fmla="*/ 362606 h 2370204"/>
                <a:gd name="connsiteX3657" fmla="*/ 1395799 w 2397257"/>
                <a:gd name="connsiteY3657" fmla="*/ 373531 h 2370204"/>
                <a:gd name="connsiteX3658" fmla="*/ 1385914 w 2397257"/>
                <a:gd name="connsiteY3658" fmla="*/ 362606 h 2370204"/>
                <a:gd name="connsiteX3659" fmla="*/ 1395799 w 2397257"/>
                <a:gd name="connsiteY3659" fmla="*/ 351681 h 2370204"/>
                <a:gd name="connsiteX3660" fmla="*/ 995216 w 2397257"/>
                <a:gd name="connsiteY3660" fmla="*/ 349600 h 2370204"/>
                <a:gd name="connsiteX3661" fmla="*/ 1010303 w 2397257"/>
                <a:gd name="connsiteY3661" fmla="*/ 364167 h 2370204"/>
                <a:gd name="connsiteX3662" fmla="*/ 995216 w 2397257"/>
                <a:gd name="connsiteY3662" fmla="*/ 378734 h 2370204"/>
                <a:gd name="connsiteX3663" fmla="*/ 980129 w 2397257"/>
                <a:gd name="connsiteY3663" fmla="*/ 364167 h 2370204"/>
                <a:gd name="connsiteX3664" fmla="*/ 995216 w 2397257"/>
                <a:gd name="connsiteY3664" fmla="*/ 349600 h 2370204"/>
                <a:gd name="connsiteX3665" fmla="*/ 1993031 w 2397257"/>
                <a:gd name="connsiteY3665" fmla="*/ 341276 h 2370204"/>
                <a:gd name="connsiteX3666" fmla="*/ 1994592 w 2397257"/>
                <a:gd name="connsiteY3666" fmla="*/ 342837 h 2370204"/>
                <a:gd name="connsiteX3667" fmla="*/ 1993031 w 2397257"/>
                <a:gd name="connsiteY3667" fmla="*/ 344398 h 2370204"/>
                <a:gd name="connsiteX3668" fmla="*/ 1991470 w 2397257"/>
                <a:gd name="connsiteY3668" fmla="*/ 342837 h 2370204"/>
                <a:gd name="connsiteX3669" fmla="*/ 1993031 w 2397257"/>
                <a:gd name="connsiteY3669" fmla="*/ 341276 h 2370204"/>
                <a:gd name="connsiteX3670" fmla="*/ 397462 w 2397257"/>
                <a:gd name="connsiteY3670" fmla="*/ 341276 h 2370204"/>
                <a:gd name="connsiteX3671" fmla="*/ 403705 w 2397257"/>
                <a:gd name="connsiteY3671" fmla="*/ 347519 h 2370204"/>
                <a:gd name="connsiteX3672" fmla="*/ 397462 w 2397257"/>
                <a:gd name="connsiteY3672" fmla="*/ 353762 h 2370204"/>
                <a:gd name="connsiteX3673" fmla="*/ 391219 w 2397257"/>
                <a:gd name="connsiteY3673" fmla="*/ 347519 h 2370204"/>
                <a:gd name="connsiteX3674" fmla="*/ 397462 w 2397257"/>
                <a:gd name="connsiteY3674" fmla="*/ 341276 h 2370204"/>
                <a:gd name="connsiteX3675" fmla="*/ 1328688 w 2397257"/>
                <a:gd name="connsiteY3675" fmla="*/ 339195 h 2370204"/>
                <a:gd name="connsiteX3676" fmla="*/ 1341174 w 2397257"/>
                <a:gd name="connsiteY3676" fmla="*/ 350120 h 2370204"/>
                <a:gd name="connsiteX3677" fmla="*/ 1328688 w 2397257"/>
                <a:gd name="connsiteY3677" fmla="*/ 361045 h 2370204"/>
                <a:gd name="connsiteX3678" fmla="*/ 1316202 w 2397257"/>
                <a:gd name="connsiteY3678" fmla="*/ 350120 h 2370204"/>
                <a:gd name="connsiteX3679" fmla="*/ 1328688 w 2397257"/>
                <a:gd name="connsiteY3679" fmla="*/ 339195 h 2370204"/>
                <a:gd name="connsiteX3680" fmla="*/ 1061806 w 2397257"/>
                <a:gd name="connsiteY3680" fmla="*/ 337114 h 2370204"/>
                <a:gd name="connsiteX3681" fmla="*/ 1076893 w 2397257"/>
                <a:gd name="connsiteY3681" fmla="*/ 351681 h 2370204"/>
                <a:gd name="connsiteX3682" fmla="*/ 1061806 w 2397257"/>
                <a:gd name="connsiteY3682" fmla="*/ 366248 h 2370204"/>
                <a:gd name="connsiteX3683" fmla="*/ 1046719 w 2397257"/>
                <a:gd name="connsiteY3683" fmla="*/ 351681 h 2370204"/>
                <a:gd name="connsiteX3684" fmla="*/ 1061806 w 2397257"/>
                <a:gd name="connsiteY3684" fmla="*/ 337114 h 2370204"/>
                <a:gd name="connsiteX3685" fmla="*/ 1262098 w 2397257"/>
                <a:gd name="connsiteY3685" fmla="*/ 331912 h 2370204"/>
                <a:gd name="connsiteX3686" fmla="*/ 1274584 w 2397257"/>
                <a:gd name="connsiteY3686" fmla="*/ 342837 h 2370204"/>
                <a:gd name="connsiteX3687" fmla="*/ 1262098 w 2397257"/>
                <a:gd name="connsiteY3687" fmla="*/ 353762 h 2370204"/>
                <a:gd name="connsiteX3688" fmla="*/ 1249612 w 2397257"/>
                <a:gd name="connsiteY3688" fmla="*/ 342837 h 2370204"/>
                <a:gd name="connsiteX3689" fmla="*/ 1262098 w 2397257"/>
                <a:gd name="connsiteY3689" fmla="*/ 331912 h 2370204"/>
                <a:gd name="connsiteX3690" fmla="*/ 1195507 w 2397257"/>
                <a:gd name="connsiteY3690" fmla="*/ 329831 h 2370204"/>
                <a:gd name="connsiteX3691" fmla="*/ 1207993 w 2397257"/>
                <a:gd name="connsiteY3691" fmla="*/ 341797 h 2370204"/>
                <a:gd name="connsiteX3692" fmla="*/ 1195507 w 2397257"/>
                <a:gd name="connsiteY3692" fmla="*/ 353763 h 2370204"/>
                <a:gd name="connsiteX3693" fmla="*/ 1183021 w 2397257"/>
                <a:gd name="connsiteY3693" fmla="*/ 341797 h 2370204"/>
                <a:gd name="connsiteX3694" fmla="*/ 1195507 w 2397257"/>
                <a:gd name="connsiteY3694" fmla="*/ 329831 h 2370204"/>
                <a:gd name="connsiteX3695" fmla="*/ 1127357 w 2397257"/>
                <a:gd name="connsiteY3695" fmla="*/ 329831 h 2370204"/>
                <a:gd name="connsiteX3696" fmla="*/ 1141404 w 2397257"/>
                <a:gd name="connsiteY3696" fmla="*/ 343357 h 2370204"/>
                <a:gd name="connsiteX3697" fmla="*/ 1127357 w 2397257"/>
                <a:gd name="connsiteY3697" fmla="*/ 356883 h 2370204"/>
                <a:gd name="connsiteX3698" fmla="*/ 1113310 w 2397257"/>
                <a:gd name="connsiteY3698" fmla="*/ 343357 h 2370204"/>
                <a:gd name="connsiteX3699" fmla="*/ 1127357 w 2397257"/>
                <a:gd name="connsiteY3699" fmla="*/ 329831 h 2370204"/>
                <a:gd name="connsiteX3700" fmla="*/ 1556553 w 2397257"/>
                <a:gd name="connsiteY3700" fmla="*/ 326709 h 2370204"/>
                <a:gd name="connsiteX3701" fmla="*/ 1563837 w 2397257"/>
                <a:gd name="connsiteY3701" fmla="*/ 333993 h 2370204"/>
                <a:gd name="connsiteX3702" fmla="*/ 1556553 w 2397257"/>
                <a:gd name="connsiteY3702" fmla="*/ 341277 h 2370204"/>
                <a:gd name="connsiteX3703" fmla="*/ 1549269 w 2397257"/>
                <a:gd name="connsiteY3703" fmla="*/ 333993 h 2370204"/>
                <a:gd name="connsiteX3704" fmla="*/ 1556553 w 2397257"/>
                <a:gd name="connsiteY3704" fmla="*/ 326709 h 2370204"/>
                <a:gd name="connsiteX3705" fmla="*/ 1854648 w 2397257"/>
                <a:gd name="connsiteY3705" fmla="*/ 324628 h 2370204"/>
                <a:gd name="connsiteX3706" fmla="*/ 1858290 w 2397257"/>
                <a:gd name="connsiteY3706" fmla="*/ 328270 h 2370204"/>
                <a:gd name="connsiteX3707" fmla="*/ 1854648 w 2397257"/>
                <a:gd name="connsiteY3707" fmla="*/ 331912 h 2370204"/>
                <a:gd name="connsiteX3708" fmla="*/ 1851006 w 2397257"/>
                <a:gd name="connsiteY3708" fmla="*/ 328270 h 2370204"/>
                <a:gd name="connsiteX3709" fmla="*/ 1854648 w 2397257"/>
                <a:gd name="connsiteY3709" fmla="*/ 324628 h 2370204"/>
                <a:gd name="connsiteX3710" fmla="*/ 834462 w 2397257"/>
                <a:gd name="connsiteY3710" fmla="*/ 324628 h 2370204"/>
                <a:gd name="connsiteX3711" fmla="*/ 846948 w 2397257"/>
                <a:gd name="connsiteY3711" fmla="*/ 337114 h 2370204"/>
                <a:gd name="connsiteX3712" fmla="*/ 834462 w 2397257"/>
                <a:gd name="connsiteY3712" fmla="*/ 349600 h 2370204"/>
                <a:gd name="connsiteX3713" fmla="*/ 821976 w 2397257"/>
                <a:gd name="connsiteY3713" fmla="*/ 337114 h 2370204"/>
                <a:gd name="connsiteX3714" fmla="*/ 834462 w 2397257"/>
                <a:gd name="connsiteY3714" fmla="*/ 324628 h 2370204"/>
                <a:gd name="connsiteX3715" fmla="*/ 534805 w 2397257"/>
                <a:gd name="connsiteY3715" fmla="*/ 324628 h 2370204"/>
                <a:gd name="connsiteX3716" fmla="*/ 542089 w 2397257"/>
                <a:gd name="connsiteY3716" fmla="*/ 332952 h 2370204"/>
                <a:gd name="connsiteX3717" fmla="*/ 534805 w 2397257"/>
                <a:gd name="connsiteY3717" fmla="*/ 341276 h 2370204"/>
                <a:gd name="connsiteX3718" fmla="*/ 527521 w 2397257"/>
                <a:gd name="connsiteY3718" fmla="*/ 332952 h 2370204"/>
                <a:gd name="connsiteX3719" fmla="*/ 534805 w 2397257"/>
                <a:gd name="connsiteY3719" fmla="*/ 324628 h 2370204"/>
                <a:gd name="connsiteX3720" fmla="*/ 313704 w 2397257"/>
                <a:gd name="connsiteY3720" fmla="*/ 321507 h 2370204"/>
                <a:gd name="connsiteX3721" fmla="*/ 317346 w 2397257"/>
                <a:gd name="connsiteY3721" fmla="*/ 325669 h 2370204"/>
                <a:gd name="connsiteX3722" fmla="*/ 313704 w 2397257"/>
                <a:gd name="connsiteY3722" fmla="*/ 329831 h 2370204"/>
                <a:gd name="connsiteX3723" fmla="*/ 310062 w 2397257"/>
                <a:gd name="connsiteY3723" fmla="*/ 325669 h 2370204"/>
                <a:gd name="connsiteX3724" fmla="*/ 313704 w 2397257"/>
                <a:gd name="connsiteY3724" fmla="*/ 321507 h 2370204"/>
                <a:gd name="connsiteX3725" fmla="*/ 680472 w 2397257"/>
                <a:gd name="connsiteY3725" fmla="*/ 319426 h 2370204"/>
                <a:gd name="connsiteX3726" fmla="*/ 687756 w 2397257"/>
                <a:gd name="connsiteY3726" fmla="*/ 328270 h 2370204"/>
                <a:gd name="connsiteX3727" fmla="*/ 680472 w 2397257"/>
                <a:gd name="connsiteY3727" fmla="*/ 337114 h 2370204"/>
                <a:gd name="connsiteX3728" fmla="*/ 673188 w 2397257"/>
                <a:gd name="connsiteY3728" fmla="*/ 328270 h 2370204"/>
                <a:gd name="connsiteX3729" fmla="*/ 680472 w 2397257"/>
                <a:gd name="connsiteY3729" fmla="*/ 319426 h 2370204"/>
                <a:gd name="connsiteX3730" fmla="*/ 1708461 w 2397257"/>
                <a:gd name="connsiteY3730" fmla="*/ 317345 h 2370204"/>
                <a:gd name="connsiteX3731" fmla="*/ 1714704 w 2397257"/>
                <a:gd name="connsiteY3731" fmla="*/ 323588 h 2370204"/>
                <a:gd name="connsiteX3732" fmla="*/ 1708461 w 2397257"/>
                <a:gd name="connsiteY3732" fmla="*/ 329831 h 2370204"/>
                <a:gd name="connsiteX3733" fmla="*/ 1702218 w 2397257"/>
                <a:gd name="connsiteY3733" fmla="*/ 323588 h 2370204"/>
                <a:gd name="connsiteX3734" fmla="*/ 1708461 w 2397257"/>
                <a:gd name="connsiteY3734" fmla="*/ 317345 h 2370204"/>
                <a:gd name="connsiteX3735" fmla="*/ 1492563 w 2397257"/>
                <a:gd name="connsiteY3735" fmla="*/ 301738 h 2370204"/>
                <a:gd name="connsiteX3736" fmla="*/ 1502448 w 2397257"/>
                <a:gd name="connsiteY3736" fmla="*/ 310582 h 2370204"/>
                <a:gd name="connsiteX3737" fmla="*/ 1492563 w 2397257"/>
                <a:gd name="connsiteY3737" fmla="*/ 319426 h 2370204"/>
                <a:gd name="connsiteX3738" fmla="*/ 1482678 w 2397257"/>
                <a:gd name="connsiteY3738" fmla="*/ 310582 h 2370204"/>
                <a:gd name="connsiteX3739" fmla="*/ 1492563 w 2397257"/>
                <a:gd name="connsiteY3739" fmla="*/ 301738 h 2370204"/>
                <a:gd name="connsiteX3740" fmla="*/ 896890 w 2397257"/>
                <a:gd name="connsiteY3740" fmla="*/ 299657 h 2370204"/>
                <a:gd name="connsiteX3741" fmla="*/ 910416 w 2397257"/>
                <a:gd name="connsiteY3741" fmla="*/ 313183 h 2370204"/>
                <a:gd name="connsiteX3742" fmla="*/ 896890 w 2397257"/>
                <a:gd name="connsiteY3742" fmla="*/ 326709 h 2370204"/>
                <a:gd name="connsiteX3743" fmla="*/ 883364 w 2397257"/>
                <a:gd name="connsiteY3743" fmla="*/ 313183 h 2370204"/>
                <a:gd name="connsiteX3744" fmla="*/ 896890 w 2397257"/>
                <a:gd name="connsiteY3744" fmla="*/ 299657 h 2370204"/>
                <a:gd name="connsiteX3745" fmla="*/ 1941008 w 2397257"/>
                <a:gd name="connsiteY3745" fmla="*/ 297576 h 2370204"/>
                <a:gd name="connsiteX3746" fmla="*/ 1944650 w 2397257"/>
                <a:gd name="connsiteY3746" fmla="*/ 299657 h 2370204"/>
                <a:gd name="connsiteX3747" fmla="*/ 1941008 w 2397257"/>
                <a:gd name="connsiteY3747" fmla="*/ 301738 h 2370204"/>
                <a:gd name="connsiteX3748" fmla="*/ 1937366 w 2397257"/>
                <a:gd name="connsiteY3748" fmla="*/ 299657 h 2370204"/>
                <a:gd name="connsiteX3749" fmla="*/ 1941008 w 2397257"/>
                <a:gd name="connsiteY3749" fmla="*/ 297576 h 2370204"/>
                <a:gd name="connsiteX3750" fmla="*/ 448446 w 2397257"/>
                <a:gd name="connsiteY3750" fmla="*/ 297576 h 2370204"/>
                <a:gd name="connsiteX3751" fmla="*/ 455730 w 2397257"/>
                <a:gd name="connsiteY3751" fmla="*/ 304860 h 2370204"/>
                <a:gd name="connsiteX3752" fmla="*/ 448446 w 2397257"/>
                <a:gd name="connsiteY3752" fmla="*/ 312144 h 2370204"/>
                <a:gd name="connsiteX3753" fmla="*/ 441162 w 2397257"/>
                <a:gd name="connsiteY3753" fmla="*/ 304860 h 2370204"/>
                <a:gd name="connsiteX3754" fmla="*/ 448446 w 2397257"/>
                <a:gd name="connsiteY3754" fmla="*/ 297576 h 2370204"/>
                <a:gd name="connsiteX3755" fmla="*/ 740299 w 2397257"/>
                <a:gd name="connsiteY3755" fmla="*/ 287171 h 2370204"/>
                <a:gd name="connsiteX3756" fmla="*/ 750184 w 2397257"/>
                <a:gd name="connsiteY3756" fmla="*/ 297056 h 2370204"/>
                <a:gd name="connsiteX3757" fmla="*/ 740299 w 2397257"/>
                <a:gd name="connsiteY3757" fmla="*/ 306941 h 2370204"/>
                <a:gd name="connsiteX3758" fmla="*/ 730414 w 2397257"/>
                <a:gd name="connsiteY3758" fmla="*/ 297056 h 2370204"/>
                <a:gd name="connsiteX3759" fmla="*/ 740299 w 2397257"/>
                <a:gd name="connsiteY3759" fmla="*/ 287171 h 2370204"/>
                <a:gd name="connsiteX3760" fmla="*/ 590470 w 2397257"/>
                <a:gd name="connsiteY3760" fmla="*/ 287171 h 2370204"/>
                <a:gd name="connsiteX3761" fmla="*/ 599314 w 2397257"/>
                <a:gd name="connsiteY3761" fmla="*/ 294455 h 2370204"/>
                <a:gd name="connsiteX3762" fmla="*/ 590470 w 2397257"/>
                <a:gd name="connsiteY3762" fmla="*/ 301739 h 2370204"/>
                <a:gd name="connsiteX3763" fmla="*/ 581626 w 2397257"/>
                <a:gd name="connsiteY3763" fmla="*/ 294455 h 2370204"/>
                <a:gd name="connsiteX3764" fmla="*/ 590470 w 2397257"/>
                <a:gd name="connsiteY3764" fmla="*/ 287171 h 2370204"/>
                <a:gd name="connsiteX3765" fmla="*/ 1798983 w 2397257"/>
                <a:gd name="connsiteY3765" fmla="*/ 285090 h 2370204"/>
                <a:gd name="connsiteX3766" fmla="*/ 1804186 w 2397257"/>
                <a:gd name="connsiteY3766" fmla="*/ 291333 h 2370204"/>
                <a:gd name="connsiteX3767" fmla="*/ 1798983 w 2397257"/>
                <a:gd name="connsiteY3767" fmla="*/ 297576 h 2370204"/>
                <a:gd name="connsiteX3768" fmla="*/ 1793780 w 2397257"/>
                <a:gd name="connsiteY3768" fmla="*/ 291333 h 2370204"/>
                <a:gd name="connsiteX3769" fmla="*/ 1798983 w 2397257"/>
                <a:gd name="connsiteY3769" fmla="*/ 285090 h 2370204"/>
                <a:gd name="connsiteX3770" fmla="*/ 1649154 w 2397257"/>
                <a:gd name="connsiteY3770" fmla="*/ 285090 h 2370204"/>
                <a:gd name="connsiteX3771" fmla="*/ 1655397 w 2397257"/>
                <a:gd name="connsiteY3771" fmla="*/ 292374 h 2370204"/>
                <a:gd name="connsiteX3772" fmla="*/ 1649154 w 2397257"/>
                <a:gd name="connsiteY3772" fmla="*/ 299658 h 2370204"/>
                <a:gd name="connsiteX3773" fmla="*/ 1642911 w 2397257"/>
                <a:gd name="connsiteY3773" fmla="*/ 292374 h 2370204"/>
                <a:gd name="connsiteX3774" fmla="*/ 1649154 w 2397257"/>
                <a:gd name="connsiteY3774" fmla="*/ 285090 h 2370204"/>
                <a:gd name="connsiteX3775" fmla="*/ 1428054 w 2397257"/>
                <a:gd name="connsiteY3775" fmla="*/ 281969 h 2370204"/>
                <a:gd name="connsiteX3776" fmla="*/ 1437939 w 2397257"/>
                <a:gd name="connsiteY3776" fmla="*/ 293414 h 2370204"/>
                <a:gd name="connsiteX3777" fmla="*/ 1428054 w 2397257"/>
                <a:gd name="connsiteY3777" fmla="*/ 304859 h 2370204"/>
                <a:gd name="connsiteX3778" fmla="*/ 1418169 w 2397257"/>
                <a:gd name="connsiteY3778" fmla="*/ 293414 h 2370204"/>
                <a:gd name="connsiteX3779" fmla="*/ 1428054 w 2397257"/>
                <a:gd name="connsiteY3779" fmla="*/ 281969 h 2370204"/>
                <a:gd name="connsiteX3780" fmla="*/ 962961 w 2397257"/>
                <a:gd name="connsiteY3780" fmla="*/ 279888 h 2370204"/>
                <a:gd name="connsiteX3781" fmla="*/ 978048 w 2397257"/>
                <a:gd name="connsiteY3781" fmla="*/ 294975 h 2370204"/>
                <a:gd name="connsiteX3782" fmla="*/ 962961 w 2397257"/>
                <a:gd name="connsiteY3782" fmla="*/ 310062 h 2370204"/>
                <a:gd name="connsiteX3783" fmla="*/ 947874 w 2397257"/>
                <a:gd name="connsiteY3783" fmla="*/ 294975 h 2370204"/>
                <a:gd name="connsiteX3784" fmla="*/ 962961 w 2397257"/>
                <a:gd name="connsiteY3784" fmla="*/ 279888 h 2370204"/>
                <a:gd name="connsiteX3785" fmla="*/ 362606 w 2397257"/>
                <a:gd name="connsiteY3785" fmla="*/ 277807 h 2370204"/>
                <a:gd name="connsiteX3786" fmla="*/ 366248 w 2397257"/>
                <a:gd name="connsiteY3786" fmla="*/ 279888 h 2370204"/>
                <a:gd name="connsiteX3787" fmla="*/ 362606 w 2397257"/>
                <a:gd name="connsiteY3787" fmla="*/ 281969 h 2370204"/>
                <a:gd name="connsiteX3788" fmla="*/ 358964 w 2397257"/>
                <a:gd name="connsiteY3788" fmla="*/ 279888 h 2370204"/>
                <a:gd name="connsiteX3789" fmla="*/ 362606 w 2397257"/>
                <a:gd name="connsiteY3789" fmla="*/ 277807 h 2370204"/>
                <a:gd name="connsiteX3790" fmla="*/ 1361983 w 2397257"/>
                <a:gd name="connsiteY3790" fmla="*/ 274686 h 2370204"/>
                <a:gd name="connsiteX3791" fmla="*/ 1368226 w 2397257"/>
                <a:gd name="connsiteY3791" fmla="*/ 279889 h 2370204"/>
                <a:gd name="connsiteX3792" fmla="*/ 1361983 w 2397257"/>
                <a:gd name="connsiteY3792" fmla="*/ 285092 h 2370204"/>
                <a:gd name="connsiteX3793" fmla="*/ 1355740 w 2397257"/>
                <a:gd name="connsiteY3793" fmla="*/ 279889 h 2370204"/>
                <a:gd name="connsiteX3794" fmla="*/ 1361983 w 2397257"/>
                <a:gd name="connsiteY3794" fmla="*/ 274686 h 2370204"/>
                <a:gd name="connsiteX3795" fmla="*/ 1028511 w 2397257"/>
                <a:gd name="connsiteY3795" fmla="*/ 269483 h 2370204"/>
                <a:gd name="connsiteX3796" fmla="*/ 1039436 w 2397257"/>
                <a:gd name="connsiteY3796" fmla="*/ 280928 h 2370204"/>
                <a:gd name="connsiteX3797" fmla="*/ 1028511 w 2397257"/>
                <a:gd name="connsiteY3797" fmla="*/ 292373 h 2370204"/>
                <a:gd name="connsiteX3798" fmla="*/ 1017586 w 2397257"/>
                <a:gd name="connsiteY3798" fmla="*/ 280928 h 2370204"/>
                <a:gd name="connsiteX3799" fmla="*/ 1028511 w 2397257"/>
                <a:gd name="connsiteY3799" fmla="*/ 269483 h 2370204"/>
                <a:gd name="connsiteX3800" fmla="*/ 1295393 w 2397257"/>
                <a:gd name="connsiteY3800" fmla="*/ 265321 h 2370204"/>
                <a:gd name="connsiteX3801" fmla="*/ 1301636 w 2397257"/>
                <a:gd name="connsiteY3801" fmla="*/ 271564 h 2370204"/>
                <a:gd name="connsiteX3802" fmla="*/ 1295393 w 2397257"/>
                <a:gd name="connsiteY3802" fmla="*/ 277807 h 2370204"/>
                <a:gd name="connsiteX3803" fmla="*/ 1289150 w 2397257"/>
                <a:gd name="connsiteY3803" fmla="*/ 271564 h 2370204"/>
                <a:gd name="connsiteX3804" fmla="*/ 1295393 w 2397257"/>
                <a:gd name="connsiteY3804" fmla="*/ 265321 h 2370204"/>
                <a:gd name="connsiteX3805" fmla="*/ 1588806 w 2397257"/>
                <a:gd name="connsiteY3805" fmla="*/ 262200 h 2370204"/>
                <a:gd name="connsiteX3806" fmla="*/ 1590887 w 2397257"/>
                <a:gd name="connsiteY3806" fmla="*/ 265842 h 2370204"/>
                <a:gd name="connsiteX3807" fmla="*/ 1588806 w 2397257"/>
                <a:gd name="connsiteY3807" fmla="*/ 269484 h 2370204"/>
                <a:gd name="connsiteX3808" fmla="*/ 1586725 w 2397257"/>
                <a:gd name="connsiteY3808" fmla="*/ 265842 h 2370204"/>
                <a:gd name="connsiteX3809" fmla="*/ 1588806 w 2397257"/>
                <a:gd name="connsiteY3809" fmla="*/ 262200 h 2370204"/>
                <a:gd name="connsiteX3810" fmla="*/ 1094061 w 2397257"/>
                <a:gd name="connsiteY3810" fmla="*/ 262200 h 2370204"/>
                <a:gd name="connsiteX3811" fmla="*/ 1103946 w 2397257"/>
                <a:gd name="connsiteY3811" fmla="*/ 271044 h 2370204"/>
                <a:gd name="connsiteX3812" fmla="*/ 1094061 w 2397257"/>
                <a:gd name="connsiteY3812" fmla="*/ 279888 h 2370204"/>
                <a:gd name="connsiteX3813" fmla="*/ 1084176 w 2397257"/>
                <a:gd name="connsiteY3813" fmla="*/ 271044 h 2370204"/>
                <a:gd name="connsiteX3814" fmla="*/ 1094061 w 2397257"/>
                <a:gd name="connsiteY3814" fmla="*/ 262200 h 2370204"/>
                <a:gd name="connsiteX3815" fmla="*/ 800646 w 2397257"/>
                <a:gd name="connsiteY3815" fmla="*/ 260119 h 2370204"/>
                <a:gd name="connsiteX3816" fmla="*/ 809490 w 2397257"/>
                <a:gd name="connsiteY3816" fmla="*/ 268963 h 2370204"/>
                <a:gd name="connsiteX3817" fmla="*/ 800646 w 2397257"/>
                <a:gd name="connsiteY3817" fmla="*/ 277807 h 2370204"/>
                <a:gd name="connsiteX3818" fmla="*/ 791802 w 2397257"/>
                <a:gd name="connsiteY3818" fmla="*/ 268963 h 2370204"/>
                <a:gd name="connsiteX3819" fmla="*/ 800646 w 2397257"/>
                <a:gd name="connsiteY3819" fmla="*/ 260119 h 2370204"/>
                <a:gd name="connsiteX3820" fmla="*/ 501509 w 2397257"/>
                <a:gd name="connsiteY3820" fmla="*/ 260119 h 2370204"/>
                <a:gd name="connsiteX3821" fmla="*/ 505671 w 2397257"/>
                <a:gd name="connsiteY3821" fmla="*/ 263761 h 2370204"/>
                <a:gd name="connsiteX3822" fmla="*/ 501509 w 2397257"/>
                <a:gd name="connsiteY3822" fmla="*/ 267403 h 2370204"/>
                <a:gd name="connsiteX3823" fmla="*/ 497347 w 2397257"/>
                <a:gd name="connsiteY3823" fmla="*/ 263761 h 2370204"/>
                <a:gd name="connsiteX3824" fmla="*/ 501509 w 2397257"/>
                <a:gd name="connsiteY3824" fmla="*/ 260119 h 2370204"/>
                <a:gd name="connsiteX3825" fmla="*/ 1887944 w 2397257"/>
                <a:gd name="connsiteY3825" fmla="*/ 258038 h 2370204"/>
                <a:gd name="connsiteX3826" fmla="*/ 1890546 w 2397257"/>
                <a:gd name="connsiteY3826" fmla="*/ 259079 h 2370204"/>
                <a:gd name="connsiteX3827" fmla="*/ 1887944 w 2397257"/>
                <a:gd name="connsiteY3827" fmla="*/ 260120 h 2370204"/>
                <a:gd name="connsiteX3828" fmla="*/ 1885342 w 2397257"/>
                <a:gd name="connsiteY3828" fmla="*/ 259079 h 2370204"/>
                <a:gd name="connsiteX3829" fmla="*/ 1887944 w 2397257"/>
                <a:gd name="connsiteY3829" fmla="*/ 258038 h 2370204"/>
                <a:gd name="connsiteX3830" fmla="*/ 1228803 w 2397257"/>
                <a:gd name="connsiteY3830" fmla="*/ 258038 h 2370204"/>
                <a:gd name="connsiteX3831" fmla="*/ 1237127 w 2397257"/>
                <a:gd name="connsiteY3831" fmla="*/ 266362 h 2370204"/>
                <a:gd name="connsiteX3832" fmla="*/ 1228803 w 2397257"/>
                <a:gd name="connsiteY3832" fmla="*/ 274686 h 2370204"/>
                <a:gd name="connsiteX3833" fmla="*/ 1220479 w 2397257"/>
                <a:gd name="connsiteY3833" fmla="*/ 266362 h 2370204"/>
                <a:gd name="connsiteX3834" fmla="*/ 1228803 w 2397257"/>
                <a:gd name="connsiteY3834" fmla="*/ 258038 h 2370204"/>
                <a:gd name="connsiteX3835" fmla="*/ 1160652 w 2397257"/>
                <a:gd name="connsiteY3835" fmla="*/ 258038 h 2370204"/>
                <a:gd name="connsiteX3836" fmla="*/ 1170537 w 2397257"/>
                <a:gd name="connsiteY3836" fmla="*/ 267923 h 2370204"/>
                <a:gd name="connsiteX3837" fmla="*/ 1160652 w 2397257"/>
                <a:gd name="connsiteY3837" fmla="*/ 277808 h 2370204"/>
                <a:gd name="connsiteX3838" fmla="*/ 1150767 w 2397257"/>
                <a:gd name="connsiteY3838" fmla="*/ 267923 h 2370204"/>
                <a:gd name="connsiteX3839" fmla="*/ 1160652 w 2397257"/>
                <a:gd name="connsiteY3839" fmla="*/ 258038 h 2370204"/>
                <a:gd name="connsiteX3840" fmla="*/ 647697 w 2397257"/>
                <a:gd name="connsiteY3840" fmla="*/ 258038 h 2370204"/>
                <a:gd name="connsiteX3841" fmla="*/ 651339 w 2397257"/>
                <a:gd name="connsiteY3841" fmla="*/ 260119 h 2370204"/>
                <a:gd name="connsiteX3842" fmla="*/ 647697 w 2397257"/>
                <a:gd name="connsiteY3842" fmla="*/ 262200 h 2370204"/>
                <a:gd name="connsiteX3843" fmla="*/ 644055 w 2397257"/>
                <a:gd name="connsiteY3843" fmla="*/ 260119 h 2370204"/>
                <a:gd name="connsiteX3844" fmla="*/ 647697 w 2397257"/>
                <a:gd name="connsiteY3844" fmla="*/ 258038 h 2370204"/>
                <a:gd name="connsiteX3845" fmla="*/ 1742276 w 2397257"/>
                <a:gd name="connsiteY3845" fmla="*/ 254917 h 2370204"/>
                <a:gd name="connsiteX3846" fmla="*/ 1744877 w 2397257"/>
                <a:gd name="connsiteY3846" fmla="*/ 256478 h 2370204"/>
                <a:gd name="connsiteX3847" fmla="*/ 1742276 w 2397257"/>
                <a:gd name="connsiteY3847" fmla="*/ 258039 h 2370204"/>
                <a:gd name="connsiteX3848" fmla="*/ 1739675 w 2397257"/>
                <a:gd name="connsiteY3848" fmla="*/ 256478 h 2370204"/>
                <a:gd name="connsiteX3849" fmla="*/ 1742276 w 2397257"/>
                <a:gd name="connsiteY3849" fmla="*/ 254917 h 2370204"/>
                <a:gd name="connsiteX3850" fmla="*/ 1525858 w 2397257"/>
                <a:gd name="connsiteY3850" fmla="*/ 240350 h 2370204"/>
                <a:gd name="connsiteX3851" fmla="*/ 1529500 w 2397257"/>
                <a:gd name="connsiteY3851" fmla="*/ 243992 h 2370204"/>
                <a:gd name="connsiteX3852" fmla="*/ 1525858 w 2397257"/>
                <a:gd name="connsiteY3852" fmla="*/ 247634 h 2370204"/>
                <a:gd name="connsiteX3853" fmla="*/ 1522216 w 2397257"/>
                <a:gd name="connsiteY3853" fmla="*/ 243992 h 2370204"/>
                <a:gd name="connsiteX3854" fmla="*/ 1525858 w 2397257"/>
                <a:gd name="connsiteY3854" fmla="*/ 240350 h 2370204"/>
                <a:gd name="connsiteX3855" fmla="*/ 865156 w 2397257"/>
                <a:gd name="connsiteY3855" fmla="*/ 238269 h 2370204"/>
                <a:gd name="connsiteX3856" fmla="*/ 874000 w 2397257"/>
                <a:gd name="connsiteY3856" fmla="*/ 246593 h 2370204"/>
                <a:gd name="connsiteX3857" fmla="*/ 865156 w 2397257"/>
                <a:gd name="connsiteY3857" fmla="*/ 254917 h 2370204"/>
                <a:gd name="connsiteX3858" fmla="*/ 856312 w 2397257"/>
                <a:gd name="connsiteY3858" fmla="*/ 246593 h 2370204"/>
                <a:gd name="connsiteX3859" fmla="*/ 865156 w 2397257"/>
                <a:gd name="connsiteY3859" fmla="*/ 238269 h 2370204"/>
                <a:gd name="connsiteX3860" fmla="*/ 414630 w 2397257"/>
                <a:gd name="connsiteY3860" fmla="*/ 233066 h 2370204"/>
                <a:gd name="connsiteX3861" fmla="*/ 418272 w 2397257"/>
                <a:gd name="connsiteY3861" fmla="*/ 236708 h 2370204"/>
                <a:gd name="connsiteX3862" fmla="*/ 414630 w 2397257"/>
                <a:gd name="connsiteY3862" fmla="*/ 240350 h 2370204"/>
                <a:gd name="connsiteX3863" fmla="*/ 410988 w 2397257"/>
                <a:gd name="connsiteY3863" fmla="*/ 236708 h 2370204"/>
                <a:gd name="connsiteX3864" fmla="*/ 414630 w 2397257"/>
                <a:gd name="connsiteY3864" fmla="*/ 233066 h 2370204"/>
                <a:gd name="connsiteX3865" fmla="*/ 707004 w 2397257"/>
                <a:gd name="connsiteY3865" fmla="*/ 225783 h 2370204"/>
                <a:gd name="connsiteX3866" fmla="*/ 710646 w 2397257"/>
                <a:gd name="connsiteY3866" fmla="*/ 229425 h 2370204"/>
                <a:gd name="connsiteX3867" fmla="*/ 707004 w 2397257"/>
                <a:gd name="connsiteY3867" fmla="*/ 233067 h 2370204"/>
                <a:gd name="connsiteX3868" fmla="*/ 703362 w 2397257"/>
                <a:gd name="connsiteY3868" fmla="*/ 229425 h 2370204"/>
                <a:gd name="connsiteX3869" fmla="*/ 707004 w 2397257"/>
                <a:gd name="connsiteY3869" fmla="*/ 225783 h 2370204"/>
                <a:gd name="connsiteX3870" fmla="*/ 1682969 w 2397257"/>
                <a:gd name="connsiteY3870" fmla="*/ 222662 h 2370204"/>
                <a:gd name="connsiteX3871" fmla="*/ 1685570 w 2397257"/>
                <a:gd name="connsiteY3871" fmla="*/ 225263 h 2370204"/>
                <a:gd name="connsiteX3872" fmla="*/ 1682969 w 2397257"/>
                <a:gd name="connsiteY3872" fmla="*/ 227864 h 2370204"/>
                <a:gd name="connsiteX3873" fmla="*/ 1680368 w 2397257"/>
                <a:gd name="connsiteY3873" fmla="*/ 225263 h 2370204"/>
                <a:gd name="connsiteX3874" fmla="*/ 1682969 w 2397257"/>
                <a:gd name="connsiteY3874" fmla="*/ 222662 h 2370204"/>
                <a:gd name="connsiteX3875" fmla="*/ 558216 w 2397257"/>
                <a:gd name="connsiteY3875" fmla="*/ 222661 h 2370204"/>
                <a:gd name="connsiteX3876" fmla="*/ 561858 w 2397257"/>
                <a:gd name="connsiteY3876" fmla="*/ 226303 h 2370204"/>
                <a:gd name="connsiteX3877" fmla="*/ 558216 w 2397257"/>
                <a:gd name="connsiteY3877" fmla="*/ 229945 h 2370204"/>
                <a:gd name="connsiteX3878" fmla="*/ 554574 w 2397257"/>
                <a:gd name="connsiteY3878" fmla="*/ 226303 h 2370204"/>
                <a:gd name="connsiteX3879" fmla="*/ 558216 w 2397257"/>
                <a:gd name="connsiteY3879" fmla="*/ 222661 h 2370204"/>
                <a:gd name="connsiteX3880" fmla="*/ 1460307 w 2397257"/>
                <a:gd name="connsiteY3880" fmla="*/ 220581 h 2370204"/>
                <a:gd name="connsiteX3881" fmla="*/ 1464989 w 2397257"/>
                <a:gd name="connsiteY3881" fmla="*/ 224223 h 2370204"/>
                <a:gd name="connsiteX3882" fmla="*/ 1460307 w 2397257"/>
                <a:gd name="connsiteY3882" fmla="*/ 227865 h 2370204"/>
                <a:gd name="connsiteX3883" fmla="*/ 1455625 w 2397257"/>
                <a:gd name="connsiteY3883" fmla="*/ 224223 h 2370204"/>
                <a:gd name="connsiteX3884" fmla="*/ 1460307 w 2397257"/>
                <a:gd name="connsiteY3884" fmla="*/ 220581 h 2370204"/>
                <a:gd name="connsiteX3885" fmla="*/ 1832278 w 2397257"/>
                <a:gd name="connsiteY3885" fmla="*/ 220580 h 2370204"/>
                <a:gd name="connsiteX3886" fmla="*/ 1833319 w 2397257"/>
                <a:gd name="connsiteY3886" fmla="*/ 223182 h 2370204"/>
                <a:gd name="connsiteX3887" fmla="*/ 1832278 w 2397257"/>
                <a:gd name="connsiteY3887" fmla="*/ 225784 h 2370204"/>
                <a:gd name="connsiteX3888" fmla="*/ 1831237 w 2397257"/>
                <a:gd name="connsiteY3888" fmla="*/ 223182 h 2370204"/>
                <a:gd name="connsiteX3889" fmla="*/ 1832278 w 2397257"/>
                <a:gd name="connsiteY3889" fmla="*/ 220580 h 2370204"/>
                <a:gd name="connsiteX3890" fmla="*/ 929665 w 2397257"/>
                <a:gd name="connsiteY3890" fmla="*/ 215378 h 2370204"/>
                <a:gd name="connsiteX3891" fmla="*/ 940590 w 2397257"/>
                <a:gd name="connsiteY3891" fmla="*/ 226823 h 2370204"/>
                <a:gd name="connsiteX3892" fmla="*/ 929665 w 2397257"/>
                <a:gd name="connsiteY3892" fmla="*/ 238268 h 2370204"/>
                <a:gd name="connsiteX3893" fmla="*/ 918740 w 2397257"/>
                <a:gd name="connsiteY3893" fmla="*/ 226823 h 2370204"/>
                <a:gd name="connsiteX3894" fmla="*/ 929665 w 2397257"/>
                <a:gd name="connsiteY3894" fmla="*/ 215378 h 2370204"/>
                <a:gd name="connsiteX3895" fmla="*/ 1394238 w 2397257"/>
                <a:gd name="connsiteY3895" fmla="*/ 208095 h 2370204"/>
                <a:gd name="connsiteX3896" fmla="*/ 1395279 w 2397257"/>
                <a:gd name="connsiteY3896" fmla="*/ 209136 h 2370204"/>
                <a:gd name="connsiteX3897" fmla="*/ 1394238 w 2397257"/>
                <a:gd name="connsiteY3897" fmla="*/ 210177 h 2370204"/>
                <a:gd name="connsiteX3898" fmla="*/ 1393197 w 2397257"/>
                <a:gd name="connsiteY3898" fmla="*/ 209136 h 2370204"/>
                <a:gd name="connsiteX3899" fmla="*/ 1394238 w 2397257"/>
                <a:gd name="connsiteY3899" fmla="*/ 208095 h 2370204"/>
                <a:gd name="connsiteX3900" fmla="*/ 995216 w 2397257"/>
                <a:gd name="connsiteY3900" fmla="*/ 200812 h 2370204"/>
                <a:gd name="connsiteX3901" fmla="*/ 1005101 w 2397257"/>
                <a:gd name="connsiteY3901" fmla="*/ 210697 h 2370204"/>
                <a:gd name="connsiteX3902" fmla="*/ 995216 w 2397257"/>
                <a:gd name="connsiteY3902" fmla="*/ 220582 h 2370204"/>
                <a:gd name="connsiteX3903" fmla="*/ 985331 w 2397257"/>
                <a:gd name="connsiteY3903" fmla="*/ 210697 h 2370204"/>
                <a:gd name="connsiteX3904" fmla="*/ 995216 w 2397257"/>
                <a:gd name="connsiteY3904" fmla="*/ 200812 h 2370204"/>
                <a:gd name="connsiteX3905" fmla="*/ 1621581 w 2397257"/>
                <a:gd name="connsiteY3905" fmla="*/ 197690 h 2370204"/>
                <a:gd name="connsiteX3906" fmla="*/ 1622101 w 2397257"/>
                <a:gd name="connsiteY3906" fmla="*/ 198210 h 2370204"/>
                <a:gd name="connsiteX3907" fmla="*/ 1621581 w 2397257"/>
                <a:gd name="connsiteY3907" fmla="*/ 198730 h 2370204"/>
                <a:gd name="connsiteX3908" fmla="*/ 1621061 w 2397257"/>
                <a:gd name="connsiteY3908" fmla="*/ 198210 h 2370204"/>
                <a:gd name="connsiteX3909" fmla="*/ 1621581 w 2397257"/>
                <a:gd name="connsiteY3909" fmla="*/ 197690 h 2370204"/>
                <a:gd name="connsiteX3910" fmla="*/ 1329207 w 2397257"/>
                <a:gd name="connsiteY3910" fmla="*/ 197690 h 2370204"/>
                <a:gd name="connsiteX3911" fmla="*/ 1331808 w 2397257"/>
                <a:gd name="connsiteY3911" fmla="*/ 199251 h 2370204"/>
                <a:gd name="connsiteX3912" fmla="*/ 1329207 w 2397257"/>
                <a:gd name="connsiteY3912" fmla="*/ 200812 h 2370204"/>
                <a:gd name="connsiteX3913" fmla="*/ 1326606 w 2397257"/>
                <a:gd name="connsiteY3913" fmla="*/ 199251 h 2370204"/>
                <a:gd name="connsiteX3914" fmla="*/ 1329207 w 2397257"/>
                <a:gd name="connsiteY3914" fmla="*/ 197690 h 2370204"/>
                <a:gd name="connsiteX3915" fmla="*/ 769952 w 2397257"/>
                <a:gd name="connsiteY3915" fmla="*/ 197690 h 2370204"/>
                <a:gd name="connsiteX3916" fmla="*/ 772033 w 2397257"/>
                <a:gd name="connsiteY3916" fmla="*/ 200291 h 2370204"/>
                <a:gd name="connsiteX3917" fmla="*/ 769952 w 2397257"/>
                <a:gd name="connsiteY3917" fmla="*/ 202892 h 2370204"/>
                <a:gd name="connsiteX3918" fmla="*/ 767871 w 2397257"/>
                <a:gd name="connsiteY3918" fmla="*/ 200291 h 2370204"/>
                <a:gd name="connsiteX3919" fmla="*/ 769952 w 2397257"/>
                <a:gd name="connsiteY3919" fmla="*/ 197690 h 2370204"/>
                <a:gd name="connsiteX3920" fmla="*/ 469255 w 2397257"/>
                <a:gd name="connsiteY3920" fmla="*/ 195609 h 2370204"/>
                <a:gd name="connsiteX3921" fmla="*/ 470296 w 2397257"/>
                <a:gd name="connsiteY3921" fmla="*/ 196650 h 2370204"/>
                <a:gd name="connsiteX3922" fmla="*/ 469255 w 2397257"/>
                <a:gd name="connsiteY3922" fmla="*/ 197691 h 2370204"/>
                <a:gd name="connsiteX3923" fmla="*/ 468214 w 2397257"/>
                <a:gd name="connsiteY3923" fmla="*/ 196650 h 2370204"/>
                <a:gd name="connsiteX3924" fmla="*/ 469255 w 2397257"/>
                <a:gd name="connsiteY3924" fmla="*/ 195609 h 2370204"/>
                <a:gd name="connsiteX3925" fmla="*/ 1262097 w 2397257"/>
                <a:gd name="connsiteY3925" fmla="*/ 190407 h 2370204"/>
                <a:gd name="connsiteX3926" fmla="*/ 1264178 w 2397257"/>
                <a:gd name="connsiteY3926" fmla="*/ 193008 h 2370204"/>
                <a:gd name="connsiteX3927" fmla="*/ 1262097 w 2397257"/>
                <a:gd name="connsiteY3927" fmla="*/ 195609 h 2370204"/>
                <a:gd name="connsiteX3928" fmla="*/ 1260016 w 2397257"/>
                <a:gd name="connsiteY3928" fmla="*/ 193008 h 2370204"/>
                <a:gd name="connsiteX3929" fmla="*/ 1262097 w 2397257"/>
                <a:gd name="connsiteY3929" fmla="*/ 190407 h 2370204"/>
                <a:gd name="connsiteX3930" fmla="*/ 1061806 w 2397257"/>
                <a:gd name="connsiteY3930" fmla="*/ 190407 h 2370204"/>
                <a:gd name="connsiteX3931" fmla="*/ 1071691 w 2397257"/>
                <a:gd name="connsiteY3931" fmla="*/ 200292 h 2370204"/>
                <a:gd name="connsiteX3932" fmla="*/ 1061806 w 2397257"/>
                <a:gd name="connsiteY3932" fmla="*/ 210177 h 2370204"/>
                <a:gd name="connsiteX3933" fmla="*/ 1051921 w 2397257"/>
                <a:gd name="connsiteY3933" fmla="*/ 200292 h 2370204"/>
                <a:gd name="connsiteX3934" fmla="*/ 1061806 w 2397257"/>
                <a:gd name="connsiteY3934" fmla="*/ 190407 h 2370204"/>
                <a:gd name="connsiteX3935" fmla="*/ 615442 w 2397257"/>
                <a:gd name="connsiteY3935" fmla="*/ 190407 h 2370204"/>
                <a:gd name="connsiteX3936" fmla="*/ 617003 w 2397257"/>
                <a:gd name="connsiteY3936" fmla="*/ 191968 h 2370204"/>
                <a:gd name="connsiteX3937" fmla="*/ 615442 w 2397257"/>
                <a:gd name="connsiteY3937" fmla="*/ 193529 h 2370204"/>
                <a:gd name="connsiteX3938" fmla="*/ 613881 w 2397257"/>
                <a:gd name="connsiteY3938" fmla="*/ 191968 h 2370204"/>
                <a:gd name="connsiteX3939" fmla="*/ 615442 w 2397257"/>
                <a:gd name="connsiteY3939" fmla="*/ 190407 h 2370204"/>
                <a:gd name="connsiteX3940" fmla="*/ 1195507 w 2397257"/>
                <a:gd name="connsiteY3940" fmla="*/ 186245 h 2370204"/>
                <a:gd name="connsiteX3941" fmla="*/ 1200709 w 2397257"/>
                <a:gd name="connsiteY3941" fmla="*/ 190927 h 2370204"/>
                <a:gd name="connsiteX3942" fmla="*/ 1195507 w 2397257"/>
                <a:gd name="connsiteY3942" fmla="*/ 195609 h 2370204"/>
                <a:gd name="connsiteX3943" fmla="*/ 1190304 w 2397257"/>
                <a:gd name="connsiteY3943" fmla="*/ 190927 h 2370204"/>
                <a:gd name="connsiteX3944" fmla="*/ 1195507 w 2397257"/>
                <a:gd name="connsiteY3944" fmla="*/ 186245 h 2370204"/>
                <a:gd name="connsiteX3945" fmla="*/ 1127355 w 2397257"/>
                <a:gd name="connsiteY3945" fmla="*/ 186245 h 2370204"/>
                <a:gd name="connsiteX3946" fmla="*/ 1136199 w 2397257"/>
                <a:gd name="connsiteY3946" fmla="*/ 193529 h 2370204"/>
                <a:gd name="connsiteX3947" fmla="*/ 1127355 w 2397257"/>
                <a:gd name="connsiteY3947" fmla="*/ 200813 h 2370204"/>
                <a:gd name="connsiteX3948" fmla="*/ 1118511 w 2397257"/>
                <a:gd name="connsiteY3948" fmla="*/ 193529 h 2370204"/>
                <a:gd name="connsiteX3949" fmla="*/ 1127355 w 2397257"/>
                <a:gd name="connsiteY3949" fmla="*/ 186245 h 2370204"/>
                <a:gd name="connsiteX3950" fmla="*/ 1557593 w 2397257"/>
                <a:gd name="connsiteY3950" fmla="*/ 173759 h 2370204"/>
                <a:gd name="connsiteX3951" fmla="*/ 1558634 w 2397257"/>
                <a:gd name="connsiteY3951" fmla="*/ 174800 h 2370204"/>
                <a:gd name="connsiteX3952" fmla="*/ 1557593 w 2397257"/>
                <a:gd name="connsiteY3952" fmla="*/ 175841 h 2370204"/>
                <a:gd name="connsiteX3953" fmla="*/ 1556552 w 2397257"/>
                <a:gd name="connsiteY3953" fmla="*/ 174800 h 2370204"/>
                <a:gd name="connsiteX3954" fmla="*/ 1557593 w 2397257"/>
                <a:gd name="connsiteY3954" fmla="*/ 173759 h 2370204"/>
                <a:gd name="connsiteX3955" fmla="*/ 831860 w 2397257"/>
                <a:gd name="connsiteY3955" fmla="*/ 173759 h 2370204"/>
                <a:gd name="connsiteX3956" fmla="*/ 836542 w 2397257"/>
                <a:gd name="connsiteY3956" fmla="*/ 178441 h 2370204"/>
                <a:gd name="connsiteX3957" fmla="*/ 831860 w 2397257"/>
                <a:gd name="connsiteY3957" fmla="*/ 183123 h 2370204"/>
                <a:gd name="connsiteX3958" fmla="*/ 827178 w 2397257"/>
                <a:gd name="connsiteY3958" fmla="*/ 178441 h 2370204"/>
                <a:gd name="connsiteX3959" fmla="*/ 831860 w 2397257"/>
                <a:gd name="connsiteY3959" fmla="*/ 173759 h 2370204"/>
                <a:gd name="connsiteX3960" fmla="*/ 674749 w 2397257"/>
                <a:gd name="connsiteY3960" fmla="*/ 161274 h 2370204"/>
                <a:gd name="connsiteX3961" fmla="*/ 676310 w 2397257"/>
                <a:gd name="connsiteY3961" fmla="*/ 162315 h 2370204"/>
                <a:gd name="connsiteX3962" fmla="*/ 674749 w 2397257"/>
                <a:gd name="connsiteY3962" fmla="*/ 163356 h 2370204"/>
                <a:gd name="connsiteX3963" fmla="*/ 673188 w 2397257"/>
                <a:gd name="connsiteY3963" fmla="*/ 162315 h 2370204"/>
                <a:gd name="connsiteX3964" fmla="*/ 674749 w 2397257"/>
                <a:gd name="connsiteY3964" fmla="*/ 161274 h 2370204"/>
                <a:gd name="connsiteX3965" fmla="*/ 1493603 w 2397257"/>
                <a:gd name="connsiteY3965" fmla="*/ 153990 h 2370204"/>
                <a:gd name="connsiteX3966" fmla="*/ 1495164 w 2397257"/>
                <a:gd name="connsiteY3966" fmla="*/ 155031 h 2370204"/>
                <a:gd name="connsiteX3967" fmla="*/ 1493603 w 2397257"/>
                <a:gd name="connsiteY3967" fmla="*/ 156072 h 2370204"/>
                <a:gd name="connsiteX3968" fmla="*/ 1492042 w 2397257"/>
                <a:gd name="connsiteY3968" fmla="*/ 155031 h 2370204"/>
                <a:gd name="connsiteX3969" fmla="*/ 1493603 w 2397257"/>
                <a:gd name="connsiteY3969" fmla="*/ 153990 h 2370204"/>
                <a:gd name="connsiteX3970" fmla="*/ 894809 w 2397257"/>
                <a:gd name="connsiteY3970" fmla="*/ 148788 h 2370204"/>
                <a:gd name="connsiteX3971" fmla="*/ 903133 w 2397257"/>
                <a:gd name="connsiteY3971" fmla="*/ 157632 h 2370204"/>
                <a:gd name="connsiteX3972" fmla="*/ 894809 w 2397257"/>
                <a:gd name="connsiteY3972" fmla="*/ 166476 h 2370204"/>
                <a:gd name="connsiteX3973" fmla="*/ 886485 w 2397257"/>
                <a:gd name="connsiteY3973" fmla="*/ 157632 h 2370204"/>
                <a:gd name="connsiteX3974" fmla="*/ 894809 w 2397257"/>
                <a:gd name="connsiteY3974" fmla="*/ 148788 h 2370204"/>
                <a:gd name="connsiteX3975" fmla="*/ 1428053 w 2397257"/>
                <a:gd name="connsiteY3975" fmla="*/ 138384 h 2370204"/>
                <a:gd name="connsiteX3976" fmla="*/ 1430654 w 2397257"/>
                <a:gd name="connsiteY3976" fmla="*/ 139944 h 2370204"/>
                <a:gd name="connsiteX3977" fmla="*/ 1428053 w 2397257"/>
                <a:gd name="connsiteY3977" fmla="*/ 141505 h 2370204"/>
                <a:gd name="connsiteX3978" fmla="*/ 1425452 w 2397257"/>
                <a:gd name="connsiteY3978" fmla="*/ 139944 h 2370204"/>
                <a:gd name="connsiteX3979" fmla="*/ 1428053 w 2397257"/>
                <a:gd name="connsiteY3979" fmla="*/ 138384 h 2370204"/>
                <a:gd name="connsiteX3980" fmla="*/ 960359 w 2397257"/>
                <a:gd name="connsiteY3980" fmla="*/ 131101 h 2370204"/>
                <a:gd name="connsiteX3981" fmla="*/ 970764 w 2397257"/>
                <a:gd name="connsiteY3981" fmla="*/ 140985 h 2370204"/>
                <a:gd name="connsiteX3982" fmla="*/ 960359 w 2397257"/>
                <a:gd name="connsiteY3982" fmla="*/ 150870 h 2370204"/>
                <a:gd name="connsiteX3983" fmla="*/ 949954 w 2397257"/>
                <a:gd name="connsiteY3983" fmla="*/ 140985 h 2370204"/>
                <a:gd name="connsiteX3984" fmla="*/ 960359 w 2397257"/>
                <a:gd name="connsiteY3984" fmla="*/ 131101 h 2370204"/>
                <a:gd name="connsiteX3985" fmla="*/ 1362503 w 2397257"/>
                <a:gd name="connsiteY3985" fmla="*/ 125899 h 2370204"/>
                <a:gd name="connsiteX3986" fmla="*/ 1364064 w 2397257"/>
                <a:gd name="connsiteY3986" fmla="*/ 127460 h 2370204"/>
                <a:gd name="connsiteX3987" fmla="*/ 1362503 w 2397257"/>
                <a:gd name="connsiteY3987" fmla="*/ 129021 h 2370204"/>
                <a:gd name="connsiteX3988" fmla="*/ 1360942 w 2397257"/>
                <a:gd name="connsiteY3988" fmla="*/ 127460 h 2370204"/>
                <a:gd name="connsiteX3989" fmla="*/ 1362503 w 2397257"/>
                <a:gd name="connsiteY3989" fmla="*/ 125899 h 2370204"/>
                <a:gd name="connsiteX3990" fmla="*/ 1026950 w 2397257"/>
                <a:gd name="connsiteY3990" fmla="*/ 121737 h 2370204"/>
                <a:gd name="connsiteX3991" fmla="*/ 1034234 w 2397257"/>
                <a:gd name="connsiteY3991" fmla="*/ 129021 h 2370204"/>
                <a:gd name="connsiteX3992" fmla="*/ 1026950 w 2397257"/>
                <a:gd name="connsiteY3992" fmla="*/ 136305 h 2370204"/>
                <a:gd name="connsiteX3993" fmla="*/ 1019666 w 2397257"/>
                <a:gd name="connsiteY3993" fmla="*/ 129021 h 2370204"/>
                <a:gd name="connsiteX3994" fmla="*/ 1026950 w 2397257"/>
                <a:gd name="connsiteY3994" fmla="*/ 121737 h 2370204"/>
                <a:gd name="connsiteX3995" fmla="*/ 1295393 w 2397257"/>
                <a:gd name="connsiteY3995" fmla="*/ 118615 h 2370204"/>
                <a:gd name="connsiteX3996" fmla="*/ 1296434 w 2397257"/>
                <a:gd name="connsiteY3996" fmla="*/ 120176 h 2370204"/>
                <a:gd name="connsiteX3997" fmla="*/ 1295393 w 2397257"/>
                <a:gd name="connsiteY3997" fmla="*/ 121737 h 2370204"/>
                <a:gd name="connsiteX3998" fmla="*/ 1294352 w 2397257"/>
                <a:gd name="connsiteY3998" fmla="*/ 120176 h 2370204"/>
                <a:gd name="connsiteX3999" fmla="*/ 1295393 w 2397257"/>
                <a:gd name="connsiteY3999" fmla="*/ 118615 h 2370204"/>
                <a:gd name="connsiteX4000" fmla="*/ 1092500 w 2397257"/>
                <a:gd name="connsiteY4000" fmla="*/ 114453 h 2370204"/>
                <a:gd name="connsiteX4001" fmla="*/ 1098743 w 2397257"/>
                <a:gd name="connsiteY4001" fmla="*/ 120176 h 2370204"/>
                <a:gd name="connsiteX4002" fmla="*/ 1092500 w 2397257"/>
                <a:gd name="connsiteY4002" fmla="*/ 125899 h 2370204"/>
                <a:gd name="connsiteX4003" fmla="*/ 1086257 w 2397257"/>
                <a:gd name="connsiteY4003" fmla="*/ 120176 h 2370204"/>
                <a:gd name="connsiteX4004" fmla="*/ 1092500 w 2397257"/>
                <a:gd name="connsiteY4004" fmla="*/ 114453 h 2370204"/>
                <a:gd name="connsiteX4005" fmla="*/ 1228802 w 2397257"/>
                <a:gd name="connsiteY4005" fmla="*/ 111332 h 2370204"/>
                <a:gd name="connsiteX4006" fmla="*/ 1232964 w 2397257"/>
                <a:gd name="connsiteY4006" fmla="*/ 114974 h 2370204"/>
                <a:gd name="connsiteX4007" fmla="*/ 1228802 w 2397257"/>
                <a:gd name="connsiteY4007" fmla="*/ 118616 h 2370204"/>
                <a:gd name="connsiteX4008" fmla="*/ 1224640 w 2397257"/>
                <a:gd name="connsiteY4008" fmla="*/ 114974 h 2370204"/>
                <a:gd name="connsiteX4009" fmla="*/ 1228802 w 2397257"/>
                <a:gd name="connsiteY4009" fmla="*/ 111332 h 2370204"/>
                <a:gd name="connsiteX4010" fmla="*/ 1160651 w 2397257"/>
                <a:gd name="connsiteY4010" fmla="*/ 109251 h 2370204"/>
                <a:gd name="connsiteX4011" fmla="*/ 1168455 w 2397257"/>
                <a:gd name="connsiteY4011" fmla="*/ 116535 h 2370204"/>
                <a:gd name="connsiteX4012" fmla="*/ 1160651 w 2397257"/>
                <a:gd name="connsiteY4012" fmla="*/ 123819 h 2370204"/>
                <a:gd name="connsiteX4013" fmla="*/ 1152847 w 2397257"/>
                <a:gd name="connsiteY4013" fmla="*/ 116535 h 2370204"/>
                <a:gd name="connsiteX4014" fmla="*/ 1160651 w 2397257"/>
                <a:gd name="connsiteY4014" fmla="*/ 109251 h 2370204"/>
                <a:gd name="connsiteX4015" fmla="*/ 799606 w 2397257"/>
                <a:gd name="connsiteY4015" fmla="*/ 106129 h 2370204"/>
                <a:gd name="connsiteX4016" fmla="*/ 802208 w 2397257"/>
                <a:gd name="connsiteY4016" fmla="*/ 108731 h 2370204"/>
                <a:gd name="connsiteX4017" fmla="*/ 799606 w 2397257"/>
                <a:gd name="connsiteY4017" fmla="*/ 111333 h 2370204"/>
                <a:gd name="connsiteX4018" fmla="*/ 797004 w 2397257"/>
                <a:gd name="connsiteY4018" fmla="*/ 108731 h 2370204"/>
                <a:gd name="connsiteX4019" fmla="*/ 799606 w 2397257"/>
                <a:gd name="connsiteY4019" fmla="*/ 106129 h 2370204"/>
                <a:gd name="connsiteX4020" fmla="*/ 863075 w 2397257"/>
                <a:gd name="connsiteY4020" fmla="*/ 86360 h 2370204"/>
                <a:gd name="connsiteX4021" fmla="*/ 866717 w 2397257"/>
                <a:gd name="connsiteY4021" fmla="*/ 88962 h 2370204"/>
                <a:gd name="connsiteX4022" fmla="*/ 863075 w 2397257"/>
                <a:gd name="connsiteY4022" fmla="*/ 91564 h 2370204"/>
                <a:gd name="connsiteX4023" fmla="*/ 859433 w 2397257"/>
                <a:gd name="connsiteY4023" fmla="*/ 88962 h 2370204"/>
                <a:gd name="connsiteX4024" fmla="*/ 863075 w 2397257"/>
                <a:gd name="connsiteY4024" fmla="*/ 86360 h 2370204"/>
                <a:gd name="connsiteX4025" fmla="*/ 1461349 w 2397257"/>
                <a:gd name="connsiteY4025" fmla="*/ 69713 h 2370204"/>
                <a:gd name="connsiteX4026" fmla="*/ 1462910 w 2397257"/>
                <a:gd name="connsiteY4026" fmla="*/ 70753 h 2370204"/>
                <a:gd name="connsiteX4027" fmla="*/ 1461349 w 2397257"/>
                <a:gd name="connsiteY4027" fmla="*/ 71794 h 2370204"/>
                <a:gd name="connsiteX4028" fmla="*/ 1459788 w 2397257"/>
                <a:gd name="connsiteY4028" fmla="*/ 70753 h 2370204"/>
                <a:gd name="connsiteX4029" fmla="*/ 1461349 w 2397257"/>
                <a:gd name="connsiteY4029" fmla="*/ 69713 h 2370204"/>
                <a:gd name="connsiteX4030" fmla="*/ 928105 w 2397257"/>
                <a:gd name="connsiteY4030" fmla="*/ 66591 h 2370204"/>
                <a:gd name="connsiteX4031" fmla="*/ 933308 w 2397257"/>
                <a:gd name="connsiteY4031" fmla="*/ 71794 h 2370204"/>
                <a:gd name="connsiteX4032" fmla="*/ 928105 w 2397257"/>
                <a:gd name="connsiteY4032" fmla="*/ 76996 h 2370204"/>
                <a:gd name="connsiteX4033" fmla="*/ 922902 w 2397257"/>
                <a:gd name="connsiteY4033" fmla="*/ 71794 h 2370204"/>
                <a:gd name="connsiteX4034" fmla="*/ 928105 w 2397257"/>
                <a:gd name="connsiteY4034" fmla="*/ 66591 h 2370204"/>
                <a:gd name="connsiteX4035" fmla="*/ 703883 w 2397257"/>
                <a:gd name="connsiteY4035" fmla="*/ 66590 h 2370204"/>
                <a:gd name="connsiteX4036" fmla="*/ 704404 w 2397257"/>
                <a:gd name="connsiteY4036" fmla="*/ 67111 h 2370204"/>
                <a:gd name="connsiteX4037" fmla="*/ 703883 w 2397257"/>
                <a:gd name="connsiteY4037" fmla="*/ 67632 h 2370204"/>
                <a:gd name="connsiteX4038" fmla="*/ 703362 w 2397257"/>
                <a:gd name="connsiteY4038" fmla="*/ 67111 h 2370204"/>
                <a:gd name="connsiteX4039" fmla="*/ 703883 w 2397257"/>
                <a:gd name="connsiteY4039" fmla="*/ 66590 h 2370204"/>
                <a:gd name="connsiteX4040" fmla="*/ 992614 w 2397257"/>
                <a:gd name="connsiteY4040" fmla="*/ 57227 h 2370204"/>
                <a:gd name="connsiteX4041" fmla="*/ 994695 w 2397257"/>
                <a:gd name="connsiteY4041" fmla="*/ 59829 h 2370204"/>
                <a:gd name="connsiteX4042" fmla="*/ 992614 w 2397257"/>
                <a:gd name="connsiteY4042" fmla="*/ 62431 h 2370204"/>
                <a:gd name="connsiteX4043" fmla="*/ 990533 w 2397257"/>
                <a:gd name="connsiteY4043" fmla="*/ 59829 h 2370204"/>
                <a:gd name="connsiteX4044" fmla="*/ 992614 w 2397257"/>
                <a:gd name="connsiteY4044" fmla="*/ 57227 h 2370204"/>
                <a:gd name="connsiteX4045" fmla="*/ 1327648 w 2397257"/>
                <a:gd name="connsiteY4045" fmla="*/ 46821 h 2370204"/>
                <a:gd name="connsiteX4046" fmla="*/ 1328689 w 2397257"/>
                <a:gd name="connsiteY4046" fmla="*/ 48383 h 2370204"/>
                <a:gd name="connsiteX4047" fmla="*/ 1327648 w 2397257"/>
                <a:gd name="connsiteY4047" fmla="*/ 49943 h 2370204"/>
                <a:gd name="connsiteX4048" fmla="*/ 1326607 w 2397257"/>
                <a:gd name="connsiteY4048" fmla="*/ 48383 h 2370204"/>
                <a:gd name="connsiteX4049" fmla="*/ 1327648 w 2397257"/>
                <a:gd name="connsiteY4049" fmla="*/ 46821 h 2370204"/>
                <a:gd name="connsiteX4050" fmla="*/ 1059204 w 2397257"/>
                <a:gd name="connsiteY4050" fmla="*/ 46821 h 2370204"/>
                <a:gd name="connsiteX4051" fmla="*/ 1061285 w 2397257"/>
                <a:gd name="connsiteY4051" fmla="*/ 49423 h 2370204"/>
                <a:gd name="connsiteX4052" fmla="*/ 1059204 w 2397257"/>
                <a:gd name="connsiteY4052" fmla="*/ 52026 h 2370204"/>
                <a:gd name="connsiteX4053" fmla="*/ 1057123 w 2397257"/>
                <a:gd name="connsiteY4053" fmla="*/ 49423 h 2370204"/>
                <a:gd name="connsiteX4054" fmla="*/ 1059204 w 2397257"/>
                <a:gd name="connsiteY4054" fmla="*/ 46821 h 2370204"/>
                <a:gd name="connsiteX4055" fmla="*/ 1261057 w 2397257"/>
                <a:gd name="connsiteY4055" fmla="*/ 42661 h 2370204"/>
                <a:gd name="connsiteX4056" fmla="*/ 1262098 w 2397257"/>
                <a:gd name="connsiteY4056" fmla="*/ 43701 h 2370204"/>
                <a:gd name="connsiteX4057" fmla="*/ 1261057 w 2397257"/>
                <a:gd name="connsiteY4057" fmla="*/ 44742 h 2370204"/>
                <a:gd name="connsiteX4058" fmla="*/ 1260016 w 2397257"/>
                <a:gd name="connsiteY4058" fmla="*/ 43701 h 2370204"/>
                <a:gd name="connsiteX4059" fmla="*/ 1261057 w 2397257"/>
                <a:gd name="connsiteY4059" fmla="*/ 42661 h 2370204"/>
                <a:gd name="connsiteX4060" fmla="*/ 1193946 w 2397257"/>
                <a:gd name="connsiteY4060" fmla="*/ 39539 h 2370204"/>
                <a:gd name="connsiteX4061" fmla="*/ 1195507 w 2397257"/>
                <a:gd name="connsiteY4061" fmla="*/ 41099 h 2370204"/>
                <a:gd name="connsiteX4062" fmla="*/ 1193946 w 2397257"/>
                <a:gd name="connsiteY4062" fmla="*/ 42661 h 2370204"/>
                <a:gd name="connsiteX4063" fmla="*/ 1192385 w 2397257"/>
                <a:gd name="connsiteY4063" fmla="*/ 41099 h 2370204"/>
                <a:gd name="connsiteX4064" fmla="*/ 1193946 w 2397257"/>
                <a:gd name="connsiteY4064" fmla="*/ 39539 h 2370204"/>
                <a:gd name="connsiteX4065" fmla="*/ 1126316 w 2397257"/>
                <a:gd name="connsiteY4065" fmla="*/ 39539 h 2370204"/>
                <a:gd name="connsiteX4066" fmla="*/ 1128918 w 2397257"/>
                <a:gd name="connsiteY4066" fmla="*/ 43181 h 2370204"/>
                <a:gd name="connsiteX4067" fmla="*/ 1126316 w 2397257"/>
                <a:gd name="connsiteY4067" fmla="*/ 46823 h 2370204"/>
                <a:gd name="connsiteX4068" fmla="*/ 1123714 w 2397257"/>
                <a:gd name="connsiteY4068" fmla="*/ 43181 h 2370204"/>
                <a:gd name="connsiteX4069" fmla="*/ 1126316 w 2397257"/>
                <a:gd name="connsiteY4069" fmla="*/ 39539 h 2370204"/>
                <a:gd name="connsiteX4070" fmla="*/ 830300 w 2397257"/>
                <a:gd name="connsiteY4070" fmla="*/ 19769 h 2370204"/>
                <a:gd name="connsiteX4071" fmla="*/ 831341 w 2397257"/>
                <a:gd name="connsiteY4071" fmla="*/ 21330 h 2370204"/>
                <a:gd name="connsiteX4072" fmla="*/ 830300 w 2397257"/>
                <a:gd name="connsiteY4072" fmla="*/ 22891 h 2370204"/>
                <a:gd name="connsiteX4073" fmla="*/ 829259 w 2397257"/>
                <a:gd name="connsiteY4073" fmla="*/ 21330 h 2370204"/>
                <a:gd name="connsiteX4074" fmla="*/ 830300 w 2397257"/>
                <a:gd name="connsiteY4074" fmla="*/ 19769 h 2370204"/>
                <a:gd name="connsiteX4075" fmla="*/ 894810 w 2397257"/>
                <a:gd name="connsiteY4075" fmla="*/ 0 h 2370204"/>
                <a:gd name="connsiteX4076" fmla="*/ 895851 w 2397257"/>
                <a:gd name="connsiteY4076" fmla="*/ 2602 h 2370204"/>
                <a:gd name="connsiteX4077" fmla="*/ 894810 w 2397257"/>
                <a:gd name="connsiteY4077" fmla="*/ 5204 h 2370204"/>
                <a:gd name="connsiteX4078" fmla="*/ 893769 w 2397257"/>
                <a:gd name="connsiteY4078" fmla="*/ 2602 h 2370204"/>
                <a:gd name="connsiteX4079" fmla="*/ 894810 w 2397257"/>
                <a:gd name="connsiteY4079" fmla="*/ 0 h 237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Lst>
              <a:rect l="l" t="t" r="r" b="b"/>
              <a:pathLst>
                <a:path w="2397257" h="2370204">
                  <a:moveTo>
                    <a:pt x="1784937" y="2369162"/>
                  </a:moveTo>
                  <a:cubicBezTo>
                    <a:pt x="1785225" y="2369162"/>
                    <a:pt x="1785458" y="2369395"/>
                    <a:pt x="1785458" y="2369683"/>
                  </a:cubicBezTo>
                  <a:cubicBezTo>
                    <a:pt x="1785458" y="2369971"/>
                    <a:pt x="1785225" y="2370204"/>
                    <a:pt x="1784937" y="2370204"/>
                  </a:cubicBezTo>
                  <a:cubicBezTo>
                    <a:pt x="1784649" y="2370204"/>
                    <a:pt x="1784416" y="2369971"/>
                    <a:pt x="1784416" y="2369683"/>
                  </a:cubicBezTo>
                  <a:cubicBezTo>
                    <a:pt x="1784416" y="2369395"/>
                    <a:pt x="1784649" y="2369162"/>
                    <a:pt x="1784937" y="2369162"/>
                  </a:cubicBezTo>
                  <a:close/>
                  <a:moveTo>
                    <a:pt x="1202790" y="2360839"/>
                  </a:moveTo>
                  <a:cubicBezTo>
                    <a:pt x="1203939" y="2360839"/>
                    <a:pt x="1204871" y="2361538"/>
                    <a:pt x="1204871" y="2362400"/>
                  </a:cubicBezTo>
                  <a:cubicBezTo>
                    <a:pt x="1204871" y="2363262"/>
                    <a:pt x="1203939" y="2363961"/>
                    <a:pt x="1202790" y="2363961"/>
                  </a:cubicBezTo>
                  <a:cubicBezTo>
                    <a:pt x="1201641" y="2363961"/>
                    <a:pt x="1200709" y="2363262"/>
                    <a:pt x="1200709" y="2362400"/>
                  </a:cubicBezTo>
                  <a:cubicBezTo>
                    <a:pt x="1200709" y="2361538"/>
                    <a:pt x="1201641" y="2360839"/>
                    <a:pt x="1202790" y="2360839"/>
                  </a:cubicBezTo>
                  <a:close/>
                  <a:moveTo>
                    <a:pt x="1269901" y="2358758"/>
                  </a:moveTo>
                  <a:cubicBezTo>
                    <a:pt x="1271338" y="2358758"/>
                    <a:pt x="1272503" y="2359224"/>
                    <a:pt x="1272503" y="2359799"/>
                  </a:cubicBezTo>
                  <a:cubicBezTo>
                    <a:pt x="1272503" y="2360374"/>
                    <a:pt x="1271338" y="2360840"/>
                    <a:pt x="1269901" y="2360840"/>
                  </a:cubicBezTo>
                  <a:cubicBezTo>
                    <a:pt x="1268464" y="2360840"/>
                    <a:pt x="1267299" y="2360374"/>
                    <a:pt x="1267299" y="2359799"/>
                  </a:cubicBezTo>
                  <a:cubicBezTo>
                    <a:pt x="1267299" y="2359224"/>
                    <a:pt x="1268464" y="2358758"/>
                    <a:pt x="1269901" y="2358758"/>
                  </a:cubicBezTo>
                  <a:close/>
                  <a:moveTo>
                    <a:pt x="1135679" y="2358758"/>
                  </a:moveTo>
                  <a:cubicBezTo>
                    <a:pt x="1137115" y="2358758"/>
                    <a:pt x="1138280" y="2359224"/>
                    <a:pt x="1138280" y="2359799"/>
                  </a:cubicBezTo>
                  <a:cubicBezTo>
                    <a:pt x="1138280" y="2360374"/>
                    <a:pt x="1137115" y="2360840"/>
                    <a:pt x="1135679" y="2360840"/>
                  </a:cubicBezTo>
                  <a:cubicBezTo>
                    <a:pt x="1134243" y="2360840"/>
                    <a:pt x="1133078" y="2360374"/>
                    <a:pt x="1133078" y="2359799"/>
                  </a:cubicBezTo>
                  <a:cubicBezTo>
                    <a:pt x="1133078" y="2359224"/>
                    <a:pt x="1134243" y="2358758"/>
                    <a:pt x="1135679" y="2358758"/>
                  </a:cubicBezTo>
                  <a:close/>
                  <a:moveTo>
                    <a:pt x="1337532" y="2353555"/>
                  </a:moveTo>
                  <a:cubicBezTo>
                    <a:pt x="1338394" y="2353555"/>
                    <a:pt x="1339093" y="2354254"/>
                    <a:pt x="1339093" y="2355116"/>
                  </a:cubicBezTo>
                  <a:cubicBezTo>
                    <a:pt x="1339093" y="2355978"/>
                    <a:pt x="1338394" y="2356677"/>
                    <a:pt x="1337532" y="2356677"/>
                  </a:cubicBezTo>
                  <a:cubicBezTo>
                    <a:pt x="1336670" y="2356677"/>
                    <a:pt x="1335971" y="2355978"/>
                    <a:pt x="1335971" y="2355116"/>
                  </a:cubicBezTo>
                  <a:cubicBezTo>
                    <a:pt x="1335971" y="2354254"/>
                    <a:pt x="1336670" y="2353555"/>
                    <a:pt x="1337532" y="2353555"/>
                  </a:cubicBezTo>
                  <a:close/>
                  <a:moveTo>
                    <a:pt x="1661120" y="2344191"/>
                  </a:moveTo>
                  <a:cubicBezTo>
                    <a:pt x="1661408" y="2344191"/>
                    <a:pt x="1661641" y="2344424"/>
                    <a:pt x="1661641" y="2344712"/>
                  </a:cubicBezTo>
                  <a:cubicBezTo>
                    <a:pt x="1661641" y="2345000"/>
                    <a:pt x="1661408" y="2345233"/>
                    <a:pt x="1661120" y="2345233"/>
                  </a:cubicBezTo>
                  <a:cubicBezTo>
                    <a:pt x="1660832" y="2345233"/>
                    <a:pt x="1660599" y="2345000"/>
                    <a:pt x="1660599" y="2344712"/>
                  </a:cubicBezTo>
                  <a:cubicBezTo>
                    <a:pt x="1660599" y="2344424"/>
                    <a:pt x="1660832" y="2344191"/>
                    <a:pt x="1661120" y="2344191"/>
                  </a:cubicBezTo>
                  <a:close/>
                  <a:moveTo>
                    <a:pt x="1402041" y="2341069"/>
                  </a:moveTo>
                  <a:cubicBezTo>
                    <a:pt x="1402903" y="2341069"/>
                    <a:pt x="1403602" y="2341768"/>
                    <a:pt x="1403602" y="2342630"/>
                  </a:cubicBezTo>
                  <a:cubicBezTo>
                    <a:pt x="1403602" y="2343492"/>
                    <a:pt x="1402903" y="2344191"/>
                    <a:pt x="1402041" y="2344191"/>
                  </a:cubicBezTo>
                  <a:cubicBezTo>
                    <a:pt x="1401179" y="2344191"/>
                    <a:pt x="1400480" y="2343492"/>
                    <a:pt x="1400480" y="2342630"/>
                  </a:cubicBezTo>
                  <a:cubicBezTo>
                    <a:pt x="1400480" y="2341768"/>
                    <a:pt x="1401179" y="2341069"/>
                    <a:pt x="1402041" y="2341069"/>
                  </a:cubicBezTo>
                  <a:close/>
                  <a:moveTo>
                    <a:pt x="1844244" y="2336907"/>
                  </a:moveTo>
                  <a:cubicBezTo>
                    <a:pt x="1844532" y="2336907"/>
                    <a:pt x="1844765" y="2337140"/>
                    <a:pt x="1844765" y="2337428"/>
                  </a:cubicBezTo>
                  <a:cubicBezTo>
                    <a:pt x="1844765" y="2337716"/>
                    <a:pt x="1844532" y="2337949"/>
                    <a:pt x="1844244" y="2337949"/>
                  </a:cubicBezTo>
                  <a:cubicBezTo>
                    <a:pt x="1843956" y="2337949"/>
                    <a:pt x="1843723" y="2337716"/>
                    <a:pt x="1843723" y="2337428"/>
                  </a:cubicBezTo>
                  <a:cubicBezTo>
                    <a:pt x="1843723" y="2337140"/>
                    <a:pt x="1843956" y="2336907"/>
                    <a:pt x="1844244" y="2336907"/>
                  </a:cubicBezTo>
                  <a:close/>
                  <a:moveTo>
                    <a:pt x="1468632" y="2328583"/>
                  </a:moveTo>
                  <a:cubicBezTo>
                    <a:pt x="1469494" y="2328583"/>
                    <a:pt x="1470193" y="2329282"/>
                    <a:pt x="1470193" y="2330144"/>
                  </a:cubicBezTo>
                  <a:cubicBezTo>
                    <a:pt x="1470193" y="2331006"/>
                    <a:pt x="1469494" y="2331705"/>
                    <a:pt x="1468632" y="2331705"/>
                  </a:cubicBezTo>
                  <a:cubicBezTo>
                    <a:pt x="1467770" y="2331705"/>
                    <a:pt x="1467071" y="2331006"/>
                    <a:pt x="1467071" y="2330144"/>
                  </a:cubicBezTo>
                  <a:cubicBezTo>
                    <a:pt x="1467071" y="2329282"/>
                    <a:pt x="1467770" y="2328583"/>
                    <a:pt x="1468632" y="2328583"/>
                  </a:cubicBezTo>
                  <a:close/>
                  <a:moveTo>
                    <a:pt x="1722509" y="2317139"/>
                  </a:moveTo>
                  <a:cubicBezTo>
                    <a:pt x="1722797" y="2317139"/>
                    <a:pt x="1723030" y="2317372"/>
                    <a:pt x="1723030" y="2317660"/>
                  </a:cubicBezTo>
                  <a:cubicBezTo>
                    <a:pt x="1723030" y="2317948"/>
                    <a:pt x="1722797" y="2318181"/>
                    <a:pt x="1722509" y="2318181"/>
                  </a:cubicBezTo>
                  <a:cubicBezTo>
                    <a:pt x="1722221" y="2318181"/>
                    <a:pt x="1721988" y="2317948"/>
                    <a:pt x="1721988" y="2317660"/>
                  </a:cubicBezTo>
                  <a:cubicBezTo>
                    <a:pt x="1721988" y="2317372"/>
                    <a:pt x="1722221" y="2317139"/>
                    <a:pt x="1722509" y="2317139"/>
                  </a:cubicBezTo>
                  <a:close/>
                  <a:moveTo>
                    <a:pt x="1533141" y="2308815"/>
                  </a:moveTo>
                  <a:cubicBezTo>
                    <a:pt x="1534003" y="2308815"/>
                    <a:pt x="1534702" y="2309514"/>
                    <a:pt x="1534702" y="2310376"/>
                  </a:cubicBezTo>
                  <a:cubicBezTo>
                    <a:pt x="1534702" y="2311238"/>
                    <a:pt x="1534003" y="2311937"/>
                    <a:pt x="1533141" y="2311937"/>
                  </a:cubicBezTo>
                  <a:cubicBezTo>
                    <a:pt x="1532279" y="2311937"/>
                    <a:pt x="1531580" y="2311238"/>
                    <a:pt x="1531580" y="2310376"/>
                  </a:cubicBezTo>
                  <a:cubicBezTo>
                    <a:pt x="1531580" y="2309514"/>
                    <a:pt x="1532279" y="2308815"/>
                    <a:pt x="1533141" y="2308815"/>
                  </a:cubicBezTo>
                  <a:close/>
                  <a:moveTo>
                    <a:pt x="1596090" y="2286965"/>
                  </a:moveTo>
                  <a:cubicBezTo>
                    <a:pt x="1597239" y="2286965"/>
                    <a:pt x="1598171" y="2288130"/>
                    <a:pt x="1598171" y="2289566"/>
                  </a:cubicBezTo>
                  <a:cubicBezTo>
                    <a:pt x="1598171" y="2291002"/>
                    <a:pt x="1597239" y="2292167"/>
                    <a:pt x="1596090" y="2292167"/>
                  </a:cubicBezTo>
                  <a:cubicBezTo>
                    <a:pt x="1594941" y="2292167"/>
                    <a:pt x="1594009" y="2291002"/>
                    <a:pt x="1594009" y="2289566"/>
                  </a:cubicBezTo>
                  <a:cubicBezTo>
                    <a:pt x="1594009" y="2288130"/>
                    <a:pt x="1594941" y="2286965"/>
                    <a:pt x="1596090" y="2286965"/>
                  </a:cubicBezTo>
                  <a:close/>
                  <a:moveTo>
                    <a:pt x="1202791" y="2281763"/>
                  </a:moveTo>
                  <a:cubicBezTo>
                    <a:pt x="1205665" y="2281763"/>
                    <a:pt x="1207994" y="2284092"/>
                    <a:pt x="1207994" y="2286966"/>
                  </a:cubicBezTo>
                  <a:cubicBezTo>
                    <a:pt x="1207994" y="2289840"/>
                    <a:pt x="1205665" y="2292169"/>
                    <a:pt x="1202791" y="2292169"/>
                  </a:cubicBezTo>
                  <a:cubicBezTo>
                    <a:pt x="1199917" y="2292169"/>
                    <a:pt x="1197588" y="2289840"/>
                    <a:pt x="1197588" y="2286966"/>
                  </a:cubicBezTo>
                  <a:cubicBezTo>
                    <a:pt x="1197588" y="2284092"/>
                    <a:pt x="1199917" y="2281763"/>
                    <a:pt x="1202791" y="2281763"/>
                  </a:cubicBezTo>
                  <a:close/>
                  <a:moveTo>
                    <a:pt x="1269381" y="2281762"/>
                  </a:moveTo>
                  <a:cubicBezTo>
                    <a:pt x="1272253" y="2281762"/>
                    <a:pt x="1274583" y="2283393"/>
                    <a:pt x="1274583" y="2285404"/>
                  </a:cubicBezTo>
                  <a:cubicBezTo>
                    <a:pt x="1274583" y="2287416"/>
                    <a:pt x="1272253" y="2289046"/>
                    <a:pt x="1269381" y="2289046"/>
                  </a:cubicBezTo>
                  <a:cubicBezTo>
                    <a:pt x="1266508" y="2289046"/>
                    <a:pt x="1264178" y="2287416"/>
                    <a:pt x="1264178" y="2285404"/>
                  </a:cubicBezTo>
                  <a:cubicBezTo>
                    <a:pt x="1264178" y="2283393"/>
                    <a:pt x="1266508" y="2281762"/>
                    <a:pt x="1269381" y="2281762"/>
                  </a:cubicBezTo>
                  <a:close/>
                  <a:moveTo>
                    <a:pt x="1135160" y="2279682"/>
                  </a:moveTo>
                  <a:cubicBezTo>
                    <a:pt x="1138608" y="2279682"/>
                    <a:pt x="1141403" y="2282477"/>
                    <a:pt x="1141403" y="2285925"/>
                  </a:cubicBezTo>
                  <a:cubicBezTo>
                    <a:pt x="1141403" y="2289373"/>
                    <a:pt x="1138608" y="2292168"/>
                    <a:pt x="1135160" y="2292168"/>
                  </a:cubicBezTo>
                  <a:cubicBezTo>
                    <a:pt x="1131712" y="2292168"/>
                    <a:pt x="1128917" y="2289373"/>
                    <a:pt x="1128917" y="2285925"/>
                  </a:cubicBezTo>
                  <a:cubicBezTo>
                    <a:pt x="1128917" y="2282477"/>
                    <a:pt x="1131712" y="2279682"/>
                    <a:pt x="1135160" y="2279682"/>
                  </a:cubicBezTo>
                  <a:close/>
                  <a:moveTo>
                    <a:pt x="1067529" y="2274480"/>
                  </a:moveTo>
                  <a:cubicBezTo>
                    <a:pt x="1070977" y="2274480"/>
                    <a:pt x="1073772" y="2276809"/>
                    <a:pt x="1073772" y="2279683"/>
                  </a:cubicBezTo>
                  <a:cubicBezTo>
                    <a:pt x="1073772" y="2282557"/>
                    <a:pt x="1070977" y="2284886"/>
                    <a:pt x="1067529" y="2284886"/>
                  </a:cubicBezTo>
                  <a:cubicBezTo>
                    <a:pt x="1064081" y="2284886"/>
                    <a:pt x="1061286" y="2282557"/>
                    <a:pt x="1061286" y="2279683"/>
                  </a:cubicBezTo>
                  <a:cubicBezTo>
                    <a:pt x="1061286" y="2276809"/>
                    <a:pt x="1064081" y="2274480"/>
                    <a:pt x="1067529" y="2274480"/>
                  </a:cubicBezTo>
                  <a:close/>
                  <a:moveTo>
                    <a:pt x="1336491" y="2274479"/>
                  </a:moveTo>
                  <a:cubicBezTo>
                    <a:pt x="1337927" y="2274479"/>
                    <a:pt x="1339092" y="2276110"/>
                    <a:pt x="1339092" y="2278121"/>
                  </a:cubicBezTo>
                  <a:cubicBezTo>
                    <a:pt x="1339092" y="2280133"/>
                    <a:pt x="1337927" y="2281763"/>
                    <a:pt x="1336491" y="2281763"/>
                  </a:cubicBezTo>
                  <a:cubicBezTo>
                    <a:pt x="1335055" y="2281763"/>
                    <a:pt x="1333890" y="2280133"/>
                    <a:pt x="1333890" y="2278121"/>
                  </a:cubicBezTo>
                  <a:cubicBezTo>
                    <a:pt x="1333890" y="2276110"/>
                    <a:pt x="1335055" y="2274479"/>
                    <a:pt x="1336491" y="2274479"/>
                  </a:cubicBezTo>
                  <a:close/>
                  <a:moveTo>
                    <a:pt x="1403081" y="2265115"/>
                  </a:moveTo>
                  <a:cubicBezTo>
                    <a:pt x="1404517" y="2265115"/>
                    <a:pt x="1405682" y="2266047"/>
                    <a:pt x="1405682" y="2267196"/>
                  </a:cubicBezTo>
                  <a:cubicBezTo>
                    <a:pt x="1405682" y="2268345"/>
                    <a:pt x="1404517" y="2269277"/>
                    <a:pt x="1403081" y="2269277"/>
                  </a:cubicBezTo>
                  <a:cubicBezTo>
                    <a:pt x="1401645" y="2269277"/>
                    <a:pt x="1400480" y="2268345"/>
                    <a:pt x="1400480" y="2267196"/>
                  </a:cubicBezTo>
                  <a:cubicBezTo>
                    <a:pt x="1400480" y="2266047"/>
                    <a:pt x="1401645" y="2265115"/>
                    <a:pt x="1403081" y="2265115"/>
                  </a:cubicBezTo>
                  <a:close/>
                  <a:moveTo>
                    <a:pt x="1002499" y="2261994"/>
                  </a:moveTo>
                  <a:cubicBezTo>
                    <a:pt x="1005084" y="2261994"/>
                    <a:pt x="1007181" y="2264789"/>
                    <a:pt x="1007181" y="2268237"/>
                  </a:cubicBezTo>
                  <a:cubicBezTo>
                    <a:pt x="1007181" y="2271684"/>
                    <a:pt x="1005084" y="2274480"/>
                    <a:pt x="1002499" y="2274480"/>
                  </a:cubicBezTo>
                  <a:cubicBezTo>
                    <a:pt x="999914" y="2274480"/>
                    <a:pt x="997817" y="2271684"/>
                    <a:pt x="997817" y="2268237"/>
                  </a:cubicBezTo>
                  <a:cubicBezTo>
                    <a:pt x="997817" y="2264789"/>
                    <a:pt x="999914" y="2261994"/>
                    <a:pt x="1002499" y="2261994"/>
                  </a:cubicBezTo>
                  <a:close/>
                  <a:moveTo>
                    <a:pt x="1955575" y="2261993"/>
                  </a:moveTo>
                  <a:cubicBezTo>
                    <a:pt x="1955863" y="2261993"/>
                    <a:pt x="1956096" y="2262226"/>
                    <a:pt x="1956096" y="2262514"/>
                  </a:cubicBezTo>
                  <a:cubicBezTo>
                    <a:pt x="1956096" y="2262802"/>
                    <a:pt x="1955863" y="2263035"/>
                    <a:pt x="1955575" y="2263035"/>
                  </a:cubicBezTo>
                  <a:cubicBezTo>
                    <a:pt x="1955287" y="2263035"/>
                    <a:pt x="1955054" y="2262802"/>
                    <a:pt x="1955054" y="2262514"/>
                  </a:cubicBezTo>
                  <a:cubicBezTo>
                    <a:pt x="1955054" y="2262226"/>
                    <a:pt x="1955287" y="2261993"/>
                    <a:pt x="1955575" y="2261993"/>
                  </a:cubicBezTo>
                  <a:close/>
                  <a:moveTo>
                    <a:pt x="1659039" y="2261993"/>
                  </a:moveTo>
                  <a:cubicBezTo>
                    <a:pt x="1659901" y="2261993"/>
                    <a:pt x="1660600" y="2262692"/>
                    <a:pt x="1660600" y="2263554"/>
                  </a:cubicBezTo>
                  <a:cubicBezTo>
                    <a:pt x="1660600" y="2264416"/>
                    <a:pt x="1659901" y="2265115"/>
                    <a:pt x="1659039" y="2265115"/>
                  </a:cubicBezTo>
                  <a:cubicBezTo>
                    <a:pt x="1658177" y="2265115"/>
                    <a:pt x="1657478" y="2264416"/>
                    <a:pt x="1657478" y="2263554"/>
                  </a:cubicBezTo>
                  <a:cubicBezTo>
                    <a:pt x="1657478" y="2262692"/>
                    <a:pt x="1658177" y="2261993"/>
                    <a:pt x="1659039" y="2261993"/>
                  </a:cubicBezTo>
                  <a:close/>
                  <a:moveTo>
                    <a:pt x="1467591" y="2249508"/>
                  </a:moveTo>
                  <a:cubicBezTo>
                    <a:pt x="1469027" y="2249508"/>
                    <a:pt x="1470192" y="2250673"/>
                    <a:pt x="1470192" y="2252109"/>
                  </a:cubicBezTo>
                  <a:cubicBezTo>
                    <a:pt x="1470192" y="2253545"/>
                    <a:pt x="1469027" y="2254710"/>
                    <a:pt x="1467591" y="2254710"/>
                  </a:cubicBezTo>
                  <a:cubicBezTo>
                    <a:pt x="1466155" y="2254710"/>
                    <a:pt x="1464990" y="2253545"/>
                    <a:pt x="1464990" y="2252109"/>
                  </a:cubicBezTo>
                  <a:cubicBezTo>
                    <a:pt x="1464990" y="2250673"/>
                    <a:pt x="1466155" y="2249508"/>
                    <a:pt x="1467591" y="2249508"/>
                  </a:cubicBezTo>
                  <a:close/>
                  <a:moveTo>
                    <a:pt x="935389" y="2249508"/>
                  </a:moveTo>
                  <a:cubicBezTo>
                    <a:pt x="938263" y="2249508"/>
                    <a:pt x="940592" y="2251837"/>
                    <a:pt x="940592" y="2254711"/>
                  </a:cubicBezTo>
                  <a:cubicBezTo>
                    <a:pt x="940592" y="2257585"/>
                    <a:pt x="938263" y="2259914"/>
                    <a:pt x="935389" y="2259914"/>
                  </a:cubicBezTo>
                  <a:cubicBezTo>
                    <a:pt x="932515" y="2259914"/>
                    <a:pt x="930186" y="2257585"/>
                    <a:pt x="930186" y="2254711"/>
                  </a:cubicBezTo>
                  <a:cubicBezTo>
                    <a:pt x="930186" y="2251837"/>
                    <a:pt x="932515" y="2249508"/>
                    <a:pt x="935389" y="2249508"/>
                  </a:cubicBezTo>
                  <a:close/>
                  <a:moveTo>
                    <a:pt x="1719906" y="2232860"/>
                  </a:moveTo>
                  <a:cubicBezTo>
                    <a:pt x="1721055" y="2232860"/>
                    <a:pt x="1721987" y="2233326"/>
                    <a:pt x="1721987" y="2233901"/>
                  </a:cubicBezTo>
                  <a:cubicBezTo>
                    <a:pt x="1721987" y="2234476"/>
                    <a:pt x="1721055" y="2234942"/>
                    <a:pt x="1719906" y="2234942"/>
                  </a:cubicBezTo>
                  <a:cubicBezTo>
                    <a:pt x="1718757" y="2234942"/>
                    <a:pt x="1717825" y="2234476"/>
                    <a:pt x="1717825" y="2233901"/>
                  </a:cubicBezTo>
                  <a:cubicBezTo>
                    <a:pt x="1717825" y="2233326"/>
                    <a:pt x="1718757" y="2232860"/>
                    <a:pt x="1719906" y="2232860"/>
                  </a:cubicBezTo>
                  <a:close/>
                  <a:moveTo>
                    <a:pt x="872960" y="2229739"/>
                  </a:moveTo>
                  <a:cubicBezTo>
                    <a:pt x="876408" y="2229739"/>
                    <a:pt x="879203" y="2232534"/>
                    <a:pt x="879203" y="2235982"/>
                  </a:cubicBezTo>
                  <a:cubicBezTo>
                    <a:pt x="879203" y="2239430"/>
                    <a:pt x="876408" y="2242225"/>
                    <a:pt x="872960" y="2242225"/>
                  </a:cubicBezTo>
                  <a:cubicBezTo>
                    <a:pt x="869512" y="2242225"/>
                    <a:pt x="866717" y="2239430"/>
                    <a:pt x="866717" y="2235982"/>
                  </a:cubicBezTo>
                  <a:cubicBezTo>
                    <a:pt x="866717" y="2232534"/>
                    <a:pt x="869512" y="2229739"/>
                    <a:pt x="872960" y="2229739"/>
                  </a:cubicBezTo>
                  <a:close/>
                  <a:moveTo>
                    <a:pt x="1531581" y="2227658"/>
                  </a:moveTo>
                  <a:cubicBezTo>
                    <a:pt x="1534453" y="2227658"/>
                    <a:pt x="1536783" y="2229754"/>
                    <a:pt x="1536783" y="2232340"/>
                  </a:cubicBezTo>
                  <a:cubicBezTo>
                    <a:pt x="1536783" y="2234925"/>
                    <a:pt x="1534453" y="2237022"/>
                    <a:pt x="1531581" y="2237022"/>
                  </a:cubicBezTo>
                  <a:cubicBezTo>
                    <a:pt x="1528708" y="2237022"/>
                    <a:pt x="1526378" y="2234925"/>
                    <a:pt x="1526378" y="2232340"/>
                  </a:cubicBezTo>
                  <a:cubicBezTo>
                    <a:pt x="1526378" y="2229754"/>
                    <a:pt x="1528708" y="2227658"/>
                    <a:pt x="1531581" y="2227658"/>
                  </a:cubicBezTo>
                  <a:close/>
                  <a:moveTo>
                    <a:pt x="2008119" y="2220374"/>
                  </a:moveTo>
                  <a:cubicBezTo>
                    <a:pt x="2008694" y="2220374"/>
                    <a:pt x="2009160" y="2220840"/>
                    <a:pt x="2009160" y="2221415"/>
                  </a:cubicBezTo>
                  <a:cubicBezTo>
                    <a:pt x="2009160" y="2221990"/>
                    <a:pt x="2008694" y="2222456"/>
                    <a:pt x="2008119" y="2222456"/>
                  </a:cubicBezTo>
                  <a:cubicBezTo>
                    <a:pt x="2007544" y="2222456"/>
                    <a:pt x="2007078" y="2221990"/>
                    <a:pt x="2007078" y="2221415"/>
                  </a:cubicBezTo>
                  <a:cubicBezTo>
                    <a:pt x="2007078" y="2220840"/>
                    <a:pt x="2007544" y="2220374"/>
                    <a:pt x="2008119" y="2220374"/>
                  </a:cubicBezTo>
                  <a:close/>
                  <a:moveTo>
                    <a:pt x="1201750" y="2205809"/>
                  </a:moveTo>
                  <a:cubicBezTo>
                    <a:pt x="1205198" y="2205809"/>
                    <a:pt x="1207993" y="2209070"/>
                    <a:pt x="1207993" y="2213093"/>
                  </a:cubicBezTo>
                  <a:cubicBezTo>
                    <a:pt x="1207993" y="2217116"/>
                    <a:pt x="1205198" y="2220377"/>
                    <a:pt x="1201750" y="2220377"/>
                  </a:cubicBezTo>
                  <a:cubicBezTo>
                    <a:pt x="1198302" y="2220377"/>
                    <a:pt x="1195507" y="2217116"/>
                    <a:pt x="1195507" y="2213093"/>
                  </a:cubicBezTo>
                  <a:cubicBezTo>
                    <a:pt x="1195507" y="2209070"/>
                    <a:pt x="1198302" y="2205809"/>
                    <a:pt x="1201750" y="2205809"/>
                  </a:cubicBezTo>
                  <a:close/>
                  <a:moveTo>
                    <a:pt x="808450" y="2205809"/>
                  </a:moveTo>
                  <a:cubicBezTo>
                    <a:pt x="811898" y="2205809"/>
                    <a:pt x="814693" y="2208371"/>
                    <a:pt x="814693" y="2211532"/>
                  </a:cubicBezTo>
                  <a:cubicBezTo>
                    <a:pt x="814693" y="2214693"/>
                    <a:pt x="811898" y="2217255"/>
                    <a:pt x="808450" y="2217255"/>
                  </a:cubicBezTo>
                  <a:cubicBezTo>
                    <a:pt x="805002" y="2217255"/>
                    <a:pt x="802207" y="2214693"/>
                    <a:pt x="802207" y="2211532"/>
                  </a:cubicBezTo>
                  <a:cubicBezTo>
                    <a:pt x="802207" y="2208371"/>
                    <a:pt x="805002" y="2205809"/>
                    <a:pt x="808450" y="2205809"/>
                  </a:cubicBezTo>
                  <a:close/>
                  <a:moveTo>
                    <a:pt x="1594529" y="2205808"/>
                  </a:moveTo>
                  <a:cubicBezTo>
                    <a:pt x="1596541" y="2205808"/>
                    <a:pt x="1598171" y="2207439"/>
                    <a:pt x="1598171" y="2209450"/>
                  </a:cubicBezTo>
                  <a:cubicBezTo>
                    <a:pt x="1598171" y="2211462"/>
                    <a:pt x="1596541" y="2213092"/>
                    <a:pt x="1594529" y="2213092"/>
                  </a:cubicBezTo>
                  <a:cubicBezTo>
                    <a:pt x="1592518" y="2213092"/>
                    <a:pt x="1590887" y="2211462"/>
                    <a:pt x="1590887" y="2209450"/>
                  </a:cubicBezTo>
                  <a:cubicBezTo>
                    <a:pt x="1590887" y="2207439"/>
                    <a:pt x="1592518" y="2205808"/>
                    <a:pt x="1594529" y="2205808"/>
                  </a:cubicBezTo>
                  <a:close/>
                  <a:moveTo>
                    <a:pt x="1268341" y="2202687"/>
                  </a:moveTo>
                  <a:cubicBezTo>
                    <a:pt x="1271789" y="2202687"/>
                    <a:pt x="1274584" y="2205948"/>
                    <a:pt x="1274584" y="2209971"/>
                  </a:cubicBezTo>
                  <a:cubicBezTo>
                    <a:pt x="1274584" y="2213994"/>
                    <a:pt x="1271789" y="2217255"/>
                    <a:pt x="1268341" y="2217255"/>
                  </a:cubicBezTo>
                  <a:cubicBezTo>
                    <a:pt x="1264893" y="2217255"/>
                    <a:pt x="1262098" y="2213994"/>
                    <a:pt x="1262098" y="2209971"/>
                  </a:cubicBezTo>
                  <a:cubicBezTo>
                    <a:pt x="1262098" y="2205948"/>
                    <a:pt x="1264893" y="2202687"/>
                    <a:pt x="1268341" y="2202687"/>
                  </a:cubicBezTo>
                  <a:close/>
                  <a:moveTo>
                    <a:pt x="1134639" y="2202687"/>
                  </a:moveTo>
                  <a:cubicBezTo>
                    <a:pt x="1139523" y="2202687"/>
                    <a:pt x="1143483" y="2205948"/>
                    <a:pt x="1143483" y="2209971"/>
                  </a:cubicBezTo>
                  <a:cubicBezTo>
                    <a:pt x="1143483" y="2213994"/>
                    <a:pt x="1139523" y="2217255"/>
                    <a:pt x="1134639" y="2217255"/>
                  </a:cubicBezTo>
                  <a:cubicBezTo>
                    <a:pt x="1129755" y="2217255"/>
                    <a:pt x="1125795" y="2213994"/>
                    <a:pt x="1125795" y="2209971"/>
                  </a:cubicBezTo>
                  <a:cubicBezTo>
                    <a:pt x="1125795" y="2205948"/>
                    <a:pt x="1129755" y="2202687"/>
                    <a:pt x="1134639" y="2202687"/>
                  </a:cubicBezTo>
                  <a:close/>
                  <a:moveTo>
                    <a:pt x="1778173" y="2200605"/>
                  </a:moveTo>
                  <a:cubicBezTo>
                    <a:pt x="1778748" y="2200605"/>
                    <a:pt x="1779214" y="2201071"/>
                    <a:pt x="1779214" y="2201646"/>
                  </a:cubicBezTo>
                  <a:cubicBezTo>
                    <a:pt x="1779214" y="2202221"/>
                    <a:pt x="1778748" y="2202687"/>
                    <a:pt x="1778173" y="2202687"/>
                  </a:cubicBezTo>
                  <a:cubicBezTo>
                    <a:pt x="1777598" y="2202687"/>
                    <a:pt x="1777132" y="2202221"/>
                    <a:pt x="1777132" y="2201646"/>
                  </a:cubicBezTo>
                  <a:cubicBezTo>
                    <a:pt x="1777132" y="2201071"/>
                    <a:pt x="1777598" y="2200605"/>
                    <a:pt x="1778173" y="2200605"/>
                  </a:cubicBezTo>
                  <a:close/>
                  <a:moveTo>
                    <a:pt x="1334931" y="2197485"/>
                  </a:moveTo>
                  <a:cubicBezTo>
                    <a:pt x="1338379" y="2197485"/>
                    <a:pt x="1341174" y="2199814"/>
                    <a:pt x="1341174" y="2202688"/>
                  </a:cubicBezTo>
                  <a:cubicBezTo>
                    <a:pt x="1341174" y="2205562"/>
                    <a:pt x="1338379" y="2207891"/>
                    <a:pt x="1334931" y="2207891"/>
                  </a:cubicBezTo>
                  <a:cubicBezTo>
                    <a:pt x="1331483" y="2207891"/>
                    <a:pt x="1328688" y="2205562"/>
                    <a:pt x="1328688" y="2202688"/>
                  </a:cubicBezTo>
                  <a:cubicBezTo>
                    <a:pt x="1328688" y="2199814"/>
                    <a:pt x="1331483" y="2197485"/>
                    <a:pt x="1334931" y="2197485"/>
                  </a:cubicBezTo>
                  <a:close/>
                  <a:moveTo>
                    <a:pt x="1068049" y="2195404"/>
                  </a:moveTo>
                  <a:cubicBezTo>
                    <a:pt x="1072933" y="2195404"/>
                    <a:pt x="1076893" y="2198665"/>
                    <a:pt x="1076893" y="2202688"/>
                  </a:cubicBezTo>
                  <a:cubicBezTo>
                    <a:pt x="1076893" y="2206711"/>
                    <a:pt x="1072933" y="2209972"/>
                    <a:pt x="1068049" y="2209972"/>
                  </a:cubicBezTo>
                  <a:cubicBezTo>
                    <a:pt x="1063165" y="2209972"/>
                    <a:pt x="1059205" y="2206711"/>
                    <a:pt x="1059205" y="2202688"/>
                  </a:cubicBezTo>
                  <a:cubicBezTo>
                    <a:pt x="1059205" y="2198665"/>
                    <a:pt x="1063165" y="2195404"/>
                    <a:pt x="1068049" y="2195404"/>
                  </a:cubicBezTo>
                  <a:close/>
                  <a:moveTo>
                    <a:pt x="1401522" y="2184999"/>
                  </a:moveTo>
                  <a:cubicBezTo>
                    <a:pt x="1404970" y="2184999"/>
                    <a:pt x="1407765" y="2187794"/>
                    <a:pt x="1407765" y="2191242"/>
                  </a:cubicBezTo>
                  <a:cubicBezTo>
                    <a:pt x="1407765" y="2194690"/>
                    <a:pt x="1404970" y="2197485"/>
                    <a:pt x="1401522" y="2197485"/>
                  </a:cubicBezTo>
                  <a:cubicBezTo>
                    <a:pt x="1398074" y="2197485"/>
                    <a:pt x="1395279" y="2194690"/>
                    <a:pt x="1395279" y="2191242"/>
                  </a:cubicBezTo>
                  <a:cubicBezTo>
                    <a:pt x="1395279" y="2187794"/>
                    <a:pt x="1398074" y="2184999"/>
                    <a:pt x="1401522" y="2184999"/>
                  </a:cubicBezTo>
                  <a:close/>
                  <a:moveTo>
                    <a:pt x="1002499" y="2184999"/>
                  </a:moveTo>
                  <a:cubicBezTo>
                    <a:pt x="1006809" y="2184999"/>
                    <a:pt x="1010303" y="2188493"/>
                    <a:pt x="1010303" y="2192803"/>
                  </a:cubicBezTo>
                  <a:cubicBezTo>
                    <a:pt x="1010303" y="2197113"/>
                    <a:pt x="1006809" y="2200607"/>
                    <a:pt x="1002499" y="2200607"/>
                  </a:cubicBezTo>
                  <a:cubicBezTo>
                    <a:pt x="998189" y="2200607"/>
                    <a:pt x="994695" y="2197113"/>
                    <a:pt x="994695" y="2192803"/>
                  </a:cubicBezTo>
                  <a:cubicBezTo>
                    <a:pt x="994695" y="2188493"/>
                    <a:pt x="998189" y="2184999"/>
                    <a:pt x="1002499" y="2184999"/>
                  </a:cubicBezTo>
                  <a:close/>
                  <a:moveTo>
                    <a:pt x="747582" y="2180836"/>
                  </a:moveTo>
                  <a:cubicBezTo>
                    <a:pt x="750167" y="2180836"/>
                    <a:pt x="752264" y="2182932"/>
                    <a:pt x="752264" y="2185518"/>
                  </a:cubicBezTo>
                  <a:cubicBezTo>
                    <a:pt x="752264" y="2188103"/>
                    <a:pt x="750167" y="2190200"/>
                    <a:pt x="747582" y="2190200"/>
                  </a:cubicBezTo>
                  <a:cubicBezTo>
                    <a:pt x="744997" y="2190200"/>
                    <a:pt x="742900" y="2188103"/>
                    <a:pt x="742900" y="2185518"/>
                  </a:cubicBezTo>
                  <a:cubicBezTo>
                    <a:pt x="742900" y="2182932"/>
                    <a:pt x="744997" y="2180836"/>
                    <a:pt x="747582" y="2180836"/>
                  </a:cubicBezTo>
                  <a:close/>
                  <a:moveTo>
                    <a:pt x="1656958" y="2177715"/>
                  </a:moveTo>
                  <a:cubicBezTo>
                    <a:pt x="1658970" y="2177715"/>
                    <a:pt x="1660600" y="2179346"/>
                    <a:pt x="1660600" y="2181357"/>
                  </a:cubicBezTo>
                  <a:cubicBezTo>
                    <a:pt x="1660600" y="2183369"/>
                    <a:pt x="1658970" y="2184999"/>
                    <a:pt x="1656958" y="2184999"/>
                  </a:cubicBezTo>
                  <a:cubicBezTo>
                    <a:pt x="1654947" y="2184999"/>
                    <a:pt x="1653316" y="2183369"/>
                    <a:pt x="1653316" y="2181357"/>
                  </a:cubicBezTo>
                  <a:cubicBezTo>
                    <a:pt x="1653316" y="2179346"/>
                    <a:pt x="1654947" y="2177715"/>
                    <a:pt x="1656958" y="2177715"/>
                  </a:cubicBezTo>
                  <a:close/>
                  <a:moveTo>
                    <a:pt x="935389" y="2170432"/>
                  </a:moveTo>
                  <a:cubicBezTo>
                    <a:pt x="939412" y="2170432"/>
                    <a:pt x="942673" y="2173227"/>
                    <a:pt x="942673" y="2176675"/>
                  </a:cubicBezTo>
                  <a:cubicBezTo>
                    <a:pt x="942673" y="2180123"/>
                    <a:pt x="939412" y="2182918"/>
                    <a:pt x="935389" y="2182918"/>
                  </a:cubicBezTo>
                  <a:cubicBezTo>
                    <a:pt x="931366" y="2182918"/>
                    <a:pt x="928105" y="2180123"/>
                    <a:pt x="928105" y="2176675"/>
                  </a:cubicBezTo>
                  <a:cubicBezTo>
                    <a:pt x="928105" y="2173227"/>
                    <a:pt x="931366" y="2170432"/>
                    <a:pt x="935389" y="2170432"/>
                  </a:cubicBezTo>
                  <a:close/>
                  <a:moveTo>
                    <a:pt x="1466031" y="2168351"/>
                  </a:moveTo>
                  <a:cubicBezTo>
                    <a:pt x="1469479" y="2168351"/>
                    <a:pt x="1472274" y="2171146"/>
                    <a:pt x="1472274" y="2174594"/>
                  </a:cubicBezTo>
                  <a:cubicBezTo>
                    <a:pt x="1472274" y="2178042"/>
                    <a:pt x="1469479" y="2180837"/>
                    <a:pt x="1466031" y="2180837"/>
                  </a:cubicBezTo>
                  <a:cubicBezTo>
                    <a:pt x="1462583" y="2180837"/>
                    <a:pt x="1459788" y="2178042"/>
                    <a:pt x="1459788" y="2174594"/>
                  </a:cubicBezTo>
                  <a:cubicBezTo>
                    <a:pt x="1459788" y="2171146"/>
                    <a:pt x="1462583" y="2168351"/>
                    <a:pt x="1466031" y="2168351"/>
                  </a:cubicBezTo>
                  <a:close/>
                  <a:moveTo>
                    <a:pt x="1834879" y="2163148"/>
                  </a:moveTo>
                  <a:cubicBezTo>
                    <a:pt x="1835741" y="2163148"/>
                    <a:pt x="1836440" y="2163614"/>
                    <a:pt x="1836440" y="2164189"/>
                  </a:cubicBezTo>
                  <a:cubicBezTo>
                    <a:pt x="1836440" y="2164764"/>
                    <a:pt x="1835741" y="2165230"/>
                    <a:pt x="1834879" y="2165230"/>
                  </a:cubicBezTo>
                  <a:cubicBezTo>
                    <a:pt x="1834017" y="2165230"/>
                    <a:pt x="1833318" y="2164764"/>
                    <a:pt x="1833318" y="2164189"/>
                  </a:cubicBezTo>
                  <a:cubicBezTo>
                    <a:pt x="1833318" y="2163614"/>
                    <a:pt x="1834017" y="2163148"/>
                    <a:pt x="1834879" y="2163148"/>
                  </a:cubicBezTo>
                  <a:close/>
                  <a:moveTo>
                    <a:pt x="687235" y="2150663"/>
                  </a:moveTo>
                  <a:cubicBezTo>
                    <a:pt x="689247" y="2150663"/>
                    <a:pt x="690877" y="2152294"/>
                    <a:pt x="690877" y="2154305"/>
                  </a:cubicBezTo>
                  <a:cubicBezTo>
                    <a:pt x="690877" y="2156317"/>
                    <a:pt x="689247" y="2157947"/>
                    <a:pt x="687235" y="2157947"/>
                  </a:cubicBezTo>
                  <a:cubicBezTo>
                    <a:pt x="685224" y="2157947"/>
                    <a:pt x="683593" y="2156317"/>
                    <a:pt x="683593" y="2154305"/>
                  </a:cubicBezTo>
                  <a:cubicBezTo>
                    <a:pt x="683593" y="2152294"/>
                    <a:pt x="685224" y="2150663"/>
                    <a:pt x="687235" y="2150663"/>
                  </a:cubicBezTo>
                  <a:close/>
                  <a:moveTo>
                    <a:pt x="872960" y="2148582"/>
                  </a:moveTo>
                  <a:cubicBezTo>
                    <a:pt x="876408" y="2148582"/>
                    <a:pt x="879203" y="2151843"/>
                    <a:pt x="879203" y="2155866"/>
                  </a:cubicBezTo>
                  <a:cubicBezTo>
                    <a:pt x="879203" y="2159889"/>
                    <a:pt x="876408" y="2163150"/>
                    <a:pt x="872960" y="2163150"/>
                  </a:cubicBezTo>
                  <a:cubicBezTo>
                    <a:pt x="869512" y="2163150"/>
                    <a:pt x="866717" y="2159889"/>
                    <a:pt x="866717" y="2155866"/>
                  </a:cubicBezTo>
                  <a:cubicBezTo>
                    <a:pt x="866717" y="2151843"/>
                    <a:pt x="869512" y="2148582"/>
                    <a:pt x="872960" y="2148582"/>
                  </a:cubicBezTo>
                  <a:close/>
                  <a:moveTo>
                    <a:pt x="1530541" y="2145461"/>
                  </a:moveTo>
                  <a:cubicBezTo>
                    <a:pt x="1535138" y="2145461"/>
                    <a:pt x="1538865" y="2149421"/>
                    <a:pt x="1538865" y="2154305"/>
                  </a:cubicBezTo>
                  <a:cubicBezTo>
                    <a:pt x="1538865" y="2159189"/>
                    <a:pt x="1535138" y="2163149"/>
                    <a:pt x="1530541" y="2163149"/>
                  </a:cubicBezTo>
                  <a:cubicBezTo>
                    <a:pt x="1525944" y="2163149"/>
                    <a:pt x="1522217" y="2159189"/>
                    <a:pt x="1522217" y="2154305"/>
                  </a:cubicBezTo>
                  <a:cubicBezTo>
                    <a:pt x="1522217" y="2149421"/>
                    <a:pt x="1525944" y="2145461"/>
                    <a:pt x="1530541" y="2145461"/>
                  </a:cubicBezTo>
                  <a:close/>
                  <a:moveTo>
                    <a:pt x="1716265" y="2145460"/>
                  </a:moveTo>
                  <a:cubicBezTo>
                    <a:pt x="1718277" y="2145460"/>
                    <a:pt x="1719907" y="2147790"/>
                    <a:pt x="1719907" y="2150662"/>
                  </a:cubicBezTo>
                  <a:cubicBezTo>
                    <a:pt x="1719907" y="2153535"/>
                    <a:pt x="1718277" y="2155865"/>
                    <a:pt x="1716265" y="2155865"/>
                  </a:cubicBezTo>
                  <a:cubicBezTo>
                    <a:pt x="1714254" y="2155865"/>
                    <a:pt x="1712623" y="2153535"/>
                    <a:pt x="1712623" y="2150662"/>
                  </a:cubicBezTo>
                  <a:cubicBezTo>
                    <a:pt x="1712623" y="2147790"/>
                    <a:pt x="1714254" y="2145460"/>
                    <a:pt x="1716265" y="2145460"/>
                  </a:cubicBezTo>
                  <a:close/>
                  <a:moveTo>
                    <a:pt x="1201230" y="2128813"/>
                  </a:moveTo>
                  <a:cubicBezTo>
                    <a:pt x="1206114" y="2128813"/>
                    <a:pt x="1210074" y="2132540"/>
                    <a:pt x="1210074" y="2137137"/>
                  </a:cubicBezTo>
                  <a:cubicBezTo>
                    <a:pt x="1210074" y="2141734"/>
                    <a:pt x="1206114" y="2145461"/>
                    <a:pt x="1201230" y="2145461"/>
                  </a:cubicBezTo>
                  <a:cubicBezTo>
                    <a:pt x="1196346" y="2145461"/>
                    <a:pt x="1192386" y="2141734"/>
                    <a:pt x="1192386" y="2137137"/>
                  </a:cubicBezTo>
                  <a:cubicBezTo>
                    <a:pt x="1192386" y="2132540"/>
                    <a:pt x="1196346" y="2128813"/>
                    <a:pt x="1201230" y="2128813"/>
                  </a:cubicBezTo>
                  <a:close/>
                  <a:moveTo>
                    <a:pt x="1268341" y="2125692"/>
                  </a:moveTo>
                  <a:cubicBezTo>
                    <a:pt x="1272938" y="2125692"/>
                    <a:pt x="1276665" y="2129652"/>
                    <a:pt x="1276665" y="2134536"/>
                  </a:cubicBezTo>
                  <a:cubicBezTo>
                    <a:pt x="1276665" y="2139420"/>
                    <a:pt x="1272938" y="2143380"/>
                    <a:pt x="1268341" y="2143380"/>
                  </a:cubicBezTo>
                  <a:cubicBezTo>
                    <a:pt x="1263744" y="2143380"/>
                    <a:pt x="1260017" y="2139420"/>
                    <a:pt x="1260017" y="2134536"/>
                  </a:cubicBezTo>
                  <a:cubicBezTo>
                    <a:pt x="1260017" y="2129652"/>
                    <a:pt x="1263744" y="2125692"/>
                    <a:pt x="1268341" y="2125692"/>
                  </a:cubicBezTo>
                  <a:close/>
                  <a:moveTo>
                    <a:pt x="1134639" y="2125692"/>
                  </a:moveTo>
                  <a:cubicBezTo>
                    <a:pt x="1139523" y="2125692"/>
                    <a:pt x="1143483" y="2130118"/>
                    <a:pt x="1143483" y="2135577"/>
                  </a:cubicBezTo>
                  <a:cubicBezTo>
                    <a:pt x="1143483" y="2141036"/>
                    <a:pt x="1139523" y="2145462"/>
                    <a:pt x="1134639" y="2145462"/>
                  </a:cubicBezTo>
                  <a:cubicBezTo>
                    <a:pt x="1129755" y="2145462"/>
                    <a:pt x="1125795" y="2141036"/>
                    <a:pt x="1125795" y="2135577"/>
                  </a:cubicBezTo>
                  <a:cubicBezTo>
                    <a:pt x="1125795" y="2130118"/>
                    <a:pt x="1129755" y="2125692"/>
                    <a:pt x="1134639" y="2125692"/>
                  </a:cubicBezTo>
                  <a:close/>
                  <a:moveTo>
                    <a:pt x="809491" y="2123611"/>
                  </a:moveTo>
                  <a:cubicBezTo>
                    <a:pt x="813514" y="2123611"/>
                    <a:pt x="816775" y="2126872"/>
                    <a:pt x="816775" y="2130895"/>
                  </a:cubicBezTo>
                  <a:cubicBezTo>
                    <a:pt x="816775" y="2134918"/>
                    <a:pt x="813514" y="2138179"/>
                    <a:pt x="809491" y="2138179"/>
                  </a:cubicBezTo>
                  <a:cubicBezTo>
                    <a:pt x="805468" y="2138179"/>
                    <a:pt x="802207" y="2134918"/>
                    <a:pt x="802207" y="2130895"/>
                  </a:cubicBezTo>
                  <a:cubicBezTo>
                    <a:pt x="802207" y="2126872"/>
                    <a:pt x="805468" y="2123611"/>
                    <a:pt x="809491" y="2123611"/>
                  </a:cubicBezTo>
                  <a:close/>
                  <a:moveTo>
                    <a:pt x="1889504" y="2123610"/>
                  </a:moveTo>
                  <a:cubicBezTo>
                    <a:pt x="1890079" y="2123610"/>
                    <a:pt x="1890545" y="2124076"/>
                    <a:pt x="1890545" y="2124651"/>
                  </a:cubicBezTo>
                  <a:cubicBezTo>
                    <a:pt x="1890545" y="2125226"/>
                    <a:pt x="1890079" y="2125692"/>
                    <a:pt x="1889504" y="2125692"/>
                  </a:cubicBezTo>
                  <a:cubicBezTo>
                    <a:pt x="1888929" y="2125692"/>
                    <a:pt x="1888463" y="2125226"/>
                    <a:pt x="1888463" y="2124651"/>
                  </a:cubicBezTo>
                  <a:cubicBezTo>
                    <a:pt x="1888463" y="2124076"/>
                    <a:pt x="1888929" y="2123610"/>
                    <a:pt x="1889504" y="2123610"/>
                  </a:cubicBezTo>
                  <a:close/>
                  <a:moveTo>
                    <a:pt x="1594010" y="2121530"/>
                  </a:moveTo>
                  <a:cubicBezTo>
                    <a:pt x="1598033" y="2121530"/>
                    <a:pt x="1601294" y="2124791"/>
                    <a:pt x="1601294" y="2128814"/>
                  </a:cubicBezTo>
                  <a:cubicBezTo>
                    <a:pt x="1601294" y="2132837"/>
                    <a:pt x="1598033" y="2136098"/>
                    <a:pt x="1594010" y="2136098"/>
                  </a:cubicBezTo>
                  <a:cubicBezTo>
                    <a:pt x="1589987" y="2136098"/>
                    <a:pt x="1586726" y="2132837"/>
                    <a:pt x="1586726" y="2128814"/>
                  </a:cubicBezTo>
                  <a:cubicBezTo>
                    <a:pt x="1586726" y="2124791"/>
                    <a:pt x="1589987" y="2121530"/>
                    <a:pt x="1594010" y="2121530"/>
                  </a:cubicBezTo>
                  <a:close/>
                  <a:moveTo>
                    <a:pt x="1335451" y="2118409"/>
                  </a:moveTo>
                  <a:cubicBezTo>
                    <a:pt x="1340335" y="2118409"/>
                    <a:pt x="1344295" y="2122369"/>
                    <a:pt x="1344295" y="2127253"/>
                  </a:cubicBezTo>
                  <a:cubicBezTo>
                    <a:pt x="1344295" y="2132137"/>
                    <a:pt x="1340335" y="2136097"/>
                    <a:pt x="1335451" y="2136097"/>
                  </a:cubicBezTo>
                  <a:cubicBezTo>
                    <a:pt x="1330567" y="2136097"/>
                    <a:pt x="1326607" y="2132137"/>
                    <a:pt x="1326607" y="2127253"/>
                  </a:cubicBezTo>
                  <a:cubicBezTo>
                    <a:pt x="1326607" y="2122369"/>
                    <a:pt x="1330567" y="2118409"/>
                    <a:pt x="1335451" y="2118409"/>
                  </a:cubicBezTo>
                  <a:close/>
                  <a:moveTo>
                    <a:pt x="1068049" y="2118409"/>
                  </a:moveTo>
                  <a:cubicBezTo>
                    <a:pt x="1072933" y="2118409"/>
                    <a:pt x="1076893" y="2122835"/>
                    <a:pt x="1076893" y="2128294"/>
                  </a:cubicBezTo>
                  <a:cubicBezTo>
                    <a:pt x="1076893" y="2133753"/>
                    <a:pt x="1072933" y="2138179"/>
                    <a:pt x="1068049" y="2138179"/>
                  </a:cubicBezTo>
                  <a:cubicBezTo>
                    <a:pt x="1063165" y="2138179"/>
                    <a:pt x="1059205" y="2133753"/>
                    <a:pt x="1059205" y="2128294"/>
                  </a:cubicBezTo>
                  <a:cubicBezTo>
                    <a:pt x="1059205" y="2122835"/>
                    <a:pt x="1063165" y="2118409"/>
                    <a:pt x="1068049" y="2118409"/>
                  </a:cubicBezTo>
                  <a:close/>
                  <a:moveTo>
                    <a:pt x="630008" y="2116327"/>
                  </a:moveTo>
                  <a:cubicBezTo>
                    <a:pt x="632020" y="2116327"/>
                    <a:pt x="633650" y="2117958"/>
                    <a:pt x="633650" y="2119969"/>
                  </a:cubicBezTo>
                  <a:cubicBezTo>
                    <a:pt x="633650" y="2121981"/>
                    <a:pt x="632020" y="2123611"/>
                    <a:pt x="630008" y="2123611"/>
                  </a:cubicBezTo>
                  <a:cubicBezTo>
                    <a:pt x="627997" y="2123611"/>
                    <a:pt x="626366" y="2121981"/>
                    <a:pt x="626366" y="2119969"/>
                  </a:cubicBezTo>
                  <a:cubicBezTo>
                    <a:pt x="626366" y="2117958"/>
                    <a:pt x="627997" y="2116327"/>
                    <a:pt x="630008" y="2116327"/>
                  </a:cubicBezTo>
                  <a:close/>
                  <a:moveTo>
                    <a:pt x="1772971" y="2114246"/>
                  </a:moveTo>
                  <a:cubicBezTo>
                    <a:pt x="1775269" y="2114246"/>
                    <a:pt x="1777133" y="2115178"/>
                    <a:pt x="1777133" y="2116327"/>
                  </a:cubicBezTo>
                  <a:cubicBezTo>
                    <a:pt x="1777133" y="2117476"/>
                    <a:pt x="1775269" y="2118408"/>
                    <a:pt x="1772971" y="2118408"/>
                  </a:cubicBezTo>
                  <a:cubicBezTo>
                    <a:pt x="1770673" y="2118408"/>
                    <a:pt x="1768809" y="2117476"/>
                    <a:pt x="1768809" y="2116327"/>
                  </a:cubicBezTo>
                  <a:cubicBezTo>
                    <a:pt x="1768809" y="2115178"/>
                    <a:pt x="1770673" y="2114246"/>
                    <a:pt x="1772971" y="2114246"/>
                  </a:cubicBezTo>
                  <a:close/>
                  <a:moveTo>
                    <a:pt x="1402042" y="2105923"/>
                  </a:moveTo>
                  <a:cubicBezTo>
                    <a:pt x="1406926" y="2105923"/>
                    <a:pt x="1410886" y="2109883"/>
                    <a:pt x="1410886" y="2114767"/>
                  </a:cubicBezTo>
                  <a:cubicBezTo>
                    <a:pt x="1410886" y="2119651"/>
                    <a:pt x="1406926" y="2123611"/>
                    <a:pt x="1402042" y="2123611"/>
                  </a:cubicBezTo>
                  <a:cubicBezTo>
                    <a:pt x="1397158" y="2123611"/>
                    <a:pt x="1393198" y="2119651"/>
                    <a:pt x="1393198" y="2114767"/>
                  </a:cubicBezTo>
                  <a:cubicBezTo>
                    <a:pt x="1393198" y="2109883"/>
                    <a:pt x="1397158" y="2105923"/>
                    <a:pt x="1402042" y="2105923"/>
                  </a:cubicBezTo>
                  <a:close/>
                  <a:moveTo>
                    <a:pt x="1001458" y="2105923"/>
                  </a:moveTo>
                  <a:cubicBezTo>
                    <a:pt x="1006342" y="2105923"/>
                    <a:pt x="1010302" y="2110349"/>
                    <a:pt x="1010302" y="2115808"/>
                  </a:cubicBezTo>
                  <a:cubicBezTo>
                    <a:pt x="1010302" y="2121267"/>
                    <a:pt x="1006342" y="2125693"/>
                    <a:pt x="1001458" y="2125693"/>
                  </a:cubicBezTo>
                  <a:cubicBezTo>
                    <a:pt x="996574" y="2125693"/>
                    <a:pt x="992614" y="2121267"/>
                    <a:pt x="992614" y="2115808"/>
                  </a:cubicBezTo>
                  <a:cubicBezTo>
                    <a:pt x="992614" y="2110349"/>
                    <a:pt x="996574" y="2105923"/>
                    <a:pt x="1001458" y="2105923"/>
                  </a:cubicBezTo>
                  <a:close/>
                  <a:moveTo>
                    <a:pt x="750184" y="2096559"/>
                  </a:moveTo>
                  <a:cubicBezTo>
                    <a:pt x="753058" y="2096559"/>
                    <a:pt x="755387" y="2099354"/>
                    <a:pt x="755387" y="2102802"/>
                  </a:cubicBezTo>
                  <a:cubicBezTo>
                    <a:pt x="755387" y="2106250"/>
                    <a:pt x="753058" y="2109045"/>
                    <a:pt x="750184" y="2109045"/>
                  </a:cubicBezTo>
                  <a:cubicBezTo>
                    <a:pt x="747310" y="2109045"/>
                    <a:pt x="744981" y="2106250"/>
                    <a:pt x="744981" y="2102802"/>
                  </a:cubicBezTo>
                  <a:cubicBezTo>
                    <a:pt x="744981" y="2099354"/>
                    <a:pt x="747310" y="2096559"/>
                    <a:pt x="750184" y="2096559"/>
                  </a:cubicBezTo>
                  <a:close/>
                  <a:moveTo>
                    <a:pt x="1654357" y="2093437"/>
                  </a:moveTo>
                  <a:cubicBezTo>
                    <a:pt x="1657805" y="2093437"/>
                    <a:pt x="1660600" y="2096232"/>
                    <a:pt x="1660600" y="2099680"/>
                  </a:cubicBezTo>
                  <a:cubicBezTo>
                    <a:pt x="1660600" y="2103128"/>
                    <a:pt x="1657805" y="2105923"/>
                    <a:pt x="1654357" y="2105923"/>
                  </a:cubicBezTo>
                  <a:cubicBezTo>
                    <a:pt x="1650909" y="2105923"/>
                    <a:pt x="1648114" y="2103128"/>
                    <a:pt x="1648114" y="2099680"/>
                  </a:cubicBezTo>
                  <a:cubicBezTo>
                    <a:pt x="1648114" y="2096232"/>
                    <a:pt x="1650909" y="2093437"/>
                    <a:pt x="1654357" y="2093437"/>
                  </a:cubicBezTo>
                  <a:close/>
                  <a:moveTo>
                    <a:pt x="936949" y="2091356"/>
                  </a:moveTo>
                  <a:cubicBezTo>
                    <a:pt x="941833" y="2091356"/>
                    <a:pt x="945793" y="2094617"/>
                    <a:pt x="945793" y="2098640"/>
                  </a:cubicBezTo>
                  <a:cubicBezTo>
                    <a:pt x="945793" y="2102663"/>
                    <a:pt x="941833" y="2105924"/>
                    <a:pt x="936949" y="2105924"/>
                  </a:cubicBezTo>
                  <a:cubicBezTo>
                    <a:pt x="932065" y="2105924"/>
                    <a:pt x="928105" y="2102663"/>
                    <a:pt x="928105" y="2098640"/>
                  </a:cubicBezTo>
                  <a:cubicBezTo>
                    <a:pt x="928105" y="2094617"/>
                    <a:pt x="932065" y="2091356"/>
                    <a:pt x="936949" y="2091356"/>
                  </a:cubicBezTo>
                  <a:close/>
                  <a:moveTo>
                    <a:pt x="1466551" y="2089275"/>
                  </a:moveTo>
                  <a:cubicBezTo>
                    <a:pt x="1471435" y="2089275"/>
                    <a:pt x="1475395" y="2093002"/>
                    <a:pt x="1475395" y="2097599"/>
                  </a:cubicBezTo>
                  <a:cubicBezTo>
                    <a:pt x="1475395" y="2102196"/>
                    <a:pt x="1471435" y="2105923"/>
                    <a:pt x="1466551" y="2105923"/>
                  </a:cubicBezTo>
                  <a:cubicBezTo>
                    <a:pt x="1461667" y="2105923"/>
                    <a:pt x="1457707" y="2102196"/>
                    <a:pt x="1457707" y="2097599"/>
                  </a:cubicBezTo>
                  <a:cubicBezTo>
                    <a:pt x="1457707" y="2093002"/>
                    <a:pt x="1461667" y="2089275"/>
                    <a:pt x="1466551" y="2089275"/>
                  </a:cubicBezTo>
                  <a:close/>
                  <a:moveTo>
                    <a:pt x="463012" y="2086153"/>
                  </a:moveTo>
                  <a:cubicBezTo>
                    <a:pt x="464161" y="2086153"/>
                    <a:pt x="465093" y="2086852"/>
                    <a:pt x="465093" y="2087714"/>
                  </a:cubicBezTo>
                  <a:cubicBezTo>
                    <a:pt x="465093" y="2088576"/>
                    <a:pt x="464161" y="2089275"/>
                    <a:pt x="463012" y="2089275"/>
                  </a:cubicBezTo>
                  <a:cubicBezTo>
                    <a:pt x="461863" y="2089275"/>
                    <a:pt x="460931" y="2088576"/>
                    <a:pt x="460931" y="2087714"/>
                  </a:cubicBezTo>
                  <a:cubicBezTo>
                    <a:pt x="460931" y="2086852"/>
                    <a:pt x="461863" y="2086153"/>
                    <a:pt x="463012" y="2086153"/>
                  </a:cubicBezTo>
                  <a:close/>
                  <a:moveTo>
                    <a:pt x="2047657" y="2081991"/>
                  </a:moveTo>
                  <a:cubicBezTo>
                    <a:pt x="2048232" y="2081991"/>
                    <a:pt x="2048698" y="2082457"/>
                    <a:pt x="2048698" y="2083032"/>
                  </a:cubicBezTo>
                  <a:cubicBezTo>
                    <a:pt x="2048698" y="2083607"/>
                    <a:pt x="2048232" y="2084073"/>
                    <a:pt x="2047657" y="2084073"/>
                  </a:cubicBezTo>
                  <a:cubicBezTo>
                    <a:pt x="2047082" y="2084073"/>
                    <a:pt x="2046616" y="2083607"/>
                    <a:pt x="2046616" y="2083032"/>
                  </a:cubicBezTo>
                  <a:cubicBezTo>
                    <a:pt x="2046616" y="2082457"/>
                    <a:pt x="2047082" y="2081991"/>
                    <a:pt x="2047657" y="2081991"/>
                  </a:cubicBezTo>
                  <a:close/>
                  <a:moveTo>
                    <a:pt x="1939967" y="2081991"/>
                  </a:moveTo>
                  <a:cubicBezTo>
                    <a:pt x="1941403" y="2081991"/>
                    <a:pt x="1942568" y="2082457"/>
                    <a:pt x="1942568" y="2083032"/>
                  </a:cubicBezTo>
                  <a:cubicBezTo>
                    <a:pt x="1942568" y="2083607"/>
                    <a:pt x="1941403" y="2084073"/>
                    <a:pt x="1939967" y="2084073"/>
                  </a:cubicBezTo>
                  <a:cubicBezTo>
                    <a:pt x="1938531" y="2084073"/>
                    <a:pt x="1937366" y="2083607"/>
                    <a:pt x="1937366" y="2083032"/>
                  </a:cubicBezTo>
                  <a:cubicBezTo>
                    <a:pt x="1937366" y="2082457"/>
                    <a:pt x="1938531" y="2081991"/>
                    <a:pt x="1939967" y="2081991"/>
                  </a:cubicBezTo>
                  <a:close/>
                  <a:moveTo>
                    <a:pt x="575904" y="2078870"/>
                  </a:moveTo>
                  <a:cubicBezTo>
                    <a:pt x="577916" y="2078870"/>
                    <a:pt x="579546" y="2080035"/>
                    <a:pt x="579546" y="2081471"/>
                  </a:cubicBezTo>
                  <a:cubicBezTo>
                    <a:pt x="579546" y="2082907"/>
                    <a:pt x="577916" y="2084072"/>
                    <a:pt x="575904" y="2084072"/>
                  </a:cubicBezTo>
                  <a:cubicBezTo>
                    <a:pt x="573893" y="2084072"/>
                    <a:pt x="572262" y="2082907"/>
                    <a:pt x="572262" y="2081471"/>
                  </a:cubicBezTo>
                  <a:cubicBezTo>
                    <a:pt x="572262" y="2080035"/>
                    <a:pt x="573893" y="2078870"/>
                    <a:pt x="575904" y="2078870"/>
                  </a:cubicBezTo>
                  <a:close/>
                  <a:moveTo>
                    <a:pt x="1828636" y="2071586"/>
                  </a:moveTo>
                  <a:cubicBezTo>
                    <a:pt x="1831221" y="2071586"/>
                    <a:pt x="1833318" y="2073916"/>
                    <a:pt x="1833318" y="2076788"/>
                  </a:cubicBezTo>
                  <a:cubicBezTo>
                    <a:pt x="1833318" y="2079661"/>
                    <a:pt x="1831221" y="2081991"/>
                    <a:pt x="1828636" y="2081991"/>
                  </a:cubicBezTo>
                  <a:cubicBezTo>
                    <a:pt x="1826051" y="2081991"/>
                    <a:pt x="1823954" y="2079661"/>
                    <a:pt x="1823954" y="2076788"/>
                  </a:cubicBezTo>
                  <a:cubicBezTo>
                    <a:pt x="1823954" y="2073916"/>
                    <a:pt x="1826051" y="2071586"/>
                    <a:pt x="1828636" y="2071586"/>
                  </a:cubicBezTo>
                  <a:close/>
                  <a:moveTo>
                    <a:pt x="872439" y="2066385"/>
                  </a:moveTo>
                  <a:cubicBezTo>
                    <a:pt x="877323" y="2066385"/>
                    <a:pt x="881283" y="2070811"/>
                    <a:pt x="881283" y="2076270"/>
                  </a:cubicBezTo>
                  <a:cubicBezTo>
                    <a:pt x="881283" y="2081729"/>
                    <a:pt x="877323" y="2086155"/>
                    <a:pt x="872439" y="2086155"/>
                  </a:cubicBezTo>
                  <a:cubicBezTo>
                    <a:pt x="867555" y="2086155"/>
                    <a:pt x="863595" y="2081729"/>
                    <a:pt x="863595" y="2076270"/>
                  </a:cubicBezTo>
                  <a:cubicBezTo>
                    <a:pt x="863595" y="2070811"/>
                    <a:pt x="867555" y="2066385"/>
                    <a:pt x="872439" y="2066385"/>
                  </a:cubicBezTo>
                  <a:close/>
                  <a:moveTo>
                    <a:pt x="1528980" y="2064304"/>
                  </a:moveTo>
                  <a:cubicBezTo>
                    <a:pt x="1534439" y="2064304"/>
                    <a:pt x="1538865" y="2068730"/>
                    <a:pt x="1538865" y="2074189"/>
                  </a:cubicBezTo>
                  <a:cubicBezTo>
                    <a:pt x="1538865" y="2079648"/>
                    <a:pt x="1534439" y="2084074"/>
                    <a:pt x="1528980" y="2084074"/>
                  </a:cubicBezTo>
                  <a:cubicBezTo>
                    <a:pt x="1523521" y="2084074"/>
                    <a:pt x="1519095" y="2079648"/>
                    <a:pt x="1519095" y="2074189"/>
                  </a:cubicBezTo>
                  <a:cubicBezTo>
                    <a:pt x="1519095" y="2068730"/>
                    <a:pt x="1523521" y="2064304"/>
                    <a:pt x="1528980" y="2064304"/>
                  </a:cubicBezTo>
                  <a:close/>
                  <a:moveTo>
                    <a:pt x="690877" y="2064304"/>
                  </a:moveTo>
                  <a:cubicBezTo>
                    <a:pt x="693749" y="2064304"/>
                    <a:pt x="696079" y="2066400"/>
                    <a:pt x="696079" y="2068986"/>
                  </a:cubicBezTo>
                  <a:cubicBezTo>
                    <a:pt x="696079" y="2071571"/>
                    <a:pt x="693749" y="2073668"/>
                    <a:pt x="690877" y="2073668"/>
                  </a:cubicBezTo>
                  <a:cubicBezTo>
                    <a:pt x="688004" y="2073668"/>
                    <a:pt x="685674" y="2071571"/>
                    <a:pt x="685674" y="2068986"/>
                  </a:cubicBezTo>
                  <a:cubicBezTo>
                    <a:pt x="685674" y="2066400"/>
                    <a:pt x="688004" y="2064304"/>
                    <a:pt x="690877" y="2064304"/>
                  </a:cubicBezTo>
                  <a:close/>
                  <a:moveTo>
                    <a:pt x="1712624" y="2059101"/>
                  </a:moveTo>
                  <a:cubicBezTo>
                    <a:pt x="1716647" y="2059101"/>
                    <a:pt x="1719908" y="2062362"/>
                    <a:pt x="1719908" y="2066385"/>
                  </a:cubicBezTo>
                  <a:cubicBezTo>
                    <a:pt x="1719908" y="2070408"/>
                    <a:pt x="1716647" y="2073669"/>
                    <a:pt x="1712624" y="2073669"/>
                  </a:cubicBezTo>
                  <a:cubicBezTo>
                    <a:pt x="1708601" y="2073669"/>
                    <a:pt x="1705340" y="2070408"/>
                    <a:pt x="1705340" y="2066385"/>
                  </a:cubicBezTo>
                  <a:cubicBezTo>
                    <a:pt x="1705340" y="2062362"/>
                    <a:pt x="1708601" y="2059101"/>
                    <a:pt x="1712624" y="2059101"/>
                  </a:cubicBezTo>
                  <a:close/>
                  <a:moveTo>
                    <a:pt x="1201749" y="2051817"/>
                  </a:moveTo>
                  <a:cubicBezTo>
                    <a:pt x="1208070" y="2051817"/>
                    <a:pt x="1213194" y="2056708"/>
                    <a:pt x="1213194" y="2062742"/>
                  </a:cubicBezTo>
                  <a:cubicBezTo>
                    <a:pt x="1213194" y="2068776"/>
                    <a:pt x="1208070" y="2073667"/>
                    <a:pt x="1201749" y="2073667"/>
                  </a:cubicBezTo>
                  <a:cubicBezTo>
                    <a:pt x="1195428" y="2073667"/>
                    <a:pt x="1190304" y="2068776"/>
                    <a:pt x="1190304" y="2062742"/>
                  </a:cubicBezTo>
                  <a:cubicBezTo>
                    <a:pt x="1190304" y="2056708"/>
                    <a:pt x="1195428" y="2051817"/>
                    <a:pt x="1201749" y="2051817"/>
                  </a:cubicBezTo>
                  <a:close/>
                  <a:moveTo>
                    <a:pt x="1268340" y="2049737"/>
                  </a:moveTo>
                  <a:cubicBezTo>
                    <a:pt x="1274661" y="2049737"/>
                    <a:pt x="1279785" y="2054628"/>
                    <a:pt x="1279785" y="2060662"/>
                  </a:cubicBezTo>
                  <a:cubicBezTo>
                    <a:pt x="1279785" y="2066696"/>
                    <a:pt x="1274661" y="2071587"/>
                    <a:pt x="1268340" y="2071587"/>
                  </a:cubicBezTo>
                  <a:cubicBezTo>
                    <a:pt x="1262019" y="2071587"/>
                    <a:pt x="1256895" y="2066696"/>
                    <a:pt x="1256895" y="2060662"/>
                  </a:cubicBezTo>
                  <a:cubicBezTo>
                    <a:pt x="1256895" y="2054628"/>
                    <a:pt x="1262019" y="2049737"/>
                    <a:pt x="1268340" y="2049737"/>
                  </a:cubicBezTo>
                  <a:close/>
                  <a:moveTo>
                    <a:pt x="1134639" y="2049736"/>
                  </a:moveTo>
                  <a:cubicBezTo>
                    <a:pt x="1140673" y="2049736"/>
                    <a:pt x="1145564" y="2054627"/>
                    <a:pt x="1145564" y="2060661"/>
                  </a:cubicBezTo>
                  <a:cubicBezTo>
                    <a:pt x="1145564" y="2066695"/>
                    <a:pt x="1140673" y="2071586"/>
                    <a:pt x="1134639" y="2071586"/>
                  </a:cubicBezTo>
                  <a:cubicBezTo>
                    <a:pt x="1128605" y="2071586"/>
                    <a:pt x="1123714" y="2066695"/>
                    <a:pt x="1123714" y="2060661"/>
                  </a:cubicBezTo>
                  <a:cubicBezTo>
                    <a:pt x="1123714" y="2054627"/>
                    <a:pt x="1128605" y="2049736"/>
                    <a:pt x="1134639" y="2049736"/>
                  </a:cubicBezTo>
                  <a:close/>
                  <a:moveTo>
                    <a:pt x="811572" y="2042454"/>
                  </a:moveTo>
                  <a:cubicBezTo>
                    <a:pt x="815595" y="2042454"/>
                    <a:pt x="818856" y="2045715"/>
                    <a:pt x="818856" y="2049738"/>
                  </a:cubicBezTo>
                  <a:cubicBezTo>
                    <a:pt x="818856" y="2053761"/>
                    <a:pt x="815595" y="2057022"/>
                    <a:pt x="811572" y="2057022"/>
                  </a:cubicBezTo>
                  <a:cubicBezTo>
                    <a:pt x="807549" y="2057022"/>
                    <a:pt x="804288" y="2053761"/>
                    <a:pt x="804288" y="2049738"/>
                  </a:cubicBezTo>
                  <a:cubicBezTo>
                    <a:pt x="804288" y="2045715"/>
                    <a:pt x="807549" y="2042454"/>
                    <a:pt x="811572" y="2042454"/>
                  </a:cubicBezTo>
                  <a:close/>
                  <a:moveTo>
                    <a:pt x="1068049" y="2042453"/>
                  </a:moveTo>
                  <a:cubicBezTo>
                    <a:pt x="1074083" y="2042453"/>
                    <a:pt x="1078974" y="2046879"/>
                    <a:pt x="1078974" y="2052338"/>
                  </a:cubicBezTo>
                  <a:cubicBezTo>
                    <a:pt x="1078974" y="2057797"/>
                    <a:pt x="1074083" y="2062223"/>
                    <a:pt x="1068049" y="2062223"/>
                  </a:cubicBezTo>
                  <a:cubicBezTo>
                    <a:pt x="1062015" y="2062223"/>
                    <a:pt x="1057124" y="2057797"/>
                    <a:pt x="1057124" y="2052338"/>
                  </a:cubicBezTo>
                  <a:cubicBezTo>
                    <a:pt x="1057124" y="2046879"/>
                    <a:pt x="1062015" y="2042453"/>
                    <a:pt x="1068049" y="2042453"/>
                  </a:cubicBezTo>
                  <a:close/>
                  <a:moveTo>
                    <a:pt x="412549" y="2042453"/>
                  </a:moveTo>
                  <a:cubicBezTo>
                    <a:pt x="413411" y="2042453"/>
                    <a:pt x="414110" y="2042919"/>
                    <a:pt x="414110" y="2043494"/>
                  </a:cubicBezTo>
                  <a:cubicBezTo>
                    <a:pt x="414110" y="2044069"/>
                    <a:pt x="413411" y="2044535"/>
                    <a:pt x="412549" y="2044535"/>
                  </a:cubicBezTo>
                  <a:cubicBezTo>
                    <a:pt x="411687" y="2044535"/>
                    <a:pt x="410988" y="2044069"/>
                    <a:pt x="410988" y="2043494"/>
                  </a:cubicBezTo>
                  <a:cubicBezTo>
                    <a:pt x="410988" y="2042919"/>
                    <a:pt x="411687" y="2042453"/>
                    <a:pt x="412549" y="2042453"/>
                  </a:cubicBezTo>
                  <a:close/>
                  <a:moveTo>
                    <a:pt x="1335451" y="2039332"/>
                  </a:moveTo>
                  <a:cubicBezTo>
                    <a:pt x="1341485" y="2039332"/>
                    <a:pt x="1346376" y="2044456"/>
                    <a:pt x="1346376" y="2050777"/>
                  </a:cubicBezTo>
                  <a:cubicBezTo>
                    <a:pt x="1346376" y="2057098"/>
                    <a:pt x="1341485" y="2062222"/>
                    <a:pt x="1335451" y="2062222"/>
                  </a:cubicBezTo>
                  <a:cubicBezTo>
                    <a:pt x="1329417" y="2062222"/>
                    <a:pt x="1324526" y="2057098"/>
                    <a:pt x="1324526" y="2050777"/>
                  </a:cubicBezTo>
                  <a:cubicBezTo>
                    <a:pt x="1324526" y="2044456"/>
                    <a:pt x="1329417" y="2039332"/>
                    <a:pt x="1335451" y="2039332"/>
                  </a:cubicBezTo>
                  <a:close/>
                  <a:moveTo>
                    <a:pt x="1591409" y="2037251"/>
                  </a:moveTo>
                  <a:cubicBezTo>
                    <a:pt x="1596868" y="2037251"/>
                    <a:pt x="1601294" y="2041677"/>
                    <a:pt x="1601294" y="2047136"/>
                  </a:cubicBezTo>
                  <a:cubicBezTo>
                    <a:pt x="1601294" y="2052595"/>
                    <a:pt x="1596868" y="2057021"/>
                    <a:pt x="1591409" y="2057021"/>
                  </a:cubicBezTo>
                  <a:cubicBezTo>
                    <a:pt x="1585950" y="2057021"/>
                    <a:pt x="1581524" y="2052595"/>
                    <a:pt x="1581524" y="2047136"/>
                  </a:cubicBezTo>
                  <a:cubicBezTo>
                    <a:pt x="1581524" y="2041677"/>
                    <a:pt x="1585950" y="2037251"/>
                    <a:pt x="1591409" y="2037251"/>
                  </a:cubicBezTo>
                  <a:close/>
                  <a:moveTo>
                    <a:pt x="522839" y="2037251"/>
                  </a:moveTo>
                  <a:cubicBezTo>
                    <a:pt x="524275" y="2037251"/>
                    <a:pt x="525440" y="2038416"/>
                    <a:pt x="525440" y="2039852"/>
                  </a:cubicBezTo>
                  <a:cubicBezTo>
                    <a:pt x="525440" y="2041288"/>
                    <a:pt x="524275" y="2042453"/>
                    <a:pt x="522839" y="2042453"/>
                  </a:cubicBezTo>
                  <a:cubicBezTo>
                    <a:pt x="521403" y="2042453"/>
                    <a:pt x="520238" y="2041288"/>
                    <a:pt x="520238" y="2039852"/>
                  </a:cubicBezTo>
                  <a:cubicBezTo>
                    <a:pt x="520238" y="2038416"/>
                    <a:pt x="521403" y="2037251"/>
                    <a:pt x="522839" y="2037251"/>
                  </a:cubicBezTo>
                  <a:close/>
                  <a:moveTo>
                    <a:pt x="1989389" y="2034129"/>
                  </a:moveTo>
                  <a:cubicBezTo>
                    <a:pt x="1990538" y="2034129"/>
                    <a:pt x="1991470" y="2034828"/>
                    <a:pt x="1991470" y="2035690"/>
                  </a:cubicBezTo>
                  <a:cubicBezTo>
                    <a:pt x="1991470" y="2036552"/>
                    <a:pt x="1990538" y="2037251"/>
                    <a:pt x="1989389" y="2037251"/>
                  </a:cubicBezTo>
                  <a:cubicBezTo>
                    <a:pt x="1988240" y="2037251"/>
                    <a:pt x="1987308" y="2036552"/>
                    <a:pt x="1987308" y="2035690"/>
                  </a:cubicBezTo>
                  <a:cubicBezTo>
                    <a:pt x="1987308" y="2034828"/>
                    <a:pt x="1988240" y="2034129"/>
                    <a:pt x="1989389" y="2034129"/>
                  </a:cubicBezTo>
                  <a:close/>
                  <a:moveTo>
                    <a:pt x="1880660" y="2032048"/>
                  </a:moveTo>
                  <a:cubicBezTo>
                    <a:pt x="1882096" y="2032048"/>
                    <a:pt x="1883261" y="2033213"/>
                    <a:pt x="1883261" y="2034649"/>
                  </a:cubicBezTo>
                  <a:cubicBezTo>
                    <a:pt x="1883261" y="2036085"/>
                    <a:pt x="1882096" y="2037250"/>
                    <a:pt x="1880660" y="2037250"/>
                  </a:cubicBezTo>
                  <a:cubicBezTo>
                    <a:pt x="1879224" y="2037250"/>
                    <a:pt x="1878059" y="2036085"/>
                    <a:pt x="1878059" y="2034649"/>
                  </a:cubicBezTo>
                  <a:cubicBezTo>
                    <a:pt x="1878059" y="2033213"/>
                    <a:pt x="1879224" y="2032048"/>
                    <a:pt x="1880660" y="2032048"/>
                  </a:cubicBezTo>
                  <a:close/>
                  <a:moveTo>
                    <a:pt x="635211" y="2029968"/>
                  </a:moveTo>
                  <a:cubicBezTo>
                    <a:pt x="637223" y="2029968"/>
                    <a:pt x="638853" y="2031599"/>
                    <a:pt x="638853" y="2033610"/>
                  </a:cubicBezTo>
                  <a:cubicBezTo>
                    <a:pt x="638853" y="2035622"/>
                    <a:pt x="637223" y="2037252"/>
                    <a:pt x="635211" y="2037252"/>
                  </a:cubicBezTo>
                  <a:cubicBezTo>
                    <a:pt x="633200" y="2037252"/>
                    <a:pt x="631569" y="2035622"/>
                    <a:pt x="631569" y="2033610"/>
                  </a:cubicBezTo>
                  <a:cubicBezTo>
                    <a:pt x="631569" y="2031599"/>
                    <a:pt x="633200" y="2029968"/>
                    <a:pt x="635211" y="2029968"/>
                  </a:cubicBezTo>
                  <a:close/>
                  <a:moveTo>
                    <a:pt x="1002499" y="2029967"/>
                  </a:moveTo>
                  <a:cubicBezTo>
                    <a:pt x="1007958" y="2029967"/>
                    <a:pt x="1012384" y="2034393"/>
                    <a:pt x="1012384" y="2039852"/>
                  </a:cubicBezTo>
                  <a:cubicBezTo>
                    <a:pt x="1012384" y="2045311"/>
                    <a:pt x="1007958" y="2049737"/>
                    <a:pt x="1002499" y="2049737"/>
                  </a:cubicBezTo>
                  <a:cubicBezTo>
                    <a:pt x="997040" y="2049737"/>
                    <a:pt x="992614" y="2045311"/>
                    <a:pt x="992614" y="2039852"/>
                  </a:cubicBezTo>
                  <a:cubicBezTo>
                    <a:pt x="992614" y="2034393"/>
                    <a:pt x="997040" y="2029967"/>
                    <a:pt x="1002499" y="2029967"/>
                  </a:cubicBezTo>
                  <a:close/>
                  <a:moveTo>
                    <a:pt x="1402042" y="2026847"/>
                  </a:moveTo>
                  <a:cubicBezTo>
                    <a:pt x="1408076" y="2026847"/>
                    <a:pt x="1412967" y="2031971"/>
                    <a:pt x="1412967" y="2038292"/>
                  </a:cubicBezTo>
                  <a:cubicBezTo>
                    <a:pt x="1412967" y="2044613"/>
                    <a:pt x="1408076" y="2049737"/>
                    <a:pt x="1402042" y="2049737"/>
                  </a:cubicBezTo>
                  <a:cubicBezTo>
                    <a:pt x="1396008" y="2049737"/>
                    <a:pt x="1391117" y="2044613"/>
                    <a:pt x="1391117" y="2038292"/>
                  </a:cubicBezTo>
                  <a:cubicBezTo>
                    <a:pt x="1391117" y="2031971"/>
                    <a:pt x="1396008" y="2026847"/>
                    <a:pt x="1402042" y="2026847"/>
                  </a:cubicBezTo>
                  <a:close/>
                  <a:moveTo>
                    <a:pt x="1766729" y="2019563"/>
                  </a:moveTo>
                  <a:cubicBezTo>
                    <a:pt x="1770752" y="2019563"/>
                    <a:pt x="1774013" y="2023523"/>
                    <a:pt x="1774013" y="2028407"/>
                  </a:cubicBezTo>
                  <a:cubicBezTo>
                    <a:pt x="1774013" y="2033291"/>
                    <a:pt x="1770752" y="2037251"/>
                    <a:pt x="1766729" y="2037251"/>
                  </a:cubicBezTo>
                  <a:cubicBezTo>
                    <a:pt x="1762706" y="2037251"/>
                    <a:pt x="1759445" y="2033291"/>
                    <a:pt x="1759445" y="2028407"/>
                  </a:cubicBezTo>
                  <a:cubicBezTo>
                    <a:pt x="1759445" y="2023523"/>
                    <a:pt x="1762706" y="2019563"/>
                    <a:pt x="1766729" y="2019563"/>
                  </a:cubicBezTo>
                  <a:close/>
                  <a:moveTo>
                    <a:pt x="751224" y="2012280"/>
                  </a:moveTo>
                  <a:cubicBezTo>
                    <a:pt x="754672" y="2012280"/>
                    <a:pt x="757467" y="2015075"/>
                    <a:pt x="757467" y="2018523"/>
                  </a:cubicBezTo>
                  <a:cubicBezTo>
                    <a:pt x="757467" y="2021971"/>
                    <a:pt x="754672" y="2024766"/>
                    <a:pt x="751224" y="2024766"/>
                  </a:cubicBezTo>
                  <a:cubicBezTo>
                    <a:pt x="747776" y="2024766"/>
                    <a:pt x="744981" y="2021971"/>
                    <a:pt x="744981" y="2018523"/>
                  </a:cubicBezTo>
                  <a:cubicBezTo>
                    <a:pt x="744981" y="2015075"/>
                    <a:pt x="747776" y="2012280"/>
                    <a:pt x="751224" y="2012280"/>
                  </a:cubicBezTo>
                  <a:close/>
                  <a:moveTo>
                    <a:pt x="936948" y="2012279"/>
                  </a:moveTo>
                  <a:cubicBezTo>
                    <a:pt x="941832" y="2012279"/>
                    <a:pt x="945792" y="2016239"/>
                    <a:pt x="945792" y="2021123"/>
                  </a:cubicBezTo>
                  <a:cubicBezTo>
                    <a:pt x="945792" y="2026007"/>
                    <a:pt x="941832" y="2029967"/>
                    <a:pt x="936948" y="2029967"/>
                  </a:cubicBezTo>
                  <a:cubicBezTo>
                    <a:pt x="932064" y="2029967"/>
                    <a:pt x="928104" y="2026007"/>
                    <a:pt x="928104" y="2021123"/>
                  </a:cubicBezTo>
                  <a:cubicBezTo>
                    <a:pt x="928104" y="2016239"/>
                    <a:pt x="932064" y="2012279"/>
                    <a:pt x="936948" y="2012279"/>
                  </a:cubicBezTo>
                  <a:close/>
                  <a:moveTo>
                    <a:pt x="1650716" y="2007078"/>
                  </a:moveTo>
                  <a:cubicBezTo>
                    <a:pt x="1656175" y="2007078"/>
                    <a:pt x="1660601" y="2011038"/>
                    <a:pt x="1660601" y="2015922"/>
                  </a:cubicBezTo>
                  <a:cubicBezTo>
                    <a:pt x="1660601" y="2020806"/>
                    <a:pt x="1656175" y="2024766"/>
                    <a:pt x="1650716" y="2024766"/>
                  </a:cubicBezTo>
                  <a:cubicBezTo>
                    <a:pt x="1645257" y="2024766"/>
                    <a:pt x="1640831" y="2020806"/>
                    <a:pt x="1640831" y="2015922"/>
                  </a:cubicBezTo>
                  <a:cubicBezTo>
                    <a:pt x="1640831" y="2011038"/>
                    <a:pt x="1645257" y="2007078"/>
                    <a:pt x="1650716" y="2007078"/>
                  </a:cubicBezTo>
                  <a:close/>
                  <a:moveTo>
                    <a:pt x="1466551" y="2007078"/>
                  </a:moveTo>
                  <a:cubicBezTo>
                    <a:pt x="1472585" y="2007078"/>
                    <a:pt x="1477476" y="2012202"/>
                    <a:pt x="1477476" y="2018523"/>
                  </a:cubicBezTo>
                  <a:cubicBezTo>
                    <a:pt x="1477476" y="2024844"/>
                    <a:pt x="1472585" y="2029968"/>
                    <a:pt x="1466551" y="2029968"/>
                  </a:cubicBezTo>
                  <a:cubicBezTo>
                    <a:pt x="1460517" y="2029968"/>
                    <a:pt x="1455626" y="2024844"/>
                    <a:pt x="1455626" y="2018523"/>
                  </a:cubicBezTo>
                  <a:cubicBezTo>
                    <a:pt x="1455626" y="2012202"/>
                    <a:pt x="1460517" y="2007078"/>
                    <a:pt x="1466551" y="2007078"/>
                  </a:cubicBezTo>
                  <a:close/>
                  <a:moveTo>
                    <a:pt x="471856" y="1992510"/>
                  </a:moveTo>
                  <a:cubicBezTo>
                    <a:pt x="473868" y="1992510"/>
                    <a:pt x="475498" y="1993675"/>
                    <a:pt x="475498" y="1995111"/>
                  </a:cubicBezTo>
                  <a:cubicBezTo>
                    <a:pt x="475498" y="1996547"/>
                    <a:pt x="473868" y="1997712"/>
                    <a:pt x="471856" y="1997712"/>
                  </a:cubicBezTo>
                  <a:cubicBezTo>
                    <a:pt x="469845" y="1997712"/>
                    <a:pt x="468214" y="1996547"/>
                    <a:pt x="468214" y="1995111"/>
                  </a:cubicBezTo>
                  <a:cubicBezTo>
                    <a:pt x="468214" y="1993675"/>
                    <a:pt x="469845" y="1992510"/>
                    <a:pt x="471856" y="1992510"/>
                  </a:cubicBezTo>
                  <a:close/>
                  <a:moveTo>
                    <a:pt x="366768" y="1992510"/>
                  </a:moveTo>
                  <a:cubicBezTo>
                    <a:pt x="368204" y="1992510"/>
                    <a:pt x="369369" y="1993675"/>
                    <a:pt x="369369" y="1995111"/>
                  </a:cubicBezTo>
                  <a:cubicBezTo>
                    <a:pt x="369369" y="1996547"/>
                    <a:pt x="368204" y="1997712"/>
                    <a:pt x="366768" y="1997712"/>
                  </a:cubicBezTo>
                  <a:cubicBezTo>
                    <a:pt x="365332" y="1997712"/>
                    <a:pt x="364167" y="1996547"/>
                    <a:pt x="364167" y="1995111"/>
                  </a:cubicBezTo>
                  <a:cubicBezTo>
                    <a:pt x="364167" y="1993675"/>
                    <a:pt x="365332" y="1992510"/>
                    <a:pt x="366768" y="1992510"/>
                  </a:cubicBezTo>
                  <a:close/>
                  <a:moveTo>
                    <a:pt x="581627" y="1987309"/>
                  </a:moveTo>
                  <a:cubicBezTo>
                    <a:pt x="584501" y="1987309"/>
                    <a:pt x="586830" y="1989638"/>
                    <a:pt x="586830" y="1992512"/>
                  </a:cubicBezTo>
                  <a:cubicBezTo>
                    <a:pt x="586830" y="1995386"/>
                    <a:pt x="584501" y="1997715"/>
                    <a:pt x="581627" y="1997715"/>
                  </a:cubicBezTo>
                  <a:cubicBezTo>
                    <a:pt x="578753" y="1997715"/>
                    <a:pt x="576424" y="1995386"/>
                    <a:pt x="576424" y="1992512"/>
                  </a:cubicBezTo>
                  <a:cubicBezTo>
                    <a:pt x="576424" y="1989638"/>
                    <a:pt x="578753" y="1987309"/>
                    <a:pt x="581627" y="1987309"/>
                  </a:cubicBezTo>
                  <a:close/>
                  <a:moveTo>
                    <a:pt x="2035171" y="1985227"/>
                  </a:moveTo>
                  <a:cubicBezTo>
                    <a:pt x="2035746" y="1985227"/>
                    <a:pt x="2036212" y="1986392"/>
                    <a:pt x="2036212" y="1987828"/>
                  </a:cubicBezTo>
                  <a:cubicBezTo>
                    <a:pt x="2036212" y="1989264"/>
                    <a:pt x="2035746" y="1990429"/>
                    <a:pt x="2035171" y="1990429"/>
                  </a:cubicBezTo>
                  <a:cubicBezTo>
                    <a:pt x="2034596" y="1990429"/>
                    <a:pt x="2034130" y="1989264"/>
                    <a:pt x="2034130" y="1987828"/>
                  </a:cubicBezTo>
                  <a:cubicBezTo>
                    <a:pt x="2034130" y="1986392"/>
                    <a:pt x="2034596" y="1985227"/>
                    <a:pt x="2035171" y="1985227"/>
                  </a:cubicBezTo>
                  <a:close/>
                  <a:moveTo>
                    <a:pt x="1930083" y="1985227"/>
                  </a:moveTo>
                  <a:cubicBezTo>
                    <a:pt x="1932955" y="1985227"/>
                    <a:pt x="1935285" y="1986858"/>
                    <a:pt x="1935285" y="1988869"/>
                  </a:cubicBezTo>
                  <a:cubicBezTo>
                    <a:pt x="1935285" y="1990881"/>
                    <a:pt x="1932955" y="1992511"/>
                    <a:pt x="1930083" y="1992511"/>
                  </a:cubicBezTo>
                  <a:cubicBezTo>
                    <a:pt x="1927210" y="1992511"/>
                    <a:pt x="1924880" y="1990881"/>
                    <a:pt x="1924880" y="1988869"/>
                  </a:cubicBezTo>
                  <a:cubicBezTo>
                    <a:pt x="1924880" y="1986858"/>
                    <a:pt x="1927210" y="1985227"/>
                    <a:pt x="1930083" y="1985227"/>
                  </a:cubicBezTo>
                  <a:close/>
                  <a:moveTo>
                    <a:pt x="875040" y="1985227"/>
                  </a:moveTo>
                  <a:cubicBezTo>
                    <a:pt x="881361" y="1985227"/>
                    <a:pt x="886485" y="1990118"/>
                    <a:pt x="886485" y="1996152"/>
                  </a:cubicBezTo>
                  <a:cubicBezTo>
                    <a:pt x="886485" y="2002186"/>
                    <a:pt x="881361" y="2007077"/>
                    <a:pt x="875040" y="2007077"/>
                  </a:cubicBezTo>
                  <a:cubicBezTo>
                    <a:pt x="868719" y="2007077"/>
                    <a:pt x="863595" y="2002186"/>
                    <a:pt x="863595" y="1996152"/>
                  </a:cubicBezTo>
                  <a:cubicBezTo>
                    <a:pt x="863595" y="1990118"/>
                    <a:pt x="868719" y="1985227"/>
                    <a:pt x="875040" y="1985227"/>
                  </a:cubicBezTo>
                  <a:close/>
                  <a:moveTo>
                    <a:pt x="1528459" y="1980025"/>
                  </a:moveTo>
                  <a:cubicBezTo>
                    <a:pt x="1535929" y="1980025"/>
                    <a:pt x="1541985" y="1986081"/>
                    <a:pt x="1541985" y="1993551"/>
                  </a:cubicBezTo>
                  <a:cubicBezTo>
                    <a:pt x="1541985" y="2001021"/>
                    <a:pt x="1535929" y="2007077"/>
                    <a:pt x="1528459" y="2007077"/>
                  </a:cubicBezTo>
                  <a:cubicBezTo>
                    <a:pt x="1520989" y="2007077"/>
                    <a:pt x="1514933" y="2001021"/>
                    <a:pt x="1514933" y="1993551"/>
                  </a:cubicBezTo>
                  <a:cubicBezTo>
                    <a:pt x="1514933" y="1986081"/>
                    <a:pt x="1520989" y="1980025"/>
                    <a:pt x="1528459" y="1980025"/>
                  </a:cubicBezTo>
                  <a:close/>
                  <a:moveTo>
                    <a:pt x="1821354" y="1977944"/>
                  </a:moveTo>
                  <a:cubicBezTo>
                    <a:pt x="1826813" y="1977944"/>
                    <a:pt x="1831239" y="1982370"/>
                    <a:pt x="1831239" y="1987829"/>
                  </a:cubicBezTo>
                  <a:cubicBezTo>
                    <a:pt x="1831239" y="1993288"/>
                    <a:pt x="1826813" y="1997714"/>
                    <a:pt x="1821354" y="1997714"/>
                  </a:cubicBezTo>
                  <a:cubicBezTo>
                    <a:pt x="1815895" y="1997714"/>
                    <a:pt x="1811469" y="1993288"/>
                    <a:pt x="1811469" y="1987829"/>
                  </a:cubicBezTo>
                  <a:cubicBezTo>
                    <a:pt x="1811469" y="1982370"/>
                    <a:pt x="1815895" y="1977944"/>
                    <a:pt x="1821354" y="1977944"/>
                  </a:cubicBezTo>
                  <a:close/>
                  <a:moveTo>
                    <a:pt x="693998" y="1977944"/>
                  </a:moveTo>
                  <a:cubicBezTo>
                    <a:pt x="697446" y="1977944"/>
                    <a:pt x="700241" y="1980739"/>
                    <a:pt x="700241" y="1984187"/>
                  </a:cubicBezTo>
                  <a:cubicBezTo>
                    <a:pt x="700241" y="1987635"/>
                    <a:pt x="697446" y="1990430"/>
                    <a:pt x="693998" y="1990430"/>
                  </a:cubicBezTo>
                  <a:cubicBezTo>
                    <a:pt x="690550" y="1990430"/>
                    <a:pt x="687755" y="1987635"/>
                    <a:pt x="687755" y="1984187"/>
                  </a:cubicBezTo>
                  <a:cubicBezTo>
                    <a:pt x="687755" y="1980739"/>
                    <a:pt x="690550" y="1977944"/>
                    <a:pt x="693998" y="1977944"/>
                  </a:cubicBezTo>
                  <a:close/>
                  <a:moveTo>
                    <a:pt x="1200189" y="1972741"/>
                  </a:moveTo>
                  <a:cubicBezTo>
                    <a:pt x="1208521" y="1972741"/>
                    <a:pt x="1215276" y="1979263"/>
                    <a:pt x="1215276" y="1987308"/>
                  </a:cubicBezTo>
                  <a:cubicBezTo>
                    <a:pt x="1215276" y="1995353"/>
                    <a:pt x="1208521" y="2001875"/>
                    <a:pt x="1200189" y="2001875"/>
                  </a:cubicBezTo>
                  <a:cubicBezTo>
                    <a:pt x="1191857" y="2001875"/>
                    <a:pt x="1185102" y="1995353"/>
                    <a:pt x="1185102" y="1987308"/>
                  </a:cubicBezTo>
                  <a:cubicBezTo>
                    <a:pt x="1185102" y="1979263"/>
                    <a:pt x="1191857" y="1972741"/>
                    <a:pt x="1200189" y="1972741"/>
                  </a:cubicBezTo>
                  <a:close/>
                  <a:moveTo>
                    <a:pt x="1268340" y="1970660"/>
                  </a:moveTo>
                  <a:cubicBezTo>
                    <a:pt x="1275810" y="1970660"/>
                    <a:pt x="1281866" y="1977182"/>
                    <a:pt x="1281866" y="1985227"/>
                  </a:cubicBezTo>
                  <a:cubicBezTo>
                    <a:pt x="1281866" y="1993272"/>
                    <a:pt x="1275810" y="1999794"/>
                    <a:pt x="1268340" y="1999794"/>
                  </a:cubicBezTo>
                  <a:cubicBezTo>
                    <a:pt x="1260870" y="1999794"/>
                    <a:pt x="1254814" y="1993272"/>
                    <a:pt x="1254814" y="1985227"/>
                  </a:cubicBezTo>
                  <a:cubicBezTo>
                    <a:pt x="1254814" y="1977182"/>
                    <a:pt x="1260870" y="1970660"/>
                    <a:pt x="1268340" y="1970660"/>
                  </a:cubicBezTo>
                  <a:close/>
                  <a:moveTo>
                    <a:pt x="1133599" y="1970660"/>
                  </a:moveTo>
                  <a:cubicBezTo>
                    <a:pt x="1141931" y="1970660"/>
                    <a:pt x="1148686" y="1977182"/>
                    <a:pt x="1148686" y="1985227"/>
                  </a:cubicBezTo>
                  <a:cubicBezTo>
                    <a:pt x="1148686" y="1993272"/>
                    <a:pt x="1141931" y="1999794"/>
                    <a:pt x="1133599" y="1999794"/>
                  </a:cubicBezTo>
                  <a:cubicBezTo>
                    <a:pt x="1125267" y="1999794"/>
                    <a:pt x="1118512" y="1993272"/>
                    <a:pt x="1118512" y="1985227"/>
                  </a:cubicBezTo>
                  <a:cubicBezTo>
                    <a:pt x="1118512" y="1977182"/>
                    <a:pt x="1125267" y="1970660"/>
                    <a:pt x="1133599" y="1970660"/>
                  </a:cubicBezTo>
                  <a:close/>
                  <a:moveTo>
                    <a:pt x="1706381" y="1967540"/>
                  </a:moveTo>
                  <a:cubicBezTo>
                    <a:pt x="1712702" y="1967540"/>
                    <a:pt x="1717826" y="1972664"/>
                    <a:pt x="1717826" y="1978985"/>
                  </a:cubicBezTo>
                  <a:cubicBezTo>
                    <a:pt x="1717826" y="1985306"/>
                    <a:pt x="1712702" y="1990430"/>
                    <a:pt x="1706381" y="1990430"/>
                  </a:cubicBezTo>
                  <a:cubicBezTo>
                    <a:pt x="1700060" y="1990430"/>
                    <a:pt x="1694936" y="1985306"/>
                    <a:pt x="1694936" y="1978985"/>
                  </a:cubicBezTo>
                  <a:cubicBezTo>
                    <a:pt x="1694936" y="1972664"/>
                    <a:pt x="1700060" y="1967540"/>
                    <a:pt x="1706381" y="1967540"/>
                  </a:cubicBezTo>
                  <a:close/>
                  <a:moveTo>
                    <a:pt x="1068049" y="1962336"/>
                  </a:moveTo>
                  <a:cubicBezTo>
                    <a:pt x="1075807" y="1962336"/>
                    <a:pt x="1082096" y="1968625"/>
                    <a:pt x="1082096" y="1976383"/>
                  </a:cubicBezTo>
                  <a:cubicBezTo>
                    <a:pt x="1082096" y="1984141"/>
                    <a:pt x="1075807" y="1990430"/>
                    <a:pt x="1068049" y="1990430"/>
                  </a:cubicBezTo>
                  <a:cubicBezTo>
                    <a:pt x="1060291" y="1990430"/>
                    <a:pt x="1054002" y="1984141"/>
                    <a:pt x="1054002" y="1976383"/>
                  </a:cubicBezTo>
                  <a:cubicBezTo>
                    <a:pt x="1054002" y="1968625"/>
                    <a:pt x="1060291" y="1962336"/>
                    <a:pt x="1068049" y="1962336"/>
                  </a:cubicBezTo>
                  <a:close/>
                  <a:moveTo>
                    <a:pt x="1334930" y="1960255"/>
                  </a:moveTo>
                  <a:cubicBezTo>
                    <a:pt x="1342400" y="1960255"/>
                    <a:pt x="1348456" y="1967010"/>
                    <a:pt x="1348456" y="1975342"/>
                  </a:cubicBezTo>
                  <a:cubicBezTo>
                    <a:pt x="1348456" y="1983674"/>
                    <a:pt x="1342400" y="1990429"/>
                    <a:pt x="1334930" y="1990429"/>
                  </a:cubicBezTo>
                  <a:cubicBezTo>
                    <a:pt x="1327460" y="1990429"/>
                    <a:pt x="1321404" y="1983674"/>
                    <a:pt x="1321404" y="1975342"/>
                  </a:cubicBezTo>
                  <a:cubicBezTo>
                    <a:pt x="1321404" y="1967010"/>
                    <a:pt x="1327460" y="1960255"/>
                    <a:pt x="1334930" y="1960255"/>
                  </a:cubicBezTo>
                  <a:close/>
                  <a:moveTo>
                    <a:pt x="814173" y="1958174"/>
                  </a:moveTo>
                  <a:cubicBezTo>
                    <a:pt x="819632" y="1958174"/>
                    <a:pt x="824058" y="1962600"/>
                    <a:pt x="824058" y="1968059"/>
                  </a:cubicBezTo>
                  <a:cubicBezTo>
                    <a:pt x="824058" y="1973518"/>
                    <a:pt x="819632" y="1977944"/>
                    <a:pt x="814173" y="1977944"/>
                  </a:cubicBezTo>
                  <a:cubicBezTo>
                    <a:pt x="808714" y="1977944"/>
                    <a:pt x="804288" y="1973518"/>
                    <a:pt x="804288" y="1968059"/>
                  </a:cubicBezTo>
                  <a:cubicBezTo>
                    <a:pt x="804288" y="1962600"/>
                    <a:pt x="808714" y="1958174"/>
                    <a:pt x="814173" y="1958174"/>
                  </a:cubicBezTo>
                  <a:close/>
                  <a:moveTo>
                    <a:pt x="1587766" y="1950892"/>
                  </a:moveTo>
                  <a:cubicBezTo>
                    <a:pt x="1595236" y="1950892"/>
                    <a:pt x="1601292" y="1956948"/>
                    <a:pt x="1601292" y="1964418"/>
                  </a:cubicBezTo>
                  <a:cubicBezTo>
                    <a:pt x="1601292" y="1971888"/>
                    <a:pt x="1595236" y="1977944"/>
                    <a:pt x="1587766" y="1977944"/>
                  </a:cubicBezTo>
                  <a:cubicBezTo>
                    <a:pt x="1580296" y="1977944"/>
                    <a:pt x="1574240" y="1971888"/>
                    <a:pt x="1574240" y="1964418"/>
                  </a:cubicBezTo>
                  <a:cubicBezTo>
                    <a:pt x="1574240" y="1956948"/>
                    <a:pt x="1580296" y="1950892"/>
                    <a:pt x="1587766" y="1950892"/>
                  </a:cubicBezTo>
                  <a:close/>
                  <a:moveTo>
                    <a:pt x="1002499" y="1950891"/>
                  </a:moveTo>
                  <a:cubicBezTo>
                    <a:pt x="1009108" y="1950891"/>
                    <a:pt x="1014465" y="1956248"/>
                    <a:pt x="1014465" y="1962857"/>
                  </a:cubicBezTo>
                  <a:cubicBezTo>
                    <a:pt x="1014465" y="1969466"/>
                    <a:pt x="1009108" y="1974823"/>
                    <a:pt x="1002499" y="1974823"/>
                  </a:cubicBezTo>
                  <a:cubicBezTo>
                    <a:pt x="995890" y="1974823"/>
                    <a:pt x="990533" y="1969466"/>
                    <a:pt x="990533" y="1962857"/>
                  </a:cubicBezTo>
                  <a:cubicBezTo>
                    <a:pt x="990533" y="1956248"/>
                    <a:pt x="995890" y="1950891"/>
                    <a:pt x="1002499" y="1950891"/>
                  </a:cubicBezTo>
                  <a:close/>
                  <a:moveTo>
                    <a:pt x="1400481" y="1945689"/>
                  </a:moveTo>
                  <a:cubicBezTo>
                    <a:pt x="1408526" y="1945689"/>
                    <a:pt x="1415048" y="1952211"/>
                    <a:pt x="1415048" y="1960256"/>
                  </a:cubicBezTo>
                  <a:cubicBezTo>
                    <a:pt x="1415048" y="1968301"/>
                    <a:pt x="1408526" y="1974823"/>
                    <a:pt x="1400481" y="1974823"/>
                  </a:cubicBezTo>
                  <a:cubicBezTo>
                    <a:pt x="1392436" y="1974823"/>
                    <a:pt x="1385914" y="1968301"/>
                    <a:pt x="1385914" y="1960256"/>
                  </a:cubicBezTo>
                  <a:cubicBezTo>
                    <a:pt x="1385914" y="1952211"/>
                    <a:pt x="1392436" y="1945689"/>
                    <a:pt x="1400481" y="1945689"/>
                  </a:cubicBezTo>
                  <a:close/>
                  <a:moveTo>
                    <a:pt x="531164" y="1942568"/>
                  </a:moveTo>
                  <a:cubicBezTo>
                    <a:pt x="533176" y="1942568"/>
                    <a:pt x="534806" y="1944432"/>
                    <a:pt x="534806" y="1946730"/>
                  </a:cubicBezTo>
                  <a:cubicBezTo>
                    <a:pt x="534806" y="1949028"/>
                    <a:pt x="533176" y="1950892"/>
                    <a:pt x="531164" y="1950892"/>
                  </a:cubicBezTo>
                  <a:cubicBezTo>
                    <a:pt x="529153" y="1950892"/>
                    <a:pt x="527522" y="1949028"/>
                    <a:pt x="527522" y="1946730"/>
                  </a:cubicBezTo>
                  <a:cubicBezTo>
                    <a:pt x="527522" y="1944432"/>
                    <a:pt x="529153" y="1942568"/>
                    <a:pt x="531164" y="1942568"/>
                  </a:cubicBezTo>
                  <a:close/>
                  <a:moveTo>
                    <a:pt x="425035" y="1942567"/>
                  </a:moveTo>
                  <a:cubicBezTo>
                    <a:pt x="427047" y="1942567"/>
                    <a:pt x="428677" y="1944431"/>
                    <a:pt x="428677" y="1946729"/>
                  </a:cubicBezTo>
                  <a:cubicBezTo>
                    <a:pt x="428677" y="1949027"/>
                    <a:pt x="427047" y="1950891"/>
                    <a:pt x="425035" y="1950891"/>
                  </a:cubicBezTo>
                  <a:cubicBezTo>
                    <a:pt x="423024" y="1950891"/>
                    <a:pt x="421393" y="1949027"/>
                    <a:pt x="421393" y="1946729"/>
                  </a:cubicBezTo>
                  <a:cubicBezTo>
                    <a:pt x="421393" y="1944431"/>
                    <a:pt x="423024" y="1942567"/>
                    <a:pt x="425035" y="1942567"/>
                  </a:cubicBezTo>
                  <a:close/>
                  <a:moveTo>
                    <a:pt x="323589" y="1940487"/>
                  </a:moveTo>
                  <a:cubicBezTo>
                    <a:pt x="324164" y="1940487"/>
                    <a:pt x="324630" y="1941652"/>
                    <a:pt x="324630" y="1943088"/>
                  </a:cubicBezTo>
                  <a:cubicBezTo>
                    <a:pt x="324630" y="1944524"/>
                    <a:pt x="324164" y="1945689"/>
                    <a:pt x="323589" y="1945689"/>
                  </a:cubicBezTo>
                  <a:cubicBezTo>
                    <a:pt x="323014" y="1945689"/>
                    <a:pt x="322548" y="1944524"/>
                    <a:pt x="322548" y="1943088"/>
                  </a:cubicBezTo>
                  <a:cubicBezTo>
                    <a:pt x="322548" y="1941652"/>
                    <a:pt x="323014" y="1940487"/>
                    <a:pt x="323589" y="1940487"/>
                  </a:cubicBezTo>
                  <a:close/>
                  <a:moveTo>
                    <a:pt x="1975863" y="1938406"/>
                  </a:moveTo>
                  <a:cubicBezTo>
                    <a:pt x="1978161" y="1938406"/>
                    <a:pt x="1980025" y="1940037"/>
                    <a:pt x="1980025" y="1942048"/>
                  </a:cubicBezTo>
                  <a:cubicBezTo>
                    <a:pt x="1980025" y="1944060"/>
                    <a:pt x="1978161" y="1945690"/>
                    <a:pt x="1975863" y="1945690"/>
                  </a:cubicBezTo>
                  <a:cubicBezTo>
                    <a:pt x="1973565" y="1945690"/>
                    <a:pt x="1971701" y="1944060"/>
                    <a:pt x="1971701" y="1942048"/>
                  </a:cubicBezTo>
                  <a:cubicBezTo>
                    <a:pt x="1971701" y="1940037"/>
                    <a:pt x="1973565" y="1938406"/>
                    <a:pt x="1975863" y="1938406"/>
                  </a:cubicBezTo>
                  <a:close/>
                  <a:moveTo>
                    <a:pt x="641454" y="1938406"/>
                  </a:moveTo>
                  <a:cubicBezTo>
                    <a:pt x="644039" y="1938406"/>
                    <a:pt x="646136" y="1940502"/>
                    <a:pt x="646136" y="1943088"/>
                  </a:cubicBezTo>
                  <a:cubicBezTo>
                    <a:pt x="646136" y="1945673"/>
                    <a:pt x="644039" y="1947770"/>
                    <a:pt x="641454" y="1947770"/>
                  </a:cubicBezTo>
                  <a:cubicBezTo>
                    <a:pt x="638869" y="1947770"/>
                    <a:pt x="636772" y="1945673"/>
                    <a:pt x="636772" y="1943088"/>
                  </a:cubicBezTo>
                  <a:cubicBezTo>
                    <a:pt x="636772" y="1940502"/>
                    <a:pt x="638869" y="1938406"/>
                    <a:pt x="641454" y="1938406"/>
                  </a:cubicBezTo>
                  <a:close/>
                  <a:moveTo>
                    <a:pt x="1871817" y="1935285"/>
                  </a:moveTo>
                  <a:cubicBezTo>
                    <a:pt x="1875265" y="1935285"/>
                    <a:pt x="1878060" y="1938080"/>
                    <a:pt x="1878060" y="1941528"/>
                  </a:cubicBezTo>
                  <a:cubicBezTo>
                    <a:pt x="1878060" y="1944976"/>
                    <a:pt x="1875265" y="1947771"/>
                    <a:pt x="1871817" y="1947771"/>
                  </a:cubicBezTo>
                  <a:cubicBezTo>
                    <a:pt x="1868369" y="1947771"/>
                    <a:pt x="1865574" y="1944976"/>
                    <a:pt x="1865574" y="1941528"/>
                  </a:cubicBezTo>
                  <a:cubicBezTo>
                    <a:pt x="1865574" y="1938080"/>
                    <a:pt x="1868369" y="1935285"/>
                    <a:pt x="1871817" y="1935285"/>
                  </a:cubicBezTo>
                  <a:close/>
                  <a:moveTo>
                    <a:pt x="936949" y="1930081"/>
                  </a:moveTo>
                  <a:cubicBezTo>
                    <a:pt x="942983" y="1930081"/>
                    <a:pt x="947874" y="1935205"/>
                    <a:pt x="947874" y="1941526"/>
                  </a:cubicBezTo>
                  <a:cubicBezTo>
                    <a:pt x="947874" y="1947847"/>
                    <a:pt x="942983" y="1952971"/>
                    <a:pt x="936949" y="1952971"/>
                  </a:cubicBezTo>
                  <a:cubicBezTo>
                    <a:pt x="930915" y="1952971"/>
                    <a:pt x="926024" y="1947847"/>
                    <a:pt x="926024" y="1941526"/>
                  </a:cubicBezTo>
                  <a:cubicBezTo>
                    <a:pt x="926024" y="1935205"/>
                    <a:pt x="930915" y="1930081"/>
                    <a:pt x="936949" y="1930081"/>
                  </a:cubicBezTo>
                  <a:close/>
                  <a:moveTo>
                    <a:pt x="1760485" y="1928002"/>
                  </a:moveTo>
                  <a:cubicBezTo>
                    <a:pt x="1766806" y="1928002"/>
                    <a:pt x="1771930" y="1933126"/>
                    <a:pt x="1771930" y="1939447"/>
                  </a:cubicBezTo>
                  <a:cubicBezTo>
                    <a:pt x="1771930" y="1945768"/>
                    <a:pt x="1766806" y="1950892"/>
                    <a:pt x="1760485" y="1950892"/>
                  </a:cubicBezTo>
                  <a:cubicBezTo>
                    <a:pt x="1754164" y="1950892"/>
                    <a:pt x="1749040" y="1945768"/>
                    <a:pt x="1749040" y="1939447"/>
                  </a:cubicBezTo>
                  <a:cubicBezTo>
                    <a:pt x="1749040" y="1933126"/>
                    <a:pt x="1754164" y="1928002"/>
                    <a:pt x="1760485" y="1928002"/>
                  </a:cubicBezTo>
                  <a:close/>
                  <a:moveTo>
                    <a:pt x="1463950" y="1925920"/>
                  </a:moveTo>
                  <a:cubicBezTo>
                    <a:pt x="1471420" y="1925920"/>
                    <a:pt x="1477476" y="1931976"/>
                    <a:pt x="1477476" y="1939446"/>
                  </a:cubicBezTo>
                  <a:cubicBezTo>
                    <a:pt x="1477476" y="1946916"/>
                    <a:pt x="1471420" y="1952972"/>
                    <a:pt x="1463950" y="1952972"/>
                  </a:cubicBezTo>
                  <a:cubicBezTo>
                    <a:pt x="1456480" y="1952972"/>
                    <a:pt x="1450424" y="1946916"/>
                    <a:pt x="1450424" y="1939446"/>
                  </a:cubicBezTo>
                  <a:cubicBezTo>
                    <a:pt x="1450424" y="1931976"/>
                    <a:pt x="1456480" y="1925920"/>
                    <a:pt x="1463950" y="1925920"/>
                  </a:cubicBezTo>
                  <a:close/>
                  <a:moveTo>
                    <a:pt x="756426" y="1922798"/>
                  </a:moveTo>
                  <a:cubicBezTo>
                    <a:pt x="762747" y="1922798"/>
                    <a:pt x="767871" y="1927922"/>
                    <a:pt x="767871" y="1934243"/>
                  </a:cubicBezTo>
                  <a:cubicBezTo>
                    <a:pt x="767871" y="1940564"/>
                    <a:pt x="762747" y="1945688"/>
                    <a:pt x="756426" y="1945688"/>
                  </a:cubicBezTo>
                  <a:cubicBezTo>
                    <a:pt x="750105" y="1945688"/>
                    <a:pt x="744981" y="1940564"/>
                    <a:pt x="744981" y="1934243"/>
                  </a:cubicBezTo>
                  <a:cubicBezTo>
                    <a:pt x="744981" y="1927922"/>
                    <a:pt x="750105" y="1922798"/>
                    <a:pt x="756426" y="1922798"/>
                  </a:cubicBezTo>
                  <a:close/>
                  <a:moveTo>
                    <a:pt x="1645513" y="1915516"/>
                  </a:moveTo>
                  <a:cubicBezTo>
                    <a:pt x="1653845" y="1915516"/>
                    <a:pt x="1660600" y="1922271"/>
                    <a:pt x="1660600" y="1930603"/>
                  </a:cubicBezTo>
                  <a:cubicBezTo>
                    <a:pt x="1660600" y="1938935"/>
                    <a:pt x="1653845" y="1945690"/>
                    <a:pt x="1645513" y="1945690"/>
                  </a:cubicBezTo>
                  <a:cubicBezTo>
                    <a:pt x="1637181" y="1945690"/>
                    <a:pt x="1630426" y="1938935"/>
                    <a:pt x="1630426" y="1930603"/>
                  </a:cubicBezTo>
                  <a:cubicBezTo>
                    <a:pt x="1630426" y="1922271"/>
                    <a:pt x="1637181" y="1915516"/>
                    <a:pt x="1645513" y="1915516"/>
                  </a:cubicBezTo>
                  <a:close/>
                  <a:moveTo>
                    <a:pt x="876081" y="1900948"/>
                  </a:moveTo>
                  <a:cubicBezTo>
                    <a:pt x="884126" y="1900948"/>
                    <a:pt x="890648" y="1907470"/>
                    <a:pt x="890648" y="1915515"/>
                  </a:cubicBezTo>
                  <a:cubicBezTo>
                    <a:pt x="890648" y="1923560"/>
                    <a:pt x="884126" y="1930082"/>
                    <a:pt x="876081" y="1930082"/>
                  </a:cubicBezTo>
                  <a:cubicBezTo>
                    <a:pt x="868036" y="1930082"/>
                    <a:pt x="861514" y="1923560"/>
                    <a:pt x="861514" y="1915515"/>
                  </a:cubicBezTo>
                  <a:cubicBezTo>
                    <a:pt x="861514" y="1907470"/>
                    <a:pt x="868036" y="1900948"/>
                    <a:pt x="876081" y="1900948"/>
                  </a:cubicBezTo>
                  <a:close/>
                  <a:moveTo>
                    <a:pt x="484342" y="1895747"/>
                  </a:moveTo>
                  <a:cubicBezTo>
                    <a:pt x="486354" y="1895747"/>
                    <a:pt x="487984" y="1897378"/>
                    <a:pt x="487984" y="1899389"/>
                  </a:cubicBezTo>
                  <a:cubicBezTo>
                    <a:pt x="487984" y="1901401"/>
                    <a:pt x="486354" y="1903031"/>
                    <a:pt x="484342" y="1903031"/>
                  </a:cubicBezTo>
                  <a:cubicBezTo>
                    <a:pt x="482331" y="1903031"/>
                    <a:pt x="480700" y="1901401"/>
                    <a:pt x="480700" y="1899389"/>
                  </a:cubicBezTo>
                  <a:cubicBezTo>
                    <a:pt x="480700" y="1897378"/>
                    <a:pt x="482331" y="1895747"/>
                    <a:pt x="484342" y="1895747"/>
                  </a:cubicBezTo>
                  <a:close/>
                  <a:moveTo>
                    <a:pt x="1525859" y="1895746"/>
                  </a:moveTo>
                  <a:cubicBezTo>
                    <a:pt x="1534766" y="1895746"/>
                    <a:pt x="1541987" y="1903432"/>
                    <a:pt x="1541987" y="1912914"/>
                  </a:cubicBezTo>
                  <a:cubicBezTo>
                    <a:pt x="1541987" y="1922396"/>
                    <a:pt x="1534766" y="1930082"/>
                    <a:pt x="1525859" y="1930082"/>
                  </a:cubicBezTo>
                  <a:cubicBezTo>
                    <a:pt x="1516952" y="1930082"/>
                    <a:pt x="1509731" y="1922396"/>
                    <a:pt x="1509731" y="1912914"/>
                  </a:cubicBezTo>
                  <a:cubicBezTo>
                    <a:pt x="1509731" y="1903432"/>
                    <a:pt x="1516952" y="1895746"/>
                    <a:pt x="1525859" y="1895746"/>
                  </a:cubicBezTo>
                  <a:close/>
                  <a:moveTo>
                    <a:pt x="1200189" y="1895746"/>
                  </a:moveTo>
                  <a:cubicBezTo>
                    <a:pt x="1209671" y="1895746"/>
                    <a:pt x="1217357" y="1903432"/>
                    <a:pt x="1217357" y="1912914"/>
                  </a:cubicBezTo>
                  <a:cubicBezTo>
                    <a:pt x="1217357" y="1922396"/>
                    <a:pt x="1209671" y="1930082"/>
                    <a:pt x="1200189" y="1930082"/>
                  </a:cubicBezTo>
                  <a:cubicBezTo>
                    <a:pt x="1190707" y="1930082"/>
                    <a:pt x="1183021" y="1922396"/>
                    <a:pt x="1183021" y="1912914"/>
                  </a:cubicBezTo>
                  <a:cubicBezTo>
                    <a:pt x="1183021" y="1903432"/>
                    <a:pt x="1190707" y="1895746"/>
                    <a:pt x="1200189" y="1895746"/>
                  </a:cubicBezTo>
                  <a:close/>
                  <a:moveTo>
                    <a:pt x="588910" y="1893666"/>
                  </a:moveTo>
                  <a:cubicBezTo>
                    <a:pt x="592933" y="1893666"/>
                    <a:pt x="596194" y="1896461"/>
                    <a:pt x="596194" y="1899909"/>
                  </a:cubicBezTo>
                  <a:cubicBezTo>
                    <a:pt x="596194" y="1903357"/>
                    <a:pt x="592933" y="1906152"/>
                    <a:pt x="588910" y="1906152"/>
                  </a:cubicBezTo>
                  <a:cubicBezTo>
                    <a:pt x="584887" y="1906152"/>
                    <a:pt x="581626" y="1903357"/>
                    <a:pt x="581626" y="1899909"/>
                  </a:cubicBezTo>
                  <a:cubicBezTo>
                    <a:pt x="581626" y="1896461"/>
                    <a:pt x="584887" y="1893666"/>
                    <a:pt x="588910" y="1893666"/>
                  </a:cubicBezTo>
                  <a:close/>
                  <a:moveTo>
                    <a:pt x="1133599" y="1893665"/>
                  </a:moveTo>
                  <a:cubicBezTo>
                    <a:pt x="1143081" y="1893665"/>
                    <a:pt x="1150767" y="1901351"/>
                    <a:pt x="1150767" y="1910833"/>
                  </a:cubicBezTo>
                  <a:cubicBezTo>
                    <a:pt x="1150767" y="1920315"/>
                    <a:pt x="1143081" y="1928001"/>
                    <a:pt x="1133599" y="1928001"/>
                  </a:cubicBezTo>
                  <a:cubicBezTo>
                    <a:pt x="1124117" y="1928001"/>
                    <a:pt x="1116431" y="1920315"/>
                    <a:pt x="1116431" y="1910833"/>
                  </a:cubicBezTo>
                  <a:cubicBezTo>
                    <a:pt x="1116431" y="1901351"/>
                    <a:pt x="1124117" y="1893665"/>
                    <a:pt x="1133599" y="1893665"/>
                  </a:cubicBezTo>
                  <a:close/>
                  <a:moveTo>
                    <a:pt x="381334" y="1893665"/>
                  </a:moveTo>
                  <a:cubicBezTo>
                    <a:pt x="382770" y="1893665"/>
                    <a:pt x="383935" y="1894830"/>
                    <a:pt x="383935" y="1896266"/>
                  </a:cubicBezTo>
                  <a:cubicBezTo>
                    <a:pt x="383935" y="1897702"/>
                    <a:pt x="382770" y="1898867"/>
                    <a:pt x="381334" y="1898867"/>
                  </a:cubicBezTo>
                  <a:cubicBezTo>
                    <a:pt x="379898" y="1898867"/>
                    <a:pt x="378733" y="1897702"/>
                    <a:pt x="378733" y="1896266"/>
                  </a:cubicBezTo>
                  <a:cubicBezTo>
                    <a:pt x="378733" y="1894830"/>
                    <a:pt x="379898" y="1893665"/>
                    <a:pt x="381334" y="1893665"/>
                  </a:cubicBezTo>
                  <a:close/>
                  <a:moveTo>
                    <a:pt x="1266780" y="1890543"/>
                  </a:moveTo>
                  <a:cubicBezTo>
                    <a:pt x="1276262" y="1890543"/>
                    <a:pt x="1283948" y="1898462"/>
                    <a:pt x="1283948" y="1908231"/>
                  </a:cubicBezTo>
                  <a:cubicBezTo>
                    <a:pt x="1283948" y="1918000"/>
                    <a:pt x="1276262" y="1925919"/>
                    <a:pt x="1266780" y="1925919"/>
                  </a:cubicBezTo>
                  <a:cubicBezTo>
                    <a:pt x="1257298" y="1925919"/>
                    <a:pt x="1249612" y="1918000"/>
                    <a:pt x="1249612" y="1908231"/>
                  </a:cubicBezTo>
                  <a:cubicBezTo>
                    <a:pt x="1249612" y="1898462"/>
                    <a:pt x="1257298" y="1890543"/>
                    <a:pt x="1266780" y="1890543"/>
                  </a:cubicBezTo>
                  <a:close/>
                  <a:moveTo>
                    <a:pt x="2020084" y="1886382"/>
                  </a:moveTo>
                  <a:cubicBezTo>
                    <a:pt x="2022096" y="1886382"/>
                    <a:pt x="2023726" y="1888013"/>
                    <a:pt x="2023726" y="1890024"/>
                  </a:cubicBezTo>
                  <a:cubicBezTo>
                    <a:pt x="2023726" y="1892036"/>
                    <a:pt x="2022096" y="1893666"/>
                    <a:pt x="2020084" y="1893666"/>
                  </a:cubicBezTo>
                  <a:cubicBezTo>
                    <a:pt x="2018073" y="1893666"/>
                    <a:pt x="2016442" y="1892036"/>
                    <a:pt x="2016442" y="1890024"/>
                  </a:cubicBezTo>
                  <a:cubicBezTo>
                    <a:pt x="2016442" y="1888013"/>
                    <a:pt x="2018073" y="1886382"/>
                    <a:pt x="2020084" y="1886382"/>
                  </a:cubicBezTo>
                  <a:close/>
                  <a:moveTo>
                    <a:pt x="1918118" y="1886382"/>
                  </a:moveTo>
                  <a:cubicBezTo>
                    <a:pt x="1923577" y="1886382"/>
                    <a:pt x="1928003" y="1890109"/>
                    <a:pt x="1928003" y="1894706"/>
                  </a:cubicBezTo>
                  <a:cubicBezTo>
                    <a:pt x="1928003" y="1899303"/>
                    <a:pt x="1923577" y="1903030"/>
                    <a:pt x="1918118" y="1903030"/>
                  </a:cubicBezTo>
                  <a:cubicBezTo>
                    <a:pt x="1912659" y="1903030"/>
                    <a:pt x="1908233" y="1899303"/>
                    <a:pt x="1908233" y="1894706"/>
                  </a:cubicBezTo>
                  <a:cubicBezTo>
                    <a:pt x="1908233" y="1890109"/>
                    <a:pt x="1912659" y="1886382"/>
                    <a:pt x="1918118" y="1886382"/>
                  </a:cubicBezTo>
                  <a:close/>
                  <a:moveTo>
                    <a:pt x="282489" y="1886382"/>
                  </a:moveTo>
                  <a:cubicBezTo>
                    <a:pt x="283925" y="1886382"/>
                    <a:pt x="285090" y="1887314"/>
                    <a:pt x="285090" y="1888463"/>
                  </a:cubicBezTo>
                  <a:cubicBezTo>
                    <a:pt x="285090" y="1889612"/>
                    <a:pt x="283925" y="1890544"/>
                    <a:pt x="282489" y="1890544"/>
                  </a:cubicBezTo>
                  <a:cubicBezTo>
                    <a:pt x="281053" y="1890544"/>
                    <a:pt x="279888" y="1889612"/>
                    <a:pt x="279888" y="1888463"/>
                  </a:cubicBezTo>
                  <a:cubicBezTo>
                    <a:pt x="279888" y="1887314"/>
                    <a:pt x="281053" y="1886382"/>
                    <a:pt x="282489" y="1886382"/>
                  </a:cubicBezTo>
                  <a:close/>
                  <a:moveTo>
                    <a:pt x="700761" y="1886381"/>
                  </a:moveTo>
                  <a:cubicBezTo>
                    <a:pt x="706220" y="1886381"/>
                    <a:pt x="710646" y="1890108"/>
                    <a:pt x="710646" y="1894705"/>
                  </a:cubicBezTo>
                  <a:cubicBezTo>
                    <a:pt x="710646" y="1899302"/>
                    <a:pt x="706220" y="1903029"/>
                    <a:pt x="700761" y="1903029"/>
                  </a:cubicBezTo>
                  <a:cubicBezTo>
                    <a:pt x="695302" y="1903029"/>
                    <a:pt x="690876" y="1899302"/>
                    <a:pt x="690876" y="1894705"/>
                  </a:cubicBezTo>
                  <a:cubicBezTo>
                    <a:pt x="690876" y="1890108"/>
                    <a:pt x="695302" y="1886381"/>
                    <a:pt x="700761" y="1886381"/>
                  </a:cubicBezTo>
                  <a:close/>
                  <a:moveTo>
                    <a:pt x="1811469" y="1883261"/>
                  </a:moveTo>
                  <a:cubicBezTo>
                    <a:pt x="1818365" y="1883261"/>
                    <a:pt x="1823955" y="1888851"/>
                    <a:pt x="1823955" y="1895747"/>
                  </a:cubicBezTo>
                  <a:cubicBezTo>
                    <a:pt x="1823955" y="1902643"/>
                    <a:pt x="1818365" y="1908233"/>
                    <a:pt x="1811469" y="1908233"/>
                  </a:cubicBezTo>
                  <a:cubicBezTo>
                    <a:pt x="1804573" y="1908233"/>
                    <a:pt x="1798983" y="1902643"/>
                    <a:pt x="1798983" y="1895747"/>
                  </a:cubicBezTo>
                  <a:cubicBezTo>
                    <a:pt x="1798983" y="1888851"/>
                    <a:pt x="1804573" y="1883261"/>
                    <a:pt x="1811469" y="1883261"/>
                  </a:cubicBezTo>
                  <a:close/>
                  <a:moveTo>
                    <a:pt x="1068049" y="1883260"/>
                  </a:moveTo>
                  <a:cubicBezTo>
                    <a:pt x="1076956" y="1883260"/>
                    <a:pt x="1084177" y="1890481"/>
                    <a:pt x="1084177" y="1899388"/>
                  </a:cubicBezTo>
                  <a:cubicBezTo>
                    <a:pt x="1084177" y="1908295"/>
                    <a:pt x="1076956" y="1915516"/>
                    <a:pt x="1068049" y="1915516"/>
                  </a:cubicBezTo>
                  <a:cubicBezTo>
                    <a:pt x="1059142" y="1915516"/>
                    <a:pt x="1051921" y="1908295"/>
                    <a:pt x="1051921" y="1899388"/>
                  </a:cubicBezTo>
                  <a:cubicBezTo>
                    <a:pt x="1051921" y="1890481"/>
                    <a:pt x="1059142" y="1883260"/>
                    <a:pt x="1068049" y="1883260"/>
                  </a:cubicBezTo>
                  <a:close/>
                  <a:moveTo>
                    <a:pt x="2117888" y="1881179"/>
                  </a:moveTo>
                  <a:cubicBezTo>
                    <a:pt x="2119324" y="1881179"/>
                    <a:pt x="2120489" y="1881645"/>
                    <a:pt x="2120489" y="1882220"/>
                  </a:cubicBezTo>
                  <a:cubicBezTo>
                    <a:pt x="2120489" y="1882795"/>
                    <a:pt x="2119324" y="1883261"/>
                    <a:pt x="2117888" y="1883261"/>
                  </a:cubicBezTo>
                  <a:cubicBezTo>
                    <a:pt x="2116452" y="1883261"/>
                    <a:pt x="2115287" y="1882795"/>
                    <a:pt x="2115287" y="1882220"/>
                  </a:cubicBezTo>
                  <a:cubicBezTo>
                    <a:pt x="2115287" y="1881645"/>
                    <a:pt x="2116452" y="1881179"/>
                    <a:pt x="2117888" y="1881179"/>
                  </a:cubicBezTo>
                  <a:close/>
                  <a:moveTo>
                    <a:pt x="1333890" y="1881179"/>
                  </a:moveTo>
                  <a:cubicBezTo>
                    <a:pt x="1343659" y="1881179"/>
                    <a:pt x="1351578" y="1888865"/>
                    <a:pt x="1351578" y="1898347"/>
                  </a:cubicBezTo>
                  <a:cubicBezTo>
                    <a:pt x="1351578" y="1907829"/>
                    <a:pt x="1343659" y="1915515"/>
                    <a:pt x="1333890" y="1915515"/>
                  </a:cubicBezTo>
                  <a:cubicBezTo>
                    <a:pt x="1324121" y="1915515"/>
                    <a:pt x="1316202" y="1907829"/>
                    <a:pt x="1316202" y="1898347"/>
                  </a:cubicBezTo>
                  <a:cubicBezTo>
                    <a:pt x="1316202" y="1888865"/>
                    <a:pt x="1324121" y="1881179"/>
                    <a:pt x="1333890" y="1881179"/>
                  </a:cubicBezTo>
                  <a:close/>
                  <a:moveTo>
                    <a:pt x="1701178" y="1879099"/>
                  </a:moveTo>
                  <a:cubicBezTo>
                    <a:pt x="1708648" y="1879099"/>
                    <a:pt x="1714704" y="1885155"/>
                    <a:pt x="1714704" y="1892625"/>
                  </a:cubicBezTo>
                  <a:cubicBezTo>
                    <a:pt x="1714704" y="1900095"/>
                    <a:pt x="1708648" y="1906151"/>
                    <a:pt x="1701178" y="1906151"/>
                  </a:cubicBezTo>
                  <a:cubicBezTo>
                    <a:pt x="1693708" y="1906151"/>
                    <a:pt x="1687652" y="1900095"/>
                    <a:pt x="1687652" y="1892625"/>
                  </a:cubicBezTo>
                  <a:cubicBezTo>
                    <a:pt x="1687652" y="1885155"/>
                    <a:pt x="1693708" y="1879099"/>
                    <a:pt x="1701178" y="1879099"/>
                  </a:cubicBezTo>
                  <a:close/>
                  <a:moveTo>
                    <a:pt x="816774" y="1870774"/>
                  </a:moveTo>
                  <a:cubicBezTo>
                    <a:pt x="823670" y="1870774"/>
                    <a:pt x="829260" y="1876364"/>
                    <a:pt x="829260" y="1883260"/>
                  </a:cubicBezTo>
                  <a:cubicBezTo>
                    <a:pt x="829260" y="1890156"/>
                    <a:pt x="823670" y="1895746"/>
                    <a:pt x="816774" y="1895746"/>
                  </a:cubicBezTo>
                  <a:cubicBezTo>
                    <a:pt x="809878" y="1895746"/>
                    <a:pt x="804288" y="1890156"/>
                    <a:pt x="804288" y="1883260"/>
                  </a:cubicBezTo>
                  <a:cubicBezTo>
                    <a:pt x="804288" y="1876364"/>
                    <a:pt x="809878" y="1870774"/>
                    <a:pt x="816774" y="1870774"/>
                  </a:cubicBezTo>
                  <a:close/>
                  <a:moveTo>
                    <a:pt x="1002499" y="1868693"/>
                  </a:moveTo>
                  <a:cubicBezTo>
                    <a:pt x="1010831" y="1868693"/>
                    <a:pt x="1017586" y="1875448"/>
                    <a:pt x="1017586" y="1883780"/>
                  </a:cubicBezTo>
                  <a:cubicBezTo>
                    <a:pt x="1017586" y="1892112"/>
                    <a:pt x="1010831" y="1898867"/>
                    <a:pt x="1002499" y="1898867"/>
                  </a:cubicBezTo>
                  <a:cubicBezTo>
                    <a:pt x="994167" y="1898867"/>
                    <a:pt x="987412" y="1892112"/>
                    <a:pt x="987412" y="1883780"/>
                  </a:cubicBezTo>
                  <a:cubicBezTo>
                    <a:pt x="987412" y="1875448"/>
                    <a:pt x="994167" y="1868693"/>
                    <a:pt x="1002499" y="1868693"/>
                  </a:cubicBezTo>
                  <a:close/>
                  <a:moveTo>
                    <a:pt x="1397880" y="1866612"/>
                  </a:moveTo>
                  <a:cubicBezTo>
                    <a:pt x="1407362" y="1866612"/>
                    <a:pt x="1415048" y="1874298"/>
                    <a:pt x="1415048" y="1883780"/>
                  </a:cubicBezTo>
                  <a:cubicBezTo>
                    <a:pt x="1415048" y="1893262"/>
                    <a:pt x="1407362" y="1900948"/>
                    <a:pt x="1397880" y="1900948"/>
                  </a:cubicBezTo>
                  <a:cubicBezTo>
                    <a:pt x="1388398" y="1900948"/>
                    <a:pt x="1380712" y="1893262"/>
                    <a:pt x="1380712" y="1883780"/>
                  </a:cubicBezTo>
                  <a:cubicBezTo>
                    <a:pt x="1380712" y="1874298"/>
                    <a:pt x="1388398" y="1866612"/>
                    <a:pt x="1397880" y="1866612"/>
                  </a:cubicBezTo>
                  <a:close/>
                  <a:moveTo>
                    <a:pt x="1585166" y="1863491"/>
                  </a:moveTo>
                  <a:cubicBezTo>
                    <a:pt x="1594073" y="1863491"/>
                    <a:pt x="1601294" y="1870712"/>
                    <a:pt x="1601294" y="1879619"/>
                  </a:cubicBezTo>
                  <a:cubicBezTo>
                    <a:pt x="1601294" y="1888526"/>
                    <a:pt x="1594073" y="1895747"/>
                    <a:pt x="1585166" y="1895747"/>
                  </a:cubicBezTo>
                  <a:cubicBezTo>
                    <a:pt x="1576259" y="1895747"/>
                    <a:pt x="1569038" y="1888526"/>
                    <a:pt x="1569038" y="1879619"/>
                  </a:cubicBezTo>
                  <a:cubicBezTo>
                    <a:pt x="1569038" y="1870712"/>
                    <a:pt x="1576259" y="1863491"/>
                    <a:pt x="1585166" y="1863491"/>
                  </a:cubicBezTo>
                  <a:close/>
                  <a:moveTo>
                    <a:pt x="542089" y="1843723"/>
                  </a:moveTo>
                  <a:cubicBezTo>
                    <a:pt x="546112" y="1843723"/>
                    <a:pt x="549373" y="1847683"/>
                    <a:pt x="549373" y="1852567"/>
                  </a:cubicBezTo>
                  <a:cubicBezTo>
                    <a:pt x="549373" y="1857451"/>
                    <a:pt x="546112" y="1861411"/>
                    <a:pt x="542089" y="1861411"/>
                  </a:cubicBezTo>
                  <a:cubicBezTo>
                    <a:pt x="538066" y="1861411"/>
                    <a:pt x="534805" y="1857451"/>
                    <a:pt x="534805" y="1852567"/>
                  </a:cubicBezTo>
                  <a:cubicBezTo>
                    <a:pt x="534805" y="1847683"/>
                    <a:pt x="538066" y="1843723"/>
                    <a:pt x="542089" y="1843723"/>
                  </a:cubicBezTo>
                  <a:close/>
                  <a:moveTo>
                    <a:pt x="937989" y="1843722"/>
                  </a:moveTo>
                  <a:cubicBezTo>
                    <a:pt x="947471" y="1843722"/>
                    <a:pt x="955157" y="1851641"/>
                    <a:pt x="955157" y="1861410"/>
                  </a:cubicBezTo>
                  <a:cubicBezTo>
                    <a:pt x="955157" y="1871179"/>
                    <a:pt x="947471" y="1879098"/>
                    <a:pt x="937989" y="1879098"/>
                  </a:cubicBezTo>
                  <a:cubicBezTo>
                    <a:pt x="928507" y="1879098"/>
                    <a:pt x="920821" y="1871179"/>
                    <a:pt x="920821" y="1861410"/>
                  </a:cubicBezTo>
                  <a:cubicBezTo>
                    <a:pt x="920821" y="1851641"/>
                    <a:pt x="928507" y="1843722"/>
                    <a:pt x="937989" y="1843722"/>
                  </a:cubicBezTo>
                  <a:close/>
                  <a:moveTo>
                    <a:pt x="439602" y="1841642"/>
                  </a:moveTo>
                  <a:cubicBezTo>
                    <a:pt x="442763" y="1841642"/>
                    <a:pt x="445325" y="1844903"/>
                    <a:pt x="445325" y="1848926"/>
                  </a:cubicBezTo>
                  <a:cubicBezTo>
                    <a:pt x="445325" y="1852949"/>
                    <a:pt x="442763" y="1856210"/>
                    <a:pt x="439602" y="1856210"/>
                  </a:cubicBezTo>
                  <a:cubicBezTo>
                    <a:pt x="436441" y="1856210"/>
                    <a:pt x="433879" y="1852949"/>
                    <a:pt x="433879" y="1848926"/>
                  </a:cubicBezTo>
                  <a:cubicBezTo>
                    <a:pt x="433879" y="1844903"/>
                    <a:pt x="436441" y="1841642"/>
                    <a:pt x="439602" y="1841642"/>
                  </a:cubicBezTo>
                  <a:close/>
                  <a:moveTo>
                    <a:pt x="1462389" y="1841641"/>
                  </a:moveTo>
                  <a:cubicBezTo>
                    <a:pt x="1471871" y="1841641"/>
                    <a:pt x="1479557" y="1849327"/>
                    <a:pt x="1479557" y="1858809"/>
                  </a:cubicBezTo>
                  <a:cubicBezTo>
                    <a:pt x="1479557" y="1868291"/>
                    <a:pt x="1471871" y="1875977"/>
                    <a:pt x="1462389" y="1875977"/>
                  </a:cubicBezTo>
                  <a:cubicBezTo>
                    <a:pt x="1452907" y="1875977"/>
                    <a:pt x="1445221" y="1868291"/>
                    <a:pt x="1445221" y="1858809"/>
                  </a:cubicBezTo>
                  <a:cubicBezTo>
                    <a:pt x="1445221" y="1849327"/>
                    <a:pt x="1452907" y="1841641"/>
                    <a:pt x="1462389" y="1841641"/>
                  </a:cubicBezTo>
                  <a:close/>
                  <a:moveTo>
                    <a:pt x="648737" y="1838520"/>
                  </a:moveTo>
                  <a:cubicBezTo>
                    <a:pt x="655346" y="1838520"/>
                    <a:pt x="660703" y="1844110"/>
                    <a:pt x="660703" y="1851006"/>
                  </a:cubicBezTo>
                  <a:cubicBezTo>
                    <a:pt x="660703" y="1857902"/>
                    <a:pt x="655346" y="1863492"/>
                    <a:pt x="648737" y="1863492"/>
                  </a:cubicBezTo>
                  <a:cubicBezTo>
                    <a:pt x="642128" y="1863492"/>
                    <a:pt x="636771" y="1857902"/>
                    <a:pt x="636771" y="1851006"/>
                  </a:cubicBezTo>
                  <a:cubicBezTo>
                    <a:pt x="636771" y="1844110"/>
                    <a:pt x="642128" y="1838520"/>
                    <a:pt x="648737" y="1838520"/>
                  </a:cubicBezTo>
                  <a:close/>
                  <a:moveTo>
                    <a:pt x="1858291" y="1836440"/>
                  </a:moveTo>
                  <a:cubicBezTo>
                    <a:pt x="1865187" y="1836440"/>
                    <a:pt x="1870777" y="1841564"/>
                    <a:pt x="1870777" y="1847885"/>
                  </a:cubicBezTo>
                  <a:cubicBezTo>
                    <a:pt x="1870777" y="1854206"/>
                    <a:pt x="1865187" y="1859330"/>
                    <a:pt x="1858291" y="1859330"/>
                  </a:cubicBezTo>
                  <a:cubicBezTo>
                    <a:pt x="1851395" y="1859330"/>
                    <a:pt x="1845805" y="1854206"/>
                    <a:pt x="1845805" y="1847885"/>
                  </a:cubicBezTo>
                  <a:cubicBezTo>
                    <a:pt x="1845805" y="1841564"/>
                    <a:pt x="1851395" y="1836440"/>
                    <a:pt x="1858291" y="1836440"/>
                  </a:cubicBezTo>
                  <a:close/>
                  <a:moveTo>
                    <a:pt x="341796" y="1836439"/>
                  </a:moveTo>
                  <a:cubicBezTo>
                    <a:pt x="344381" y="1836439"/>
                    <a:pt x="346478" y="1838769"/>
                    <a:pt x="346478" y="1841641"/>
                  </a:cubicBezTo>
                  <a:cubicBezTo>
                    <a:pt x="346478" y="1844514"/>
                    <a:pt x="344381" y="1846844"/>
                    <a:pt x="341796" y="1846844"/>
                  </a:cubicBezTo>
                  <a:cubicBezTo>
                    <a:pt x="339211" y="1846844"/>
                    <a:pt x="337114" y="1844514"/>
                    <a:pt x="337114" y="1841641"/>
                  </a:cubicBezTo>
                  <a:cubicBezTo>
                    <a:pt x="337114" y="1838769"/>
                    <a:pt x="339211" y="1836439"/>
                    <a:pt x="341796" y="1836439"/>
                  </a:cubicBezTo>
                  <a:close/>
                  <a:moveTo>
                    <a:pt x="1961818" y="1834359"/>
                  </a:moveTo>
                  <a:cubicBezTo>
                    <a:pt x="1967277" y="1834359"/>
                    <a:pt x="1971703" y="1838785"/>
                    <a:pt x="1971703" y="1844244"/>
                  </a:cubicBezTo>
                  <a:cubicBezTo>
                    <a:pt x="1971703" y="1849703"/>
                    <a:pt x="1967277" y="1854129"/>
                    <a:pt x="1961818" y="1854129"/>
                  </a:cubicBezTo>
                  <a:cubicBezTo>
                    <a:pt x="1956359" y="1854129"/>
                    <a:pt x="1951933" y="1849703"/>
                    <a:pt x="1951933" y="1844244"/>
                  </a:cubicBezTo>
                  <a:cubicBezTo>
                    <a:pt x="1951933" y="1838785"/>
                    <a:pt x="1956359" y="1834359"/>
                    <a:pt x="1961818" y="1834359"/>
                  </a:cubicBezTo>
                  <a:close/>
                  <a:moveTo>
                    <a:pt x="1751642" y="1831237"/>
                  </a:moveTo>
                  <a:cubicBezTo>
                    <a:pt x="1761124" y="1831237"/>
                    <a:pt x="1768810" y="1839156"/>
                    <a:pt x="1768810" y="1848925"/>
                  </a:cubicBezTo>
                  <a:cubicBezTo>
                    <a:pt x="1768810" y="1858694"/>
                    <a:pt x="1761124" y="1866613"/>
                    <a:pt x="1751642" y="1866613"/>
                  </a:cubicBezTo>
                  <a:cubicBezTo>
                    <a:pt x="1742160" y="1866613"/>
                    <a:pt x="1734474" y="1858694"/>
                    <a:pt x="1734474" y="1848925"/>
                  </a:cubicBezTo>
                  <a:cubicBezTo>
                    <a:pt x="1734474" y="1839156"/>
                    <a:pt x="1742160" y="1831237"/>
                    <a:pt x="1751642" y="1831237"/>
                  </a:cubicBezTo>
                  <a:close/>
                  <a:moveTo>
                    <a:pt x="760068" y="1831236"/>
                  </a:moveTo>
                  <a:cubicBezTo>
                    <a:pt x="768400" y="1831236"/>
                    <a:pt x="775155" y="1837991"/>
                    <a:pt x="775155" y="1846323"/>
                  </a:cubicBezTo>
                  <a:cubicBezTo>
                    <a:pt x="775155" y="1854655"/>
                    <a:pt x="768400" y="1861410"/>
                    <a:pt x="760068" y="1861410"/>
                  </a:cubicBezTo>
                  <a:cubicBezTo>
                    <a:pt x="751736" y="1861410"/>
                    <a:pt x="744981" y="1854655"/>
                    <a:pt x="744981" y="1846323"/>
                  </a:cubicBezTo>
                  <a:cubicBezTo>
                    <a:pt x="744981" y="1837991"/>
                    <a:pt x="751736" y="1831236"/>
                    <a:pt x="760068" y="1831236"/>
                  </a:cubicBezTo>
                  <a:close/>
                  <a:moveTo>
                    <a:pt x="2060142" y="1829156"/>
                  </a:moveTo>
                  <a:cubicBezTo>
                    <a:pt x="2063590" y="1829156"/>
                    <a:pt x="2066385" y="1832417"/>
                    <a:pt x="2066385" y="1836440"/>
                  </a:cubicBezTo>
                  <a:cubicBezTo>
                    <a:pt x="2066385" y="1840463"/>
                    <a:pt x="2063590" y="1843724"/>
                    <a:pt x="2060142" y="1843724"/>
                  </a:cubicBezTo>
                  <a:cubicBezTo>
                    <a:pt x="2056694" y="1843724"/>
                    <a:pt x="2053899" y="1840463"/>
                    <a:pt x="2053899" y="1836440"/>
                  </a:cubicBezTo>
                  <a:cubicBezTo>
                    <a:pt x="2053899" y="1832417"/>
                    <a:pt x="2056694" y="1829156"/>
                    <a:pt x="2060142" y="1829156"/>
                  </a:cubicBezTo>
                  <a:close/>
                  <a:moveTo>
                    <a:pt x="245032" y="1829156"/>
                  </a:moveTo>
                  <a:cubicBezTo>
                    <a:pt x="246468" y="1829156"/>
                    <a:pt x="247633" y="1830787"/>
                    <a:pt x="247633" y="1832798"/>
                  </a:cubicBezTo>
                  <a:cubicBezTo>
                    <a:pt x="247633" y="1834810"/>
                    <a:pt x="246468" y="1836440"/>
                    <a:pt x="245032" y="1836440"/>
                  </a:cubicBezTo>
                  <a:cubicBezTo>
                    <a:pt x="243596" y="1836440"/>
                    <a:pt x="242431" y="1834810"/>
                    <a:pt x="242431" y="1832798"/>
                  </a:cubicBezTo>
                  <a:cubicBezTo>
                    <a:pt x="242431" y="1830787"/>
                    <a:pt x="243596" y="1829156"/>
                    <a:pt x="245032" y="1829156"/>
                  </a:cubicBezTo>
                  <a:close/>
                  <a:moveTo>
                    <a:pt x="2155345" y="1823953"/>
                  </a:moveTo>
                  <a:cubicBezTo>
                    <a:pt x="2156781" y="1823953"/>
                    <a:pt x="2157946" y="1825118"/>
                    <a:pt x="2157946" y="1826554"/>
                  </a:cubicBezTo>
                  <a:cubicBezTo>
                    <a:pt x="2157946" y="1827990"/>
                    <a:pt x="2156781" y="1829155"/>
                    <a:pt x="2155345" y="1829155"/>
                  </a:cubicBezTo>
                  <a:cubicBezTo>
                    <a:pt x="2153909" y="1829155"/>
                    <a:pt x="2152744" y="1827990"/>
                    <a:pt x="2152744" y="1826554"/>
                  </a:cubicBezTo>
                  <a:cubicBezTo>
                    <a:pt x="2152744" y="1825118"/>
                    <a:pt x="2153909" y="1823953"/>
                    <a:pt x="2155345" y="1823953"/>
                  </a:cubicBezTo>
                  <a:close/>
                  <a:moveTo>
                    <a:pt x="1640311" y="1823953"/>
                  </a:moveTo>
                  <a:cubicBezTo>
                    <a:pt x="1649793" y="1823953"/>
                    <a:pt x="1657479" y="1832338"/>
                    <a:pt x="1657479" y="1842682"/>
                  </a:cubicBezTo>
                  <a:cubicBezTo>
                    <a:pt x="1657479" y="1853026"/>
                    <a:pt x="1649793" y="1861411"/>
                    <a:pt x="1640311" y="1861411"/>
                  </a:cubicBezTo>
                  <a:cubicBezTo>
                    <a:pt x="1630829" y="1861411"/>
                    <a:pt x="1623143" y="1853026"/>
                    <a:pt x="1623143" y="1842682"/>
                  </a:cubicBezTo>
                  <a:cubicBezTo>
                    <a:pt x="1623143" y="1832338"/>
                    <a:pt x="1630829" y="1823953"/>
                    <a:pt x="1640311" y="1823953"/>
                  </a:cubicBezTo>
                  <a:close/>
                  <a:moveTo>
                    <a:pt x="1200189" y="1821872"/>
                  </a:moveTo>
                  <a:cubicBezTo>
                    <a:pt x="1208521" y="1821872"/>
                    <a:pt x="1215276" y="1829093"/>
                    <a:pt x="1215276" y="1838000"/>
                  </a:cubicBezTo>
                  <a:cubicBezTo>
                    <a:pt x="1215276" y="1846907"/>
                    <a:pt x="1208521" y="1854128"/>
                    <a:pt x="1200189" y="1854128"/>
                  </a:cubicBezTo>
                  <a:cubicBezTo>
                    <a:pt x="1191857" y="1854128"/>
                    <a:pt x="1185102" y="1846907"/>
                    <a:pt x="1185102" y="1838000"/>
                  </a:cubicBezTo>
                  <a:cubicBezTo>
                    <a:pt x="1185102" y="1829093"/>
                    <a:pt x="1191857" y="1821872"/>
                    <a:pt x="1200189" y="1821872"/>
                  </a:cubicBezTo>
                  <a:close/>
                  <a:moveTo>
                    <a:pt x="1268340" y="1818751"/>
                  </a:moveTo>
                  <a:cubicBezTo>
                    <a:pt x="1276960" y="1818751"/>
                    <a:pt x="1283947" y="1825506"/>
                    <a:pt x="1283947" y="1833838"/>
                  </a:cubicBezTo>
                  <a:cubicBezTo>
                    <a:pt x="1283947" y="1842170"/>
                    <a:pt x="1276960" y="1848925"/>
                    <a:pt x="1268340" y="1848925"/>
                  </a:cubicBezTo>
                  <a:cubicBezTo>
                    <a:pt x="1259720" y="1848925"/>
                    <a:pt x="1252733" y="1842170"/>
                    <a:pt x="1252733" y="1833838"/>
                  </a:cubicBezTo>
                  <a:cubicBezTo>
                    <a:pt x="1252733" y="1825506"/>
                    <a:pt x="1259720" y="1818751"/>
                    <a:pt x="1268340" y="1818751"/>
                  </a:cubicBezTo>
                  <a:close/>
                  <a:moveTo>
                    <a:pt x="1133598" y="1818751"/>
                  </a:moveTo>
                  <a:cubicBezTo>
                    <a:pt x="1141930" y="1818751"/>
                    <a:pt x="1148685" y="1825972"/>
                    <a:pt x="1148685" y="1834879"/>
                  </a:cubicBezTo>
                  <a:cubicBezTo>
                    <a:pt x="1148685" y="1843786"/>
                    <a:pt x="1141930" y="1851007"/>
                    <a:pt x="1133598" y="1851007"/>
                  </a:cubicBezTo>
                  <a:cubicBezTo>
                    <a:pt x="1125266" y="1851007"/>
                    <a:pt x="1118511" y="1843786"/>
                    <a:pt x="1118511" y="1834879"/>
                  </a:cubicBezTo>
                  <a:cubicBezTo>
                    <a:pt x="1118511" y="1825972"/>
                    <a:pt x="1125266" y="1818751"/>
                    <a:pt x="1133598" y="1818751"/>
                  </a:cubicBezTo>
                  <a:close/>
                  <a:moveTo>
                    <a:pt x="2247948" y="1814589"/>
                  </a:moveTo>
                  <a:cubicBezTo>
                    <a:pt x="2248810" y="1814589"/>
                    <a:pt x="2249509" y="1815055"/>
                    <a:pt x="2249509" y="1815630"/>
                  </a:cubicBezTo>
                  <a:cubicBezTo>
                    <a:pt x="2249509" y="1816205"/>
                    <a:pt x="2248810" y="1816671"/>
                    <a:pt x="2247948" y="1816671"/>
                  </a:cubicBezTo>
                  <a:cubicBezTo>
                    <a:pt x="2247086" y="1816671"/>
                    <a:pt x="2246387" y="1816205"/>
                    <a:pt x="2246387" y="1815630"/>
                  </a:cubicBezTo>
                  <a:cubicBezTo>
                    <a:pt x="2246387" y="1815055"/>
                    <a:pt x="2247086" y="1814589"/>
                    <a:pt x="2247948" y="1814589"/>
                  </a:cubicBezTo>
                  <a:close/>
                  <a:moveTo>
                    <a:pt x="878682" y="1814589"/>
                  </a:moveTo>
                  <a:cubicBezTo>
                    <a:pt x="888164" y="1814589"/>
                    <a:pt x="895850" y="1822275"/>
                    <a:pt x="895850" y="1831757"/>
                  </a:cubicBezTo>
                  <a:cubicBezTo>
                    <a:pt x="895850" y="1841239"/>
                    <a:pt x="888164" y="1848925"/>
                    <a:pt x="878682" y="1848925"/>
                  </a:cubicBezTo>
                  <a:cubicBezTo>
                    <a:pt x="869200" y="1848925"/>
                    <a:pt x="861514" y="1841239"/>
                    <a:pt x="861514" y="1831757"/>
                  </a:cubicBezTo>
                  <a:cubicBezTo>
                    <a:pt x="861514" y="1822275"/>
                    <a:pt x="869200" y="1814589"/>
                    <a:pt x="878682" y="1814589"/>
                  </a:cubicBezTo>
                  <a:close/>
                  <a:moveTo>
                    <a:pt x="1523257" y="1811467"/>
                  </a:moveTo>
                  <a:cubicBezTo>
                    <a:pt x="1533601" y="1811467"/>
                    <a:pt x="1541986" y="1819852"/>
                    <a:pt x="1541986" y="1830196"/>
                  </a:cubicBezTo>
                  <a:cubicBezTo>
                    <a:pt x="1541986" y="1840540"/>
                    <a:pt x="1533601" y="1848925"/>
                    <a:pt x="1523257" y="1848925"/>
                  </a:cubicBezTo>
                  <a:cubicBezTo>
                    <a:pt x="1512913" y="1848925"/>
                    <a:pt x="1504528" y="1840540"/>
                    <a:pt x="1504528" y="1830196"/>
                  </a:cubicBezTo>
                  <a:cubicBezTo>
                    <a:pt x="1504528" y="1819852"/>
                    <a:pt x="1512913" y="1811467"/>
                    <a:pt x="1523257" y="1811467"/>
                  </a:cubicBezTo>
                  <a:close/>
                  <a:moveTo>
                    <a:pt x="1068049" y="1807306"/>
                  </a:moveTo>
                  <a:cubicBezTo>
                    <a:pt x="1076956" y="1807306"/>
                    <a:pt x="1084177" y="1814293"/>
                    <a:pt x="1084177" y="1822913"/>
                  </a:cubicBezTo>
                  <a:cubicBezTo>
                    <a:pt x="1084177" y="1831533"/>
                    <a:pt x="1076956" y="1838520"/>
                    <a:pt x="1068049" y="1838520"/>
                  </a:cubicBezTo>
                  <a:cubicBezTo>
                    <a:pt x="1059142" y="1838520"/>
                    <a:pt x="1051921" y="1831533"/>
                    <a:pt x="1051921" y="1822913"/>
                  </a:cubicBezTo>
                  <a:cubicBezTo>
                    <a:pt x="1051921" y="1814293"/>
                    <a:pt x="1059142" y="1807306"/>
                    <a:pt x="1068049" y="1807306"/>
                  </a:cubicBezTo>
                  <a:close/>
                  <a:moveTo>
                    <a:pt x="1333890" y="1807305"/>
                  </a:moveTo>
                  <a:cubicBezTo>
                    <a:pt x="1343659" y="1807305"/>
                    <a:pt x="1351578" y="1814292"/>
                    <a:pt x="1351578" y="1822912"/>
                  </a:cubicBezTo>
                  <a:cubicBezTo>
                    <a:pt x="1351578" y="1831532"/>
                    <a:pt x="1343659" y="1838519"/>
                    <a:pt x="1333890" y="1838519"/>
                  </a:cubicBezTo>
                  <a:cubicBezTo>
                    <a:pt x="1324121" y="1838519"/>
                    <a:pt x="1316202" y="1831532"/>
                    <a:pt x="1316202" y="1822912"/>
                  </a:cubicBezTo>
                  <a:cubicBezTo>
                    <a:pt x="1316202" y="1814292"/>
                    <a:pt x="1324121" y="1807305"/>
                    <a:pt x="1333890" y="1807305"/>
                  </a:cubicBezTo>
                  <a:close/>
                  <a:moveTo>
                    <a:pt x="498909" y="1794821"/>
                  </a:moveTo>
                  <a:cubicBezTo>
                    <a:pt x="503793" y="1794821"/>
                    <a:pt x="507753" y="1798082"/>
                    <a:pt x="507753" y="1802105"/>
                  </a:cubicBezTo>
                  <a:cubicBezTo>
                    <a:pt x="507753" y="1806128"/>
                    <a:pt x="503793" y="1809389"/>
                    <a:pt x="498909" y="1809389"/>
                  </a:cubicBezTo>
                  <a:cubicBezTo>
                    <a:pt x="494025" y="1809389"/>
                    <a:pt x="490065" y="1806128"/>
                    <a:pt x="490065" y="1802105"/>
                  </a:cubicBezTo>
                  <a:cubicBezTo>
                    <a:pt x="490065" y="1798082"/>
                    <a:pt x="494025" y="1794821"/>
                    <a:pt x="498909" y="1794821"/>
                  </a:cubicBezTo>
                  <a:close/>
                  <a:moveTo>
                    <a:pt x="601916" y="1794820"/>
                  </a:moveTo>
                  <a:cubicBezTo>
                    <a:pt x="607375" y="1794820"/>
                    <a:pt x="611801" y="1799711"/>
                    <a:pt x="611801" y="1805745"/>
                  </a:cubicBezTo>
                  <a:cubicBezTo>
                    <a:pt x="611801" y="1811779"/>
                    <a:pt x="607375" y="1816670"/>
                    <a:pt x="601916" y="1816670"/>
                  </a:cubicBezTo>
                  <a:cubicBezTo>
                    <a:pt x="596457" y="1816670"/>
                    <a:pt x="592031" y="1811779"/>
                    <a:pt x="592031" y="1805745"/>
                  </a:cubicBezTo>
                  <a:cubicBezTo>
                    <a:pt x="592031" y="1799711"/>
                    <a:pt x="596457" y="1794820"/>
                    <a:pt x="601916" y="1794820"/>
                  </a:cubicBezTo>
                  <a:close/>
                  <a:moveTo>
                    <a:pt x="708044" y="1791698"/>
                  </a:moveTo>
                  <a:cubicBezTo>
                    <a:pt x="714653" y="1791698"/>
                    <a:pt x="720010" y="1797288"/>
                    <a:pt x="720010" y="1804184"/>
                  </a:cubicBezTo>
                  <a:cubicBezTo>
                    <a:pt x="720010" y="1811080"/>
                    <a:pt x="714653" y="1816670"/>
                    <a:pt x="708044" y="1816670"/>
                  </a:cubicBezTo>
                  <a:cubicBezTo>
                    <a:pt x="701435" y="1816670"/>
                    <a:pt x="696078" y="1811080"/>
                    <a:pt x="696078" y="1804184"/>
                  </a:cubicBezTo>
                  <a:cubicBezTo>
                    <a:pt x="696078" y="1797288"/>
                    <a:pt x="701435" y="1791698"/>
                    <a:pt x="708044" y="1791698"/>
                  </a:cubicBezTo>
                  <a:close/>
                  <a:moveTo>
                    <a:pt x="400063" y="1789618"/>
                  </a:moveTo>
                  <a:cubicBezTo>
                    <a:pt x="403223" y="1789618"/>
                    <a:pt x="405786" y="1791714"/>
                    <a:pt x="405786" y="1794300"/>
                  </a:cubicBezTo>
                  <a:cubicBezTo>
                    <a:pt x="405786" y="1796885"/>
                    <a:pt x="403223" y="1798982"/>
                    <a:pt x="400063" y="1798982"/>
                  </a:cubicBezTo>
                  <a:cubicBezTo>
                    <a:pt x="396904" y="1798982"/>
                    <a:pt x="394341" y="1796885"/>
                    <a:pt x="394341" y="1794300"/>
                  </a:cubicBezTo>
                  <a:cubicBezTo>
                    <a:pt x="394341" y="1791714"/>
                    <a:pt x="396904" y="1789618"/>
                    <a:pt x="400063" y="1789618"/>
                  </a:cubicBezTo>
                  <a:close/>
                  <a:moveTo>
                    <a:pt x="1800023" y="1787537"/>
                  </a:moveTo>
                  <a:cubicBezTo>
                    <a:pt x="1807493" y="1787537"/>
                    <a:pt x="1813549" y="1794059"/>
                    <a:pt x="1813549" y="1802104"/>
                  </a:cubicBezTo>
                  <a:cubicBezTo>
                    <a:pt x="1813549" y="1810149"/>
                    <a:pt x="1807493" y="1816671"/>
                    <a:pt x="1800023" y="1816671"/>
                  </a:cubicBezTo>
                  <a:cubicBezTo>
                    <a:pt x="1792553" y="1816671"/>
                    <a:pt x="1786497" y="1810149"/>
                    <a:pt x="1786497" y="1802104"/>
                  </a:cubicBezTo>
                  <a:cubicBezTo>
                    <a:pt x="1786497" y="1794059"/>
                    <a:pt x="1792553" y="1787537"/>
                    <a:pt x="1800023" y="1787537"/>
                  </a:cubicBezTo>
                  <a:close/>
                  <a:moveTo>
                    <a:pt x="1002498" y="1787537"/>
                  </a:moveTo>
                  <a:cubicBezTo>
                    <a:pt x="1011980" y="1787537"/>
                    <a:pt x="1019666" y="1795223"/>
                    <a:pt x="1019666" y="1804705"/>
                  </a:cubicBezTo>
                  <a:cubicBezTo>
                    <a:pt x="1019666" y="1814187"/>
                    <a:pt x="1011980" y="1821873"/>
                    <a:pt x="1002498" y="1821873"/>
                  </a:cubicBezTo>
                  <a:cubicBezTo>
                    <a:pt x="993016" y="1821873"/>
                    <a:pt x="985330" y="1814187"/>
                    <a:pt x="985330" y="1804705"/>
                  </a:cubicBezTo>
                  <a:cubicBezTo>
                    <a:pt x="985330" y="1795223"/>
                    <a:pt x="993016" y="1787537"/>
                    <a:pt x="1002498" y="1787537"/>
                  </a:cubicBezTo>
                  <a:close/>
                  <a:moveTo>
                    <a:pt x="1397880" y="1787536"/>
                  </a:moveTo>
                  <a:cubicBezTo>
                    <a:pt x="1407362" y="1787536"/>
                    <a:pt x="1415048" y="1795222"/>
                    <a:pt x="1415048" y="1804704"/>
                  </a:cubicBezTo>
                  <a:cubicBezTo>
                    <a:pt x="1415048" y="1814186"/>
                    <a:pt x="1407362" y="1821872"/>
                    <a:pt x="1397880" y="1821872"/>
                  </a:cubicBezTo>
                  <a:cubicBezTo>
                    <a:pt x="1388398" y="1821872"/>
                    <a:pt x="1380712" y="1814186"/>
                    <a:pt x="1380712" y="1804704"/>
                  </a:cubicBezTo>
                  <a:cubicBezTo>
                    <a:pt x="1380712" y="1795222"/>
                    <a:pt x="1388398" y="1787536"/>
                    <a:pt x="1397880" y="1787536"/>
                  </a:cubicBezTo>
                  <a:close/>
                  <a:moveTo>
                    <a:pt x="1903031" y="1784416"/>
                  </a:moveTo>
                  <a:cubicBezTo>
                    <a:pt x="1909927" y="1784416"/>
                    <a:pt x="1915517" y="1790006"/>
                    <a:pt x="1915517" y="1796902"/>
                  </a:cubicBezTo>
                  <a:cubicBezTo>
                    <a:pt x="1915517" y="1803798"/>
                    <a:pt x="1909927" y="1809388"/>
                    <a:pt x="1903031" y="1809388"/>
                  </a:cubicBezTo>
                  <a:cubicBezTo>
                    <a:pt x="1896135" y="1809388"/>
                    <a:pt x="1890545" y="1803798"/>
                    <a:pt x="1890545" y="1796902"/>
                  </a:cubicBezTo>
                  <a:cubicBezTo>
                    <a:pt x="1890545" y="1790006"/>
                    <a:pt x="1896135" y="1784416"/>
                    <a:pt x="1903031" y="1784416"/>
                  </a:cubicBezTo>
                  <a:close/>
                  <a:moveTo>
                    <a:pt x="2001877" y="1782335"/>
                  </a:moveTo>
                  <a:cubicBezTo>
                    <a:pt x="2005900" y="1782335"/>
                    <a:pt x="2009161" y="1785596"/>
                    <a:pt x="2009161" y="1789619"/>
                  </a:cubicBezTo>
                  <a:cubicBezTo>
                    <a:pt x="2009161" y="1793642"/>
                    <a:pt x="2005900" y="1796903"/>
                    <a:pt x="2001877" y="1796903"/>
                  </a:cubicBezTo>
                  <a:cubicBezTo>
                    <a:pt x="1997854" y="1796903"/>
                    <a:pt x="1994593" y="1793642"/>
                    <a:pt x="1994593" y="1789619"/>
                  </a:cubicBezTo>
                  <a:cubicBezTo>
                    <a:pt x="1994593" y="1785596"/>
                    <a:pt x="1997854" y="1782335"/>
                    <a:pt x="2001877" y="1782335"/>
                  </a:cubicBezTo>
                  <a:close/>
                  <a:moveTo>
                    <a:pt x="1692334" y="1782334"/>
                  </a:moveTo>
                  <a:cubicBezTo>
                    <a:pt x="1701816" y="1782334"/>
                    <a:pt x="1709502" y="1790486"/>
                    <a:pt x="1709502" y="1800543"/>
                  </a:cubicBezTo>
                  <a:cubicBezTo>
                    <a:pt x="1709502" y="1810600"/>
                    <a:pt x="1701816" y="1818752"/>
                    <a:pt x="1692334" y="1818752"/>
                  </a:cubicBezTo>
                  <a:cubicBezTo>
                    <a:pt x="1682852" y="1818752"/>
                    <a:pt x="1675166" y="1810600"/>
                    <a:pt x="1675166" y="1800543"/>
                  </a:cubicBezTo>
                  <a:cubicBezTo>
                    <a:pt x="1675166" y="1790486"/>
                    <a:pt x="1682852" y="1782334"/>
                    <a:pt x="1692334" y="1782334"/>
                  </a:cubicBezTo>
                  <a:close/>
                  <a:moveTo>
                    <a:pt x="820416" y="1782334"/>
                  </a:moveTo>
                  <a:cubicBezTo>
                    <a:pt x="829323" y="1782334"/>
                    <a:pt x="836544" y="1789555"/>
                    <a:pt x="836544" y="1798462"/>
                  </a:cubicBezTo>
                  <a:cubicBezTo>
                    <a:pt x="836544" y="1807369"/>
                    <a:pt x="829323" y="1814590"/>
                    <a:pt x="820416" y="1814590"/>
                  </a:cubicBezTo>
                  <a:cubicBezTo>
                    <a:pt x="811509" y="1814590"/>
                    <a:pt x="804288" y="1807369"/>
                    <a:pt x="804288" y="1798462"/>
                  </a:cubicBezTo>
                  <a:cubicBezTo>
                    <a:pt x="804288" y="1789555"/>
                    <a:pt x="811509" y="1782334"/>
                    <a:pt x="820416" y="1782334"/>
                  </a:cubicBezTo>
                  <a:close/>
                  <a:moveTo>
                    <a:pt x="304860" y="1779213"/>
                  </a:moveTo>
                  <a:cubicBezTo>
                    <a:pt x="307734" y="1779213"/>
                    <a:pt x="310063" y="1782008"/>
                    <a:pt x="310063" y="1785456"/>
                  </a:cubicBezTo>
                  <a:cubicBezTo>
                    <a:pt x="310063" y="1788904"/>
                    <a:pt x="307734" y="1791699"/>
                    <a:pt x="304860" y="1791699"/>
                  </a:cubicBezTo>
                  <a:cubicBezTo>
                    <a:pt x="301986" y="1791699"/>
                    <a:pt x="299657" y="1788904"/>
                    <a:pt x="299657" y="1785456"/>
                  </a:cubicBezTo>
                  <a:cubicBezTo>
                    <a:pt x="299657" y="1782008"/>
                    <a:pt x="301986" y="1779213"/>
                    <a:pt x="304860" y="1779213"/>
                  </a:cubicBezTo>
                  <a:close/>
                  <a:moveTo>
                    <a:pt x="1579963" y="1775051"/>
                  </a:moveTo>
                  <a:cubicBezTo>
                    <a:pt x="1590020" y="1775051"/>
                    <a:pt x="1598172" y="1783902"/>
                    <a:pt x="1598172" y="1794820"/>
                  </a:cubicBezTo>
                  <a:cubicBezTo>
                    <a:pt x="1598172" y="1805738"/>
                    <a:pt x="1590020" y="1814589"/>
                    <a:pt x="1579963" y="1814589"/>
                  </a:cubicBezTo>
                  <a:cubicBezTo>
                    <a:pt x="1569906" y="1814589"/>
                    <a:pt x="1561754" y="1805738"/>
                    <a:pt x="1561754" y="1794820"/>
                  </a:cubicBezTo>
                  <a:cubicBezTo>
                    <a:pt x="1561754" y="1783902"/>
                    <a:pt x="1569906" y="1775051"/>
                    <a:pt x="1579963" y="1775051"/>
                  </a:cubicBezTo>
                  <a:close/>
                  <a:moveTo>
                    <a:pt x="2095519" y="1771930"/>
                  </a:moveTo>
                  <a:cubicBezTo>
                    <a:pt x="2099542" y="1771930"/>
                    <a:pt x="2102803" y="1775424"/>
                    <a:pt x="2102803" y="1779734"/>
                  </a:cubicBezTo>
                  <a:cubicBezTo>
                    <a:pt x="2102803" y="1784044"/>
                    <a:pt x="2099542" y="1787538"/>
                    <a:pt x="2095519" y="1787538"/>
                  </a:cubicBezTo>
                  <a:cubicBezTo>
                    <a:pt x="2091496" y="1787538"/>
                    <a:pt x="2088235" y="1784044"/>
                    <a:pt x="2088235" y="1779734"/>
                  </a:cubicBezTo>
                  <a:cubicBezTo>
                    <a:pt x="2088235" y="1775424"/>
                    <a:pt x="2091496" y="1771930"/>
                    <a:pt x="2095519" y="1771930"/>
                  </a:cubicBezTo>
                  <a:close/>
                  <a:moveTo>
                    <a:pt x="211737" y="1771930"/>
                  </a:moveTo>
                  <a:cubicBezTo>
                    <a:pt x="213749" y="1771930"/>
                    <a:pt x="215379" y="1773561"/>
                    <a:pt x="215379" y="1775572"/>
                  </a:cubicBezTo>
                  <a:cubicBezTo>
                    <a:pt x="215379" y="1777584"/>
                    <a:pt x="213749" y="1779214"/>
                    <a:pt x="211737" y="1779214"/>
                  </a:cubicBezTo>
                  <a:cubicBezTo>
                    <a:pt x="209726" y="1779214"/>
                    <a:pt x="208095" y="1777584"/>
                    <a:pt x="208095" y="1775572"/>
                  </a:cubicBezTo>
                  <a:cubicBezTo>
                    <a:pt x="208095" y="1773561"/>
                    <a:pt x="209726" y="1771930"/>
                    <a:pt x="211737" y="1771930"/>
                  </a:cubicBezTo>
                  <a:close/>
                  <a:moveTo>
                    <a:pt x="2188641" y="1764646"/>
                  </a:moveTo>
                  <a:cubicBezTo>
                    <a:pt x="2190653" y="1764646"/>
                    <a:pt x="2192283" y="1766277"/>
                    <a:pt x="2192283" y="1768288"/>
                  </a:cubicBezTo>
                  <a:cubicBezTo>
                    <a:pt x="2192283" y="1770300"/>
                    <a:pt x="2190653" y="1771930"/>
                    <a:pt x="2188641" y="1771930"/>
                  </a:cubicBezTo>
                  <a:cubicBezTo>
                    <a:pt x="2186630" y="1771930"/>
                    <a:pt x="2184999" y="1770300"/>
                    <a:pt x="2184999" y="1768288"/>
                  </a:cubicBezTo>
                  <a:cubicBezTo>
                    <a:pt x="2184999" y="1766277"/>
                    <a:pt x="2186630" y="1764646"/>
                    <a:pt x="2188641" y="1764646"/>
                  </a:cubicBezTo>
                  <a:close/>
                  <a:moveTo>
                    <a:pt x="1461349" y="1764646"/>
                  </a:moveTo>
                  <a:cubicBezTo>
                    <a:pt x="1469107" y="1764646"/>
                    <a:pt x="1475396" y="1770702"/>
                    <a:pt x="1475396" y="1778172"/>
                  </a:cubicBezTo>
                  <a:cubicBezTo>
                    <a:pt x="1475396" y="1785642"/>
                    <a:pt x="1469107" y="1791698"/>
                    <a:pt x="1461349" y="1791698"/>
                  </a:cubicBezTo>
                  <a:cubicBezTo>
                    <a:pt x="1453591" y="1791698"/>
                    <a:pt x="1447302" y="1785642"/>
                    <a:pt x="1447302" y="1778172"/>
                  </a:cubicBezTo>
                  <a:cubicBezTo>
                    <a:pt x="1447302" y="1770702"/>
                    <a:pt x="1453591" y="1764646"/>
                    <a:pt x="1461349" y="1764646"/>
                  </a:cubicBezTo>
                  <a:close/>
                  <a:moveTo>
                    <a:pt x="940590" y="1764646"/>
                  </a:moveTo>
                  <a:cubicBezTo>
                    <a:pt x="948635" y="1764646"/>
                    <a:pt x="955157" y="1771401"/>
                    <a:pt x="955157" y="1779733"/>
                  </a:cubicBezTo>
                  <a:cubicBezTo>
                    <a:pt x="955157" y="1788065"/>
                    <a:pt x="948635" y="1794820"/>
                    <a:pt x="940590" y="1794820"/>
                  </a:cubicBezTo>
                  <a:cubicBezTo>
                    <a:pt x="932545" y="1794820"/>
                    <a:pt x="926023" y="1788065"/>
                    <a:pt x="926023" y="1779733"/>
                  </a:cubicBezTo>
                  <a:cubicBezTo>
                    <a:pt x="926023" y="1771401"/>
                    <a:pt x="932545" y="1764646"/>
                    <a:pt x="940590" y="1764646"/>
                  </a:cubicBezTo>
                  <a:close/>
                  <a:moveTo>
                    <a:pt x="1200189" y="1755282"/>
                  </a:moveTo>
                  <a:cubicBezTo>
                    <a:pt x="1205648" y="1755282"/>
                    <a:pt x="1210074" y="1759009"/>
                    <a:pt x="1210074" y="1763606"/>
                  </a:cubicBezTo>
                  <a:cubicBezTo>
                    <a:pt x="1210074" y="1768203"/>
                    <a:pt x="1205648" y="1771930"/>
                    <a:pt x="1200189" y="1771930"/>
                  </a:cubicBezTo>
                  <a:cubicBezTo>
                    <a:pt x="1194730" y="1771930"/>
                    <a:pt x="1190304" y="1768203"/>
                    <a:pt x="1190304" y="1763606"/>
                  </a:cubicBezTo>
                  <a:cubicBezTo>
                    <a:pt x="1190304" y="1759009"/>
                    <a:pt x="1194730" y="1755282"/>
                    <a:pt x="1200189" y="1755282"/>
                  </a:cubicBezTo>
                  <a:close/>
                  <a:moveTo>
                    <a:pt x="2280203" y="1752160"/>
                  </a:moveTo>
                  <a:cubicBezTo>
                    <a:pt x="2281065" y="1752160"/>
                    <a:pt x="2281764" y="1753325"/>
                    <a:pt x="2281764" y="1754762"/>
                  </a:cubicBezTo>
                  <a:cubicBezTo>
                    <a:pt x="2281764" y="1756199"/>
                    <a:pt x="2281065" y="1757364"/>
                    <a:pt x="2280203" y="1757364"/>
                  </a:cubicBezTo>
                  <a:cubicBezTo>
                    <a:pt x="2279341" y="1757364"/>
                    <a:pt x="2278642" y="1756199"/>
                    <a:pt x="2278642" y="1754762"/>
                  </a:cubicBezTo>
                  <a:cubicBezTo>
                    <a:pt x="2278642" y="1753325"/>
                    <a:pt x="2279341" y="1752160"/>
                    <a:pt x="2280203" y="1752160"/>
                  </a:cubicBezTo>
                  <a:close/>
                  <a:moveTo>
                    <a:pt x="1266780" y="1750079"/>
                  </a:moveTo>
                  <a:cubicBezTo>
                    <a:pt x="1272239" y="1750079"/>
                    <a:pt x="1276665" y="1754039"/>
                    <a:pt x="1276665" y="1758923"/>
                  </a:cubicBezTo>
                  <a:cubicBezTo>
                    <a:pt x="1276665" y="1763807"/>
                    <a:pt x="1272239" y="1767767"/>
                    <a:pt x="1266780" y="1767767"/>
                  </a:cubicBezTo>
                  <a:cubicBezTo>
                    <a:pt x="1261321" y="1767767"/>
                    <a:pt x="1256895" y="1763807"/>
                    <a:pt x="1256895" y="1758923"/>
                  </a:cubicBezTo>
                  <a:cubicBezTo>
                    <a:pt x="1256895" y="1754039"/>
                    <a:pt x="1261321" y="1750079"/>
                    <a:pt x="1266780" y="1750079"/>
                  </a:cubicBezTo>
                  <a:close/>
                  <a:moveTo>
                    <a:pt x="1133599" y="1750079"/>
                  </a:moveTo>
                  <a:cubicBezTo>
                    <a:pt x="1139058" y="1750079"/>
                    <a:pt x="1143484" y="1754505"/>
                    <a:pt x="1143484" y="1759964"/>
                  </a:cubicBezTo>
                  <a:cubicBezTo>
                    <a:pt x="1143484" y="1765423"/>
                    <a:pt x="1139058" y="1769849"/>
                    <a:pt x="1133599" y="1769849"/>
                  </a:cubicBezTo>
                  <a:cubicBezTo>
                    <a:pt x="1128140" y="1769849"/>
                    <a:pt x="1123714" y="1765423"/>
                    <a:pt x="1123714" y="1759964"/>
                  </a:cubicBezTo>
                  <a:cubicBezTo>
                    <a:pt x="1123714" y="1754505"/>
                    <a:pt x="1128140" y="1750079"/>
                    <a:pt x="1133599" y="1750079"/>
                  </a:cubicBezTo>
                  <a:close/>
                  <a:moveTo>
                    <a:pt x="659661" y="1744877"/>
                  </a:moveTo>
                  <a:cubicBezTo>
                    <a:pt x="667131" y="1744877"/>
                    <a:pt x="673187" y="1750933"/>
                    <a:pt x="673187" y="1758403"/>
                  </a:cubicBezTo>
                  <a:cubicBezTo>
                    <a:pt x="673187" y="1765873"/>
                    <a:pt x="667131" y="1771929"/>
                    <a:pt x="659661" y="1771929"/>
                  </a:cubicBezTo>
                  <a:cubicBezTo>
                    <a:pt x="652191" y="1771929"/>
                    <a:pt x="646135" y="1765873"/>
                    <a:pt x="646135" y="1758403"/>
                  </a:cubicBezTo>
                  <a:cubicBezTo>
                    <a:pt x="646135" y="1750933"/>
                    <a:pt x="652191" y="1744877"/>
                    <a:pt x="659661" y="1744877"/>
                  </a:cubicBezTo>
                  <a:close/>
                  <a:moveTo>
                    <a:pt x="557175" y="1744877"/>
                  </a:moveTo>
                  <a:cubicBezTo>
                    <a:pt x="562634" y="1744877"/>
                    <a:pt x="567060" y="1749303"/>
                    <a:pt x="567060" y="1754762"/>
                  </a:cubicBezTo>
                  <a:cubicBezTo>
                    <a:pt x="567060" y="1760221"/>
                    <a:pt x="562634" y="1764647"/>
                    <a:pt x="557175" y="1764647"/>
                  </a:cubicBezTo>
                  <a:cubicBezTo>
                    <a:pt x="551716" y="1764647"/>
                    <a:pt x="547290" y="1760221"/>
                    <a:pt x="547290" y="1754762"/>
                  </a:cubicBezTo>
                  <a:cubicBezTo>
                    <a:pt x="547290" y="1749303"/>
                    <a:pt x="551716" y="1744877"/>
                    <a:pt x="557175" y="1744877"/>
                  </a:cubicBezTo>
                  <a:close/>
                  <a:moveTo>
                    <a:pt x="457811" y="1739675"/>
                  </a:moveTo>
                  <a:cubicBezTo>
                    <a:pt x="461834" y="1739675"/>
                    <a:pt x="465095" y="1743635"/>
                    <a:pt x="465095" y="1748519"/>
                  </a:cubicBezTo>
                  <a:cubicBezTo>
                    <a:pt x="465095" y="1753403"/>
                    <a:pt x="461834" y="1757363"/>
                    <a:pt x="457811" y="1757363"/>
                  </a:cubicBezTo>
                  <a:cubicBezTo>
                    <a:pt x="453788" y="1757363"/>
                    <a:pt x="450527" y="1753403"/>
                    <a:pt x="450527" y="1748519"/>
                  </a:cubicBezTo>
                  <a:cubicBezTo>
                    <a:pt x="450527" y="1743635"/>
                    <a:pt x="453788" y="1739675"/>
                    <a:pt x="457811" y="1739675"/>
                  </a:cubicBezTo>
                  <a:close/>
                  <a:moveTo>
                    <a:pt x="767351" y="1739674"/>
                  </a:moveTo>
                  <a:cubicBezTo>
                    <a:pt x="775683" y="1739674"/>
                    <a:pt x="782438" y="1746895"/>
                    <a:pt x="782438" y="1755802"/>
                  </a:cubicBezTo>
                  <a:cubicBezTo>
                    <a:pt x="782438" y="1764709"/>
                    <a:pt x="775683" y="1771930"/>
                    <a:pt x="767351" y="1771930"/>
                  </a:cubicBezTo>
                  <a:cubicBezTo>
                    <a:pt x="759019" y="1771930"/>
                    <a:pt x="752264" y="1764709"/>
                    <a:pt x="752264" y="1755802"/>
                  </a:cubicBezTo>
                  <a:cubicBezTo>
                    <a:pt x="752264" y="1746895"/>
                    <a:pt x="759019" y="1739674"/>
                    <a:pt x="767351" y="1739674"/>
                  </a:cubicBezTo>
                  <a:close/>
                  <a:moveTo>
                    <a:pt x="1740717" y="1735513"/>
                  </a:moveTo>
                  <a:cubicBezTo>
                    <a:pt x="1751061" y="1735513"/>
                    <a:pt x="1759446" y="1744364"/>
                    <a:pt x="1759446" y="1755282"/>
                  </a:cubicBezTo>
                  <a:cubicBezTo>
                    <a:pt x="1759446" y="1766200"/>
                    <a:pt x="1751061" y="1775051"/>
                    <a:pt x="1740717" y="1775051"/>
                  </a:cubicBezTo>
                  <a:cubicBezTo>
                    <a:pt x="1730373" y="1775051"/>
                    <a:pt x="1721988" y="1766200"/>
                    <a:pt x="1721988" y="1755282"/>
                  </a:cubicBezTo>
                  <a:cubicBezTo>
                    <a:pt x="1721988" y="1744364"/>
                    <a:pt x="1730373" y="1735513"/>
                    <a:pt x="1740717" y="1735513"/>
                  </a:cubicBezTo>
                  <a:close/>
                  <a:moveTo>
                    <a:pt x="1633547" y="1735513"/>
                  </a:moveTo>
                  <a:cubicBezTo>
                    <a:pt x="1644465" y="1735513"/>
                    <a:pt x="1653316" y="1744364"/>
                    <a:pt x="1653316" y="1755282"/>
                  </a:cubicBezTo>
                  <a:cubicBezTo>
                    <a:pt x="1653316" y="1766200"/>
                    <a:pt x="1644465" y="1775051"/>
                    <a:pt x="1633547" y="1775051"/>
                  </a:cubicBezTo>
                  <a:cubicBezTo>
                    <a:pt x="1622629" y="1775051"/>
                    <a:pt x="1613778" y="1766200"/>
                    <a:pt x="1613778" y="1755282"/>
                  </a:cubicBezTo>
                  <a:cubicBezTo>
                    <a:pt x="1613778" y="1744364"/>
                    <a:pt x="1622629" y="1735513"/>
                    <a:pt x="1633547" y="1735513"/>
                  </a:cubicBezTo>
                  <a:close/>
                  <a:moveTo>
                    <a:pt x="1332849" y="1735513"/>
                  </a:moveTo>
                  <a:cubicBezTo>
                    <a:pt x="1339170" y="1735513"/>
                    <a:pt x="1344294" y="1740404"/>
                    <a:pt x="1344294" y="1746438"/>
                  </a:cubicBezTo>
                  <a:cubicBezTo>
                    <a:pt x="1344294" y="1752472"/>
                    <a:pt x="1339170" y="1757363"/>
                    <a:pt x="1332849" y="1757363"/>
                  </a:cubicBezTo>
                  <a:cubicBezTo>
                    <a:pt x="1326528" y="1757363"/>
                    <a:pt x="1321404" y="1752472"/>
                    <a:pt x="1321404" y="1746438"/>
                  </a:cubicBezTo>
                  <a:cubicBezTo>
                    <a:pt x="1321404" y="1740404"/>
                    <a:pt x="1326528" y="1735513"/>
                    <a:pt x="1332849" y="1735513"/>
                  </a:cubicBezTo>
                  <a:close/>
                  <a:moveTo>
                    <a:pt x="1068048" y="1735513"/>
                  </a:moveTo>
                  <a:cubicBezTo>
                    <a:pt x="1074082" y="1735513"/>
                    <a:pt x="1078973" y="1740404"/>
                    <a:pt x="1078973" y="1746438"/>
                  </a:cubicBezTo>
                  <a:cubicBezTo>
                    <a:pt x="1078973" y="1752472"/>
                    <a:pt x="1074082" y="1757363"/>
                    <a:pt x="1068048" y="1757363"/>
                  </a:cubicBezTo>
                  <a:cubicBezTo>
                    <a:pt x="1062014" y="1757363"/>
                    <a:pt x="1057123" y="1752472"/>
                    <a:pt x="1057123" y="1746438"/>
                  </a:cubicBezTo>
                  <a:cubicBezTo>
                    <a:pt x="1057123" y="1740404"/>
                    <a:pt x="1062014" y="1735513"/>
                    <a:pt x="1068048" y="1735513"/>
                  </a:cubicBezTo>
                  <a:close/>
                  <a:moveTo>
                    <a:pt x="1843203" y="1732392"/>
                  </a:moveTo>
                  <a:cubicBezTo>
                    <a:pt x="1852685" y="1732392"/>
                    <a:pt x="1860371" y="1740311"/>
                    <a:pt x="1860371" y="1750080"/>
                  </a:cubicBezTo>
                  <a:cubicBezTo>
                    <a:pt x="1860371" y="1759849"/>
                    <a:pt x="1852685" y="1767768"/>
                    <a:pt x="1843203" y="1767768"/>
                  </a:cubicBezTo>
                  <a:cubicBezTo>
                    <a:pt x="1833721" y="1767768"/>
                    <a:pt x="1826035" y="1759849"/>
                    <a:pt x="1826035" y="1750080"/>
                  </a:cubicBezTo>
                  <a:cubicBezTo>
                    <a:pt x="1826035" y="1740311"/>
                    <a:pt x="1833721" y="1732392"/>
                    <a:pt x="1843203" y="1732392"/>
                  </a:cubicBezTo>
                  <a:close/>
                  <a:moveTo>
                    <a:pt x="363127" y="1732392"/>
                  </a:moveTo>
                  <a:cubicBezTo>
                    <a:pt x="366575" y="1732392"/>
                    <a:pt x="369370" y="1735187"/>
                    <a:pt x="369370" y="1738635"/>
                  </a:cubicBezTo>
                  <a:cubicBezTo>
                    <a:pt x="369370" y="1742083"/>
                    <a:pt x="366575" y="1744878"/>
                    <a:pt x="363127" y="1744878"/>
                  </a:cubicBezTo>
                  <a:cubicBezTo>
                    <a:pt x="359679" y="1744878"/>
                    <a:pt x="356884" y="1742083"/>
                    <a:pt x="356884" y="1738635"/>
                  </a:cubicBezTo>
                  <a:cubicBezTo>
                    <a:pt x="356884" y="1735187"/>
                    <a:pt x="359679" y="1732392"/>
                    <a:pt x="363127" y="1732392"/>
                  </a:cubicBezTo>
                  <a:close/>
                  <a:moveTo>
                    <a:pt x="882844" y="1732391"/>
                  </a:moveTo>
                  <a:cubicBezTo>
                    <a:pt x="891751" y="1732391"/>
                    <a:pt x="898972" y="1739146"/>
                    <a:pt x="898972" y="1747478"/>
                  </a:cubicBezTo>
                  <a:cubicBezTo>
                    <a:pt x="898972" y="1755810"/>
                    <a:pt x="891751" y="1762565"/>
                    <a:pt x="882844" y="1762565"/>
                  </a:cubicBezTo>
                  <a:cubicBezTo>
                    <a:pt x="873937" y="1762565"/>
                    <a:pt x="866716" y="1755810"/>
                    <a:pt x="866716" y="1747478"/>
                  </a:cubicBezTo>
                  <a:cubicBezTo>
                    <a:pt x="866716" y="1739146"/>
                    <a:pt x="873937" y="1732391"/>
                    <a:pt x="882844" y="1732391"/>
                  </a:cubicBezTo>
                  <a:close/>
                  <a:moveTo>
                    <a:pt x="1942569" y="1730311"/>
                  </a:moveTo>
                  <a:cubicBezTo>
                    <a:pt x="1949465" y="1730311"/>
                    <a:pt x="1955055" y="1735901"/>
                    <a:pt x="1955055" y="1742797"/>
                  </a:cubicBezTo>
                  <a:cubicBezTo>
                    <a:pt x="1955055" y="1749693"/>
                    <a:pt x="1949465" y="1755283"/>
                    <a:pt x="1942569" y="1755283"/>
                  </a:cubicBezTo>
                  <a:cubicBezTo>
                    <a:pt x="1935673" y="1755283"/>
                    <a:pt x="1930083" y="1749693"/>
                    <a:pt x="1930083" y="1742797"/>
                  </a:cubicBezTo>
                  <a:cubicBezTo>
                    <a:pt x="1930083" y="1735901"/>
                    <a:pt x="1935673" y="1730311"/>
                    <a:pt x="1942569" y="1730311"/>
                  </a:cubicBezTo>
                  <a:close/>
                  <a:moveTo>
                    <a:pt x="1519615" y="1727189"/>
                  </a:moveTo>
                  <a:cubicBezTo>
                    <a:pt x="1529097" y="1727189"/>
                    <a:pt x="1536783" y="1735108"/>
                    <a:pt x="1536783" y="1744877"/>
                  </a:cubicBezTo>
                  <a:cubicBezTo>
                    <a:pt x="1536783" y="1754646"/>
                    <a:pt x="1529097" y="1762565"/>
                    <a:pt x="1519615" y="1762565"/>
                  </a:cubicBezTo>
                  <a:cubicBezTo>
                    <a:pt x="1510133" y="1762565"/>
                    <a:pt x="1502447" y="1754646"/>
                    <a:pt x="1502447" y="1744877"/>
                  </a:cubicBezTo>
                  <a:cubicBezTo>
                    <a:pt x="1502447" y="1735108"/>
                    <a:pt x="1510133" y="1727189"/>
                    <a:pt x="1519615" y="1727189"/>
                  </a:cubicBezTo>
                  <a:close/>
                  <a:moveTo>
                    <a:pt x="2036732" y="1723028"/>
                  </a:moveTo>
                  <a:cubicBezTo>
                    <a:pt x="2042191" y="1723028"/>
                    <a:pt x="2046617" y="1727454"/>
                    <a:pt x="2046617" y="1732913"/>
                  </a:cubicBezTo>
                  <a:cubicBezTo>
                    <a:pt x="2046617" y="1738372"/>
                    <a:pt x="2042191" y="1742798"/>
                    <a:pt x="2036732" y="1742798"/>
                  </a:cubicBezTo>
                  <a:cubicBezTo>
                    <a:pt x="2031273" y="1742798"/>
                    <a:pt x="2026847" y="1738372"/>
                    <a:pt x="2026847" y="1732913"/>
                  </a:cubicBezTo>
                  <a:cubicBezTo>
                    <a:pt x="2026847" y="1727454"/>
                    <a:pt x="2031273" y="1723028"/>
                    <a:pt x="2036732" y="1723028"/>
                  </a:cubicBezTo>
                  <a:close/>
                  <a:moveTo>
                    <a:pt x="271044" y="1723027"/>
                  </a:moveTo>
                  <a:cubicBezTo>
                    <a:pt x="273056" y="1723027"/>
                    <a:pt x="274686" y="1724658"/>
                    <a:pt x="274686" y="1726669"/>
                  </a:cubicBezTo>
                  <a:cubicBezTo>
                    <a:pt x="274686" y="1728681"/>
                    <a:pt x="273056" y="1730311"/>
                    <a:pt x="271044" y="1730311"/>
                  </a:cubicBezTo>
                  <a:cubicBezTo>
                    <a:pt x="269033" y="1730311"/>
                    <a:pt x="267402" y="1728681"/>
                    <a:pt x="267402" y="1726669"/>
                  </a:cubicBezTo>
                  <a:cubicBezTo>
                    <a:pt x="267402" y="1724658"/>
                    <a:pt x="269033" y="1723027"/>
                    <a:pt x="271044" y="1723027"/>
                  </a:cubicBezTo>
                  <a:close/>
                  <a:moveTo>
                    <a:pt x="2129333" y="1712622"/>
                  </a:moveTo>
                  <a:cubicBezTo>
                    <a:pt x="2134217" y="1712622"/>
                    <a:pt x="2138177" y="1715883"/>
                    <a:pt x="2138177" y="1719906"/>
                  </a:cubicBezTo>
                  <a:cubicBezTo>
                    <a:pt x="2138177" y="1723929"/>
                    <a:pt x="2134217" y="1727190"/>
                    <a:pt x="2129333" y="1727190"/>
                  </a:cubicBezTo>
                  <a:cubicBezTo>
                    <a:pt x="2124449" y="1727190"/>
                    <a:pt x="2120489" y="1723929"/>
                    <a:pt x="2120489" y="1719906"/>
                  </a:cubicBezTo>
                  <a:cubicBezTo>
                    <a:pt x="2120489" y="1715883"/>
                    <a:pt x="2124449" y="1712622"/>
                    <a:pt x="2129333" y="1712622"/>
                  </a:cubicBezTo>
                  <a:close/>
                  <a:moveTo>
                    <a:pt x="1004059" y="1712622"/>
                  </a:moveTo>
                  <a:cubicBezTo>
                    <a:pt x="1011529" y="1712622"/>
                    <a:pt x="1017585" y="1718678"/>
                    <a:pt x="1017585" y="1726148"/>
                  </a:cubicBezTo>
                  <a:cubicBezTo>
                    <a:pt x="1017585" y="1733618"/>
                    <a:pt x="1011529" y="1739674"/>
                    <a:pt x="1004059" y="1739674"/>
                  </a:cubicBezTo>
                  <a:cubicBezTo>
                    <a:pt x="996589" y="1739674"/>
                    <a:pt x="990533" y="1733618"/>
                    <a:pt x="990533" y="1726148"/>
                  </a:cubicBezTo>
                  <a:cubicBezTo>
                    <a:pt x="990533" y="1718678"/>
                    <a:pt x="996589" y="1712622"/>
                    <a:pt x="1004059" y="1712622"/>
                  </a:cubicBezTo>
                  <a:close/>
                  <a:moveTo>
                    <a:pt x="182084" y="1712622"/>
                  </a:moveTo>
                  <a:cubicBezTo>
                    <a:pt x="182659" y="1712622"/>
                    <a:pt x="183125" y="1713321"/>
                    <a:pt x="183125" y="1714183"/>
                  </a:cubicBezTo>
                  <a:cubicBezTo>
                    <a:pt x="183125" y="1715045"/>
                    <a:pt x="182659" y="1715744"/>
                    <a:pt x="182084" y="1715744"/>
                  </a:cubicBezTo>
                  <a:cubicBezTo>
                    <a:pt x="181509" y="1715744"/>
                    <a:pt x="181043" y="1715045"/>
                    <a:pt x="181043" y="1714183"/>
                  </a:cubicBezTo>
                  <a:cubicBezTo>
                    <a:pt x="181043" y="1713321"/>
                    <a:pt x="181509" y="1712622"/>
                    <a:pt x="182084" y="1712622"/>
                  </a:cubicBezTo>
                  <a:close/>
                  <a:moveTo>
                    <a:pt x="1397359" y="1710541"/>
                  </a:moveTo>
                  <a:cubicBezTo>
                    <a:pt x="1404829" y="1710541"/>
                    <a:pt x="1410885" y="1716597"/>
                    <a:pt x="1410885" y="1724067"/>
                  </a:cubicBezTo>
                  <a:cubicBezTo>
                    <a:pt x="1410885" y="1731537"/>
                    <a:pt x="1404829" y="1737593"/>
                    <a:pt x="1397359" y="1737593"/>
                  </a:cubicBezTo>
                  <a:cubicBezTo>
                    <a:pt x="1389889" y="1737593"/>
                    <a:pt x="1383833" y="1731537"/>
                    <a:pt x="1383833" y="1724067"/>
                  </a:cubicBezTo>
                  <a:cubicBezTo>
                    <a:pt x="1383833" y="1716597"/>
                    <a:pt x="1389889" y="1710541"/>
                    <a:pt x="1397359" y="1710541"/>
                  </a:cubicBezTo>
                  <a:close/>
                  <a:moveTo>
                    <a:pt x="2219855" y="1705339"/>
                  </a:moveTo>
                  <a:cubicBezTo>
                    <a:pt x="2221291" y="1705339"/>
                    <a:pt x="2222456" y="1706504"/>
                    <a:pt x="2222456" y="1707940"/>
                  </a:cubicBezTo>
                  <a:cubicBezTo>
                    <a:pt x="2222456" y="1709376"/>
                    <a:pt x="2221291" y="1710541"/>
                    <a:pt x="2219855" y="1710541"/>
                  </a:cubicBezTo>
                  <a:cubicBezTo>
                    <a:pt x="2218419" y="1710541"/>
                    <a:pt x="2217254" y="1709376"/>
                    <a:pt x="2217254" y="1707940"/>
                  </a:cubicBezTo>
                  <a:cubicBezTo>
                    <a:pt x="2217254" y="1706504"/>
                    <a:pt x="2218419" y="1705339"/>
                    <a:pt x="2219855" y="1705339"/>
                  </a:cubicBezTo>
                  <a:close/>
                  <a:moveTo>
                    <a:pt x="826658" y="1695975"/>
                  </a:moveTo>
                  <a:cubicBezTo>
                    <a:pt x="833267" y="1695975"/>
                    <a:pt x="838624" y="1702031"/>
                    <a:pt x="838624" y="1709501"/>
                  </a:cubicBezTo>
                  <a:cubicBezTo>
                    <a:pt x="838624" y="1716971"/>
                    <a:pt x="833267" y="1723027"/>
                    <a:pt x="826658" y="1723027"/>
                  </a:cubicBezTo>
                  <a:cubicBezTo>
                    <a:pt x="820049" y="1723027"/>
                    <a:pt x="814692" y="1716971"/>
                    <a:pt x="814692" y="1709501"/>
                  </a:cubicBezTo>
                  <a:cubicBezTo>
                    <a:pt x="814692" y="1702031"/>
                    <a:pt x="820049" y="1695975"/>
                    <a:pt x="826658" y="1695975"/>
                  </a:cubicBezTo>
                  <a:close/>
                  <a:moveTo>
                    <a:pt x="717929" y="1695975"/>
                  </a:moveTo>
                  <a:cubicBezTo>
                    <a:pt x="725974" y="1695975"/>
                    <a:pt x="732496" y="1702497"/>
                    <a:pt x="732496" y="1710542"/>
                  </a:cubicBezTo>
                  <a:cubicBezTo>
                    <a:pt x="732496" y="1718587"/>
                    <a:pt x="725974" y="1725109"/>
                    <a:pt x="717929" y="1725109"/>
                  </a:cubicBezTo>
                  <a:cubicBezTo>
                    <a:pt x="709884" y="1725109"/>
                    <a:pt x="703362" y="1718587"/>
                    <a:pt x="703362" y="1710542"/>
                  </a:cubicBezTo>
                  <a:cubicBezTo>
                    <a:pt x="703362" y="1702497"/>
                    <a:pt x="709884" y="1695975"/>
                    <a:pt x="717929" y="1695975"/>
                  </a:cubicBezTo>
                  <a:close/>
                  <a:moveTo>
                    <a:pt x="614921" y="1695975"/>
                  </a:moveTo>
                  <a:cubicBezTo>
                    <a:pt x="622391" y="1695975"/>
                    <a:pt x="628447" y="1702031"/>
                    <a:pt x="628447" y="1709501"/>
                  </a:cubicBezTo>
                  <a:cubicBezTo>
                    <a:pt x="628447" y="1716971"/>
                    <a:pt x="622391" y="1723027"/>
                    <a:pt x="614921" y="1723027"/>
                  </a:cubicBezTo>
                  <a:cubicBezTo>
                    <a:pt x="607451" y="1723027"/>
                    <a:pt x="601395" y="1716971"/>
                    <a:pt x="601395" y="1709501"/>
                  </a:cubicBezTo>
                  <a:cubicBezTo>
                    <a:pt x="601395" y="1702031"/>
                    <a:pt x="607451" y="1695975"/>
                    <a:pt x="614921" y="1695975"/>
                  </a:cubicBezTo>
                  <a:close/>
                  <a:moveTo>
                    <a:pt x="2307255" y="1692853"/>
                  </a:moveTo>
                  <a:cubicBezTo>
                    <a:pt x="2308117" y="1692853"/>
                    <a:pt x="2308816" y="1693552"/>
                    <a:pt x="2308816" y="1694414"/>
                  </a:cubicBezTo>
                  <a:cubicBezTo>
                    <a:pt x="2308816" y="1695276"/>
                    <a:pt x="2308117" y="1695975"/>
                    <a:pt x="2307255" y="1695975"/>
                  </a:cubicBezTo>
                  <a:cubicBezTo>
                    <a:pt x="2306393" y="1695975"/>
                    <a:pt x="2305694" y="1695276"/>
                    <a:pt x="2305694" y="1694414"/>
                  </a:cubicBezTo>
                  <a:cubicBezTo>
                    <a:pt x="2305694" y="1693552"/>
                    <a:pt x="2306393" y="1692853"/>
                    <a:pt x="2307255" y="1692853"/>
                  </a:cubicBezTo>
                  <a:close/>
                  <a:moveTo>
                    <a:pt x="1573720" y="1690772"/>
                  </a:moveTo>
                  <a:cubicBezTo>
                    <a:pt x="1582052" y="1690772"/>
                    <a:pt x="1588807" y="1697294"/>
                    <a:pt x="1588807" y="1705339"/>
                  </a:cubicBezTo>
                  <a:cubicBezTo>
                    <a:pt x="1588807" y="1713384"/>
                    <a:pt x="1582052" y="1719906"/>
                    <a:pt x="1573720" y="1719906"/>
                  </a:cubicBezTo>
                  <a:cubicBezTo>
                    <a:pt x="1565388" y="1719906"/>
                    <a:pt x="1558633" y="1713384"/>
                    <a:pt x="1558633" y="1705339"/>
                  </a:cubicBezTo>
                  <a:cubicBezTo>
                    <a:pt x="1558633" y="1697294"/>
                    <a:pt x="1565388" y="1690772"/>
                    <a:pt x="1573720" y="1690772"/>
                  </a:cubicBezTo>
                  <a:close/>
                  <a:moveTo>
                    <a:pt x="1682450" y="1687651"/>
                  </a:moveTo>
                  <a:cubicBezTo>
                    <a:pt x="1693368" y="1687651"/>
                    <a:pt x="1702219" y="1696502"/>
                    <a:pt x="1702219" y="1707420"/>
                  </a:cubicBezTo>
                  <a:cubicBezTo>
                    <a:pt x="1702219" y="1718338"/>
                    <a:pt x="1693368" y="1727189"/>
                    <a:pt x="1682450" y="1727189"/>
                  </a:cubicBezTo>
                  <a:cubicBezTo>
                    <a:pt x="1671532" y="1727189"/>
                    <a:pt x="1662681" y="1718338"/>
                    <a:pt x="1662681" y="1707420"/>
                  </a:cubicBezTo>
                  <a:cubicBezTo>
                    <a:pt x="1662681" y="1696502"/>
                    <a:pt x="1671532" y="1687651"/>
                    <a:pt x="1682450" y="1687651"/>
                  </a:cubicBezTo>
                  <a:close/>
                  <a:moveTo>
                    <a:pt x="1456666" y="1687651"/>
                  </a:moveTo>
                  <a:cubicBezTo>
                    <a:pt x="1460114" y="1687651"/>
                    <a:pt x="1462909" y="1690446"/>
                    <a:pt x="1462909" y="1693894"/>
                  </a:cubicBezTo>
                  <a:cubicBezTo>
                    <a:pt x="1462909" y="1697342"/>
                    <a:pt x="1460114" y="1700137"/>
                    <a:pt x="1456666" y="1700137"/>
                  </a:cubicBezTo>
                  <a:cubicBezTo>
                    <a:pt x="1453218" y="1700137"/>
                    <a:pt x="1450423" y="1697342"/>
                    <a:pt x="1450423" y="1693894"/>
                  </a:cubicBezTo>
                  <a:cubicBezTo>
                    <a:pt x="1450423" y="1690446"/>
                    <a:pt x="1453218" y="1687651"/>
                    <a:pt x="1456666" y="1687651"/>
                  </a:cubicBezTo>
                  <a:close/>
                  <a:moveTo>
                    <a:pt x="943192" y="1687651"/>
                  </a:moveTo>
                  <a:cubicBezTo>
                    <a:pt x="948651" y="1687651"/>
                    <a:pt x="953077" y="1691611"/>
                    <a:pt x="953077" y="1696495"/>
                  </a:cubicBezTo>
                  <a:cubicBezTo>
                    <a:pt x="953077" y="1701379"/>
                    <a:pt x="948651" y="1705339"/>
                    <a:pt x="943192" y="1705339"/>
                  </a:cubicBezTo>
                  <a:cubicBezTo>
                    <a:pt x="937733" y="1705339"/>
                    <a:pt x="933307" y="1701379"/>
                    <a:pt x="933307" y="1696495"/>
                  </a:cubicBezTo>
                  <a:cubicBezTo>
                    <a:pt x="933307" y="1691611"/>
                    <a:pt x="937733" y="1687651"/>
                    <a:pt x="943192" y="1687651"/>
                  </a:cubicBezTo>
                  <a:close/>
                  <a:moveTo>
                    <a:pt x="517637" y="1687651"/>
                  </a:moveTo>
                  <a:cubicBezTo>
                    <a:pt x="524246" y="1687651"/>
                    <a:pt x="529603" y="1693241"/>
                    <a:pt x="529603" y="1700137"/>
                  </a:cubicBezTo>
                  <a:cubicBezTo>
                    <a:pt x="529603" y="1707033"/>
                    <a:pt x="524246" y="1712623"/>
                    <a:pt x="517637" y="1712623"/>
                  </a:cubicBezTo>
                  <a:cubicBezTo>
                    <a:pt x="511028" y="1712623"/>
                    <a:pt x="505671" y="1707033"/>
                    <a:pt x="505671" y="1700137"/>
                  </a:cubicBezTo>
                  <a:cubicBezTo>
                    <a:pt x="505671" y="1693241"/>
                    <a:pt x="511028" y="1687651"/>
                    <a:pt x="517637" y="1687651"/>
                  </a:cubicBezTo>
                  <a:close/>
                  <a:moveTo>
                    <a:pt x="1785457" y="1685570"/>
                  </a:moveTo>
                  <a:cubicBezTo>
                    <a:pt x="1795801" y="1685570"/>
                    <a:pt x="1804186" y="1693955"/>
                    <a:pt x="1804186" y="1704299"/>
                  </a:cubicBezTo>
                  <a:cubicBezTo>
                    <a:pt x="1804186" y="1714643"/>
                    <a:pt x="1795801" y="1723028"/>
                    <a:pt x="1785457" y="1723028"/>
                  </a:cubicBezTo>
                  <a:cubicBezTo>
                    <a:pt x="1775113" y="1723028"/>
                    <a:pt x="1766728" y="1714643"/>
                    <a:pt x="1766728" y="1704299"/>
                  </a:cubicBezTo>
                  <a:cubicBezTo>
                    <a:pt x="1766728" y="1693955"/>
                    <a:pt x="1775113" y="1685570"/>
                    <a:pt x="1785457" y="1685570"/>
                  </a:cubicBezTo>
                  <a:close/>
                  <a:moveTo>
                    <a:pt x="1200188" y="1685570"/>
                  </a:moveTo>
                  <a:cubicBezTo>
                    <a:pt x="1201624" y="1685570"/>
                    <a:pt x="1202789" y="1686735"/>
                    <a:pt x="1202789" y="1688171"/>
                  </a:cubicBezTo>
                  <a:cubicBezTo>
                    <a:pt x="1202789" y="1689607"/>
                    <a:pt x="1201624" y="1690772"/>
                    <a:pt x="1200188" y="1690772"/>
                  </a:cubicBezTo>
                  <a:cubicBezTo>
                    <a:pt x="1198752" y="1690772"/>
                    <a:pt x="1197587" y="1689607"/>
                    <a:pt x="1197587" y="1688171"/>
                  </a:cubicBezTo>
                  <a:cubicBezTo>
                    <a:pt x="1197587" y="1686735"/>
                    <a:pt x="1198752" y="1685570"/>
                    <a:pt x="1200188" y="1685570"/>
                  </a:cubicBezTo>
                  <a:close/>
                  <a:moveTo>
                    <a:pt x="422434" y="1683490"/>
                  </a:moveTo>
                  <a:cubicBezTo>
                    <a:pt x="425882" y="1683490"/>
                    <a:pt x="428677" y="1686751"/>
                    <a:pt x="428677" y="1690774"/>
                  </a:cubicBezTo>
                  <a:cubicBezTo>
                    <a:pt x="428677" y="1694797"/>
                    <a:pt x="425882" y="1698058"/>
                    <a:pt x="422434" y="1698058"/>
                  </a:cubicBezTo>
                  <a:cubicBezTo>
                    <a:pt x="418986" y="1698058"/>
                    <a:pt x="416191" y="1694797"/>
                    <a:pt x="416191" y="1690774"/>
                  </a:cubicBezTo>
                  <a:cubicBezTo>
                    <a:pt x="416191" y="1686751"/>
                    <a:pt x="418986" y="1683490"/>
                    <a:pt x="422434" y="1683490"/>
                  </a:cubicBezTo>
                  <a:close/>
                  <a:moveTo>
                    <a:pt x="1883262" y="1680368"/>
                  </a:moveTo>
                  <a:cubicBezTo>
                    <a:pt x="1893031" y="1680368"/>
                    <a:pt x="1900950" y="1687589"/>
                    <a:pt x="1900950" y="1696496"/>
                  </a:cubicBezTo>
                  <a:cubicBezTo>
                    <a:pt x="1900950" y="1705403"/>
                    <a:pt x="1893031" y="1712624"/>
                    <a:pt x="1883262" y="1712624"/>
                  </a:cubicBezTo>
                  <a:cubicBezTo>
                    <a:pt x="1873493" y="1712624"/>
                    <a:pt x="1865574" y="1705403"/>
                    <a:pt x="1865574" y="1696496"/>
                  </a:cubicBezTo>
                  <a:cubicBezTo>
                    <a:pt x="1865574" y="1687589"/>
                    <a:pt x="1873493" y="1680368"/>
                    <a:pt x="1883262" y="1680368"/>
                  </a:cubicBezTo>
                  <a:close/>
                  <a:moveTo>
                    <a:pt x="1266779" y="1680368"/>
                  </a:moveTo>
                  <a:cubicBezTo>
                    <a:pt x="1268215" y="1680368"/>
                    <a:pt x="1269380" y="1681533"/>
                    <a:pt x="1269380" y="1682969"/>
                  </a:cubicBezTo>
                  <a:cubicBezTo>
                    <a:pt x="1269380" y="1684405"/>
                    <a:pt x="1268215" y="1685570"/>
                    <a:pt x="1266779" y="1685570"/>
                  </a:cubicBezTo>
                  <a:cubicBezTo>
                    <a:pt x="1265343" y="1685570"/>
                    <a:pt x="1264178" y="1684405"/>
                    <a:pt x="1264178" y="1682969"/>
                  </a:cubicBezTo>
                  <a:cubicBezTo>
                    <a:pt x="1264178" y="1681533"/>
                    <a:pt x="1265343" y="1680368"/>
                    <a:pt x="1266779" y="1680368"/>
                  </a:cubicBezTo>
                  <a:close/>
                  <a:moveTo>
                    <a:pt x="1133598" y="1680368"/>
                  </a:moveTo>
                  <a:cubicBezTo>
                    <a:pt x="1135034" y="1680368"/>
                    <a:pt x="1136199" y="1681533"/>
                    <a:pt x="1136199" y="1682969"/>
                  </a:cubicBezTo>
                  <a:cubicBezTo>
                    <a:pt x="1136199" y="1684405"/>
                    <a:pt x="1135034" y="1685570"/>
                    <a:pt x="1133598" y="1685570"/>
                  </a:cubicBezTo>
                  <a:cubicBezTo>
                    <a:pt x="1132162" y="1685570"/>
                    <a:pt x="1130997" y="1684405"/>
                    <a:pt x="1130997" y="1682969"/>
                  </a:cubicBezTo>
                  <a:cubicBezTo>
                    <a:pt x="1130997" y="1681533"/>
                    <a:pt x="1132162" y="1680368"/>
                    <a:pt x="1133598" y="1680368"/>
                  </a:cubicBezTo>
                  <a:close/>
                  <a:moveTo>
                    <a:pt x="330352" y="1675166"/>
                  </a:moveTo>
                  <a:cubicBezTo>
                    <a:pt x="332364" y="1675166"/>
                    <a:pt x="333994" y="1677030"/>
                    <a:pt x="333994" y="1679328"/>
                  </a:cubicBezTo>
                  <a:cubicBezTo>
                    <a:pt x="333994" y="1681626"/>
                    <a:pt x="332364" y="1683490"/>
                    <a:pt x="330352" y="1683490"/>
                  </a:cubicBezTo>
                  <a:cubicBezTo>
                    <a:pt x="328341" y="1683490"/>
                    <a:pt x="326710" y="1681626"/>
                    <a:pt x="326710" y="1679328"/>
                  </a:cubicBezTo>
                  <a:cubicBezTo>
                    <a:pt x="326710" y="1677030"/>
                    <a:pt x="328341" y="1675166"/>
                    <a:pt x="330352" y="1675166"/>
                  </a:cubicBezTo>
                  <a:close/>
                  <a:moveTo>
                    <a:pt x="1976905" y="1671004"/>
                  </a:moveTo>
                  <a:cubicBezTo>
                    <a:pt x="1984950" y="1671004"/>
                    <a:pt x="1991472" y="1677526"/>
                    <a:pt x="1991472" y="1685571"/>
                  </a:cubicBezTo>
                  <a:cubicBezTo>
                    <a:pt x="1991472" y="1693616"/>
                    <a:pt x="1984950" y="1700138"/>
                    <a:pt x="1976905" y="1700138"/>
                  </a:cubicBezTo>
                  <a:cubicBezTo>
                    <a:pt x="1968860" y="1700138"/>
                    <a:pt x="1962338" y="1693616"/>
                    <a:pt x="1962338" y="1685571"/>
                  </a:cubicBezTo>
                  <a:cubicBezTo>
                    <a:pt x="1962338" y="1677526"/>
                    <a:pt x="1968860" y="1671004"/>
                    <a:pt x="1976905" y="1671004"/>
                  </a:cubicBezTo>
                  <a:close/>
                  <a:moveTo>
                    <a:pt x="1068049" y="1665801"/>
                  </a:moveTo>
                  <a:cubicBezTo>
                    <a:pt x="1070061" y="1665801"/>
                    <a:pt x="1071691" y="1667432"/>
                    <a:pt x="1071691" y="1669443"/>
                  </a:cubicBezTo>
                  <a:cubicBezTo>
                    <a:pt x="1071691" y="1671455"/>
                    <a:pt x="1070061" y="1673085"/>
                    <a:pt x="1068049" y="1673085"/>
                  </a:cubicBezTo>
                  <a:cubicBezTo>
                    <a:pt x="1066038" y="1673085"/>
                    <a:pt x="1064407" y="1671455"/>
                    <a:pt x="1064407" y="1669443"/>
                  </a:cubicBezTo>
                  <a:cubicBezTo>
                    <a:pt x="1064407" y="1667432"/>
                    <a:pt x="1066038" y="1665801"/>
                    <a:pt x="1068049" y="1665801"/>
                  </a:cubicBezTo>
                  <a:close/>
                  <a:moveTo>
                    <a:pt x="2070027" y="1663721"/>
                  </a:moveTo>
                  <a:cubicBezTo>
                    <a:pt x="2076061" y="1663721"/>
                    <a:pt x="2080952" y="1668147"/>
                    <a:pt x="2080952" y="1673606"/>
                  </a:cubicBezTo>
                  <a:cubicBezTo>
                    <a:pt x="2080952" y="1679065"/>
                    <a:pt x="2076061" y="1683491"/>
                    <a:pt x="2070027" y="1683491"/>
                  </a:cubicBezTo>
                  <a:cubicBezTo>
                    <a:pt x="2063993" y="1683491"/>
                    <a:pt x="2059102" y="1679065"/>
                    <a:pt x="2059102" y="1673606"/>
                  </a:cubicBezTo>
                  <a:cubicBezTo>
                    <a:pt x="2059102" y="1668147"/>
                    <a:pt x="2063993" y="1663721"/>
                    <a:pt x="2070027" y="1663721"/>
                  </a:cubicBezTo>
                  <a:close/>
                  <a:moveTo>
                    <a:pt x="1332329" y="1663720"/>
                  </a:moveTo>
                  <a:cubicBezTo>
                    <a:pt x="1334341" y="1663720"/>
                    <a:pt x="1335971" y="1665351"/>
                    <a:pt x="1335971" y="1667362"/>
                  </a:cubicBezTo>
                  <a:cubicBezTo>
                    <a:pt x="1335971" y="1669374"/>
                    <a:pt x="1334341" y="1671004"/>
                    <a:pt x="1332329" y="1671004"/>
                  </a:cubicBezTo>
                  <a:cubicBezTo>
                    <a:pt x="1330318" y="1671004"/>
                    <a:pt x="1328687" y="1669374"/>
                    <a:pt x="1328687" y="1667362"/>
                  </a:cubicBezTo>
                  <a:cubicBezTo>
                    <a:pt x="1328687" y="1665351"/>
                    <a:pt x="1330318" y="1663720"/>
                    <a:pt x="1332329" y="1663720"/>
                  </a:cubicBezTo>
                  <a:close/>
                  <a:moveTo>
                    <a:pt x="241911" y="1663720"/>
                  </a:moveTo>
                  <a:cubicBezTo>
                    <a:pt x="243923" y="1663720"/>
                    <a:pt x="245553" y="1665351"/>
                    <a:pt x="245553" y="1667362"/>
                  </a:cubicBezTo>
                  <a:cubicBezTo>
                    <a:pt x="245553" y="1669374"/>
                    <a:pt x="243923" y="1671004"/>
                    <a:pt x="241911" y="1671004"/>
                  </a:cubicBezTo>
                  <a:cubicBezTo>
                    <a:pt x="239900" y="1671004"/>
                    <a:pt x="238269" y="1669374"/>
                    <a:pt x="238269" y="1667362"/>
                  </a:cubicBezTo>
                  <a:cubicBezTo>
                    <a:pt x="238269" y="1665351"/>
                    <a:pt x="239900" y="1663720"/>
                    <a:pt x="241911" y="1663720"/>
                  </a:cubicBezTo>
                  <a:close/>
                  <a:moveTo>
                    <a:pt x="2157947" y="1653315"/>
                  </a:moveTo>
                  <a:cubicBezTo>
                    <a:pt x="2161970" y="1653315"/>
                    <a:pt x="2165231" y="1656110"/>
                    <a:pt x="2165231" y="1659558"/>
                  </a:cubicBezTo>
                  <a:cubicBezTo>
                    <a:pt x="2165231" y="1663006"/>
                    <a:pt x="2161970" y="1665801"/>
                    <a:pt x="2157947" y="1665801"/>
                  </a:cubicBezTo>
                  <a:cubicBezTo>
                    <a:pt x="2153924" y="1665801"/>
                    <a:pt x="2150663" y="1663006"/>
                    <a:pt x="2150663" y="1659558"/>
                  </a:cubicBezTo>
                  <a:cubicBezTo>
                    <a:pt x="2150663" y="1656110"/>
                    <a:pt x="2153924" y="1653315"/>
                    <a:pt x="2157947" y="1653315"/>
                  </a:cubicBezTo>
                  <a:close/>
                  <a:moveTo>
                    <a:pt x="885966" y="1651234"/>
                  </a:moveTo>
                  <a:cubicBezTo>
                    <a:pt x="891425" y="1651234"/>
                    <a:pt x="895851" y="1655660"/>
                    <a:pt x="895851" y="1661119"/>
                  </a:cubicBezTo>
                  <a:cubicBezTo>
                    <a:pt x="895851" y="1666578"/>
                    <a:pt x="891425" y="1671004"/>
                    <a:pt x="885966" y="1671004"/>
                  </a:cubicBezTo>
                  <a:cubicBezTo>
                    <a:pt x="880507" y="1671004"/>
                    <a:pt x="876081" y="1666578"/>
                    <a:pt x="876081" y="1661119"/>
                  </a:cubicBezTo>
                  <a:cubicBezTo>
                    <a:pt x="876081" y="1655660"/>
                    <a:pt x="880507" y="1651234"/>
                    <a:pt x="885966" y="1651234"/>
                  </a:cubicBezTo>
                  <a:close/>
                  <a:moveTo>
                    <a:pt x="1513372" y="1648113"/>
                  </a:moveTo>
                  <a:cubicBezTo>
                    <a:pt x="1519406" y="1648113"/>
                    <a:pt x="1524297" y="1652539"/>
                    <a:pt x="1524297" y="1657998"/>
                  </a:cubicBezTo>
                  <a:cubicBezTo>
                    <a:pt x="1524297" y="1663457"/>
                    <a:pt x="1519406" y="1667883"/>
                    <a:pt x="1513372" y="1667883"/>
                  </a:cubicBezTo>
                  <a:cubicBezTo>
                    <a:pt x="1507338" y="1667883"/>
                    <a:pt x="1502447" y="1663457"/>
                    <a:pt x="1502447" y="1657998"/>
                  </a:cubicBezTo>
                  <a:cubicBezTo>
                    <a:pt x="1502447" y="1652539"/>
                    <a:pt x="1507338" y="1648113"/>
                    <a:pt x="1513372" y="1648113"/>
                  </a:cubicBezTo>
                  <a:close/>
                  <a:moveTo>
                    <a:pt x="777236" y="1648113"/>
                  </a:moveTo>
                  <a:cubicBezTo>
                    <a:pt x="785281" y="1648113"/>
                    <a:pt x="791803" y="1654868"/>
                    <a:pt x="791803" y="1663200"/>
                  </a:cubicBezTo>
                  <a:cubicBezTo>
                    <a:pt x="791803" y="1671532"/>
                    <a:pt x="785281" y="1678287"/>
                    <a:pt x="777236" y="1678287"/>
                  </a:cubicBezTo>
                  <a:cubicBezTo>
                    <a:pt x="769191" y="1678287"/>
                    <a:pt x="762669" y="1671532"/>
                    <a:pt x="762669" y="1663200"/>
                  </a:cubicBezTo>
                  <a:cubicBezTo>
                    <a:pt x="762669" y="1654868"/>
                    <a:pt x="769191" y="1648113"/>
                    <a:pt x="777236" y="1648113"/>
                  </a:cubicBezTo>
                  <a:close/>
                  <a:moveTo>
                    <a:pt x="673188" y="1646032"/>
                  </a:moveTo>
                  <a:cubicBezTo>
                    <a:pt x="681233" y="1646032"/>
                    <a:pt x="687755" y="1652554"/>
                    <a:pt x="687755" y="1660599"/>
                  </a:cubicBezTo>
                  <a:cubicBezTo>
                    <a:pt x="687755" y="1668644"/>
                    <a:pt x="681233" y="1675166"/>
                    <a:pt x="673188" y="1675166"/>
                  </a:cubicBezTo>
                  <a:cubicBezTo>
                    <a:pt x="665143" y="1675166"/>
                    <a:pt x="658621" y="1668644"/>
                    <a:pt x="658621" y="1660599"/>
                  </a:cubicBezTo>
                  <a:cubicBezTo>
                    <a:pt x="658621" y="1652554"/>
                    <a:pt x="665143" y="1646032"/>
                    <a:pt x="673188" y="1646032"/>
                  </a:cubicBezTo>
                  <a:close/>
                  <a:moveTo>
                    <a:pt x="2245867" y="1643951"/>
                  </a:moveTo>
                  <a:cubicBezTo>
                    <a:pt x="2247879" y="1643951"/>
                    <a:pt x="2249509" y="1644883"/>
                    <a:pt x="2249509" y="1646032"/>
                  </a:cubicBezTo>
                  <a:cubicBezTo>
                    <a:pt x="2249509" y="1647181"/>
                    <a:pt x="2247879" y="1648113"/>
                    <a:pt x="2245867" y="1648113"/>
                  </a:cubicBezTo>
                  <a:cubicBezTo>
                    <a:pt x="2243856" y="1648113"/>
                    <a:pt x="2242225" y="1647181"/>
                    <a:pt x="2242225" y="1646032"/>
                  </a:cubicBezTo>
                  <a:cubicBezTo>
                    <a:pt x="2242225" y="1644883"/>
                    <a:pt x="2243856" y="1643951"/>
                    <a:pt x="2245867" y="1643951"/>
                  </a:cubicBezTo>
                  <a:close/>
                  <a:moveTo>
                    <a:pt x="1623143" y="1640829"/>
                  </a:moveTo>
                  <a:cubicBezTo>
                    <a:pt x="1634061" y="1640829"/>
                    <a:pt x="1642912" y="1649680"/>
                    <a:pt x="1642912" y="1660598"/>
                  </a:cubicBezTo>
                  <a:cubicBezTo>
                    <a:pt x="1642912" y="1671516"/>
                    <a:pt x="1634061" y="1680367"/>
                    <a:pt x="1623143" y="1680367"/>
                  </a:cubicBezTo>
                  <a:cubicBezTo>
                    <a:pt x="1612225" y="1680367"/>
                    <a:pt x="1603374" y="1671516"/>
                    <a:pt x="1603374" y="1660598"/>
                  </a:cubicBezTo>
                  <a:cubicBezTo>
                    <a:pt x="1603374" y="1649680"/>
                    <a:pt x="1612225" y="1640829"/>
                    <a:pt x="1623143" y="1640829"/>
                  </a:cubicBezTo>
                  <a:close/>
                  <a:moveTo>
                    <a:pt x="575383" y="1640829"/>
                  </a:moveTo>
                  <a:cubicBezTo>
                    <a:pt x="582853" y="1640829"/>
                    <a:pt x="588909" y="1646885"/>
                    <a:pt x="588909" y="1654355"/>
                  </a:cubicBezTo>
                  <a:cubicBezTo>
                    <a:pt x="588909" y="1661825"/>
                    <a:pt x="582853" y="1667881"/>
                    <a:pt x="575383" y="1667881"/>
                  </a:cubicBezTo>
                  <a:cubicBezTo>
                    <a:pt x="567913" y="1667881"/>
                    <a:pt x="561857" y="1661825"/>
                    <a:pt x="561857" y="1654355"/>
                  </a:cubicBezTo>
                  <a:cubicBezTo>
                    <a:pt x="561857" y="1646885"/>
                    <a:pt x="567913" y="1640829"/>
                    <a:pt x="575383" y="1640829"/>
                  </a:cubicBezTo>
                  <a:close/>
                  <a:moveTo>
                    <a:pt x="1394758" y="1638749"/>
                  </a:moveTo>
                  <a:cubicBezTo>
                    <a:pt x="1396770" y="1638749"/>
                    <a:pt x="1398400" y="1640380"/>
                    <a:pt x="1398400" y="1642391"/>
                  </a:cubicBezTo>
                  <a:cubicBezTo>
                    <a:pt x="1398400" y="1644403"/>
                    <a:pt x="1396770" y="1646033"/>
                    <a:pt x="1394758" y="1646033"/>
                  </a:cubicBezTo>
                  <a:cubicBezTo>
                    <a:pt x="1392747" y="1646033"/>
                    <a:pt x="1391116" y="1644403"/>
                    <a:pt x="1391116" y="1642391"/>
                  </a:cubicBezTo>
                  <a:cubicBezTo>
                    <a:pt x="1391116" y="1640380"/>
                    <a:pt x="1392747" y="1638749"/>
                    <a:pt x="1394758" y="1638749"/>
                  </a:cubicBezTo>
                  <a:close/>
                  <a:moveTo>
                    <a:pt x="1005100" y="1638749"/>
                  </a:moveTo>
                  <a:cubicBezTo>
                    <a:pt x="1007974" y="1638749"/>
                    <a:pt x="1010303" y="1641544"/>
                    <a:pt x="1010303" y="1644992"/>
                  </a:cubicBezTo>
                  <a:cubicBezTo>
                    <a:pt x="1010303" y="1648440"/>
                    <a:pt x="1007974" y="1651235"/>
                    <a:pt x="1005100" y="1651235"/>
                  </a:cubicBezTo>
                  <a:cubicBezTo>
                    <a:pt x="1002226" y="1651235"/>
                    <a:pt x="999897" y="1648440"/>
                    <a:pt x="999897" y="1644992"/>
                  </a:cubicBezTo>
                  <a:cubicBezTo>
                    <a:pt x="999897" y="1641544"/>
                    <a:pt x="1002226" y="1638749"/>
                    <a:pt x="1005100" y="1638749"/>
                  </a:cubicBezTo>
                  <a:close/>
                  <a:moveTo>
                    <a:pt x="1726150" y="1635627"/>
                  </a:moveTo>
                  <a:cubicBezTo>
                    <a:pt x="1737643" y="1635627"/>
                    <a:pt x="1746960" y="1645177"/>
                    <a:pt x="1746960" y="1656957"/>
                  </a:cubicBezTo>
                  <a:cubicBezTo>
                    <a:pt x="1746960" y="1668737"/>
                    <a:pt x="1737643" y="1678287"/>
                    <a:pt x="1726150" y="1678287"/>
                  </a:cubicBezTo>
                  <a:cubicBezTo>
                    <a:pt x="1714657" y="1678287"/>
                    <a:pt x="1705340" y="1668737"/>
                    <a:pt x="1705340" y="1656957"/>
                  </a:cubicBezTo>
                  <a:cubicBezTo>
                    <a:pt x="1705340" y="1645177"/>
                    <a:pt x="1714657" y="1635627"/>
                    <a:pt x="1726150" y="1635627"/>
                  </a:cubicBezTo>
                  <a:close/>
                  <a:moveTo>
                    <a:pt x="481740" y="1633546"/>
                  </a:moveTo>
                  <a:cubicBezTo>
                    <a:pt x="486337" y="1633546"/>
                    <a:pt x="490064" y="1637972"/>
                    <a:pt x="490064" y="1643431"/>
                  </a:cubicBezTo>
                  <a:cubicBezTo>
                    <a:pt x="490064" y="1648890"/>
                    <a:pt x="486337" y="1653316"/>
                    <a:pt x="481740" y="1653316"/>
                  </a:cubicBezTo>
                  <a:cubicBezTo>
                    <a:pt x="477143" y="1653316"/>
                    <a:pt x="473416" y="1648890"/>
                    <a:pt x="473416" y="1643431"/>
                  </a:cubicBezTo>
                  <a:cubicBezTo>
                    <a:pt x="473416" y="1637972"/>
                    <a:pt x="477143" y="1633546"/>
                    <a:pt x="481740" y="1633546"/>
                  </a:cubicBezTo>
                  <a:close/>
                  <a:moveTo>
                    <a:pt x="1824995" y="1631465"/>
                  </a:moveTo>
                  <a:cubicBezTo>
                    <a:pt x="1835339" y="1631465"/>
                    <a:pt x="1843724" y="1639617"/>
                    <a:pt x="1843724" y="1649674"/>
                  </a:cubicBezTo>
                  <a:cubicBezTo>
                    <a:pt x="1843724" y="1659731"/>
                    <a:pt x="1835339" y="1667883"/>
                    <a:pt x="1824995" y="1667883"/>
                  </a:cubicBezTo>
                  <a:cubicBezTo>
                    <a:pt x="1814651" y="1667883"/>
                    <a:pt x="1806266" y="1659731"/>
                    <a:pt x="1806266" y="1649674"/>
                  </a:cubicBezTo>
                  <a:cubicBezTo>
                    <a:pt x="1806266" y="1639617"/>
                    <a:pt x="1814651" y="1631465"/>
                    <a:pt x="1824995" y="1631465"/>
                  </a:cubicBezTo>
                  <a:close/>
                  <a:moveTo>
                    <a:pt x="2329626" y="1628344"/>
                  </a:moveTo>
                  <a:cubicBezTo>
                    <a:pt x="2330201" y="1628344"/>
                    <a:pt x="2330667" y="1629509"/>
                    <a:pt x="2330667" y="1630946"/>
                  </a:cubicBezTo>
                  <a:cubicBezTo>
                    <a:pt x="2330667" y="1632383"/>
                    <a:pt x="2330201" y="1633548"/>
                    <a:pt x="2329626" y="1633548"/>
                  </a:cubicBezTo>
                  <a:cubicBezTo>
                    <a:pt x="2329051" y="1633548"/>
                    <a:pt x="2328585" y="1632383"/>
                    <a:pt x="2328585" y="1630946"/>
                  </a:cubicBezTo>
                  <a:cubicBezTo>
                    <a:pt x="2328585" y="1629509"/>
                    <a:pt x="2329051" y="1628344"/>
                    <a:pt x="2329626" y="1628344"/>
                  </a:cubicBezTo>
                  <a:close/>
                  <a:moveTo>
                    <a:pt x="391220" y="1624183"/>
                  </a:moveTo>
                  <a:cubicBezTo>
                    <a:pt x="395243" y="1624183"/>
                    <a:pt x="398504" y="1627444"/>
                    <a:pt x="398504" y="1631467"/>
                  </a:cubicBezTo>
                  <a:cubicBezTo>
                    <a:pt x="398504" y="1635490"/>
                    <a:pt x="395243" y="1638751"/>
                    <a:pt x="391220" y="1638751"/>
                  </a:cubicBezTo>
                  <a:cubicBezTo>
                    <a:pt x="387197" y="1638751"/>
                    <a:pt x="383936" y="1635490"/>
                    <a:pt x="383936" y="1631467"/>
                  </a:cubicBezTo>
                  <a:cubicBezTo>
                    <a:pt x="383936" y="1627444"/>
                    <a:pt x="387197" y="1624183"/>
                    <a:pt x="391220" y="1624183"/>
                  </a:cubicBezTo>
                  <a:close/>
                  <a:moveTo>
                    <a:pt x="1919159" y="1621061"/>
                  </a:moveTo>
                  <a:cubicBezTo>
                    <a:pt x="1928066" y="1621061"/>
                    <a:pt x="1935287" y="1628747"/>
                    <a:pt x="1935287" y="1638229"/>
                  </a:cubicBezTo>
                  <a:cubicBezTo>
                    <a:pt x="1935287" y="1647711"/>
                    <a:pt x="1928066" y="1655397"/>
                    <a:pt x="1919159" y="1655397"/>
                  </a:cubicBezTo>
                  <a:cubicBezTo>
                    <a:pt x="1910252" y="1655397"/>
                    <a:pt x="1903031" y="1647711"/>
                    <a:pt x="1903031" y="1638229"/>
                  </a:cubicBezTo>
                  <a:cubicBezTo>
                    <a:pt x="1903031" y="1628747"/>
                    <a:pt x="1910252" y="1621061"/>
                    <a:pt x="1919159" y="1621061"/>
                  </a:cubicBezTo>
                  <a:close/>
                  <a:moveTo>
                    <a:pt x="302259" y="1613778"/>
                  </a:moveTo>
                  <a:cubicBezTo>
                    <a:pt x="304844" y="1613778"/>
                    <a:pt x="306941" y="1616108"/>
                    <a:pt x="306941" y="1618980"/>
                  </a:cubicBezTo>
                  <a:cubicBezTo>
                    <a:pt x="306941" y="1621853"/>
                    <a:pt x="304844" y="1624183"/>
                    <a:pt x="302259" y="1624183"/>
                  </a:cubicBezTo>
                  <a:cubicBezTo>
                    <a:pt x="299674" y="1624183"/>
                    <a:pt x="297577" y="1621853"/>
                    <a:pt x="297577" y="1618980"/>
                  </a:cubicBezTo>
                  <a:cubicBezTo>
                    <a:pt x="297577" y="1616108"/>
                    <a:pt x="299674" y="1613778"/>
                    <a:pt x="302259" y="1613778"/>
                  </a:cubicBezTo>
                  <a:close/>
                  <a:moveTo>
                    <a:pt x="2009160" y="1611697"/>
                  </a:moveTo>
                  <a:cubicBezTo>
                    <a:pt x="2017205" y="1611697"/>
                    <a:pt x="2023727" y="1618219"/>
                    <a:pt x="2023727" y="1626264"/>
                  </a:cubicBezTo>
                  <a:cubicBezTo>
                    <a:pt x="2023727" y="1634309"/>
                    <a:pt x="2017205" y="1640831"/>
                    <a:pt x="2009160" y="1640831"/>
                  </a:cubicBezTo>
                  <a:cubicBezTo>
                    <a:pt x="2001115" y="1640831"/>
                    <a:pt x="1994593" y="1634309"/>
                    <a:pt x="1994593" y="1626264"/>
                  </a:cubicBezTo>
                  <a:cubicBezTo>
                    <a:pt x="1994593" y="1618219"/>
                    <a:pt x="2001115" y="1611697"/>
                    <a:pt x="2009160" y="1611697"/>
                  </a:cubicBezTo>
                  <a:close/>
                  <a:moveTo>
                    <a:pt x="1454065" y="1608575"/>
                  </a:moveTo>
                  <a:cubicBezTo>
                    <a:pt x="1454927" y="1608575"/>
                    <a:pt x="1455626" y="1609274"/>
                    <a:pt x="1455626" y="1610136"/>
                  </a:cubicBezTo>
                  <a:cubicBezTo>
                    <a:pt x="1455626" y="1610998"/>
                    <a:pt x="1454927" y="1611697"/>
                    <a:pt x="1454065" y="1611697"/>
                  </a:cubicBezTo>
                  <a:cubicBezTo>
                    <a:pt x="1453203" y="1611697"/>
                    <a:pt x="1452504" y="1610998"/>
                    <a:pt x="1452504" y="1610136"/>
                  </a:cubicBezTo>
                  <a:cubicBezTo>
                    <a:pt x="1452504" y="1609274"/>
                    <a:pt x="1453203" y="1608575"/>
                    <a:pt x="1454065" y="1608575"/>
                  </a:cubicBezTo>
                  <a:close/>
                  <a:moveTo>
                    <a:pt x="835502" y="1608575"/>
                  </a:moveTo>
                  <a:cubicBezTo>
                    <a:pt x="840099" y="1608575"/>
                    <a:pt x="843826" y="1612069"/>
                    <a:pt x="843826" y="1616379"/>
                  </a:cubicBezTo>
                  <a:cubicBezTo>
                    <a:pt x="843826" y="1620689"/>
                    <a:pt x="840099" y="1624183"/>
                    <a:pt x="835502" y="1624183"/>
                  </a:cubicBezTo>
                  <a:cubicBezTo>
                    <a:pt x="830905" y="1624183"/>
                    <a:pt x="827178" y="1620689"/>
                    <a:pt x="827178" y="1616379"/>
                  </a:cubicBezTo>
                  <a:cubicBezTo>
                    <a:pt x="827178" y="1612069"/>
                    <a:pt x="830905" y="1608575"/>
                    <a:pt x="835502" y="1608575"/>
                  </a:cubicBezTo>
                  <a:close/>
                  <a:moveTo>
                    <a:pt x="1565396" y="1606494"/>
                  </a:moveTo>
                  <a:cubicBezTo>
                    <a:pt x="1570280" y="1606494"/>
                    <a:pt x="1574240" y="1610454"/>
                    <a:pt x="1574240" y="1615338"/>
                  </a:cubicBezTo>
                  <a:cubicBezTo>
                    <a:pt x="1574240" y="1620222"/>
                    <a:pt x="1570280" y="1624182"/>
                    <a:pt x="1565396" y="1624182"/>
                  </a:cubicBezTo>
                  <a:cubicBezTo>
                    <a:pt x="1560512" y="1624182"/>
                    <a:pt x="1556552" y="1620222"/>
                    <a:pt x="1556552" y="1615338"/>
                  </a:cubicBezTo>
                  <a:cubicBezTo>
                    <a:pt x="1556552" y="1610454"/>
                    <a:pt x="1560512" y="1606494"/>
                    <a:pt x="1565396" y="1606494"/>
                  </a:cubicBezTo>
                  <a:close/>
                  <a:moveTo>
                    <a:pt x="1267819" y="1606494"/>
                  </a:moveTo>
                  <a:cubicBezTo>
                    <a:pt x="1268106" y="1606494"/>
                    <a:pt x="1268339" y="1606727"/>
                    <a:pt x="1268339" y="1607014"/>
                  </a:cubicBezTo>
                  <a:cubicBezTo>
                    <a:pt x="1268339" y="1607301"/>
                    <a:pt x="1268106" y="1607534"/>
                    <a:pt x="1267819" y="1607534"/>
                  </a:cubicBezTo>
                  <a:cubicBezTo>
                    <a:pt x="1267532" y="1607534"/>
                    <a:pt x="1267299" y="1607301"/>
                    <a:pt x="1267299" y="1607014"/>
                  </a:cubicBezTo>
                  <a:cubicBezTo>
                    <a:pt x="1267299" y="1606727"/>
                    <a:pt x="1267532" y="1606494"/>
                    <a:pt x="1267819" y="1606494"/>
                  </a:cubicBezTo>
                  <a:close/>
                  <a:moveTo>
                    <a:pt x="215899" y="1601292"/>
                  </a:moveTo>
                  <a:cubicBezTo>
                    <a:pt x="217335" y="1601292"/>
                    <a:pt x="218500" y="1602457"/>
                    <a:pt x="218500" y="1603893"/>
                  </a:cubicBezTo>
                  <a:cubicBezTo>
                    <a:pt x="218500" y="1605329"/>
                    <a:pt x="217335" y="1606494"/>
                    <a:pt x="215899" y="1606494"/>
                  </a:cubicBezTo>
                  <a:cubicBezTo>
                    <a:pt x="214463" y="1606494"/>
                    <a:pt x="213298" y="1605329"/>
                    <a:pt x="213298" y="1603893"/>
                  </a:cubicBezTo>
                  <a:cubicBezTo>
                    <a:pt x="213298" y="1602457"/>
                    <a:pt x="214463" y="1601292"/>
                    <a:pt x="215899" y="1601292"/>
                  </a:cubicBezTo>
                  <a:close/>
                  <a:moveTo>
                    <a:pt x="732495" y="1601291"/>
                  </a:moveTo>
                  <a:cubicBezTo>
                    <a:pt x="739391" y="1601291"/>
                    <a:pt x="744981" y="1606881"/>
                    <a:pt x="744981" y="1613777"/>
                  </a:cubicBezTo>
                  <a:cubicBezTo>
                    <a:pt x="744981" y="1620673"/>
                    <a:pt x="739391" y="1626263"/>
                    <a:pt x="732495" y="1626263"/>
                  </a:cubicBezTo>
                  <a:cubicBezTo>
                    <a:pt x="725599" y="1626263"/>
                    <a:pt x="720009" y="1620673"/>
                    <a:pt x="720009" y="1613777"/>
                  </a:cubicBezTo>
                  <a:cubicBezTo>
                    <a:pt x="720009" y="1606881"/>
                    <a:pt x="725599" y="1601291"/>
                    <a:pt x="732495" y="1601291"/>
                  </a:cubicBezTo>
                  <a:close/>
                  <a:moveTo>
                    <a:pt x="2097080" y="1599211"/>
                  </a:moveTo>
                  <a:cubicBezTo>
                    <a:pt x="2104838" y="1599211"/>
                    <a:pt x="2111127" y="1605267"/>
                    <a:pt x="2111127" y="1612737"/>
                  </a:cubicBezTo>
                  <a:cubicBezTo>
                    <a:pt x="2111127" y="1620207"/>
                    <a:pt x="2104838" y="1626263"/>
                    <a:pt x="2097080" y="1626263"/>
                  </a:cubicBezTo>
                  <a:cubicBezTo>
                    <a:pt x="2089322" y="1626263"/>
                    <a:pt x="2083033" y="1620207"/>
                    <a:pt x="2083033" y="1612737"/>
                  </a:cubicBezTo>
                  <a:cubicBezTo>
                    <a:pt x="2083033" y="1605267"/>
                    <a:pt x="2089322" y="1599211"/>
                    <a:pt x="2097080" y="1599211"/>
                  </a:cubicBezTo>
                  <a:close/>
                  <a:moveTo>
                    <a:pt x="1667883" y="1596089"/>
                  </a:moveTo>
                  <a:cubicBezTo>
                    <a:pt x="1675928" y="1596089"/>
                    <a:pt x="1682450" y="1602844"/>
                    <a:pt x="1682450" y="1611176"/>
                  </a:cubicBezTo>
                  <a:cubicBezTo>
                    <a:pt x="1682450" y="1619508"/>
                    <a:pt x="1675928" y="1626263"/>
                    <a:pt x="1667883" y="1626263"/>
                  </a:cubicBezTo>
                  <a:cubicBezTo>
                    <a:pt x="1659838" y="1626263"/>
                    <a:pt x="1653316" y="1619508"/>
                    <a:pt x="1653316" y="1611176"/>
                  </a:cubicBezTo>
                  <a:cubicBezTo>
                    <a:pt x="1653316" y="1602844"/>
                    <a:pt x="1659838" y="1596089"/>
                    <a:pt x="1667883" y="1596089"/>
                  </a:cubicBezTo>
                  <a:close/>
                  <a:moveTo>
                    <a:pt x="633650" y="1591927"/>
                  </a:moveTo>
                  <a:cubicBezTo>
                    <a:pt x="641695" y="1591927"/>
                    <a:pt x="648217" y="1599148"/>
                    <a:pt x="648217" y="1608055"/>
                  </a:cubicBezTo>
                  <a:cubicBezTo>
                    <a:pt x="648217" y="1616962"/>
                    <a:pt x="641695" y="1624183"/>
                    <a:pt x="633650" y="1624183"/>
                  </a:cubicBezTo>
                  <a:cubicBezTo>
                    <a:pt x="625605" y="1624183"/>
                    <a:pt x="619083" y="1616962"/>
                    <a:pt x="619083" y="1608055"/>
                  </a:cubicBezTo>
                  <a:cubicBezTo>
                    <a:pt x="619083" y="1599148"/>
                    <a:pt x="625605" y="1591927"/>
                    <a:pt x="633650" y="1591927"/>
                  </a:cubicBezTo>
                  <a:close/>
                  <a:moveTo>
                    <a:pt x="1332329" y="1588806"/>
                  </a:moveTo>
                  <a:cubicBezTo>
                    <a:pt x="1332616" y="1588806"/>
                    <a:pt x="1332849" y="1589039"/>
                    <a:pt x="1332849" y="1589326"/>
                  </a:cubicBezTo>
                  <a:cubicBezTo>
                    <a:pt x="1332849" y="1589613"/>
                    <a:pt x="1332616" y="1589846"/>
                    <a:pt x="1332329" y="1589846"/>
                  </a:cubicBezTo>
                  <a:cubicBezTo>
                    <a:pt x="1332042" y="1589846"/>
                    <a:pt x="1331809" y="1589613"/>
                    <a:pt x="1331809" y="1589326"/>
                  </a:cubicBezTo>
                  <a:cubicBezTo>
                    <a:pt x="1331809" y="1589039"/>
                    <a:pt x="1332042" y="1588806"/>
                    <a:pt x="1332329" y="1588806"/>
                  </a:cubicBezTo>
                  <a:close/>
                  <a:moveTo>
                    <a:pt x="1068049" y="1588806"/>
                  </a:moveTo>
                  <a:cubicBezTo>
                    <a:pt x="1068911" y="1588806"/>
                    <a:pt x="1069610" y="1589505"/>
                    <a:pt x="1069610" y="1590367"/>
                  </a:cubicBezTo>
                  <a:cubicBezTo>
                    <a:pt x="1069610" y="1591229"/>
                    <a:pt x="1068911" y="1591928"/>
                    <a:pt x="1068049" y="1591928"/>
                  </a:cubicBezTo>
                  <a:cubicBezTo>
                    <a:pt x="1067187" y="1591928"/>
                    <a:pt x="1066488" y="1591229"/>
                    <a:pt x="1066488" y="1590367"/>
                  </a:cubicBezTo>
                  <a:cubicBezTo>
                    <a:pt x="1066488" y="1589505"/>
                    <a:pt x="1067187" y="1588806"/>
                    <a:pt x="1068049" y="1588806"/>
                  </a:cubicBezTo>
                  <a:close/>
                  <a:moveTo>
                    <a:pt x="132661" y="1588806"/>
                  </a:moveTo>
                  <a:cubicBezTo>
                    <a:pt x="133523" y="1588806"/>
                    <a:pt x="134222" y="1589505"/>
                    <a:pt x="134222" y="1590367"/>
                  </a:cubicBezTo>
                  <a:cubicBezTo>
                    <a:pt x="134222" y="1591229"/>
                    <a:pt x="133523" y="1591928"/>
                    <a:pt x="132661" y="1591928"/>
                  </a:cubicBezTo>
                  <a:cubicBezTo>
                    <a:pt x="131799" y="1591928"/>
                    <a:pt x="131100" y="1591229"/>
                    <a:pt x="131100" y="1590367"/>
                  </a:cubicBezTo>
                  <a:cubicBezTo>
                    <a:pt x="131100" y="1589505"/>
                    <a:pt x="131799" y="1588806"/>
                    <a:pt x="132661" y="1588806"/>
                  </a:cubicBezTo>
                  <a:close/>
                  <a:moveTo>
                    <a:pt x="2182398" y="1586725"/>
                  </a:moveTo>
                  <a:cubicBezTo>
                    <a:pt x="2187857" y="1586725"/>
                    <a:pt x="2192283" y="1591616"/>
                    <a:pt x="2192283" y="1597650"/>
                  </a:cubicBezTo>
                  <a:cubicBezTo>
                    <a:pt x="2192283" y="1603684"/>
                    <a:pt x="2187857" y="1608575"/>
                    <a:pt x="2182398" y="1608575"/>
                  </a:cubicBezTo>
                  <a:cubicBezTo>
                    <a:pt x="2176939" y="1608575"/>
                    <a:pt x="2172513" y="1603684"/>
                    <a:pt x="2172513" y="1597650"/>
                  </a:cubicBezTo>
                  <a:cubicBezTo>
                    <a:pt x="2172513" y="1591616"/>
                    <a:pt x="2176939" y="1586725"/>
                    <a:pt x="2182398" y="1586725"/>
                  </a:cubicBezTo>
                  <a:close/>
                  <a:moveTo>
                    <a:pt x="1765688" y="1583603"/>
                  </a:moveTo>
                  <a:cubicBezTo>
                    <a:pt x="1776032" y="1583603"/>
                    <a:pt x="1784417" y="1591988"/>
                    <a:pt x="1784417" y="1602332"/>
                  </a:cubicBezTo>
                  <a:cubicBezTo>
                    <a:pt x="1784417" y="1612676"/>
                    <a:pt x="1776032" y="1621061"/>
                    <a:pt x="1765688" y="1621061"/>
                  </a:cubicBezTo>
                  <a:cubicBezTo>
                    <a:pt x="1755344" y="1621061"/>
                    <a:pt x="1746959" y="1612676"/>
                    <a:pt x="1746959" y="1602332"/>
                  </a:cubicBezTo>
                  <a:cubicBezTo>
                    <a:pt x="1746959" y="1591988"/>
                    <a:pt x="1755344" y="1583603"/>
                    <a:pt x="1765688" y="1583603"/>
                  </a:cubicBezTo>
                  <a:close/>
                  <a:moveTo>
                    <a:pt x="541047" y="1581522"/>
                  </a:moveTo>
                  <a:cubicBezTo>
                    <a:pt x="548517" y="1581522"/>
                    <a:pt x="554573" y="1588277"/>
                    <a:pt x="554573" y="1596609"/>
                  </a:cubicBezTo>
                  <a:cubicBezTo>
                    <a:pt x="554573" y="1604941"/>
                    <a:pt x="548517" y="1611696"/>
                    <a:pt x="541047" y="1611696"/>
                  </a:cubicBezTo>
                  <a:cubicBezTo>
                    <a:pt x="533577" y="1611696"/>
                    <a:pt x="527521" y="1604941"/>
                    <a:pt x="527521" y="1596609"/>
                  </a:cubicBezTo>
                  <a:cubicBezTo>
                    <a:pt x="527521" y="1588277"/>
                    <a:pt x="533577" y="1581522"/>
                    <a:pt x="541047" y="1581522"/>
                  </a:cubicBezTo>
                  <a:close/>
                  <a:moveTo>
                    <a:pt x="2268237" y="1576320"/>
                  </a:moveTo>
                  <a:cubicBezTo>
                    <a:pt x="2271685" y="1576320"/>
                    <a:pt x="2274480" y="1579115"/>
                    <a:pt x="2274480" y="1582563"/>
                  </a:cubicBezTo>
                  <a:cubicBezTo>
                    <a:pt x="2274480" y="1586011"/>
                    <a:pt x="2271685" y="1588806"/>
                    <a:pt x="2268237" y="1588806"/>
                  </a:cubicBezTo>
                  <a:cubicBezTo>
                    <a:pt x="2264789" y="1588806"/>
                    <a:pt x="2261994" y="1586011"/>
                    <a:pt x="2261994" y="1582563"/>
                  </a:cubicBezTo>
                  <a:cubicBezTo>
                    <a:pt x="2261994" y="1579115"/>
                    <a:pt x="2264789" y="1576320"/>
                    <a:pt x="2268237" y="1576320"/>
                  </a:cubicBezTo>
                  <a:close/>
                  <a:moveTo>
                    <a:pt x="451047" y="1574239"/>
                  </a:moveTo>
                  <a:cubicBezTo>
                    <a:pt x="456506" y="1574239"/>
                    <a:pt x="460932" y="1578665"/>
                    <a:pt x="460932" y="1584124"/>
                  </a:cubicBezTo>
                  <a:cubicBezTo>
                    <a:pt x="460932" y="1589583"/>
                    <a:pt x="456506" y="1594009"/>
                    <a:pt x="451047" y="1594009"/>
                  </a:cubicBezTo>
                  <a:cubicBezTo>
                    <a:pt x="445588" y="1594009"/>
                    <a:pt x="441162" y="1589583"/>
                    <a:pt x="441162" y="1584124"/>
                  </a:cubicBezTo>
                  <a:cubicBezTo>
                    <a:pt x="441162" y="1578665"/>
                    <a:pt x="445588" y="1574239"/>
                    <a:pt x="451047" y="1574239"/>
                  </a:cubicBezTo>
                  <a:close/>
                  <a:moveTo>
                    <a:pt x="1858290" y="1572158"/>
                  </a:moveTo>
                  <a:cubicBezTo>
                    <a:pt x="1869208" y="1572158"/>
                    <a:pt x="1878059" y="1581009"/>
                    <a:pt x="1878059" y="1591927"/>
                  </a:cubicBezTo>
                  <a:cubicBezTo>
                    <a:pt x="1878059" y="1602845"/>
                    <a:pt x="1869208" y="1611696"/>
                    <a:pt x="1858290" y="1611696"/>
                  </a:cubicBezTo>
                  <a:cubicBezTo>
                    <a:pt x="1847372" y="1611696"/>
                    <a:pt x="1838521" y="1602845"/>
                    <a:pt x="1838521" y="1591927"/>
                  </a:cubicBezTo>
                  <a:cubicBezTo>
                    <a:pt x="1838521" y="1581009"/>
                    <a:pt x="1847372" y="1572158"/>
                    <a:pt x="1858290" y="1572158"/>
                  </a:cubicBezTo>
                  <a:close/>
                  <a:moveTo>
                    <a:pt x="893248" y="1566956"/>
                  </a:moveTo>
                  <a:cubicBezTo>
                    <a:pt x="894684" y="1566956"/>
                    <a:pt x="895849" y="1568121"/>
                    <a:pt x="895849" y="1569557"/>
                  </a:cubicBezTo>
                  <a:cubicBezTo>
                    <a:pt x="895849" y="1570993"/>
                    <a:pt x="894684" y="1572158"/>
                    <a:pt x="893248" y="1572158"/>
                  </a:cubicBezTo>
                  <a:cubicBezTo>
                    <a:pt x="891812" y="1572158"/>
                    <a:pt x="890647" y="1570993"/>
                    <a:pt x="890647" y="1569557"/>
                  </a:cubicBezTo>
                  <a:cubicBezTo>
                    <a:pt x="890647" y="1568121"/>
                    <a:pt x="891812" y="1566956"/>
                    <a:pt x="893248" y="1566956"/>
                  </a:cubicBezTo>
                  <a:close/>
                  <a:moveTo>
                    <a:pt x="2350956" y="1563834"/>
                  </a:moveTo>
                  <a:cubicBezTo>
                    <a:pt x="2352393" y="1563834"/>
                    <a:pt x="2353558" y="1564999"/>
                    <a:pt x="2353558" y="1566436"/>
                  </a:cubicBezTo>
                  <a:cubicBezTo>
                    <a:pt x="2353558" y="1567873"/>
                    <a:pt x="2352393" y="1569038"/>
                    <a:pt x="2350956" y="1569038"/>
                  </a:cubicBezTo>
                  <a:cubicBezTo>
                    <a:pt x="2349519" y="1569038"/>
                    <a:pt x="2348354" y="1567873"/>
                    <a:pt x="2348354" y="1566436"/>
                  </a:cubicBezTo>
                  <a:cubicBezTo>
                    <a:pt x="2348354" y="1564999"/>
                    <a:pt x="2349519" y="1563834"/>
                    <a:pt x="2350956" y="1563834"/>
                  </a:cubicBezTo>
                  <a:close/>
                  <a:moveTo>
                    <a:pt x="1506089" y="1563834"/>
                  </a:moveTo>
                  <a:cubicBezTo>
                    <a:pt x="1508101" y="1563834"/>
                    <a:pt x="1509731" y="1565698"/>
                    <a:pt x="1509731" y="1567996"/>
                  </a:cubicBezTo>
                  <a:cubicBezTo>
                    <a:pt x="1509731" y="1570294"/>
                    <a:pt x="1508101" y="1572158"/>
                    <a:pt x="1506089" y="1572158"/>
                  </a:cubicBezTo>
                  <a:cubicBezTo>
                    <a:pt x="1504078" y="1572158"/>
                    <a:pt x="1502447" y="1570294"/>
                    <a:pt x="1502447" y="1567996"/>
                  </a:cubicBezTo>
                  <a:cubicBezTo>
                    <a:pt x="1502447" y="1565698"/>
                    <a:pt x="1504078" y="1563834"/>
                    <a:pt x="1506089" y="1563834"/>
                  </a:cubicBezTo>
                  <a:close/>
                  <a:moveTo>
                    <a:pt x="1948292" y="1561754"/>
                  </a:moveTo>
                  <a:cubicBezTo>
                    <a:pt x="1957199" y="1561754"/>
                    <a:pt x="1964420" y="1569440"/>
                    <a:pt x="1964420" y="1578922"/>
                  </a:cubicBezTo>
                  <a:cubicBezTo>
                    <a:pt x="1964420" y="1588404"/>
                    <a:pt x="1957199" y="1596090"/>
                    <a:pt x="1948292" y="1596090"/>
                  </a:cubicBezTo>
                  <a:cubicBezTo>
                    <a:pt x="1939385" y="1596090"/>
                    <a:pt x="1932164" y="1588404"/>
                    <a:pt x="1932164" y="1578922"/>
                  </a:cubicBezTo>
                  <a:cubicBezTo>
                    <a:pt x="1932164" y="1569440"/>
                    <a:pt x="1939385" y="1561754"/>
                    <a:pt x="1948292" y="1561754"/>
                  </a:cubicBezTo>
                  <a:close/>
                  <a:moveTo>
                    <a:pt x="364168" y="1561754"/>
                  </a:moveTo>
                  <a:cubicBezTo>
                    <a:pt x="368191" y="1561754"/>
                    <a:pt x="371452" y="1565714"/>
                    <a:pt x="371452" y="1570598"/>
                  </a:cubicBezTo>
                  <a:cubicBezTo>
                    <a:pt x="371452" y="1575482"/>
                    <a:pt x="368191" y="1579442"/>
                    <a:pt x="364168" y="1579442"/>
                  </a:cubicBezTo>
                  <a:cubicBezTo>
                    <a:pt x="360145" y="1579442"/>
                    <a:pt x="356884" y="1575482"/>
                    <a:pt x="356884" y="1570598"/>
                  </a:cubicBezTo>
                  <a:cubicBezTo>
                    <a:pt x="356884" y="1565714"/>
                    <a:pt x="360145" y="1561754"/>
                    <a:pt x="364168" y="1561754"/>
                  </a:cubicBezTo>
                  <a:close/>
                  <a:moveTo>
                    <a:pt x="1007700" y="1561753"/>
                  </a:moveTo>
                  <a:cubicBezTo>
                    <a:pt x="1007987" y="1561753"/>
                    <a:pt x="1008220" y="1561986"/>
                    <a:pt x="1008220" y="1562273"/>
                  </a:cubicBezTo>
                  <a:cubicBezTo>
                    <a:pt x="1008220" y="1562560"/>
                    <a:pt x="1007987" y="1562793"/>
                    <a:pt x="1007700" y="1562793"/>
                  </a:cubicBezTo>
                  <a:cubicBezTo>
                    <a:pt x="1007413" y="1562793"/>
                    <a:pt x="1007180" y="1562560"/>
                    <a:pt x="1007180" y="1562273"/>
                  </a:cubicBezTo>
                  <a:cubicBezTo>
                    <a:pt x="1007180" y="1561986"/>
                    <a:pt x="1007413" y="1561753"/>
                    <a:pt x="1007700" y="1561753"/>
                  </a:cubicBezTo>
                  <a:close/>
                  <a:moveTo>
                    <a:pt x="1609616" y="1556551"/>
                  </a:moveTo>
                  <a:cubicBezTo>
                    <a:pt x="1614213" y="1556551"/>
                    <a:pt x="1617940" y="1560511"/>
                    <a:pt x="1617940" y="1565395"/>
                  </a:cubicBezTo>
                  <a:cubicBezTo>
                    <a:pt x="1617940" y="1570279"/>
                    <a:pt x="1614213" y="1574239"/>
                    <a:pt x="1609616" y="1574239"/>
                  </a:cubicBezTo>
                  <a:cubicBezTo>
                    <a:pt x="1605019" y="1574239"/>
                    <a:pt x="1601292" y="1570279"/>
                    <a:pt x="1601292" y="1565395"/>
                  </a:cubicBezTo>
                  <a:cubicBezTo>
                    <a:pt x="1601292" y="1560511"/>
                    <a:pt x="1605019" y="1556551"/>
                    <a:pt x="1609616" y="1556551"/>
                  </a:cubicBezTo>
                  <a:close/>
                  <a:moveTo>
                    <a:pt x="789721" y="1554470"/>
                  </a:moveTo>
                  <a:cubicBezTo>
                    <a:pt x="796617" y="1554470"/>
                    <a:pt x="802207" y="1560060"/>
                    <a:pt x="802207" y="1566956"/>
                  </a:cubicBezTo>
                  <a:cubicBezTo>
                    <a:pt x="802207" y="1573852"/>
                    <a:pt x="796617" y="1579442"/>
                    <a:pt x="789721" y="1579442"/>
                  </a:cubicBezTo>
                  <a:cubicBezTo>
                    <a:pt x="782825" y="1579442"/>
                    <a:pt x="777235" y="1573852"/>
                    <a:pt x="777235" y="1566956"/>
                  </a:cubicBezTo>
                  <a:cubicBezTo>
                    <a:pt x="777235" y="1560060"/>
                    <a:pt x="782825" y="1554470"/>
                    <a:pt x="789721" y="1554470"/>
                  </a:cubicBezTo>
                  <a:close/>
                  <a:moveTo>
                    <a:pt x="277807" y="1552390"/>
                  </a:moveTo>
                  <a:cubicBezTo>
                    <a:pt x="280680" y="1552390"/>
                    <a:pt x="283010" y="1554486"/>
                    <a:pt x="283010" y="1557072"/>
                  </a:cubicBezTo>
                  <a:cubicBezTo>
                    <a:pt x="283010" y="1559657"/>
                    <a:pt x="280680" y="1561754"/>
                    <a:pt x="277807" y="1561754"/>
                  </a:cubicBezTo>
                  <a:cubicBezTo>
                    <a:pt x="274935" y="1561754"/>
                    <a:pt x="272605" y="1559657"/>
                    <a:pt x="272605" y="1557072"/>
                  </a:cubicBezTo>
                  <a:cubicBezTo>
                    <a:pt x="272605" y="1554486"/>
                    <a:pt x="274935" y="1552390"/>
                    <a:pt x="277807" y="1552390"/>
                  </a:cubicBezTo>
                  <a:close/>
                  <a:moveTo>
                    <a:pt x="2036732" y="1549268"/>
                  </a:moveTo>
                  <a:cubicBezTo>
                    <a:pt x="2045064" y="1549268"/>
                    <a:pt x="2051819" y="1556023"/>
                    <a:pt x="2051819" y="1564355"/>
                  </a:cubicBezTo>
                  <a:cubicBezTo>
                    <a:pt x="2051819" y="1572687"/>
                    <a:pt x="2045064" y="1579442"/>
                    <a:pt x="2036732" y="1579442"/>
                  </a:cubicBezTo>
                  <a:cubicBezTo>
                    <a:pt x="2028400" y="1579442"/>
                    <a:pt x="2021645" y="1572687"/>
                    <a:pt x="2021645" y="1564355"/>
                  </a:cubicBezTo>
                  <a:cubicBezTo>
                    <a:pt x="2021645" y="1556023"/>
                    <a:pt x="2028400" y="1549268"/>
                    <a:pt x="2036732" y="1549268"/>
                  </a:cubicBezTo>
                  <a:close/>
                  <a:moveTo>
                    <a:pt x="691916" y="1544065"/>
                  </a:moveTo>
                  <a:cubicBezTo>
                    <a:pt x="700536" y="1544065"/>
                    <a:pt x="707523" y="1550820"/>
                    <a:pt x="707523" y="1559152"/>
                  </a:cubicBezTo>
                  <a:cubicBezTo>
                    <a:pt x="707523" y="1567484"/>
                    <a:pt x="700536" y="1574239"/>
                    <a:pt x="691916" y="1574239"/>
                  </a:cubicBezTo>
                  <a:cubicBezTo>
                    <a:pt x="683296" y="1574239"/>
                    <a:pt x="676309" y="1567484"/>
                    <a:pt x="676309" y="1559152"/>
                  </a:cubicBezTo>
                  <a:cubicBezTo>
                    <a:pt x="676309" y="1550820"/>
                    <a:pt x="683296" y="1544065"/>
                    <a:pt x="691916" y="1544065"/>
                  </a:cubicBezTo>
                  <a:close/>
                  <a:moveTo>
                    <a:pt x="194570" y="1539904"/>
                  </a:moveTo>
                  <a:cubicBezTo>
                    <a:pt x="195145" y="1539904"/>
                    <a:pt x="195611" y="1540370"/>
                    <a:pt x="195611" y="1540945"/>
                  </a:cubicBezTo>
                  <a:cubicBezTo>
                    <a:pt x="195611" y="1541520"/>
                    <a:pt x="195145" y="1541986"/>
                    <a:pt x="194570" y="1541986"/>
                  </a:cubicBezTo>
                  <a:cubicBezTo>
                    <a:pt x="193995" y="1541986"/>
                    <a:pt x="193529" y="1541520"/>
                    <a:pt x="193529" y="1540945"/>
                  </a:cubicBezTo>
                  <a:cubicBezTo>
                    <a:pt x="193529" y="1540370"/>
                    <a:pt x="193995" y="1539904"/>
                    <a:pt x="194570" y="1539904"/>
                  </a:cubicBezTo>
                  <a:close/>
                  <a:moveTo>
                    <a:pt x="1707420" y="1539903"/>
                  </a:moveTo>
                  <a:cubicBezTo>
                    <a:pt x="1717189" y="1539903"/>
                    <a:pt x="1725108" y="1547589"/>
                    <a:pt x="1725108" y="1557071"/>
                  </a:cubicBezTo>
                  <a:cubicBezTo>
                    <a:pt x="1725108" y="1566553"/>
                    <a:pt x="1717189" y="1574239"/>
                    <a:pt x="1707420" y="1574239"/>
                  </a:cubicBezTo>
                  <a:cubicBezTo>
                    <a:pt x="1697651" y="1574239"/>
                    <a:pt x="1689732" y="1566553"/>
                    <a:pt x="1689732" y="1557071"/>
                  </a:cubicBezTo>
                  <a:cubicBezTo>
                    <a:pt x="1689732" y="1547589"/>
                    <a:pt x="1697651" y="1539903"/>
                    <a:pt x="1707420" y="1539903"/>
                  </a:cubicBezTo>
                  <a:close/>
                  <a:moveTo>
                    <a:pt x="2120490" y="1534702"/>
                  </a:moveTo>
                  <a:cubicBezTo>
                    <a:pt x="2128535" y="1534702"/>
                    <a:pt x="2135057" y="1541224"/>
                    <a:pt x="2135057" y="1549269"/>
                  </a:cubicBezTo>
                  <a:cubicBezTo>
                    <a:pt x="2135057" y="1557314"/>
                    <a:pt x="2128535" y="1563836"/>
                    <a:pt x="2120490" y="1563836"/>
                  </a:cubicBezTo>
                  <a:cubicBezTo>
                    <a:pt x="2112445" y="1563836"/>
                    <a:pt x="2105923" y="1557314"/>
                    <a:pt x="2105923" y="1549269"/>
                  </a:cubicBezTo>
                  <a:cubicBezTo>
                    <a:pt x="2105923" y="1541224"/>
                    <a:pt x="2112445" y="1534702"/>
                    <a:pt x="2120490" y="1534702"/>
                  </a:cubicBezTo>
                  <a:close/>
                  <a:moveTo>
                    <a:pt x="600355" y="1529498"/>
                  </a:moveTo>
                  <a:cubicBezTo>
                    <a:pt x="610699" y="1529498"/>
                    <a:pt x="619084" y="1537883"/>
                    <a:pt x="619084" y="1548227"/>
                  </a:cubicBezTo>
                  <a:cubicBezTo>
                    <a:pt x="619084" y="1558571"/>
                    <a:pt x="610699" y="1566956"/>
                    <a:pt x="600355" y="1566956"/>
                  </a:cubicBezTo>
                  <a:cubicBezTo>
                    <a:pt x="590011" y="1566956"/>
                    <a:pt x="581626" y="1558571"/>
                    <a:pt x="581626" y="1548227"/>
                  </a:cubicBezTo>
                  <a:cubicBezTo>
                    <a:pt x="581626" y="1537883"/>
                    <a:pt x="590011" y="1529498"/>
                    <a:pt x="600355" y="1529498"/>
                  </a:cubicBezTo>
                  <a:close/>
                  <a:moveTo>
                    <a:pt x="112892" y="1524296"/>
                  </a:moveTo>
                  <a:cubicBezTo>
                    <a:pt x="113754" y="1524296"/>
                    <a:pt x="114453" y="1524995"/>
                    <a:pt x="114453" y="1525857"/>
                  </a:cubicBezTo>
                  <a:cubicBezTo>
                    <a:pt x="114453" y="1526719"/>
                    <a:pt x="113754" y="1527418"/>
                    <a:pt x="112892" y="1527418"/>
                  </a:cubicBezTo>
                  <a:cubicBezTo>
                    <a:pt x="112030" y="1527418"/>
                    <a:pt x="111331" y="1526719"/>
                    <a:pt x="111331" y="1525857"/>
                  </a:cubicBezTo>
                  <a:cubicBezTo>
                    <a:pt x="111331" y="1524995"/>
                    <a:pt x="112030" y="1524296"/>
                    <a:pt x="112892" y="1524296"/>
                  </a:cubicBezTo>
                  <a:close/>
                  <a:moveTo>
                    <a:pt x="1798983" y="1522215"/>
                  </a:moveTo>
                  <a:cubicBezTo>
                    <a:pt x="1811050" y="1522215"/>
                    <a:pt x="1820833" y="1532230"/>
                    <a:pt x="1820833" y="1544585"/>
                  </a:cubicBezTo>
                  <a:cubicBezTo>
                    <a:pt x="1820833" y="1556940"/>
                    <a:pt x="1811050" y="1566955"/>
                    <a:pt x="1798983" y="1566955"/>
                  </a:cubicBezTo>
                  <a:cubicBezTo>
                    <a:pt x="1786916" y="1566955"/>
                    <a:pt x="1777133" y="1556940"/>
                    <a:pt x="1777133" y="1544585"/>
                  </a:cubicBezTo>
                  <a:cubicBezTo>
                    <a:pt x="1777133" y="1532230"/>
                    <a:pt x="1786916" y="1522215"/>
                    <a:pt x="1798983" y="1522215"/>
                  </a:cubicBezTo>
                  <a:close/>
                  <a:moveTo>
                    <a:pt x="953596" y="1522215"/>
                  </a:moveTo>
                  <a:cubicBezTo>
                    <a:pt x="953883" y="1522215"/>
                    <a:pt x="954116" y="1522448"/>
                    <a:pt x="954116" y="1522735"/>
                  </a:cubicBezTo>
                  <a:cubicBezTo>
                    <a:pt x="954116" y="1523022"/>
                    <a:pt x="953883" y="1523255"/>
                    <a:pt x="953596" y="1523255"/>
                  </a:cubicBezTo>
                  <a:cubicBezTo>
                    <a:pt x="953309" y="1523255"/>
                    <a:pt x="953076" y="1523022"/>
                    <a:pt x="953076" y="1522735"/>
                  </a:cubicBezTo>
                  <a:cubicBezTo>
                    <a:pt x="953076" y="1522448"/>
                    <a:pt x="953309" y="1522215"/>
                    <a:pt x="953596" y="1522215"/>
                  </a:cubicBezTo>
                  <a:close/>
                  <a:moveTo>
                    <a:pt x="2203727" y="1520135"/>
                  </a:moveTo>
                  <a:cubicBezTo>
                    <a:pt x="2211197" y="1520135"/>
                    <a:pt x="2217253" y="1526191"/>
                    <a:pt x="2217253" y="1533661"/>
                  </a:cubicBezTo>
                  <a:cubicBezTo>
                    <a:pt x="2217253" y="1541131"/>
                    <a:pt x="2211197" y="1547187"/>
                    <a:pt x="2203727" y="1547187"/>
                  </a:cubicBezTo>
                  <a:cubicBezTo>
                    <a:pt x="2196257" y="1547187"/>
                    <a:pt x="2190201" y="1541131"/>
                    <a:pt x="2190201" y="1533661"/>
                  </a:cubicBezTo>
                  <a:cubicBezTo>
                    <a:pt x="2190201" y="1526191"/>
                    <a:pt x="2196257" y="1520135"/>
                    <a:pt x="2203727" y="1520135"/>
                  </a:cubicBezTo>
                  <a:close/>
                  <a:moveTo>
                    <a:pt x="1445741" y="1520134"/>
                  </a:moveTo>
                  <a:cubicBezTo>
                    <a:pt x="1446028" y="1520134"/>
                    <a:pt x="1446261" y="1520367"/>
                    <a:pt x="1446261" y="1520654"/>
                  </a:cubicBezTo>
                  <a:cubicBezTo>
                    <a:pt x="1446261" y="1520941"/>
                    <a:pt x="1446028" y="1521174"/>
                    <a:pt x="1445741" y="1521174"/>
                  </a:cubicBezTo>
                  <a:cubicBezTo>
                    <a:pt x="1445454" y="1521174"/>
                    <a:pt x="1445221" y="1520941"/>
                    <a:pt x="1445221" y="1520654"/>
                  </a:cubicBezTo>
                  <a:cubicBezTo>
                    <a:pt x="1445221" y="1520367"/>
                    <a:pt x="1445454" y="1520134"/>
                    <a:pt x="1445741" y="1520134"/>
                  </a:cubicBezTo>
                  <a:close/>
                  <a:moveTo>
                    <a:pt x="511394" y="1520134"/>
                  </a:moveTo>
                  <a:cubicBezTo>
                    <a:pt x="520301" y="1520134"/>
                    <a:pt x="527522" y="1527355"/>
                    <a:pt x="527522" y="1536262"/>
                  </a:cubicBezTo>
                  <a:cubicBezTo>
                    <a:pt x="527522" y="1545169"/>
                    <a:pt x="520301" y="1552390"/>
                    <a:pt x="511394" y="1552390"/>
                  </a:cubicBezTo>
                  <a:cubicBezTo>
                    <a:pt x="502487" y="1552390"/>
                    <a:pt x="495266" y="1545169"/>
                    <a:pt x="495266" y="1536262"/>
                  </a:cubicBezTo>
                  <a:cubicBezTo>
                    <a:pt x="495266" y="1527355"/>
                    <a:pt x="502487" y="1520134"/>
                    <a:pt x="511394" y="1520134"/>
                  </a:cubicBezTo>
                  <a:close/>
                  <a:moveTo>
                    <a:pt x="847468" y="1517013"/>
                  </a:moveTo>
                  <a:cubicBezTo>
                    <a:pt x="849480" y="1517013"/>
                    <a:pt x="851110" y="1518644"/>
                    <a:pt x="851110" y="1520655"/>
                  </a:cubicBezTo>
                  <a:cubicBezTo>
                    <a:pt x="851110" y="1522667"/>
                    <a:pt x="849480" y="1524297"/>
                    <a:pt x="847468" y="1524297"/>
                  </a:cubicBezTo>
                  <a:cubicBezTo>
                    <a:pt x="845457" y="1524297"/>
                    <a:pt x="843826" y="1522667"/>
                    <a:pt x="843826" y="1520655"/>
                  </a:cubicBezTo>
                  <a:cubicBezTo>
                    <a:pt x="843826" y="1518644"/>
                    <a:pt x="845457" y="1517013"/>
                    <a:pt x="847468" y="1517013"/>
                  </a:cubicBezTo>
                  <a:close/>
                  <a:moveTo>
                    <a:pt x="1550829" y="1514932"/>
                  </a:moveTo>
                  <a:cubicBezTo>
                    <a:pt x="1552841" y="1514932"/>
                    <a:pt x="1554471" y="1516563"/>
                    <a:pt x="1554471" y="1518574"/>
                  </a:cubicBezTo>
                  <a:cubicBezTo>
                    <a:pt x="1554471" y="1520586"/>
                    <a:pt x="1552841" y="1522216"/>
                    <a:pt x="1550829" y="1522216"/>
                  </a:cubicBezTo>
                  <a:cubicBezTo>
                    <a:pt x="1548818" y="1522216"/>
                    <a:pt x="1547187" y="1520586"/>
                    <a:pt x="1547187" y="1518574"/>
                  </a:cubicBezTo>
                  <a:cubicBezTo>
                    <a:pt x="1547187" y="1516563"/>
                    <a:pt x="1548818" y="1514932"/>
                    <a:pt x="1550829" y="1514932"/>
                  </a:cubicBezTo>
                  <a:close/>
                  <a:moveTo>
                    <a:pt x="2286446" y="1509730"/>
                  </a:moveTo>
                  <a:cubicBezTo>
                    <a:pt x="2290756" y="1509730"/>
                    <a:pt x="2294250" y="1513690"/>
                    <a:pt x="2294250" y="1518574"/>
                  </a:cubicBezTo>
                  <a:cubicBezTo>
                    <a:pt x="2294250" y="1523458"/>
                    <a:pt x="2290756" y="1527418"/>
                    <a:pt x="2286446" y="1527418"/>
                  </a:cubicBezTo>
                  <a:cubicBezTo>
                    <a:pt x="2282136" y="1527418"/>
                    <a:pt x="2278642" y="1523458"/>
                    <a:pt x="2278642" y="1518574"/>
                  </a:cubicBezTo>
                  <a:cubicBezTo>
                    <a:pt x="2278642" y="1513690"/>
                    <a:pt x="2282136" y="1509730"/>
                    <a:pt x="2286446" y="1509730"/>
                  </a:cubicBezTo>
                  <a:close/>
                  <a:moveTo>
                    <a:pt x="1886904" y="1509729"/>
                  </a:moveTo>
                  <a:cubicBezTo>
                    <a:pt x="1898684" y="1509729"/>
                    <a:pt x="1908234" y="1519279"/>
                    <a:pt x="1908234" y="1531059"/>
                  </a:cubicBezTo>
                  <a:cubicBezTo>
                    <a:pt x="1908234" y="1542839"/>
                    <a:pt x="1898684" y="1552389"/>
                    <a:pt x="1886904" y="1552389"/>
                  </a:cubicBezTo>
                  <a:cubicBezTo>
                    <a:pt x="1875124" y="1552389"/>
                    <a:pt x="1865574" y="1542839"/>
                    <a:pt x="1865574" y="1531059"/>
                  </a:cubicBezTo>
                  <a:cubicBezTo>
                    <a:pt x="1865574" y="1519279"/>
                    <a:pt x="1875124" y="1509729"/>
                    <a:pt x="1886904" y="1509729"/>
                  </a:cubicBezTo>
                  <a:close/>
                  <a:moveTo>
                    <a:pt x="426075" y="1509729"/>
                  </a:moveTo>
                  <a:cubicBezTo>
                    <a:pt x="432684" y="1509729"/>
                    <a:pt x="438041" y="1515319"/>
                    <a:pt x="438041" y="1522215"/>
                  </a:cubicBezTo>
                  <a:cubicBezTo>
                    <a:pt x="438041" y="1529111"/>
                    <a:pt x="432684" y="1534701"/>
                    <a:pt x="426075" y="1534701"/>
                  </a:cubicBezTo>
                  <a:cubicBezTo>
                    <a:pt x="419466" y="1534701"/>
                    <a:pt x="414109" y="1529111"/>
                    <a:pt x="414109" y="1522215"/>
                  </a:cubicBezTo>
                  <a:cubicBezTo>
                    <a:pt x="414109" y="1515319"/>
                    <a:pt x="419466" y="1509729"/>
                    <a:pt x="426075" y="1509729"/>
                  </a:cubicBezTo>
                  <a:close/>
                  <a:moveTo>
                    <a:pt x="341797" y="1502447"/>
                  </a:moveTo>
                  <a:cubicBezTo>
                    <a:pt x="344382" y="1502447"/>
                    <a:pt x="346479" y="1504777"/>
                    <a:pt x="346479" y="1507649"/>
                  </a:cubicBezTo>
                  <a:cubicBezTo>
                    <a:pt x="346479" y="1510522"/>
                    <a:pt x="344382" y="1512852"/>
                    <a:pt x="341797" y="1512852"/>
                  </a:cubicBezTo>
                  <a:cubicBezTo>
                    <a:pt x="339212" y="1512852"/>
                    <a:pt x="337115" y="1510522"/>
                    <a:pt x="337115" y="1507649"/>
                  </a:cubicBezTo>
                  <a:cubicBezTo>
                    <a:pt x="337115" y="1504777"/>
                    <a:pt x="339212" y="1502447"/>
                    <a:pt x="341797" y="1502447"/>
                  </a:cubicBezTo>
                  <a:close/>
                  <a:moveTo>
                    <a:pt x="751224" y="1502446"/>
                  </a:moveTo>
                  <a:cubicBezTo>
                    <a:pt x="755821" y="1502446"/>
                    <a:pt x="759548" y="1506872"/>
                    <a:pt x="759548" y="1512331"/>
                  </a:cubicBezTo>
                  <a:cubicBezTo>
                    <a:pt x="759548" y="1517790"/>
                    <a:pt x="755821" y="1522216"/>
                    <a:pt x="751224" y="1522216"/>
                  </a:cubicBezTo>
                  <a:cubicBezTo>
                    <a:pt x="746627" y="1522216"/>
                    <a:pt x="742900" y="1517790"/>
                    <a:pt x="742900" y="1512331"/>
                  </a:cubicBezTo>
                  <a:cubicBezTo>
                    <a:pt x="742900" y="1506872"/>
                    <a:pt x="746627" y="1502446"/>
                    <a:pt x="751224" y="1502446"/>
                  </a:cubicBezTo>
                  <a:close/>
                  <a:moveTo>
                    <a:pt x="2368123" y="1500365"/>
                  </a:moveTo>
                  <a:cubicBezTo>
                    <a:pt x="2369272" y="1500365"/>
                    <a:pt x="2370204" y="1501297"/>
                    <a:pt x="2370204" y="1502446"/>
                  </a:cubicBezTo>
                  <a:cubicBezTo>
                    <a:pt x="2370204" y="1503595"/>
                    <a:pt x="2369272" y="1504527"/>
                    <a:pt x="2368123" y="1504527"/>
                  </a:cubicBezTo>
                  <a:cubicBezTo>
                    <a:pt x="2366974" y="1504527"/>
                    <a:pt x="2366042" y="1503595"/>
                    <a:pt x="2366042" y="1502446"/>
                  </a:cubicBezTo>
                  <a:cubicBezTo>
                    <a:pt x="2366042" y="1501297"/>
                    <a:pt x="2366974" y="1500365"/>
                    <a:pt x="2368123" y="1500365"/>
                  </a:cubicBezTo>
                  <a:close/>
                  <a:moveTo>
                    <a:pt x="1973263" y="1497245"/>
                  </a:moveTo>
                  <a:cubicBezTo>
                    <a:pt x="1983320" y="1497245"/>
                    <a:pt x="1991472" y="1505630"/>
                    <a:pt x="1991472" y="1515974"/>
                  </a:cubicBezTo>
                  <a:cubicBezTo>
                    <a:pt x="1991472" y="1526318"/>
                    <a:pt x="1983320" y="1534703"/>
                    <a:pt x="1973263" y="1534703"/>
                  </a:cubicBezTo>
                  <a:cubicBezTo>
                    <a:pt x="1963206" y="1534703"/>
                    <a:pt x="1955054" y="1526318"/>
                    <a:pt x="1955054" y="1515974"/>
                  </a:cubicBezTo>
                  <a:cubicBezTo>
                    <a:pt x="1955054" y="1505630"/>
                    <a:pt x="1963206" y="1497245"/>
                    <a:pt x="1973263" y="1497245"/>
                  </a:cubicBezTo>
                  <a:close/>
                  <a:moveTo>
                    <a:pt x="1646553" y="1497244"/>
                  </a:moveTo>
                  <a:cubicBezTo>
                    <a:pt x="1652587" y="1497244"/>
                    <a:pt x="1657478" y="1502368"/>
                    <a:pt x="1657478" y="1508689"/>
                  </a:cubicBezTo>
                  <a:cubicBezTo>
                    <a:pt x="1657478" y="1515010"/>
                    <a:pt x="1652587" y="1520134"/>
                    <a:pt x="1646553" y="1520134"/>
                  </a:cubicBezTo>
                  <a:cubicBezTo>
                    <a:pt x="1640519" y="1520134"/>
                    <a:pt x="1635628" y="1515010"/>
                    <a:pt x="1635628" y="1508689"/>
                  </a:cubicBezTo>
                  <a:cubicBezTo>
                    <a:pt x="1635628" y="1502368"/>
                    <a:pt x="1640519" y="1497244"/>
                    <a:pt x="1646553" y="1497244"/>
                  </a:cubicBezTo>
                  <a:close/>
                  <a:moveTo>
                    <a:pt x="259079" y="1489961"/>
                  </a:moveTo>
                  <a:cubicBezTo>
                    <a:pt x="261377" y="1489961"/>
                    <a:pt x="263241" y="1491126"/>
                    <a:pt x="263241" y="1492562"/>
                  </a:cubicBezTo>
                  <a:cubicBezTo>
                    <a:pt x="263241" y="1493998"/>
                    <a:pt x="261377" y="1495163"/>
                    <a:pt x="259079" y="1495163"/>
                  </a:cubicBezTo>
                  <a:cubicBezTo>
                    <a:pt x="256781" y="1495163"/>
                    <a:pt x="254917" y="1493998"/>
                    <a:pt x="254917" y="1492562"/>
                  </a:cubicBezTo>
                  <a:cubicBezTo>
                    <a:pt x="254917" y="1491126"/>
                    <a:pt x="256781" y="1489961"/>
                    <a:pt x="259079" y="1489961"/>
                  </a:cubicBezTo>
                  <a:close/>
                  <a:moveTo>
                    <a:pt x="2057542" y="1484759"/>
                  </a:moveTo>
                  <a:cubicBezTo>
                    <a:pt x="2066449" y="1484759"/>
                    <a:pt x="2073670" y="1491980"/>
                    <a:pt x="2073670" y="1500887"/>
                  </a:cubicBezTo>
                  <a:cubicBezTo>
                    <a:pt x="2073670" y="1509794"/>
                    <a:pt x="2066449" y="1517015"/>
                    <a:pt x="2057542" y="1517015"/>
                  </a:cubicBezTo>
                  <a:cubicBezTo>
                    <a:pt x="2048635" y="1517015"/>
                    <a:pt x="2041414" y="1509794"/>
                    <a:pt x="2041414" y="1500887"/>
                  </a:cubicBezTo>
                  <a:cubicBezTo>
                    <a:pt x="2041414" y="1491980"/>
                    <a:pt x="2048635" y="1484759"/>
                    <a:pt x="2057542" y="1484759"/>
                  </a:cubicBezTo>
                  <a:close/>
                  <a:moveTo>
                    <a:pt x="660182" y="1484758"/>
                  </a:moveTo>
                  <a:cubicBezTo>
                    <a:pt x="669089" y="1484758"/>
                    <a:pt x="676310" y="1491979"/>
                    <a:pt x="676310" y="1500886"/>
                  </a:cubicBezTo>
                  <a:cubicBezTo>
                    <a:pt x="676310" y="1509793"/>
                    <a:pt x="669089" y="1517014"/>
                    <a:pt x="660182" y="1517014"/>
                  </a:cubicBezTo>
                  <a:cubicBezTo>
                    <a:pt x="651275" y="1517014"/>
                    <a:pt x="644054" y="1509793"/>
                    <a:pt x="644054" y="1500886"/>
                  </a:cubicBezTo>
                  <a:cubicBezTo>
                    <a:pt x="644054" y="1491979"/>
                    <a:pt x="651275" y="1484758"/>
                    <a:pt x="660182" y="1484758"/>
                  </a:cubicBezTo>
                  <a:close/>
                  <a:moveTo>
                    <a:pt x="1739675" y="1480596"/>
                  </a:moveTo>
                  <a:cubicBezTo>
                    <a:pt x="1749444" y="1480596"/>
                    <a:pt x="1757363" y="1488282"/>
                    <a:pt x="1757363" y="1497764"/>
                  </a:cubicBezTo>
                  <a:cubicBezTo>
                    <a:pt x="1757363" y="1507246"/>
                    <a:pt x="1749444" y="1514932"/>
                    <a:pt x="1739675" y="1514932"/>
                  </a:cubicBezTo>
                  <a:cubicBezTo>
                    <a:pt x="1729906" y="1514932"/>
                    <a:pt x="1721987" y="1507246"/>
                    <a:pt x="1721987" y="1497764"/>
                  </a:cubicBezTo>
                  <a:cubicBezTo>
                    <a:pt x="1721987" y="1488282"/>
                    <a:pt x="1729906" y="1480596"/>
                    <a:pt x="1739675" y="1480596"/>
                  </a:cubicBezTo>
                  <a:close/>
                  <a:moveTo>
                    <a:pt x="906774" y="1472273"/>
                  </a:moveTo>
                  <a:cubicBezTo>
                    <a:pt x="907061" y="1472273"/>
                    <a:pt x="907294" y="1472506"/>
                    <a:pt x="907294" y="1472793"/>
                  </a:cubicBezTo>
                  <a:cubicBezTo>
                    <a:pt x="907294" y="1473080"/>
                    <a:pt x="907061" y="1473313"/>
                    <a:pt x="906774" y="1473313"/>
                  </a:cubicBezTo>
                  <a:cubicBezTo>
                    <a:pt x="906487" y="1473313"/>
                    <a:pt x="906254" y="1473080"/>
                    <a:pt x="906254" y="1472793"/>
                  </a:cubicBezTo>
                  <a:cubicBezTo>
                    <a:pt x="906254" y="1472506"/>
                    <a:pt x="906487" y="1472273"/>
                    <a:pt x="906774" y="1472273"/>
                  </a:cubicBezTo>
                  <a:close/>
                  <a:moveTo>
                    <a:pt x="178442" y="1472273"/>
                  </a:moveTo>
                  <a:cubicBezTo>
                    <a:pt x="179878" y="1472273"/>
                    <a:pt x="181043" y="1473438"/>
                    <a:pt x="181043" y="1474874"/>
                  </a:cubicBezTo>
                  <a:cubicBezTo>
                    <a:pt x="181043" y="1476310"/>
                    <a:pt x="179878" y="1477475"/>
                    <a:pt x="178442" y="1477475"/>
                  </a:cubicBezTo>
                  <a:cubicBezTo>
                    <a:pt x="177006" y="1477475"/>
                    <a:pt x="175841" y="1476310"/>
                    <a:pt x="175841" y="1474874"/>
                  </a:cubicBezTo>
                  <a:cubicBezTo>
                    <a:pt x="175841" y="1473438"/>
                    <a:pt x="177006" y="1472273"/>
                    <a:pt x="178442" y="1472273"/>
                  </a:cubicBezTo>
                  <a:close/>
                  <a:moveTo>
                    <a:pt x="2140260" y="1470192"/>
                  </a:moveTo>
                  <a:cubicBezTo>
                    <a:pt x="2148305" y="1470192"/>
                    <a:pt x="2154827" y="1476947"/>
                    <a:pt x="2154827" y="1485279"/>
                  </a:cubicBezTo>
                  <a:cubicBezTo>
                    <a:pt x="2154827" y="1493611"/>
                    <a:pt x="2148305" y="1500366"/>
                    <a:pt x="2140260" y="1500366"/>
                  </a:cubicBezTo>
                  <a:cubicBezTo>
                    <a:pt x="2132215" y="1500366"/>
                    <a:pt x="2125693" y="1493611"/>
                    <a:pt x="2125693" y="1485279"/>
                  </a:cubicBezTo>
                  <a:cubicBezTo>
                    <a:pt x="2125693" y="1476947"/>
                    <a:pt x="2132215" y="1470192"/>
                    <a:pt x="2140260" y="1470192"/>
                  </a:cubicBezTo>
                  <a:close/>
                  <a:moveTo>
                    <a:pt x="572262" y="1468110"/>
                  </a:moveTo>
                  <a:cubicBezTo>
                    <a:pt x="583180" y="1468110"/>
                    <a:pt x="592031" y="1476961"/>
                    <a:pt x="592031" y="1487879"/>
                  </a:cubicBezTo>
                  <a:cubicBezTo>
                    <a:pt x="592031" y="1498797"/>
                    <a:pt x="583180" y="1507648"/>
                    <a:pt x="572262" y="1507648"/>
                  </a:cubicBezTo>
                  <a:cubicBezTo>
                    <a:pt x="561344" y="1507648"/>
                    <a:pt x="552493" y="1498797"/>
                    <a:pt x="552493" y="1487879"/>
                  </a:cubicBezTo>
                  <a:cubicBezTo>
                    <a:pt x="552493" y="1476961"/>
                    <a:pt x="561344" y="1468110"/>
                    <a:pt x="572262" y="1468110"/>
                  </a:cubicBezTo>
                  <a:close/>
                  <a:moveTo>
                    <a:pt x="1826035" y="1462908"/>
                  </a:moveTo>
                  <a:cubicBezTo>
                    <a:pt x="1836953" y="1462908"/>
                    <a:pt x="1845804" y="1471759"/>
                    <a:pt x="1845804" y="1482677"/>
                  </a:cubicBezTo>
                  <a:cubicBezTo>
                    <a:pt x="1845804" y="1493595"/>
                    <a:pt x="1836953" y="1502446"/>
                    <a:pt x="1826035" y="1502446"/>
                  </a:cubicBezTo>
                  <a:cubicBezTo>
                    <a:pt x="1815117" y="1502446"/>
                    <a:pt x="1806266" y="1493595"/>
                    <a:pt x="1806266" y="1482677"/>
                  </a:cubicBezTo>
                  <a:cubicBezTo>
                    <a:pt x="1806266" y="1471759"/>
                    <a:pt x="1815117" y="1462908"/>
                    <a:pt x="1826035" y="1462908"/>
                  </a:cubicBezTo>
                  <a:close/>
                  <a:moveTo>
                    <a:pt x="809490" y="1462908"/>
                  </a:moveTo>
                  <a:cubicBezTo>
                    <a:pt x="810639" y="1462908"/>
                    <a:pt x="811571" y="1464073"/>
                    <a:pt x="811571" y="1465509"/>
                  </a:cubicBezTo>
                  <a:cubicBezTo>
                    <a:pt x="811571" y="1466945"/>
                    <a:pt x="810639" y="1468110"/>
                    <a:pt x="809490" y="1468110"/>
                  </a:cubicBezTo>
                  <a:cubicBezTo>
                    <a:pt x="808341" y="1468110"/>
                    <a:pt x="807409" y="1466945"/>
                    <a:pt x="807409" y="1465509"/>
                  </a:cubicBezTo>
                  <a:cubicBezTo>
                    <a:pt x="807409" y="1464073"/>
                    <a:pt x="808341" y="1462908"/>
                    <a:pt x="809490" y="1462908"/>
                  </a:cubicBezTo>
                  <a:close/>
                  <a:moveTo>
                    <a:pt x="1587766" y="1460827"/>
                  </a:moveTo>
                  <a:cubicBezTo>
                    <a:pt x="1588341" y="1460827"/>
                    <a:pt x="1588807" y="1461293"/>
                    <a:pt x="1588807" y="1461868"/>
                  </a:cubicBezTo>
                  <a:cubicBezTo>
                    <a:pt x="1588807" y="1462443"/>
                    <a:pt x="1588341" y="1462909"/>
                    <a:pt x="1587766" y="1462909"/>
                  </a:cubicBezTo>
                  <a:cubicBezTo>
                    <a:pt x="1587191" y="1462909"/>
                    <a:pt x="1586725" y="1462443"/>
                    <a:pt x="1586725" y="1461868"/>
                  </a:cubicBezTo>
                  <a:cubicBezTo>
                    <a:pt x="1586725" y="1461293"/>
                    <a:pt x="1587191" y="1460827"/>
                    <a:pt x="1587766" y="1460827"/>
                  </a:cubicBezTo>
                  <a:close/>
                  <a:moveTo>
                    <a:pt x="2220895" y="1457706"/>
                  </a:moveTo>
                  <a:cubicBezTo>
                    <a:pt x="2226929" y="1457706"/>
                    <a:pt x="2231820" y="1462830"/>
                    <a:pt x="2231820" y="1469151"/>
                  </a:cubicBezTo>
                  <a:cubicBezTo>
                    <a:pt x="2231820" y="1475472"/>
                    <a:pt x="2226929" y="1480596"/>
                    <a:pt x="2220895" y="1480596"/>
                  </a:cubicBezTo>
                  <a:cubicBezTo>
                    <a:pt x="2214861" y="1480596"/>
                    <a:pt x="2209970" y="1475472"/>
                    <a:pt x="2209970" y="1469151"/>
                  </a:cubicBezTo>
                  <a:cubicBezTo>
                    <a:pt x="2209970" y="1462830"/>
                    <a:pt x="2214861" y="1457706"/>
                    <a:pt x="2220895" y="1457706"/>
                  </a:cubicBezTo>
                  <a:close/>
                  <a:moveTo>
                    <a:pt x="487983" y="1457706"/>
                  </a:moveTo>
                  <a:cubicBezTo>
                    <a:pt x="496028" y="1457706"/>
                    <a:pt x="502550" y="1464461"/>
                    <a:pt x="502550" y="1472793"/>
                  </a:cubicBezTo>
                  <a:cubicBezTo>
                    <a:pt x="502550" y="1481125"/>
                    <a:pt x="496028" y="1487880"/>
                    <a:pt x="487983" y="1487880"/>
                  </a:cubicBezTo>
                  <a:cubicBezTo>
                    <a:pt x="479938" y="1487880"/>
                    <a:pt x="473416" y="1481125"/>
                    <a:pt x="473416" y="1472793"/>
                  </a:cubicBezTo>
                  <a:cubicBezTo>
                    <a:pt x="473416" y="1464461"/>
                    <a:pt x="479938" y="1457706"/>
                    <a:pt x="487983" y="1457706"/>
                  </a:cubicBezTo>
                  <a:close/>
                  <a:moveTo>
                    <a:pt x="98325" y="1457706"/>
                  </a:moveTo>
                  <a:cubicBezTo>
                    <a:pt x="99187" y="1457706"/>
                    <a:pt x="99886" y="1458871"/>
                    <a:pt x="99886" y="1460307"/>
                  </a:cubicBezTo>
                  <a:cubicBezTo>
                    <a:pt x="99886" y="1461743"/>
                    <a:pt x="99187" y="1462908"/>
                    <a:pt x="98325" y="1462908"/>
                  </a:cubicBezTo>
                  <a:cubicBezTo>
                    <a:pt x="97463" y="1462908"/>
                    <a:pt x="96764" y="1461743"/>
                    <a:pt x="96764" y="1460307"/>
                  </a:cubicBezTo>
                  <a:cubicBezTo>
                    <a:pt x="96764" y="1458871"/>
                    <a:pt x="97463" y="1457706"/>
                    <a:pt x="98325" y="1457706"/>
                  </a:cubicBezTo>
                  <a:close/>
                  <a:moveTo>
                    <a:pt x="2299972" y="1448342"/>
                  </a:moveTo>
                  <a:cubicBezTo>
                    <a:pt x="2301984" y="1448342"/>
                    <a:pt x="2303614" y="1449973"/>
                    <a:pt x="2303614" y="1451984"/>
                  </a:cubicBezTo>
                  <a:cubicBezTo>
                    <a:pt x="2303614" y="1453996"/>
                    <a:pt x="2301984" y="1455626"/>
                    <a:pt x="2299972" y="1455626"/>
                  </a:cubicBezTo>
                  <a:cubicBezTo>
                    <a:pt x="2297961" y="1455626"/>
                    <a:pt x="2296330" y="1453996"/>
                    <a:pt x="2296330" y="1451984"/>
                  </a:cubicBezTo>
                  <a:cubicBezTo>
                    <a:pt x="2296330" y="1449973"/>
                    <a:pt x="2297961" y="1448342"/>
                    <a:pt x="2299972" y="1448342"/>
                  </a:cubicBezTo>
                  <a:close/>
                  <a:moveTo>
                    <a:pt x="405265" y="1448341"/>
                  </a:moveTo>
                  <a:cubicBezTo>
                    <a:pt x="411299" y="1448341"/>
                    <a:pt x="416190" y="1452767"/>
                    <a:pt x="416190" y="1458226"/>
                  </a:cubicBezTo>
                  <a:cubicBezTo>
                    <a:pt x="416190" y="1463685"/>
                    <a:pt x="411299" y="1468111"/>
                    <a:pt x="405265" y="1468111"/>
                  </a:cubicBezTo>
                  <a:cubicBezTo>
                    <a:pt x="399231" y="1468111"/>
                    <a:pt x="394340" y="1463685"/>
                    <a:pt x="394340" y="1458226"/>
                  </a:cubicBezTo>
                  <a:cubicBezTo>
                    <a:pt x="394340" y="1452767"/>
                    <a:pt x="399231" y="1448341"/>
                    <a:pt x="405265" y="1448341"/>
                  </a:cubicBezTo>
                  <a:close/>
                  <a:moveTo>
                    <a:pt x="1910314" y="1445220"/>
                  </a:moveTo>
                  <a:cubicBezTo>
                    <a:pt x="1922381" y="1445220"/>
                    <a:pt x="1932164" y="1455235"/>
                    <a:pt x="1932164" y="1467590"/>
                  </a:cubicBezTo>
                  <a:cubicBezTo>
                    <a:pt x="1932164" y="1479945"/>
                    <a:pt x="1922381" y="1489960"/>
                    <a:pt x="1910314" y="1489960"/>
                  </a:cubicBezTo>
                  <a:cubicBezTo>
                    <a:pt x="1898247" y="1489960"/>
                    <a:pt x="1888464" y="1479945"/>
                    <a:pt x="1888464" y="1467590"/>
                  </a:cubicBezTo>
                  <a:cubicBezTo>
                    <a:pt x="1888464" y="1455235"/>
                    <a:pt x="1898247" y="1445220"/>
                    <a:pt x="1910314" y="1445220"/>
                  </a:cubicBezTo>
                  <a:close/>
                  <a:moveTo>
                    <a:pt x="1679328" y="1443139"/>
                  </a:moveTo>
                  <a:cubicBezTo>
                    <a:pt x="1682776" y="1443139"/>
                    <a:pt x="1685571" y="1445934"/>
                    <a:pt x="1685571" y="1449382"/>
                  </a:cubicBezTo>
                  <a:cubicBezTo>
                    <a:pt x="1685571" y="1452830"/>
                    <a:pt x="1682776" y="1455625"/>
                    <a:pt x="1679328" y="1455625"/>
                  </a:cubicBezTo>
                  <a:cubicBezTo>
                    <a:pt x="1675880" y="1455625"/>
                    <a:pt x="1673085" y="1452830"/>
                    <a:pt x="1673085" y="1449382"/>
                  </a:cubicBezTo>
                  <a:cubicBezTo>
                    <a:pt x="1673085" y="1445934"/>
                    <a:pt x="1675880" y="1443139"/>
                    <a:pt x="1679328" y="1443139"/>
                  </a:cubicBezTo>
                  <a:close/>
                  <a:moveTo>
                    <a:pt x="18729" y="1443139"/>
                  </a:moveTo>
                  <a:cubicBezTo>
                    <a:pt x="19304" y="1443139"/>
                    <a:pt x="19770" y="1443605"/>
                    <a:pt x="19770" y="1444180"/>
                  </a:cubicBezTo>
                  <a:cubicBezTo>
                    <a:pt x="19770" y="1444755"/>
                    <a:pt x="19304" y="1445221"/>
                    <a:pt x="18729" y="1445221"/>
                  </a:cubicBezTo>
                  <a:cubicBezTo>
                    <a:pt x="18154" y="1445221"/>
                    <a:pt x="17688" y="1444755"/>
                    <a:pt x="17688" y="1444180"/>
                  </a:cubicBezTo>
                  <a:cubicBezTo>
                    <a:pt x="17688" y="1443605"/>
                    <a:pt x="18154" y="1443139"/>
                    <a:pt x="18729" y="1443139"/>
                  </a:cubicBezTo>
                  <a:close/>
                  <a:moveTo>
                    <a:pt x="720530" y="1437937"/>
                  </a:moveTo>
                  <a:cubicBezTo>
                    <a:pt x="728862" y="1437937"/>
                    <a:pt x="735617" y="1444692"/>
                    <a:pt x="735617" y="1453024"/>
                  </a:cubicBezTo>
                  <a:cubicBezTo>
                    <a:pt x="735617" y="1461356"/>
                    <a:pt x="728862" y="1468111"/>
                    <a:pt x="720530" y="1468111"/>
                  </a:cubicBezTo>
                  <a:cubicBezTo>
                    <a:pt x="712198" y="1468111"/>
                    <a:pt x="705443" y="1461356"/>
                    <a:pt x="705443" y="1453024"/>
                  </a:cubicBezTo>
                  <a:cubicBezTo>
                    <a:pt x="705443" y="1444692"/>
                    <a:pt x="712198" y="1437937"/>
                    <a:pt x="720530" y="1437937"/>
                  </a:cubicBezTo>
                  <a:close/>
                  <a:moveTo>
                    <a:pt x="323589" y="1435856"/>
                  </a:moveTo>
                  <a:cubicBezTo>
                    <a:pt x="327037" y="1435856"/>
                    <a:pt x="329832" y="1438651"/>
                    <a:pt x="329832" y="1442099"/>
                  </a:cubicBezTo>
                  <a:cubicBezTo>
                    <a:pt x="329832" y="1445547"/>
                    <a:pt x="327037" y="1448342"/>
                    <a:pt x="323589" y="1448342"/>
                  </a:cubicBezTo>
                  <a:cubicBezTo>
                    <a:pt x="320141" y="1448342"/>
                    <a:pt x="317346" y="1445547"/>
                    <a:pt x="317346" y="1442099"/>
                  </a:cubicBezTo>
                  <a:cubicBezTo>
                    <a:pt x="317346" y="1438651"/>
                    <a:pt x="320141" y="1435856"/>
                    <a:pt x="323589" y="1435856"/>
                  </a:cubicBezTo>
                  <a:close/>
                  <a:moveTo>
                    <a:pt x="1993553" y="1432735"/>
                  </a:moveTo>
                  <a:cubicBezTo>
                    <a:pt x="2003897" y="1432735"/>
                    <a:pt x="2012282" y="1441120"/>
                    <a:pt x="2012282" y="1451464"/>
                  </a:cubicBezTo>
                  <a:cubicBezTo>
                    <a:pt x="2012282" y="1461808"/>
                    <a:pt x="2003897" y="1470193"/>
                    <a:pt x="1993553" y="1470193"/>
                  </a:cubicBezTo>
                  <a:cubicBezTo>
                    <a:pt x="1983209" y="1470193"/>
                    <a:pt x="1974824" y="1461808"/>
                    <a:pt x="1974824" y="1451464"/>
                  </a:cubicBezTo>
                  <a:cubicBezTo>
                    <a:pt x="1974824" y="1441120"/>
                    <a:pt x="1983209" y="1432735"/>
                    <a:pt x="1993553" y="1432735"/>
                  </a:cubicBezTo>
                  <a:close/>
                  <a:moveTo>
                    <a:pt x="242951" y="1421290"/>
                  </a:moveTo>
                  <a:cubicBezTo>
                    <a:pt x="245536" y="1421290"/>
                    <a:pt x="247633" y="1423386"/>
                    <a:pt x="247633" y="1425972"/>
                  </a:cubicBezTo>
                  <a:cubicBezTo>
                    <a:pt x="247633" y="1428557"/>
                    <a:pt x="245536" y="1430654"/>
                    <a:pt x="242951" y="1430654"/>
                  </a:cubicBezTo>
                  <a:cubicBezTo>
                    <a:pt x="240366" y="1430654"/>
                    <a:pt x="238269" y="1428557"/>
                    <a:pt x="238269" y="1425972"/>
                  </a:cubicBezTo>
                  <a:cubicBezTo>
                    <a:pt x="238269" y="1423386"/>
                    <a:pt x="240366" y="1421290"/>
                    <a:pt x="242951" y="1421290"/>
                  </a:cubicBezTo>
                  <a:close/>
                  <a:moveTo>
                    <a:pt x="1764647" y="1421289"/>
                  </a:moveTo>
                  <a:cubicBezTo>
                    <a:pt x="1771543" y="1421289"/>
                    <a:pt x="1777133" y="1427345"/>
                    <a:pt x="1777133" y="1434815"/>
                  </a:cubicBezTo>
                  <a:cubicBezTo>
                    <a:pt x="1777133" y="1442285"/>
                    <a:pt x="1771543" y="1448341"/>
                    <a:pt x="1764647" y="1448341"/>
                  </a:cubicBezTo>
                  <a:cubicBezTo>
                    <a:pt x="1757751" y="1448341"/>
                    <a:pt x="1752161" y="1442285"/>
                    <a:pt x="1752161" y="1434815"/>
                  </a:cubicBezTo>
                  <a:cubicBezTo>
                    <a:pt x="1752161" y="1427345"/>
                    <a:pt x="1757751" y="1421289"/>
                    <a:pt x="1764647" y="1421289"/>
                  </a:cubicBezTo>
                  <a:close/>
                  <a:moveTo>
                    <a:pt x="2075230" y="1418168"/>
                  </a:moveTo>
                  <a:cubicBezTo>
                    <a:pt x="2084137" y="1418168"/>
                    <a:pt x="2091358" y="1425854"/>
                    <a:pt x="2091358" y="1435336"/>
                  </a:cubicBezTo>
                  <a:cubicBezTo>
                    <a:pt x="2091358" y="1444818"/>
                    <a:pt x="2084137" y="1452504"/>
                    <a:pt x="2075230" y="1452504"/>
                  </a:cubicBezTo>
                  <a:cubicBezTo>
                    <a:pt x="2066323" y="1452504"/>
                    <a:pt x="2059102" y="1444818"/>
                    <a:pt x="2059102" y="1435336"/>
                  </a:cubicBezTo>
                  <a:cubicBezTo>
                    <a:pt x="2059102" y="1425854"/>
                    <a:pt x="2066323" y="1418168"/>
                    <a:pt x="2075230" y="1418168"/>
                  </a:cubicBezTo>
                  <a:close/>
                  <a:moveTo>
                    <a:pt x="633650" y="1418168"/>
                  </a:moveTo>
                  <a:cubicBezTo>
                    <a:pt x="644568" y="1418168"/>
                    <a:pt x="653419" y="1427019"/>
                    <a:pt x="653419" y="1437937"/>
                  </a:cubicBezTo>
                  <a:cubicBezTo>
                    <a:pt x="653419" y="1448855"/>
                    <a:pt x="644568" y="1457706"/>
                    <a:pt x="633650" y="1457706"/>
                  </a:cubicBezTo>
                  <a:cubicBezTo>
                    <a:pt x="622732" y="1457706"/>
                    <a:pt x="613881" y="1448855"/>
                    <a:pt x="613881" y="1437937"/>
                  </a:cubicBezTo>
                  <a:cubicBezTo>
                    <a:pt x="613881" y="1427019"/>
                    <a:pt x="622732" y="1418168"/>
                    <a:pt x="633650" y="1418168"/>
                  </a:cubicBezTo>
                  <a:close/>
                  <a:moveTo>
                    <a:pt x="1530019" y="1416087"/>
                  </a:moveTo>
                  <a:cubicBezTo>
                    <a:pt x="1530306" y="1416087"/>
                    <a:pt x="1530539" y="1416320"/>
                    <a:pt x="1530539" y="1416607"/>
                  </a:cubicBezTo>
                  <a:cubicBezTo>
                    <a:pt x="1530539" y="1416894"/>
                    <a:pt x="1530306" y="1417127"/>
                    <a:pt x="1530019" y="1417127"/>
                  </a:cubicBezTo>
                  <a:cubicBezTo>
                    <a:pt x="1529732" y="1417127"/>
                    <a:pt x="1529499" y="1416894"/>
                    <a:pt x="1529499" y="1416607"/>
                  </a:cubicBezTo>
                  <a:cubicBezTo>
                    <a:pt x="1529499" y="1416320"/>
                    <a:pt x="1529732" y="1416087"/>
                    <a:pt x="1530019" y="1416087"/>
                  </a:cubicBezTo>
                  <a:close/>
                  <a:moveTo>
                    <a:pt x="868797" y="1416087"/>
                  </a:moveTo>
                  <a:cubicBezTo>
                    <a:pt x="869946" y="1416087"/>
                    <a:pt x="870878" y="1417252"/>
                    <a:pt x="870878" y="1418688"/>
                  </a:cubicBezTo>
                  <a:cubicBezTo>
                    <a:pt x="870878" y="1420124"/>
                    <a:pt x="869946" y="1421289"/>
                    <a:pt x="868797" y="1421289"/>
                  </a:cubicBezTo>
                  <a:cubicBezTo>
                    <a:pt x="867648" y="1421289"/>
                    <a:pt x="866716" y="1420124"/>
                    <a:pt x="866716" y="1418688"/>
                  </a:cubicBezTo>
                  <a:cubicBezTo>
                    <a:pt x="866716" y="1417252"/>
                    <a:pt x="867648" y="1416087"/>
                    <a:pt x="868797" y="1416087"/>
                  </a:cubicBezTo>
                  <a:close/>
                  <a:moveTo>
                    <a:pt x="550933" y="1405682"/>
                  </a:moveTo>
                  <a:cubicBezTo>
                    <a:pt x="560990" y="1405682"/>
                    <a:pt x="569142" y="1414067"/>
                    <a:pt x="569142" y="1424411"/>
                  </a:cubicBezTo>
                  <a:cubicBezTo>
                    <a:pt x="569142" y="1434755"/>
                    <a:pt x="560990" y="1443140"/>
                    <a:pt x="550933" y="1443140"/>
                  </a:cubicBezTo>
                  <a:cubicBezTo>
                    <a:pt x="540876" y="1443140"/>
                    <a:pt x="532724" y="1434755"/>
                    <a:pt x="532724" y="1424411"/>
                  </a:cubicBezTo>
                  <a:cubicBezTo>
                    <a:pt x="532724" y="1414067"/>
                    <a:pt x="540876" y="1405682"/>
                    <a:pt x="550933" y="1405682"/>
                  </a:cubicBezTo>
                  <a:close/>
                  <a:moveTo>
                    <a:pt x="164916" y="1405682"/>
                  </a:moveTo>
                  <a:cubicBezTo>
                    <a:pt x="166928" y="1405682"/>
                    <a:pt x="168558" y="1407313"/>
                    <a:pt x="168558" y="1409324"/>
                  </a:cubicBezTo>
                  <a:cubicBezTo>
                    <a:pt x="168558" y="1411336"/>
                    <a:pt x="166928" y="1412966"/>
                    <a:pt x="164916" y="1412966"/>
                  </a:cubicBezTo>
                  <a:cubicBezTo>
                    <a:pt x="162905" y="1412966"/>
                    <a:pt x="161274" y="1411336"/>
                    <a:pt x="161274" y="1409324"/>
                  </a:cubicBezTo>
                  <a:cubicBezTo>
                    <a:pt x="161274" y="1407313"/>
                    <a:pt x="162905" y="1405682"/>
                    <a:pt x="164916" y="1405682"/>
                  </a:cubicBezTo>
                  <a:close/>
                  <a:moveTo>
                    <a:pt x="2154306" y="1403602"/>
                  </a:moveTo>
                  <a:cubicBezTo>
                    <a:pt x="2163213" y="1403602"/>
                    <a:pt x="2170434" y="1410823"/>
                    <a:pt x="2170434" y="1419730"/>
                  </a:cubicBezTo>
                  <a:cubicBezTo>
                    <a:pt x="2170434" y="1428637"/>
                    <a:pt x="2163213" y="1435858"/>
                    <a:pt x="2154306" y="1435858"/>
                  </a:cubicBezTo>
                  <a:cubicBezTo>
                    <a:pt x="2145399" y="1435858"/>
                    <a:pt x="2138178" y="1428637"/>
                    <a:pt x="2138178" y="1419730"/>
                  </a:cubicBezTo>
                  <a:cubicBezTo>
                    <a:pt x="2138178" y="1410823"/>
                    <a:pt x="2145399" y="1403602"/>
                    <a:pt x="2154306" y="1403602"/>
                  </a:cubicBezTo>
                  <a:close/>
                  <a:moveTo>
                    <a:pt x="1848405" y="1396318"/>
                  </a:moveTo>
                  <a:cubicBezTo>
                    <a:pt x="1860760" y="1396318"/>
                    <a:pt x="1870775" y="1406333"/>
                    <a:pt x="1870775" y="1418688"/>
                  </a:cubicBezTo>
                  <a:cubicBezTo>
                    <a:pt x="1870775" y="1431043"/>
                    <a:pt x="1860760" y="1441058"/>
                    <a:pt x="1848405" y="1441058"/>
                  </a:cubicBezTo>
                  <a:cubicBezTo>
                    <a:pt x="1836050" y="1441058"/>
                    <a:pt x="1826035" y="1431043"/>
                    <a:pt x="1826035" y="1418688"/>
                  </a:cubicBezTo>
                  <a:cubicBezTo>
                    <a:pt x="1826035" y="1406333"/>
                    <a:pt x="1836050" y="1396318"/>
                    <a:pt x="1848405" y="1396318"/>
                  </a:cubicBezTo>
                  <a:close/>
                  <a:moveTo>
                    <a:pt x="780877" y="1396318"/>
                  </a:moveTo>
                  <a:cubicBezTo>
                    <a:pt x="785761" y="1396318"/>
                    <a:pt x="789721" y="1400045"/>
                    <a:pt x="789721" y="1404642"/>
                  </a:cubicBezTo>
                  <a:cubicBezTo>
                    <a:pt x="789721" y="1409239"/>
                    <a:pt x="785761" y="1412966"/>
                    <a:pt x="780877" y="1412966"/>
                  </a:cubicBezTo>
                  <a:cubicBezTo>
                    <a:pt x="775993" y="1412966"/>
                    <a:pt x="772033" y="1409239"/>
                    <a:pt x="772033" y="1404642"/>
                  </a:cubicBezTo>
                  <a:cubicBezTo>
                    <a:pt x="772033" y="1400045"/>
                    <a:pt x="775993" y="1396318"/>
                    <a:pt x="780877" y="1396318"/>
                  </a:cubicBezTo>
                  <a:close/>
                  <a:moveTo>
                    <a:pt x="86880" y="1391116"/>
                  </a:moveTo>
                  <a:cubicBezTo>
                    <a:pt x="88316" y="1391116"/>
                    <a:pt x="89481" y="1392281"/>
                    <a:pt x="89481" y="1393717"/>
                  </a:cubicBezTo>
                  <a:cubicBezTo>
                    <a:pt x="89481" y="1395153"/>
                    <a:pt x="88316" y="1396318"/>
                    <a:pt x="86880" y="1396318"/>
                  </a:cubicBezTo>
                  <a:cubicBezTo>
                    <a:pt x="85444" y="1396318"/>
                    <a:pt x="84279" y="1395153"/>
                    <a:pt x="84279" y="1393717"/>
                  </a:cubicBezTo>
                  <a:cubicBezTo>
                    <a:pt x="84279" y="1392281"/>
                    <a:pt x="85444" y="1391116"/>
                    <a:pt x="86880" y="1391116"/>
                  </a:cubicBezTo>
                  <a:close/>
                  <a:moveTo>
                    <a:pt x="469255" y="1391115"/>
                  </a:moveTo>
                  <a:cubicBezTo>
                    <a:pt x="479599" y="1391115"/>
                    <a:pt x="487984" y="1398801"/>
                    <a:pt x="487984" y="1408283"/>
                  </a:cubicBezTo>
                  <a:cubicBezTo>
                    <a:pt x="487984" y="1417765"/>
                    <a:pt x="479599" y="1425451"/>
                    <a:pt x="469255" y="1425451"/>
                  </a:cubicBezTo>
                  <a:cubicBezTo>
                    <a:pt x="458911" y="1425451"/>
                    <a:pt x="450526" y="1417765"/>
                    <a:pt x="450526" y="1408283"/>
                  </a:cubicBezTo>
                  <a:cubicBezTo>
                    <a:pt x="450526" y="1398801"/>
                    <a:pt x="458911" y="1391115"/>
                    <a:pt x="469255" y="1391115"/>
                  </a:cubicBezTo>
                  <a:close/>
                  <a:moveTo>
                    <a:pt x="2232860" y="1389035"/>
                  </a:moveTo>
                  <a:cubicBezTo>
                    <a:pt x="2240330" y="1389035"/>
                    <a:pt x="2246386" y="1395091"/>
                    <a:pt x="2246386" y="1402561"/>
                  </a:cubicBezTo>
                  <a:cubicBezTo>
                    <a:pt x="2246386" y="1410031"/>
                    <a:pt x="2240330" y="1416087"/>
                    <a:pt x="2232860" y="1416087"/>
                  </a:cubicBezTo>
                  <a:cubicBezTo>
                    <a:pt x="2225390" y="1416087"/>
                    <a:pt x="2219334" y="1410031"/>
                    <a:pt x="2219334" y="1402561"/>
                  </a:cubicBezTo>
                  <a:cubicBezTo>
                    <a:pt x="2219334" y="1395091"/>
                    <a:pt x="2225390" y="1389035"/>
                    <a:pt x="2232860" y="1389035"/>
                  </a:cubicBezTo>
                  <a:close/>
                  <a:moveTo>
                    <a:pt x="2310897" y="1380711"/>
                  </a:moveTo>
                  <a:cubicBezTo>
                    <a:pt x="2313771" y="1380711"/>
                    <a:pt x="2316100" y="1383040"/>
                    <a:pt x="2316100" y="1385914"/>
                  </a:cubicBezTo>
                  <a:cubicBezTo>
                    <a:pt x="2316100" y="1388788"/>
                    <a:pt x="2313771" y="1391117"/>
                    <a:pt x="2310897" y="1391117"/>
                  </a:cubicBezTo>
                  <a:cubicBezTo>
                    <a:pt x="2308023" y="1391117"/>
                    <a:pt x="2305694" y="1388788"/>
                    <a:pt x="2305694" y="1385914"/>
                  </a:cubicBezTo>
                  <a:cubicBezTo>
                    <a:pt x="2305694" y="1383040"/>
                    <a:pt x="2308023" y="1380711"/>
                    <a:pt x="2310897" y="1380711"/>
                  </a:cubicBezTo>
                  <a:close/>
                  <a:moveTo>
                    <a:pt x="1929043" y="1380711"/>
                  </a:moveTo>
                  <a:cubicBezTo>
                    <a:pt x="1940536" y="1380711"/>
                    <a:pt x="1949853" y="1390726"/>
                    <a:pt x="1949853" y="1403081"/>
                  </a:cubicBezTo>
                  <a:cubicBezTo>
                    <a:pt x="1949853" y="1415436"/>
                    <a:pt x="1940536" y="1425451"/>
                    <a:pt x="1929043" y="1425451"/>
                  </a:cubicBezTo>
                  <a:cubicBezTo>
                    <a:pt x="1917550" y="1425451"/>
                    <a:pt x="1908233" y="1415436"/>
                    <a:pt x="1908233" y="1403081"/>
                  </a:cubicBezTo>
                  <a:cubicBezTo>
                    <a:pt x="1908233" y="1390726"/>
                    <a:pt x="1917550" y="1380711"/>
                    <a:pt x="1929043" y="1380711"/>
                  </a:cubicBezTo>
                  <a:close/>
                  <a:moveTo>
                    <a:pt x="390178" y="1378630"/>
                  </a:moveTo>
                  <a:cubicBezTo>
                    <a:pt x="397648" y="1378630"/>
                    <a:pt x="403704" y="1384686"/>
                    <a:pt x="403704" y="1392156"/>
                  </a:cubicBezTo>
                  <a:cubicBezTo>
                    <a:pt x="403704" y="1399626"/>
                    <a:pt x="397648" y="1405682"/>
                    <a:pt x="390178" y="1405682"/>
                  </a:cubicBezTo>
                  <a:cubicBezTo>
                    <a:pt x="382708" y="1405682"/>
                    <a:pt x="376652" y="1399626"/>
                    <a:pt x="376652" y="1392156"/>
                  </a:cubicBezTo>
                  <a:cubicBezTo>
                    <a:pt x="376652" y="1384686"/>
                    <a:pt x="382708" y="1378630"/>
                    <a:pt x="390178" y="1378630"/>
                  </a:cubicBezTo>
                  <a:close/>
                  <a:moveTo>
                    <a:pt x="1701177" y="1376549"/>
                  </a:moveTo>
                  <a:cubicBezTo>
                    <a:pt x="1707498" y="1376549"/>
                    <a:pt x="1712622" y="1380975"/>
                    <a:pt x="1712622" y="1386434"/>
                  </a:cubicBezTo>
                  <a:cubicBezTo>
                    <a:pt x="1712622" y="1391893"/>
                    <a:pt x="1707498" y="1396319"/>
                    <a:pt x="1701177" y="1396319"/>
                  </a:cubicBezTo>
                  <a:cubicBezTo>
                    <a:pt x="1694856" y="1396319"/>
                    <a:pt x="1689732" y="1391893"/>
                    <a:pt x="1689732" y="1386434"/>
                  </a:cubicBezTo>
                  <a:cubicBezTo>
                    <a:pt x="1689732" y="1380975"/>
                    <a:pt x="1694856" y="1376549"/>
                    <a:pt x="1701177" y="1376549"/>
                  </a:cubicBezTo>
                  <a:close/>
                  <a:moveTo>
                    <a:pt x="9365" y="1376549"/>
                  </a:moveTo>
                  <a:cubicBezTo>
                    <a:pt x="9940" y="1376549"/>
                    <a:pt x="10406" y="1377015"/>
                    <a:pt x="10406" y="1377590"/>
                  </a:cubicBezTo>
                  <a:cubicBezTo>
                    <a:pt x="10406" y="1378165"/>
                    <a:pt x="9940" y="1378631"/>
                    <a:pt x="9365" y="1378631"/>
                  </a:cubicBezTo>
                  <a:cubicBezTo>
                    <a:pt x="8790" y="1378631"/>
                    <a:pt x="8324" y="1378165"/>
                    <a:pt x="8324" y="1377590"/>
                  </a:cubicBezTo>
                  <a:cubicBezTo>
                    <a:pt x="8324" y="1377015"/>
                    <a:pt x="8790" y="1376549"/>
                    <a:pt x="9365" y="1376549"/>
                  </a:cubicBezTo>
                  <a:close/>
                  <a:moveTo>
                    <a:pt x="696599" y="1373427"/>
                  </a:moveTo>
                  <a:cubicBezTo>
                    <a:pt x="705506" y="1373427"/>
                    <a:pt x="712727" y="1380648"/>
                    <a:pt x="712727" y="1389555"/>
                  </a:cubicBezTo>
                  <a:cubicBezTo>
                    <a:pt x="712727" y="1398462"/>
                    <a:pt x="705506" y="1405683"/>
                    <a:pt x="696599" y="1405683"/>
                  </a:cubicBezTo>
                  <a:cubicBezTo>
                    <a:pt x="687692" y="1405683"/>
                    <a:pt x="680471" y="1398462"/>
                    <a:pt x="680471" y="1389555"/>
                  </a:cubicBezTo>
                  <a:cubicBezTo>
                    <a:pt x="680471" y="1380648"/>
                    <a:pt x="687692" y="1373427"/>
                    <a:pt x="696599" y="1373427"/>
                  </a:cubicBezTo>
                  <a:close/>
                  <a:moveTo>
                    <a:pt x="2008119" y="1369266"/>
                  </a:moveTo>
                  <a:cubicBezTo>
                    <a:pt x="2018463" y="1369266"/>
                    <a:pt x="2026848" y="1377418"/>
                    <a:pt x="2026848" y="1387475"/>
                  </a:cubicBezTo>
                  <a:cubicBezTo>
                    <a:pt x="2026848" y="1397532"/>
                    <a:pt x="2018463" y="1405684"/>
                    <a:pt x="2008119" y="1405684"/>
                  </a:cubicBezTo>
                  <a:cubicBezTo>
                    <a:pt x="1997775" y="1405684"/>
                    <a:pt x="1989390" y="1397532"/>
                    <a:pt x="1989390" y="1387475"/>
                  </a:cubicBezTo>
                  <a:cubicBezTo>
                    <a:pt x="1989390" y="1377418"/>
                    <a:pt x="1997775" y="1369266"/>
                    <a:pt x="2008119" y="1369266"/>
                  </a:cubicBezTo>
                  <a:close/>
                  <a:moveTo>
                    <a:pt x="311103" y="1369266"/>
                  </a:moveTo>
                  <a:cubicBezTo>
                    <a:pt x="315700" y="1369266"/>
                    <a:pt x="319427" y="1372993"/>
                    <a:pt x="319427" y="1377590"/>
                  </a:cubicBezTo>
                  <a:cubicBezTo>
                    <a:pt x="319427" y="1382187"/>
                    <a:pt x="315700" y="1385914"/>
                    <a:pt x="311103" y="1385914"/>
                  </a:cubicBezTo>
                  <a:cubicBezTo>
                    <a:pt x="306506" y="1385914"/>
                    <a:pt x="302779" y="1382187"/>
                    <a:pt x="302779" y="1377590"/>
                  </a:cubicBezTo>
                  <a:cubicBezTo>
                    <a:pt x="302779" y="1372993"/>
                    <a:pt x="306506" y="1369266"/>
                    <a:pt x="311103" y="1369266"/>
                  </a:cubicBezTo>
                  <a:close/>
                  <a:moveTo>
                    <a:pt x="2388933" y="1366144"/>
                  </a:moveTo>
                  <a:cubicBezTo>
                    <a:pt x="2389508" y="1366144"/>
                    <a:pt x="2389974" y="1367309"/>
                    <a:pt x="2389974" y="1368746"/>
                  </a:cubicBezTo>
                  <a:cubicBezTo>
                    <a:pt x="2389974" y="1370183"/>
                    <a:pt x="2389508" y="1371348"/>
                    <a:pt x="2388933" y="1371348"/>
                  </a:cubicBezTo>
                  <a:cubicBezTo>
                    <a:pt x="2388358" y="1371348"/>
                    <a:pt x="2387892" y="1370183"/>
                    <a:pt x="2387892" y="1368746"/>
                  </a:cubicBezTo>
                  <a:cubicBezTo>
                    <a:pt x="2387892" y="1367309"/>
                    <a:pt x="2388358" y="1366144"/>
                    <a:pt x="2388933" y="1366144"/>
                  </a:cubicBezTo>
                  <a:close/>
                  <a:moveTo>
                    <a:pt x="232027" y="1353659"/>
                  </a:moveTo>
                  <a:cubicBezTo>
                    <a:pt x="235475" y="1353659"/>
                    <a:pt x="238270" y="1356454"/>
                    <a:pt x="238270" y="1359902"/>
                  </a:cubicBezTo>
                  <a:cubicBezTo>
                    <a:pt x="238270" y="1363350"/>
                    <a:pt x="235475" y="1366145"/>
                    <a:pt x="232027" y="1366145"/>
                  </a:cubicBezTo>
                  <a:cubicBezTo>
                    <a:pt x="228579" y="1366145"/>
                    <a:pt x="225784" y="1363350"/>
                    <a:pt x="225784" y="1359902"/>
                  </a:cubicBezTo>
                  <a:cubicBezTo>
                    <a:pt x="225784" y="1356454"/>
                    <a:pt x="228579" y="1353659"/>
                    <a:pt x="232027" y="1353659"/>
                  </a:cubicBezTo>
                  <a:close/>
                  <a:moveTo>
                    <a:pt x="1554991" y="1353658"/>
                  </a:moveTo>
                  <a:cubicBezTo>
                    <a:pt x="1555278" y="1353658"/>
                    <a:pt x="1555511" y="1353891"/>
                    <a:pt x="1555511" y="1354178"/>
                  </a:cubicBezTo>
                  <a:cubicBezTo>
                    <a:pt x="1555511" y="1354465"/>
                    <a:pt x="1555278" y="1354698"/>
                    <a:pt x="1554991" y="1354698"/>
                  </a:cubicBezTo>
                  <a:cubicBezTo>
                    <a:pt x="1554704" y="1354698"/>
                    <a:pt x="1554471" y="1354465"/>
                    <a:pt x="1554471" y="1354178"/>
                  </a:cubicBezTo>
                  <a:cubicBezTo>
                    <a:pt x="1554471" y="1353891"/>
                    <a:pt x="1554704" y="1353658"/>
                    <a:pt x="1554991" y="1353658"/>
                  </a:cubicBezTo>
                  <a:close/>
                  <a:moveTo>
                    <a:pt x="842786" y="1353658"/>
                  </a:moveTo>
                  <a:cubicBezTo>
                    <a:pt x="843361" y="1353658"/>
                    <a:pt x="843827" y="1354823"/>
                    <a:pt x="843827" y="1356259"/>
                  </a:cubicBezTo>
                  <a:cubicBezTo>
                    <a:pt x="843827" y="1357695"/>
                    <a:pt x="843361" y="1358860"/>
                    <a:pt x="842786" y="1358860"/>
                  </a:cubicBezTo>
                  <a:cubicBezTo>
                    <a:pt x="842211" y="1358860"/>
                    <a:pt x="841745" y="1357695"/>
                    <a:pt x="841745" y="1356259"/>
                  </a:cubicBezTo>
                  <a:cubicBezTo>
                    <a:pt x="841745" y="1354823"/>
                    <a:pt x="842211" y="1353658"/>
                    <a:pt x="842786" y="1353658"/>
                  </a:cubicBezTo>
                  <a:close/>
                  <a:moveTo>
                    <a:pt x="615442" y="1353658"/>
                  </a:moveTo>
                  <a:cubicBezTo>
                    <a:pt x="627222" y="1353658"/>
                    <a:pt x="636772" y="1362509"/>
                    <a:pt x="636772" y="1373427"/>
                  </a:cubicBezTo>
                  <a:cubicBezTo>
                    <a:pt x="636772" y="1384345"/>
                    <a:pt x="627222" y="1393196"/>
                    <a:pt x="615442" y="1393196"/>
                  </a:cubicBezTo>
                  <a:cubicBezTo>
                    <a:pt x="603662" y="1393196"/>
                    <a:pt x="594112" y="1384345"/>
                    <a:pt x="594112" y="1373427"/>
                  </a:cubicBezTo>
                  <a:cubicBezTo>
                    <a:pt x="594112" y="1362509"/>
                    <a:pt x="603662" y="1353658"/>
                    <a:pt x="615442" y="1353658"/>
                  </a:cubicBezTo>
                  <a:close/>
                  <a:moveTo>
                    <a:pt x="2087195" y="1351578"/>
                  </a:moveTo>
                  <a:cubicBezTo>
                    <a:pt x="2097539" y="1351578"/>
                    <a:pt x="2105924" y="1359963"/>
                    <a:pt x="2105924" y="1370307"/>
                  </a:cubicBezTo>
                  <a:cubicBezTo>
                    <a:pt x="2105924" y="1380651"/>
                    <a:pt x="2097539" y="1389036"/>
                    <a:pt x="2087195" y="1389036"/>
                  </a:cubicBezTo>
                  <a:cubicBezTo>
                    <a:pt x="2076851" y="1389036"/>
                    <a:pt x="2068466" y="1380651"/>
                    <a:pt x="2068466" y="1370307"/>
                  </a:cubicBezTo>
                  <a:cubicBezTo>
                    <a:pt x="2068466" y="1359963"/>
                    <a:pt x="2076851" y="1351578"/>
                    <a:pt x="2087195" y="1351578"/>
                  </a:cubicBezTo>
                  <a:close/>
                  <a:moveTo>
                    <a:pt x="1782856" y="1351577"/>
                  </a:moveTo>
                  <a:cubicBezTo>
                    <a:pt x="1792913" y="1351577"/>
                    <a:pt x="1801065" y="1359962"/>
                    <a:pt x="1801065" y="1370306"/>
                  </a:cubicBezTo>
                  <a:cubicBezTo>
                    <a:pt x="1801065" y="1380650"/>
                    <a:pt x="1792913" y="1389035"/>
                    <a:pt x="1782856" y="1389035"/>
                  </a:cubicBezTo>
                  <a:cubicBezTo>
                    <a:pt x="1772799" y="1389035"/>
                    <a:pt x="1764647" y="1380650"/>
                    <a:pt x="1764647" y="1370306"/>
                  </a:cubicBezTo>
                  <a:cubicBezTo>
                    <a:pt x="1764647" y="1359962"/>
                    <a:pt x="1772799" y="1351577"/>
                    <a:pt x="1782856" y="1351577"/>
                  </a:cubicBezTo>
                  <a:close/>
                  <a:moveTo>
                    <a:pt x="535845" y="1339092"/>
                  </a:moveTo>
                  <a:cubicBezTo>
                    <a:pt x="547338" y="1339092"/>
                    <a:pt x="556655" y="1347943"/>
                    <a:pt x="556655" y="1358861"/>
                  </a:cubicBezTo>
                  <a:cubicBezTo>
                    <a:pt x="556655" y="1369779"/>
                    <a:pt x="547338" y="1378630"/>
                    <a:pt x="535845" y="1378630"/>
                  </a:cubicBezTo>
                  <a:cubicBezTo>
                    <a:pt x="524352" y="1378630"/>
                    <a:pt x="515035" y="1369779"/>
                    <a:pt x="515035" y="1358861"/>
                  </a:cubicBezTo>
                  <a:cubicBezTo>
                    <a:pt x="515035" y="1347943"/>
                    <a:pt x="524352" y="1339092"/>
                    <a:pt x="535845" y="1339092"/>
                  </a:cubicBezTo>
                  <a:close/>
                  <a:moveTo>
                    <a:pt x="155552" y="1339092"/>
                  </a:moveTo>
                  <a:cubicBezTo>
                    <a:pt x="157564" y="1339092"/>
                    <a:pt x="159194" y="1340723"/>
                    <a:pt x="159194" y="1342734"/>
                  </a:cubicBezTo>
                  <a:cubicBezTo>
                    <a:pt x="159194" y="1344746"/>
                    <a:pt x="157564" y="1346376"/>
                    <a:pt x="155552" y="1346376"/>
                  </a:cubicBezTo>
                  <a:cubicBezTo>
                    <a:pt x="153541" y="1346376"/>
                    <a:pt x="151910" y="1344746"/>
                    <a:pt x="151910" y="1342734"/>
                  </a:cubicBezTo>
                  <a:cubicBezTo>
                    <a:pt x="151910" y="1340723"/>
                    <a:pt x="153541" y="1339092"/>
                    <a:pt x="155552" y="1339092"/>
                  </a:cubicBezTo>
                  <a:close/>
                  <a:moveTo>
                    <a:pt x="2165230" y="1337011"/>
                  </a:moveTo>
                  <a:cubicBezTo>
                    <a:pt x="2174999" y="1337011"/>
                    <a:pt x="2182918" y="1344232"/>
                    <a:pt x="2182918" y="1353139"/>
                  </a:cubicBezTo>
                  <a:cubicBezTo>
                    <a:pt x="2182918" y="1362046"/>
                    <a:pt x="2174999" y="1369267"/>
                    <a:pt x="2165230" y="1369267"/>
                  </a:cubicBezTo>
                  <a:cubicBezTo>
                    <a:pt x="2155461" y="1369267"/>
                    <a:pt x="2147542" y="1362046"/>
                    <a:pt x="2147542" y="1353139"/>
                  </a:cubicBezTo>
                  <a:cubicBezTo>
                    <a:pt x="2147542" y="1344232"/>
                    <a:pt x="2155461" y="1337011"/>
                    <a:pt x="2165230" y="1337011"/>
                  </a:cubicBezTo>
                  <a:close/>
                  <a:moveTo>
                    <a:pt x="1637189" y="1333889"/>
                  </a:moveTo>
                  <a:cubicBezTo>
                    <a:pt x="1639201" y="1333889"/>
                    <a:pt x="1640831" y="1335520"/>
                    <a:pt x="1640831" y="1337531"/>
                  </a:cubicBezTo>
                  <a:cubicBezTo>
                    <a:pt x="1640831" y="1339543"/>
                    <a:pt x="1639201" y="1341173"/>
                    <a:pt x="1637189" y="1341173"/>
                  </a:cubicBezTo>
                  <a:cubicBezTo>
                    <a:pt x="1635178" y="1341173"/>
                    <a:pt x="1633547" y="1339543"/>
                    <a:pt x="1633547" y="1337531"/>
                  </a:cubicBezTo>
                  <a:cubicBezTo>
                    <a:pt x="1633547" y="1335520"/>
                    <a:pt x="1635178" y="1333889"/>
                    <a:pt x="1637189" y="1333889"/>
                  </a:cubicBezTo>
                  <a:close/>
                  <a:moveTo>
                    <a:pt x="761108" y="1333889"/>
                  </a:moveTo>
                  <a:cubicBezTo>
                    <a:pt x="765992" y="1333889"/>
                    <a:pt x="769952" y="1337383"/>
                    <a:pt x="769952" y="1341693"/>
                  </a:cubicBezTo>
                  <a:cubicBezTo>
                    <a:pt x="769952" y="1346003"/>
                    <a:pt x="765992" y="1349497"/>
                    <a:pt x="761108" y="1349497"/>
                  </a:cubicBezTo>
                  <a:cubicBezTo>
                    <a:pt x="756224" y="1349497"/>
                    <a:pt x="752264" y="1346003"/>
                    <a:pt x="752264" y="1341693"/>
                  </a:cubicBezTo>
                  <a:cubicBezTo>
                    <a:pt x="752264" y="1337383"/>
                    <a:pt x="756224" y="1333889"/>
                    <a:pt x="761108" y="1333889"/>
                  </a:cubicBezTo>
                  <a:close/>
                  <a:moveTo>
                    <a:pt x="1861932" y="1331808"/>
                  </a:moveTo>
                  <a:cubicBezTo>
                    <a:pt x="1874862" y="1331808"/>
                    <a:pt x="1885343" y="1341823"/>
                    <a:pt x="1885343" y="1354178"/>
                  </a:cubicBezTo>
                  <a:cubicBezTo>
                    <a:pt x="1885343" y="1366533"/>
                    <a:pt x="1874862" y="1376548"/>
                    <a:pt x="1861932" y="1376548"/>
                  </a:cubicBezTo>
                  <a:cubicBezTo>
                    <a:pt x="1849002" y="1376548"/>
                    <a:pt x="1838521" y="1366533"/>
                    <a:pt x="1838521" y="1354178"/>
                  </a:cubicBezTo>
                  <a:cubicBezTo>
                    <a:pt x="1838521" y="1341823"/>
                    <a:pt x="1849002" y="1331808"/>
                    <a:pt x="1861932" y="1331808"/>
                  </a:cubicBezTo>
                  <a:close/>
                  <a:moveTo>
                    <a:pt x="458330" y="1324525"/>
                  </a:moveTo>
                  <a:cubicBezTo>
                    <a:pt x="467812" y="1324525"/>
                    <a:pt x="475498" y="1332211"/>
                    <a:pt x="475498" y="1341693"/>
                  </a:cubicBezTo>
                  <a:cubicBezTo>
                    <a:pt x="475498" y="1351175"/>
                    <a:pt x="467812" y="1358861"/>
                    <a:pt x="458330" y="1358861"/>
                  </a:cubicBezTo>
                  <a:cubicBezTo>
                    <a:pt x="448848" y="1358861"/>
                    <a:pt x="441162" y="1351175"/>
                    <a:pt x="441162" y="1341693"/>
                  </a:cubicBezTo>
                  <a:cubicBezTo>
                    <a:pt x="441162" y="1332211"/>
                    <a:pt x="448848" y="1324525"/>
                    <a:pt x="458330" y="1324525"/>
                  </a:cubicBezTo>
                  <a:close/>
                  <a:moveTo>
                    <a:pt x="79596" y="1324525"/>
                  </a:moveTo>
                  <a:cubicBezTo>
                    <a:pt x="81032" y="1324525"/>
                    <a:pt x="82197" y="1325457"/>
                    <a:pt x="82197" y="1326606"/>
                  </a:cubicBezTo>
                  <a:cubicBezTo>
                    <a:pt x="82197" y="1327755"/>
                    <a:pt x="81032" y="1328687"/>
                    <a:pt x="79596" y="1328687"/>
                  </a:cubicBezTo>
                  <a:cubicBezTo>
                    <a:pt x="78160" y="1328687"/>
                    <a:pt x="76995" y="1327755"/>
                    <a:pt x="76995" y="1326606"/>
                  </a:cubicBezTo>
                  <a:cubicBezTo>
                    <a:pt x="76995" y="1325457"/>
                    <a:pt x="78160" y="1324525"/>
                    <a:pt x="79596" y="1324525"/>
                  </a:cubicBezTo>
                  <a:close/>
                  <a:moveTo>
                    <a:pt x="2242225" y="1321404"/>
                  </a:moveTo>
                  <a:cubicBezTo>
                    <a:pt x="2249121" y="1321404"/>
                    <a:pt x="2254711" y="1327693"/>
                    <a:pt x="2254711" y="1335451"/>
                  </a:cubicBezTo>
                  <a:cubicBezTo>
                    <a:pt x="2254711" y="1343209"/>
                    <a:pt x="2249121" y="1349498"/>
                    <a:pt x="2242225" y="1349498"/>
                  </a:cubicBezTo>
                  <a:cubicBezTo>
                    <a:pt x="2235329" y="1349498"/>
                    <a:pt x="2229739" y="1343209"/>
                    <a:pt x="2229739" y="1335451"/>
                  </a:cubicBezTo>
                  <a:cubicBezTo>
                    <a:pt x="2229739" y="1327693"/>
                    <a:pt x="2235329" y="1321404"/>
                    <a:pt x="2242225" y="1321404"/>
                  </a:cubicBezTo>
                  <a:close/>
                  <a:moveTo>
                    <a:pt x="1939967" y="1314120"/>
                  </a:moveTo>
                  <a:cubicBezTo>
                    <a:pt x="1952322" y="1314120"/>
                    <a:pt x="1962337" y="1324135"/>
                    <a:pt x="1962337" y="1336490"/>
                  </a:cubicBezTo>
                  <a:cubicBezTo>
                    <a:pt x="1962337" y="1348845"/>
                    <a:pt x="1952322" y="1358860"/>
                    <a:pt x="1939967" y="1358860"/>
                  </a:cubicBezTo>
                  <a:cubicBezTo>
                    <a:pt x="1927612" y="1358860"/>
                    <a:pt x="1917597" y="1348845"/>
                    <a:pt x="1917597" y="1336490"/>
                  </a:cubicBezTo>
                  <a:cubicBezTo>
                    <a:pt x="1917597" y="1324135"/>
                    <a:pt x="1927612" y="1314120"/>
                    <a:pt x="1939967" y="1314120"/>
                  </a:cubicBezTo>
                  <a:close/>
                  <a:moveTo>
                    <a:pt x="2317139" y="1312039"/>
                  </a:moveTo>
                  <a:cubicBezTo>
                    <a:pt x="2320587" y="1312039"/>
                    <a:pt x="2323382" y="1314834"/>
                    <a:pt x="2323382" y="1318282"/>
                  </a:cubicBezTo>
                  <a:cubicBezTo>
                    <a:pt x="2323382" y="1321730"/>
                    <a:pt x="2320587" y="1324525"/>
                    <a:pt x="2317139" y="1324525"/>
                  </a:cubicBezTo>
                  <a:cubicBezTo>
                    <a:pt x="2313691" y="1324525"/>
                    <a:pt x="2310896" y="1321730"/>
                    <a:pt x="2310896" y="1318282"/>
                  </a:cubicBezTo>
                  <a:cubicBezTo>
                    <a:pt x="2310896" y="1314834"/>
                    <a:pt x="2313691" y="1312039"/>
                    <a:pt x="2317139" y="1312039"/>
                  </a:cubicBezTo>
                  <a:close/>
                  <a:moveTo>
                    <a:pt x="1716264" y="1312039"/>
                  </a:moveTo>
                  <a:cubicBezTo>
                    <a:pt x="1721148" y="1312039"/>
                    <a:pt x="1725108" y="1315766"/>
                    <a:pt x="1725108" y="1320363"/>
                  </a:cubicBezTo>
                  <a:cubicBezTo>
                    <a:pt x="1725108" y="1324960"/>
                    <a:pt x="1721148" y="1328687"/>
                    <a:pt x="1716264" y="1328687"/>
                  </a:cubicBezTo>
                  <a:cubicBezTo>
                    <a:pt x="1711380" y="1328687"/>
                    <a:pt x="1707420" y="1324960"/>
                    <a:pt x="1707420" y="1320363"/>
                  </a:cubicBezTo>
                  <a:cubicBezTo>
                    <a:pt x="1707420" y="1315766"/>
                    <a:pt x="1711380" y="1312039"/>
                    <a:pt x="1716264" y="1312039"/>
                  </a:cubicBezTo>
                  <a:close/>
                  <a:moveTo>
                    <a:pt x="680991" y="1308918"/>
                  </a:moveTo>
                  <a:cubicBezTo>
                    <a:pt x="689323" y="1308918"/>
                    <a:pt x="696078" y="1315673"/>
                    <a:pt x="696078" y="1324005"/>
                  </a:cubicBezTo>
                  <a:cubicBezTo>
                    <a:pt x="696078" y="1332337"/>
                    <a:pt x="689323" y="1339092"/>
                    <a:pt x="680991" y="1339092"/>
                  </a:cubicBezTo>
                  <a:cubicBezTo>
                    <a:pt x="672659" y="1339092"/>
                    <a:pt x="665904" y="1332337"/>
                    <a:pt x="665904" y="1324005"/>
                  </a:cubicBezTo>
                  <a:cubicBezTo>
                    <a:pt x="665904" y="1315673"/>
                    <a:pt x="672659" y="1308918"/>
                    <a:pt x="680991" y="1308918"/>
                  </a:cubicBezTo>
                  <a:close/>
                  <a:moveTo>
                    <a:pt x="380294" y="1308918"/>
                  </a:moveTo>
                  <a:cubicBezTo>
                    <a:pt x="389201" y="1308918"/>
                    <a:pt x="396422" y="1316139"/>
                    <a:pt x="396422" y="1325046"/>
                  </a:cubicBezTo>
                  <a:cubicBezTo>
                    <a:pt x="396422" y="1333953"/>
                    <a:pt x="389201" y="1341174"/>
                    <a:pt x="380294" y="1341174"/>
                  </a:cubicBezTo>
                  <a:cubicBezTo>
                    <a:pt x="371387" y="1341174"/>
                    <a:pt x="364166" y="1333953"/>
                    <a:pt x="364166" y="1325046"/>
                  </a:cubicBezTo>
                  <a:cubicBezTo>
                    <a:pt x="364166" y="1316139"/>
                    <a:pt x="371387" y="1308918"/>
                    <a:pt x="380294" y="1308918"/>
                  </a:cubicBezTo>
                  <a:close/>
                  <a:moveTo>
                    <a:pt x="906774" y="1306837"/>
                  </a:moveTo>
                  <a:cubicBezTo>
                    <a:pt x="907061" y="1306837"/>
                    <a:pt x="907294" y="1307070"/>
                    <a:pt x="907294" y="1307357"/>
                  </a:cubicBezTo>
                  <a:cubicBezTo>
                    <a:pt x="907294" y="1307644"/>
                    <a:pt x="907061" y="1307877"/>
                    <a:pt x="906774" y="1307877"/>
                  </a:cubicBezTo>
                  <a:cubicBezTo>
                    <a:pt x="906487" y="1307877"/>
                    <a:pt x="906254" y="1307644"/>
                    <a:pt x="906254" y="1307357"/>
                  </a:cubicBezTo>
                  <a:cubicBezTo>
                    <a:pt x="906254" y="1307070"/>
                    <a:pt x="906487" y="1306837"/>
                    <a:pt x="906774" y="1306837"/>
                  </a:cubicBezTo>
                  <a:close/>
                  <a:moveTo>
                    <a:pt x="2394135" y="1299554"/>
                  </a:moveTo>
                  <a:cubicBezTo>
                    <a:pt x="2394710" y="1299554"/>
                    <a:pt x="2395176" y="1300719"/>
                    <a:pt x="2395176" y="1302156"/>
                  </a:cubicBezTo>
                  <a:cubicBezTo>
                    <a:pt x="2395176" y="1303593"/>
                    <a:pt x="2394710" y="1304758"/>
                    <a:pt x="2394135" y="1304758"/>
                  </a:cubicBezTo>
                  <a:cubicBezTo>
                    <a:pt x="2393560" y="1304758"/>
                    <a:pt x="2393094" y="1303593"/>
                    <a:pt x="2393094" y="1302156"/>
                  </a:cubicBezTo>
                  <a:cubicBezTo>
                    <a:pt x="2393094" y="1300719"/>
                    <a:pt x="2393560" y="1299554"/>
                    <a:pt x="2394135" y="1299554"/>
                  </a:cubicBezTo>
                  <a:close/>
                  <a:moveTo>
                    <a:pt x="2018004" y="1299554"/>
                  </a:moveTo>
                  <a:cubicBezTo>
                    <a:pt x="2029784" y="1299554"/>
                    <a:pt x="2039334" y="1308405"/>
                    <a:pt x="2039334" y="1319323"/>
                  </a:cubicBezTo>
                  <a:cubicBezTo>
                    <a:pt x="2039334" y="1330241"/>
                    <a:pt x="2029784" y="1339092"/>
                    <a:pt x="2018004" y="1339092"/>
                  </a:cubicBezTo>
                  <a:cubicBezTo>
                    <a:pt x="2006224" y="1339092"/>
                    <a:pt x="1996674" y="1330241"/>
                    <a:pt x="1996674" y="1319323"/>
                  </a:cubicBezTo>
                  <a:cubicBezTo>
                    <a:pt x="1996674" y="1308405"/>
                    <a:pt x="2006224" y="1299554"/>
                    <a:pt x="2018004" y="1299554"/>
                  </a:cubicBezTo>
                  <a:close/>
                  <a:moveTo>
                    <a:pt x="303299" y="1299554"/>
                  </a:moveTo>
                  <a:cubicBezTo>
                    <a:pt x="309333" y="1299554"/>
                    <a:pt x="314224" y="1304445"/>
                    <a:pt x="314224" y="1310479"/>
                  </a:cubicBezTo>
                  <a:cubicBezTo>
                    <a:pt x="314224" y="1316513"/>
                    <a:pt x="309333" y="1321404"/>
                    <a:pt x="303299" y="1321404"/>
                  </a:cubicBezTo>
                  <a:cubicBezTo>
                    <a:pt x="297265" y="1321404"/>
                    <a:pt x="292374" y="1316513"/>
                    <a:pt x="292374" y="1310479"/>
                  </a:cubicBezTo>
                  <a:cubicBezTo>
                    <a:pt x="292374" y="1304445"/>
                    <a:pt x="297265" y="1299554"/>
                    <a:pt x="303299" y="1299554"/>
                  </a:cubicBezTo>
                  <a:close/>
                  <a:moveTo>
                    <a:pt x="828219" y="1289149"/>
                  </a:moveTo>
                  <a:cubicBezTo>
                    <a:pt x="828794" y="1289149"/>
                    <a:pt x="829260" y="1289848"/>
                    <a:pt x="829260" y="1290710"/>
                  </a:cubicBezTo>
                  <a:cubicBezTo>
                    <a:pt x="829260" y="1291572"/>
                    <a:pt x="828794" y="1292271"/>
                    <a:pt x="828219" y="1292271"/>
                  </a:cubicBezTo>
                  <a:cubicBezTo>
                    <a:pt x="827644" y="1292271"/>
                    <a:pt x="827178" y="1291572"/>
                    <a:pt x="827178" y="1290710"/>
                  </a:cubicBezTo>
                  <a:cubicBezTo>
                    <a:pt x="827178" y="1289848"/>
                    <a:pt x="827644" y="1289149"/>
                    <a:pt x="828219" y="1289149"/>
                  </a:cubicBezTo>
                  <a:close/>
                  <a:moveTo>
                    <a:pt x="604516" y="1289149"/>
                  </a:moveTo>
                  <a:cubicBezTo>
                    <a:pt x="615434" y="1289149"/>
                    <a:pt x="624285" y="1297534"/>
                    <a:pt x="624285" y="1307878"/>
                  </a:cubicBezTo>
                  <a:cubicBezTo>
                    <a:pt x="624285" y="1318222"/>
                    <a:pt x="615434" y="1326607"/>
                    <a:pt x="604516" y="1326607"/>
                  </a:cubicBezTo>
                  <a:cubicBezTo>
                    <a:pt x="593598" y="1326607"/>
                    <a:pt x="584747" y="1318222"/>
                    <a:pt x="584747" y="1307878"/>
                  </a:cubicBezTo>
                  <a:cubicBezTo>
                    <a:pt x="584747" y="1297534"/>
                    <a:pt x="593598" y="1289149"/>
                    <a:pt x="604516" y="1289149"/>
                  </a:cubicBezTo>
                  <a:close/>
                  <a:moveTo>
                    <a:pt x="1794300" y="1287068"/>
                  </a:moveTo>
                  <a:cubicBezTo>
                    <a:pt x="1803782" y="1287068"/>
                    <a:pt x="1811468" y="1294754"/>
                    <a:pt x="1811468" y="1304236"/>
                  </a:cubicBezTo>
                  <a:cubicBezTo>
                    <a:pt x="1811468" y="1313718"/>
                    <a:pt x="1803782" y="1321404"/>
                    <a:pt x="1794300" y="1321404"/>
                  </a:cubicBezTo>
                  <a:cubicBezTo>
                    <a:pt x="1784818" y="1321404"/>
                    <a:pt x="1777132" y="1313718"/>
                    <a:pt x="1777132" y="1304236"/>
                  </a:cubicBezTo>
                  <a:cubicBezTo>
                    <a:pt x="1777132" y="1294754"/>
                    <a:pt x="1784818" y="1287068"/>
                    <a:pt x="1794300" y="1287068"/>
                  </a:cubicBezTo>
                  <a:close/>
                  <a:moveTo>
                    <a:pt x="1569557" y="1287068"/>
                  </a:moveTo>
                  <a:cubicBezTo>
                    <a:pt x="1569844" y="1287068"/>
                    <a:pt x="1570077" y="1287301"/>
                    <a:pt x="1570077" y="1287588"/>
                  </a:cubicBezTo>
                  <a:cubicBezTo>
                    <a:pt x="1570077" y="1287875"/>
                    <a:pt x="1569844" y="1288108"/>
                    <a:pt x="1569557" y="1288108"/>
                  </a:cubicBezTo>
                  <a:cubicBezTo>
                    <a:pt x="1569270" y="1288108"/>
                    <a:pt x="1569037" y="1287875"/>
                    <a:pt x="1569037" y="1287588"/>
                  </a:cubicBezTo>
                  <a:cubicBezTo>
                    <a:pt x="1569037" y="1287301"/>
                    <a:pt x="1569270" y="1287068"/>
                    <a:pt x="1569557" y="1287068"/>
                  </a:cubicBezTo>
                  <a:close/>
                  <a:moveTo>
                    <a:pt x="2094479" y="1284988"/>
                  </a:moveTo>
                  <a:cubicBezTo>
                    <a:pt x="2104823" y="1284988"/>
                    <a:pt x="2113208" y="1293140"/>
                    <a:pt x="2113208" y="1303197"/>
                  </a:cubicBezTo>
                  <a:cubicBezTo>
                    <a:pt x="2113208" y="1313254"/>
                    <a:pt x="2104823" y="1321406"/>
                    <a:pt x="2094479" y="1321406"/>
                  </a:cubicBezTo>
                  <a:cubicBezTo>
                    <a:pt x="2084135" y="1321406"/>
                    <a:pt x="2075750" y="1313254"/>
                    <a:pt x="2075750" y="1303197"/>
                  </a:cubicBezTo>
                  <a:cubicBezTo>
                    <a:pt x="2075750" y="1293140"/>
                    <a:pt x="2084135" y="1284988"/>
                    <a:pt x="2094479" y="1284988"/>
                  </a:cubicBezTo>
                  <a:close/>
                  <a:moveTo>
                    <a:pt x="226824" y="1284988"/>
                  </a:moveTo>
                  <a:cubicBezTo>
                    <a:pt x="231421" y="1284988"/>
                    <a:pt x="235148" y="1288715"/>
                    <a:pt x="235148" y="1293312"/>
                  </a:cubicBezTo>
                  <a:cubicBezTo>
                    <a:pt x="235148" y="1297909"/>
                    <a:pt x="231421" y="1301636"/>
                    <a:pt x="226824" y="1301636"/>
                  </a:cubicBezTo>
                  <a:cubicBezTo>
                    <a:pt x="222227" y="1301636"/>
                    <a:pt x="218500" y="1297909"/>
                    <a:pt x="218500" y="1293312"/>
                  </a:cubicBezTo>
                  <a:cubicBezTo>
                    <a:pt x="218500" y="1288715"/>
                    <a:pt x="222227" y="1284988"/>
                    <a:pt x="226824" y="1284988"/>
                  </a:cubicBezTo>
                  <a:close/>
                  <a:moveTo>
                    <a:pt x="1645512" y="1269380"/>
                  </a:moveTo>
                  <a:cubicBezTo>
                    <a:pt x="1646948" y="1269380"/>
                    <a:pt x="1648113" y="1270079"/>
                    <a:pt x="1648113" y="1270941"/>
                  </a:cubicBezTo>
                  <a:cubicBezTo>
                    <a:pt x="1648113" y="1271803"/>
                    <a:pt x="1646948" y="1272502"/>
                    <a:pt x="1645512" y="1272502"/>
                  </a:cubicBezTo>
                  <a:cubicBezTo>
                    <a:pt x="1644076" y="1272502"/>
                    <a:pt x="1642911" y="1271803"/>
                    <a:pt x="1642911" y="1270941"/>
                  </a:cubicBezTo>
                  <a:cubicBezTo>
                    <a:pt x="1642911" y="1270079"/>
                    <a:pt x="1644076" y="1269380"/>
                    <a:pt x="1645512" y="1269380"/>
                  </a:cubicBezTo>
                  <a:close/>
                  <a:moveTo>
                    <a:pt x="526481" y="1269380"/>
                  </a:moveTo>
                  <a:cubicBezTo>
                    <a:pt x="537974" y="1269380"/>
                    <a:pt x="547291" y="1279395"/>
                    <a:pt x="547291" y="1291750"/>
                  </a:cubicBezTo>
                  <a:cubicBezTo>
                    <a:pt x="547291" y="1304105"/>
                    <a:pt x="537974" y="1314120"/>
                    <a:pt x="526481" y="1314120"/>
                  </a:cubicBezTo>
                  <a:cubicBezTo>
                    <a:pt x="514988" y="1314120"/>
                    <a:pt x="505671" y="1304105"/>
                    <a:pt x="505671" y="1291750"/>
                  </a:cubicBezTo>
                  <a:cubicBezTo>
                    <a:pt x="505671" y="1279395"/>
                    <a:pt x="514988" y="1269380"/>
                    <a:pt x="526481" y="1269380"/>
                  </a:cubicBezTo>
                  <a:close/>
                  <a:moveTo>
                    <a:pt x="151389" y="1269380"/>
                  </a:moveTo>
                  <a:cubicBezTo>
                    <a:pt x="153974" y="1269380"/>
                    <a:pt x="156071" y="1272175"/>
                    <a:pt x="156071" y="1275623"/>
                  </a:cubicBezTo>
                  <a:cubicBezTo>
                    <a:pt x="156071" y="1279070"/>
                    <a:pt x="153974" y="1281866"/>
                    <a:pt x="151389" y="1281866"/>
                  </a:cubicBezTo>
                  <a:cubicBezTo>
                    <a:pt x="148804" y="1281866"/>
                    <a:pt x="146707" y="1279070"/>
                    <a:pt x="146707" y="1275623"/>
                  </a:cubicBezTo>
                  <a:cubicBezTo>
                    <a:pt x="146707" y="1272175"/>
                    <a:pt x="148804" y="1269380"/>
                    <a:pt x="151389" y="1269380"/>
                  </a:cubicBezTo>
                  <a:close/>
                  <a:moveTo>
                    <a:pt x="2169913" y="1267299"/>
                  </a:moveTo>
                  <a:cubicBezTo>
                    <a:pt x="2179395" y="1267299"/>
                    <a:pt x="2187081" y="1275684"/>
                    <a:pt x="2187081" y="1286028"/>
                  </a:cubicBezTo>
                  <a:cubicBezTo>
                    <a:pt x="2187081" y="1296372"/>
                    <a:pt x="2179395" y="1304757"/>
                    <a:pt x="2169913" y="1304757"/>
                  </a:cubicBezTo>
                  <a:cubicBezTo>
                    <a:pt x="2160431" y="1304757"/>
                    <a:pt x="2152745" y="1296372"/>
                    <a:pt x="2152745" y="1286028"/>
                  </a:cubicBezTo>
                  <a:cubicBezTo>
                    <a:pt x="2152745" y="1275684"/>
                    <a:pt x="2160431" y="1267299"/>
                    <a:pt x="2169913" y="1267299"/>
                  </a:cubicBezTo>
                  <a:close/>
                  <a:moveTo>
                    <a:pt x="750184" y="1267299"/>
                  </a:moveTo>
                  <a:cubicBezTo>
                    <a:pt x="754207" y="1267299"/>
                    <a:pt x="757468" y="1270560"/>
                    <a:pt x="757468" y="1274583"/>
                  </a:cubicBezTo>
                  <a:cubicBezTo>
                    <a:pt x="757468" y="1278606"/>
                    <a:pt x="754207" y="1281867"/>
                    <a:pt x="750184" y="1281867"/>
                  </a:cubicBezTo>
                  <a:cubicBezTo>
                    <a:pt x="746161" y="1281867"/>
                    <a:pt x="742900" y="1278606"/>
                    <a:pt x="742900" y="1274583"/>
                  </a:cubicBezTo>
                  <a:cubicBezTo>
                    <a:pt x="742900" y="1270560"/>
                    <a:pt x="746161" y="1267299"/>
                    <a:pt x="750184" y="1267299"/>
                  </a:cubicBezTo>
                  <a:close/>
                  <a:moveTo>
                    <a:pt x="1870776" y="1265218"/>
                  </a:moveTo>
                  <a:cubicBezTo>
                    <a:pt x="1882843" y="1265218"/>
                    <a:pt x="1892626" y="1275001"/>
                    <a:pt x="1892626" y="1287068"/>
                  </a:cubicBezTo>
                  <a:cubicBezTo>
                    <a:pt x="1892626" y="1299135"/>
                    <a:pt x="1882843" y="1308918"/>
                    <a:pt x="1870776" y="1308918"/>
                  </a:cubicBezTo>
                  <a:cubicBezTo>
                    <a:pt x="1858709" y="1308918"/>
                    <a:pt x="1848926" y="1299135"/>
                    <a:pt x="1848926" y="1287068"/>
                  </a:cubicBezTo>
                  <a:cubicBezTo>
                    <a:pt x="1848926" y="1275001"/>
                    <a:pt x="1858709" y="1265218"/>
                    <a:pt x="1870776" y="1265218"/>
                  </a:cubicBezTo>
                  <a:close/>
                  <a:moveTo>
                    <a:pt x="75955" y="1257935"/>
                  </a:moveTo>
                  <a:cubicBezTo>
                    <a:pt x="78253" y="1257935"/>
                    <a:pt x="80117" y="1259566"/>
                    <a:pt x="80117" y="1261577"/>
                  </a:cubicBezTo>
                  <a:cubicBezTo>
                    <a:pt x="80117" y="1263589"/>
                    <a:pt x="78253" y="1265219"/>
                    <a:pt x="75955" y="1265219"/>
                  </a:cubicBezTo>
                  <a:cubicBezTo>
                    <a:pt x="73657" y="1265219"/>
                    <a:pt x="71793" y="1263589"/>
                    <a:pt x="71793" y="1261577"/>
                  </a:cubicBezTo>
                  <a:cubicBezTo>
                    <a:pt x="71793" y="1259566"/>
                    <a:pt x="73657" y="1257935"/>
                    <a:pt x="75955" y="1257935"/>
                  </a:cubicBezTo>
                  <a:close/>
                  <a:moveTo>
                    <a:pt x="2245346" y="1254813"/>
                  </a:moveTo>
                  <a:cubicBezTo>
                    <a:pt x="2252816" y="1254813"/>
                    <a:pt x="2258872" y="1260869"/>
                    <a:pt x="2258872" y="1268339"/>
                  </a:cubicBezTo>
                  <a:cubicBezTo>
                    <a:pt x="2258872" y="1275809"/>
                    <a:pt x="2252816" y="1281865"/>
                    <a:pt x="2245346" y="1281865"/>
                  </a:cubicBezTo>
                  <a:cubicBezTo>
                    <a:pt x="2237876" y="1281865"/>
                    <a:pt x="2231820" y="1275809"/>
                    <a:pt x="2231820" y="1268339"/>
                  </a:cubicBezTo>
                  <a:cubicBezTo>
                    <a:pt x="2231820" y="1260869"/>
                    <a:pt x="2237876" y="1254813"/>
                    <a:pt x="2245346" y="1254813"/>
                  </a:cubicBezTo>
                  <a:close/>
                  <a:moveTo>
                    <a:pt x="450526" y="1254813"/>
                  </a:moveTo>
                  <a:cubicBezTo>
                    <a:pt x="461444" y="1254813"/>
                    <a:pt x="470295" y="1263664"/>
                    <a:pt x="470295" y="1274582"/>
                  </a:cubicBezTo>
                  <a:cubicBezTo>
                    <a:pt x="470295" y="1285500"/>
                    <a:pt x="461444" y="1294351"/>
                    <a:pt x="450526" y="1294351"/>
                  </a:cubicBezTo>
                  <a:cubicBezTo>
                    <a:pt x="439608" y="1294351"/>
                    <a:pt x="430757" y="1285500"/>
                    <a:pt x="430757" y="1274582"/>
                  </a:cubicBezTo>
                  <a:cubicBezTo>
                    <a:pt x="430757" y="1263664"/>
                    <a:pt x="439608" y="1254813"/>
                    <a:pt x="450526" y="1254813"/>
                  </a:cubicBezTo>
                  <a:close/>
                  <a:moveTo>
                    <a:pt x="1946211" y="1247530"/>
                  </a:moveTo>
                  <a:cubicBezTo>
                    <a:pt x="1959141" y="1247530"/>
                    <a:pt x="1969622" y="1257545"/>
                    <a:pt x="1969622" y="1269900"/>
                  </a:cubicBezTo>
                  <a:cubicBezTo>
                    <a:pt x="1969622" y="1282255"/>
                    <a:pt x="1959141" y="1292270"/>
                    <a:pt x="1946211" y="1292270"/>
                  </a:cubicBezTo>
                  <a:cubicBezTo>
                    <a:pt x="1933281" y="1292270"/>
                    <a:pt x="1922800" y="1282255"/>
                    <a:pt x="1922800" y="1269900"/>
                  </a:cubicBezTo>
                  <a:cubicBezTo>
                    <a:pt x="1922800" y="1257545"/>
                    <a:pt x="1933281" y="1247530"/>
                    <a:pt x="1946211" y="1247530"/>
                  </a:cubicBezTo>
                  <a:close/>
                  <a:moveTo>
                    <a:pt x="1721988" y="1247530"/>
                  </a:moveTo>
                  <a:cubicBezTo>
                    <a:pt x="1726011" y="1247530"/>
                    <a:pt x="1729272" y="1250791"/>
                    <a:pt x="1729272" y="1254814"/>
                  </a:cubicBezTo>
                  <a:cubicBezTo>
                    <a:pt x="1729272" y="1258837"/>
                    <a:pt x="1726011" y="1262098"/>
                    <a:pt x="1721988" y="1262098"/>
                  </a:cubicBezTo>
                  <a:cubicBezTo>
                    <a:pt x="1717965" y="1262098"/>
                    <a:pt x="1714704" y="1258837"/>
                    <a:pt x="1714704" y="1254814"/>
                  </a:cubicBezTo>
                  <a:cubicBezTo>
                    <a:pt x="1714704" y="1250791"/>
                    <a:pt x="1717965" y="1247530"/>
                    <a:pt x="1721988" y="1247530"/>
                  </a:cubicBezTo>
                  <a:close/>
                  <a:moveTo>
                    <a:pt x="2320781" y="1245449"/>
                  </a:moveTo>
                  <a:cubicBezTo>
                    <a:pt x="2323366" y="1245449"/>
                    <a:pt x="2325463" y="1248244"/>
                    <a:pt x="2325463" y="1251692"/>
                  </a:cubicBezTo>
                  <a:cubicBezTo>
                    <a:pt x="2325463" y="1255139"/>
                    <a:pt x="2323366" y="1257935"/>
                    <a:pt x="2320781" y="1257935"/>
                  </a:cubicBezTo>
                  <a:cubicBezTo>
                    <a:pt x="2318196" y="1257935"/>
                    <a:pt x="2316099" y="1255139"/>
                    <a:pt x="2316099" y="1251692"/>
                  </a:cubicBezTo>
                  <a:cubicBezTo>
                    <a:pt x="2316099" y="1248244"/>
                    <a:pt x="2318196" y="1245449"/>
                    <a:pt x="2320781" y="1245449"/>
                  </a:cubicBezTo>
                  <a:close/>
                  <a:moveTo>
                    <a:pt x="674228" y="1245449"/>
                  </a:moveTo>
                  <a:cubicBezTo>
                    <a:pt x="681698" y="1245449"/>
                    <a:pt x="687754" y="1251505"/>
                    <a:pt x="687754" y="1258975"/>
                  </a:cubicBezTo>
                  <a:cubicBezTo>
                    <a:pt x="687754" y="1266445"/>
                    <a:pt x="681698" y="1272501"/>
                    <a:pt x="674228" y="1272501"/>
                  </a:cubicBezTo>
                  <a:cubicBezTo>
                    <a:pt x="666758" y="1272501"/>
                    <a:pt x="660702" y="1266445"/>
                    <a:pt x="660702" y="1258975"/>
                  </a:cubicBezTo>
                  <a:cubicBezTo>
                    <a:pt x="660702" y="1251505"/>
                    <a:pt x="666758" y="1245449"/>
                    <a:pt x="674228" y="1245449"/>
                  </a:cubicBezTo>
                  <a:close/>
                  <a:moveTo>
                    <a:pt x="375092" y="1242327"/>
                  </a:moveTo>
                  <a:cubicBezTo>
                    <a:pt x="383999" y="1242327"/>
                    <a:pt x="391220" y="1249548"/>
                    <a:pt x="391220" y="1258455"/>
                  </a:cubicBezTo>
                  <a:cubicBezTo>
                    <a:pt x="391220" y="1267362"/>
                    <a:pt x="383999" y="1274583"/>
                    <a:pt x="375092" y="1274583"/>
                  </a:cubicBezTo>
                  <a:cubicBezTo>
                    <a:pt x="366185" y="1274583"/>
                    <a:pt x="358964" y="1267362"/>
                    <a:pt x="358964" y="1258455"/>
                  </a:cubicBezTo>
                  <a:cubicBezTo>
                    <a:pt x="358964" y="1249548"/>
                    <a:pt x="366185" y="1242327"/>
                    <a:pt x="375092" y="1242327"/>
                  </a:cubicBezTo>
                  <a:close/>
                  <a:moveTo>
                    <a:pt x="1561" y="1242327"/>
                  </a:moveTo>
                  <a:cubicBezTo>
                    <a:pt x="2423" y="1242327"/>
                    <a:pt x="3122" y="1243026"/>
                    <a:pt x="3122" y="1243888"/>
                  </a:cubicBezTo>
                  <a:cubicBezTo>
                    <a:pt x="3122" y="1244750"/>
                    <a:pt x="2423" y="1245449"/>
                    <a:pt x="1561" y="1245449"/>
                  </a:cubicBezTo>
                  <a:cubicBezTo>
                    <a:pt x="699" y="1245449"/>
                    <a:pt x="0" y="1244750"/>
                    <a:pt x="0" y="1243888"/>
                  </a:cubicBezTo>
                  <a:cubicBezTo>
                    <a:pt x="0" y="1243026"/>
                    <a:pt x="699" y="1242327"/>
                    <a:pt x="1561" y="1242327"/>
                  </a:cubicBezTo>
                  <a:close/>
                  <a:moveTo>
                    <a:pt x="2396216" y="1232963"/>
                  </a:moveTo>
                  <a:cubicBezTo>
                    <a:pt x="2396791" y="1232963"/>
                    <a:pt x="2397257" y="1233429"/>
                    <a:pt x="2397257" y="1234004"/>
                  </a:cubicBezTo>
                  <a:cubicBezTo>
                    <a:pt x="2397257" y="1234579"/>
                    <a:pt x="2396791" y="1235045"/>
                    <a:pt x="2396216" y="1235045"/>
                  </a:cubicBezTo>
                  <a:cubicBezTo>
                    <a:pt x="2395641" y="1235045"/>
                    <a:pt x="2395175" y="1234579"/>
                    <a:pt x="2395175" y="1234004"/>
                  </a:cubicBezTo>
                  <a:cubicBezTo>
                    <a:pt x="2395175" y="1233429"/>
                    <a:pt x="2395641" y="1232963"/>
                    <a:pt x="2396216" y="1232963"/>
                  </a:cubicBezTo>
                  <a:close/>
                  <a:moveTo>
                    <a:pt x="2021645" y="1232963"/>
                  </a:moveTo>
                  <a:cubicBezTo>
                    <a:pt x="2032563" y="1232963"/>
                    <a:pt x="2041414" y="1242280"/>
                    <a:pt x="2041414" y="1253773"/>
                  </a:cubicBezTo>
                  <a:cubicBezTo>
                    <a:pt x="2041414" y="1265266"/>
                    <a:pt x="2032563" y="1274583"/>
                    <a:pt x="2021645" y="1274583"/>
                  </a:cubicBezTo>
                  <a:cubicBezTo>
                    <a:pt x="2010727" y="1274583"/>
                    <a:pt x="2001876" y="1265266"/>
                    <a:pt x="2001876" y="1253773"/>
                  </a:cubicBezTo>
                  <a:cubicBezTo>
                    <a:pt x="2001876" y="1242280"/>
                    <a:pt x="2010727" y="1232963"/>
                    <a:pt x="2021645" y="1232963"/>
                  </a:cubicBezTo>
                  <a:close/>
                  <a:moveTo>
                    <a:pt x="299658" y="1229842"/>
                  </a:moveTo>
                  <a:cubicBezTo>
                    <a:pt x="306554" y="1229842"/>
                    <a:pt x="312144" y="1235432"/>
                    <a:pt x="312144" y="1242328"/>
                  </a:cubicBezTo>
                  <a:cubicBezTo>
                    <a:pt x="312144" y="1249224"/>
                    <a:pt x="306554" y="1254814"/>
                    <a:pt x="299658" y="1254814"/>
                  </a:cubicBezTo>
                  <a:cubicBezTo>
                    <a:pt x="292762" y="1254814"/>
                    <a:pt x="287172" y="1249224"/>
                    <a:pt x="287172" y="1242328"/>
                  </a:cubicBezTo>
                  <a:cubicBezTo>
                    <a:pt x="287172" y="1235432"/>
                    <a:pt x="292762" y="1229842"/>
                    <a:pt x="299658" y="1229842"/>
                  </a:cubicBezTo>
                  <a:close/>
                  <a:moveTo>
                    <a:pt x="825618" y="1222558"/>
                  </a:moveTo>
                  <a:cubicBezTo>
                    <a:pt x="826480" y="1222558"/>
                    <a:pt x="827179" y="1223257"/>
                    <a:pt x="827179" y="1224119"/>
                  </a:cubicBezTo>
                  <a:cubicBezTo>
                    <a:pt x="827179" y="1224981"/>
                    <a:pt x="826480" y="1225680"/>
                    <a:pt x="825618" y="1225680"/>
                  </a:cubicBezTo>
                  <a:cubicBezTo>
                    <a:pt x="824756" y="1225680"/>
                    <a:pt x="824057" y="1224981"/>
                    <a:pt x="824057" y="1224119"/>
                  </a:cubicBezTo>
                  <a:cubicBezTo>
                    <a:pt x="824057" y="1223257"/>
                    <a:pt x="824756" y="1222558"/>
                    <a:pt x="825618" y="1222558"/>
                  </a:cubicBezTo>
                  <a:close/>
                  <a:moveTo>
                    <a:pt x="599314" y="1222558"/>
                  </a:moveTo>
                  <a:cubicBezTo>
                    <a:pt x="610232" y="1222558"/>
                    <a:pt x="619083" y="1230943"/>
                    <a:pt x="619083" y="1241287"/>
                  </a:cubicBezTo>
                  <a:cubicBezTo>
                    <a:pt x="619083" y="1251631"/>
                    <a:pt x="610232" y="1260016"/>
                    <a:pt x="599314" y="1260016"/>
                  </a:cubicBezTo>
                  <a:cubicBezTo>
                    <a:pt x="588396" y="1260016"/>
                    <a:pt x="579545" y="1251631"/>
                    <a:pt x="579545" y="1241287"/>
                  </a:cubicBezTo>
                  <a:cubicBezTo>
                    <a:pt x="579545" y="1230943"/>
                    <a:pt x="588396" y="1222558"/>
                    <a:pt x="599314" y="1222558"/>
                  </a:cubicBezTo>
                  <a:close/>
                  <a:moveTo>
                    <a:pt x="1797422" y="1220477"/>
                  </a:moveTo>
                  <a:cubicBezTo>
                    <a:pt x="1806329" y="1220477"/>
                    <a:pt x="1813550" y="1227698"/>
                    <a:pt x="1813550" y="1236605"/>
                  </a:cubicBezTo>
                  <a:cubicBezTo>
                    <a:pt x="1813550" y="1245512"/>
                    <a:pt x="1806329" y="1252733"/>
                    <a:pt x="1797422" y="1252733"/>
                  </a:cubicBezTo>
                  <a:cubicBezTo>
                    <a:pt x="1788515" y="1252733"/>
                    <a:pt x="1781294" y="1245512"/>
                    <a:pt x="1781294" y="1236605"/>
                  </a:cubicBezTo>
                  <a:cubicBezTo>
                    <a:pt x="1781294" y="1227698"/>
                    <a:pt x="1788515" y="1220477"/>
                    <a:pt x="1797422" y="1220477"/>
                  </a:cubicBezTo>
                  <a:close/>
                  <a:moveTo>
                    <a:pt x="2095519" y="1215276"/>
                  </a:moveTo>
                  <a:cubicBezTo>
                    <a:pt x="2106437" y="1215276"/>
                    <a:pt x="2115288" y="1224127"/>
                    <a:pt x="2115288" y="1235045"/>
                  </a:cubicBezTo>
                  <a:cubicBezTo>
                    <a:pt x="2115288" y="1245963"/>
                    <a:pt x="2106437" y="1254814"/>
                    <a:pt x="2095519" y="1254814"/>
                  </a:cubicBezTo>
                  <a:cubicBezTo>
                    <a:pt x="2084601" y="1254814"/>
                    <a:pt x="2075750" y="1245963"/>
                    <a:pt x="2075750" y="1235045"/>
                  </a:cubicBezTo>
                  <a:cubicBezTo>
                    <a:pt x="2075750" y="1224127"/>
                    <a:pt x="2084601" y="1215276"/>
                    <a:pt x="2095519" y="1215276"/>
                  </a:cubicBezTo>
                  <a:close/>
                  <a:moveTo>
                    <a:pt x="225264" y="1215276"/>
                  </a:moveTo>
                  <a:cubicBezTo>
                    <a:pt x="230723" y="1215276"/>
                    <a:pt x="235149" y="1219702"/>
                    <a:pt x="235149" y="1225161"/>
                  </a:cubicBezTo>
                  <a:cubicBezTo>
                    <a:pt x="235149" y="1230620"/>
                    <a:pt x="230723" y="1235046"/>
                    <a:pt x="225264" y="1235046"/>
                  </a:cubicBezTo>
                  <a:cubicBezTo>
                    <a:pt x="219805" y="1235046"/>
                    <a:pt x="215379" y="1230620"/>
                    <a:pt x="215379" y="1225161"/>
                  </a:cubicBezTo>
                  <a:cubicBezTo>
                    <a:pt x="215379" y="1219702"/>
                    <a:pt x="219805" y="1215276"/>
                    <a:pt x="225264" y="1215276"/>
                  </a:cubicBezTo>
                  <a:close/>
                  <a:moveTo>
                    <a:pt x="149829" y="1202790"/>
                  </a:moveTo>
                  <a:cubicBezTo>
                    <a:pt x="153277" y="1202790"/>
                    <a:pt x="156072" y="1205585"/>
                    <a:pt x="156072" y="1209033"/>
                  </a:cubicBezTo>
                  <a:cubicBezTo>
                    <a:pt x="156072" y="1212481"/>
                    <a:pt x="153277" y="1215276"/>
                    <a:pt x="149829" y="1215276"/>
                  </a:cubicBezTo>
                  <a:cubicBezTo>
                    <a:pt x="146381" y="1215276"/>
                    <a:pt x="143586" y="1212481"/>
                    <a:pt x="143586" y="1209033"/>
                  </a:cubicBezTo>
                  <a:cubicBezTo>
                    <a:pt x="143586" y="1205585"/>
                    <a:pt x="146381" y="1202790"/>
                    <a:pt x="149829" y="1202790"/>
                  </a:cubicBezTo>
                  <a:close/>
                  <a:moveTo>
                    <a:pt x="1647073" y="1202789"/>
                  </a:moveTo>
                  <a:cubicBezTo>
                    <a:pt x="1647648" y="1202789"/>
                    <a:pt x="1648114" y="1203488"/>
                    <a:pt x="1648114" y="1204350"/>
                  </a:cubicBezTo>
                  <a:cubicBezTo>
                    <a:pt x="1648114" y="1205212"/>
                    <a:pt x="1647648" y="1205911"/>
                    <a:pt x="1647073" y="1205911"/>
                  </a:cubicBezTo>
                  <a:cubicBezTo>
                    <a:pt x="1646498" y="1205911"/>
                    <a:pt x="1646032" y="1205212"/>
                    <a:pt x="1646032" y="1204350"/>
                  </a:cubicBezTo>
                  <a:cubicBezTo>
                    <a:pt x="1646032" y="1203488"/>
                    <a:pt x="1646498" y="1202789"/>
                    <a:pt x="1647073" y="1202789"/>
                  </a:cubicBezTo>
                  <a:close/>
                  <a:moveTo>
                    <a:pt x="524920" y="1202789"/>
                  </a:moveTo>
                  <a:cubicBezTo>
                    <a:pt x="537275" y="1202789"/>
                    <a:pt x="547290" y="1212339"/>
                    <a:pt x="547290" y="1224119"/>
                  </a:cubicBezTo>
                  <a:cubicBezTo>
                    <a:pt x="547290" y="1235899"/>
                    <a:pt x="537275" y="1245449"/>
                    <a:pt x="524920" y="1245449"/>
                  </a:cubicBezTo>
                  <a:cubicBezTo>
                    <a:pt x="512565" y="1245449"/>
                    <a:pt x="502550" y="1235899"/>
                    <a:pt x="502550" y="1224119"/>
                  </a:cubicBezTo>
                  <a:cubicBezTo>
                    <a:pt x="502550" y="1212339"/>
                    <a:pt x="512565" y="1202789"/>
                    <a:pt x="524920" y="1202789"/>
                  </a:cubicBezTo>
                  <a:close/>
                  <a:moveTo>
                    <a:pt x="2171474" y="1200709"/>
                  </a:moveTo>
                  <a:cubicBezTo>
                    <a:pt x="2181818" y="1200709"/>
                    <a:pt x="2190203" y="1208861"/>
                    <a:pt x="2190203" y="1218918"/>
                  </a:cubicBezTo>
                  <a:cubicBezTo>
                    <a:pt x="2190203" y="1228975"/>
                    <a:pt x="2181818" y="1237127"/>
                    <a:pt x="2171474" y="1237127"/>
                  </a:cubicBezTo>
                  <a:cubicBezTo>
                    <a:pt x="2161130" y="1237127"/>
                    <a:pt x="2152745" y="1228975"/>
                    <a:pt x="2152745" y="1218918"/>
                  </a:cubicBezTo>
                  <a:cubicBezTo>
                    <a:pt x="2152745" y="1208861"/>
                    <a:pt x="2161130" y="1200709"/>
                    <a:pt x="2171474" y="1200709"/>
                  </a:cubicBezTo>
                  <a:close/>
                  <a:moveTo>
                    <a:pt x="750184" y="1200708"/>
                  </a:moveTo>
                  <a:cubicBezTo>
                    <a:pt x="753058" y="1200708"/>
                    <a:pt x="755387" y="1203503"/>
                    <a:pt x="755387" y="1206951"/>
                  </a:cubicBezTo>
                  <a:cubicBezTo>
                    <a:pt x="755387" y="1210399"/>
                    <a:pt x="753058" y="1213194"/>
                    <a:pt x="750184" y="1213194"/>
                  </a:cubicBezTo>
                  <a:cubicBezTo>
                    <a:pt x="747310" y="1213194"/>
                    <a:pt x="744981" y="1210399"/>
                    <a:pt x="744981" y="1206951"/>
                  </a:cubicBezTo>
                  <a:cubicBezTo>
                    <a:pt x="744981" y="1203503"/>
                    <a:pt x="747310" y="1200708"/>
                    <a:pt x="750184" y="1200708"/>
                  </a:cubicBezTo>
                  <a:close/>
                  <a:moveTo>
                    <a:pt x="1872337" y="1197587"/>
                  </a:moveTo>
                  <a:cubicBezTo>
                    <a:pt x="1885267" y="1197587"/>
                    <a:pt x="1895748" y="1207602"/>
                    <a:pt x="1895748" y="1219957"/>
                  </a:cubicBezTo>
                  <a:cubicBezTo>
                    <a:pt x="1895748" y="1232312"/>
                    <a:pt x="1885267" y="1242327"/>
                    <a:pt x="1872337" y="1242327"/>
                  </a:cubicBezTo>
                  <a:cubicBezTo>
                    <a:pt x="1859407" y="1242327"/>
                    <a:pt x="1848926" y="1232312"/>
                    <a:pt x="1848926" y="1219957"/>
                  </a:cubicBezTo>
                  <a:cubicBezTo>
                    <a:pt x="1848926" y="1207602"/>
                    <a:pt x="1859407" y="1197587"/>
                    <a:pt x="1872337" y="1197587"/>
                  </a:cubicBezTo>
                  <a:close/>
                  <a:moveTo>
                    <a:pt x="2245346" y="1188223"/>
                  </a:moveTo>
                  <a:cubicBezTo>
                    <a:pt x="2252816" y="1188223"/>
                    <a:pt x="2258872" y="1194279"/>
                    <a:pt x="2258872" y="1201749"/>
                  </a:cubicBezTo>
                  <a:cubicBezTo>
                    <a:pt x="2258872" y="1209219"/>
                    <a:pt x="2252816" y="1215275"/>
                    <a:pt x="2245346" y="1215275"/>
                  </a:cubicBezTo>
                  <a:cubicBezTo>
                    <a:pt x="2237876" y="1215275"/>
                    <a:pt x="2231820" y="1209219"/>
                    <a:pt x="2231820" y="1201749"/>
                  </a:cubicBezTo>
                  <a:cubicBezTo>
                    <a:pt x="2231820" y="1194279"/>
                    <a:pt x="2237876" y="1188223"/>
                    <a:pt x="2245346" y="1188223"/>
                  </a:cubicBezTo>
                  <a:close/>
                  <a:moveTo>
                    <a:pt x="450526" y="1188223"/>
                  </a:moveTo>
                  <a:cubicBezTo>
                    <a:pt x="461444" y="1188223"/>
                    <a:pt x="470295" y="1197074"/>
                    <a:pt x="470295" y="1207992"/>
                  </a:cubicBezTo>
                  <a:cubicBezTo>
                    <a:pt x="470295" y="1218910"/>
                    <a:pt x="461444" y="1227761"/>
                    <a:pt x="450526" y="1227761"/>
                  </a:cubicBezTo>
                  <a:cubicBezTo>
                    <a:pt x="439608" y="1227761"/>
                    <a:pt x="430757" y="1218910"/>
                    <a:pt x="430757" y="1207992"/>
                  </a:cubicBezTo>
                  <a:cubicBezTo>
                    <a:pt x="430757" y="1197074"/>
                    <a:pt x="439608" y="1188223"/>
                    <a:pt x="450526" y="1188223"/>
                  </a:cubicBezTo>
                  <a:close/>
                  <a:moveTo>
                    <a:pt x="75955" y="1188223"/>
                  </a:moveTo>
                  <a:cubicBezTo>
                    <a:pt x="78253" y="1188223"/>
                    <a:pt x="80117" y="1189854"/>
                    <a:pt x="80117" y="1191865"/>
                  </a:cubicBezTo>
                  <a:cubicBezTo>
                    <a:pt x="80117" y="1193877"/>
                    <a:pt x="78253" y="1195507"/>
                    <a:pt x="75955" y="1195507"/>
                  </a:cubicBezTo>
                  <a:cubicBezTo>
                    <a:pt x="73657" y="1195507"/>
                    <a:pt x="71793" y="1193877"/>
                    <a:pt x="71793" y="1191865"/>
                  </a:cubicBezTo>
                  <a:cubicBezTo>
                    <a:pt x="71793" y="1189854"/>
                    <a:pt x="73657" y="1188223"/>
                    <a:pt x="75955" y="1188223"/>
                  </a:cubicBezTo>
                  <a:close/>
                  <a:moveTo>
                    <a:pt x="1719907" y="1180939"/>
                  </a:moveTo>
                  <a:cubicBezTo>
                    <a:pt x="1723930" y="1180939"/>
                    <a:pt x="1727191" y="1183734"/>
                    <a:pt x="1727191" y="1187182"/>
                  </a:cubicBezTo>
                  <a:cubicBezTo>
                    <a:pt x="1727191" y="1190630"/>
                    <a:pt x="1723930" y="1193425"/>
                    <a:pt x="1719907" y="1193425"/>
                  </a:cubicBezTo>
                  <a:cubicBezTo>
                    <a:pt x="1715884" y="1193425"/>
                    <a:pt x="1712623" y="1190630"/>
                    <a:pt x="1712623" y="1187182"/>
                  </a:cubicBezTo>
                  <a:cubicBezTo>
                    <a:pt x="1712623" y="1183734"/>
                    <a:pt x="1715884" y="1180939"/>
                    <a:pt x="1719907" y="1180939"/>
                  </a:cubicBezTo>
                  <a:close/>
                  <a:moveTo>
                    <a:pt x="2319741" y="1177818"/>
                  </a:moveTo>
                  <a:cubicBezTo>
                    <a:pt x="2322902" y="1177818"/>
                    <a:pt x="2325464" y="1180613"/>
                    <a:pt x="2325464" y="1184061"/>
                  </a:cubicBezTo>
                  <a:cubicBezTo>
                    <a:pt x="2325464" y="1187509"/>
                    <a:pt x="2322902" y="1190304"/>
                    <a:pt x="2319741" y="1190304"/>
                  </a:cubicBezTo>
                  <a:cubicBezTo>
                    <a:pt x="2316580" y="1190304"/>
                    <a:pt x="2314018" y="1187509"/>
                    <a:pt x="2314018" y="1184061"/>
                  </a:cubicBezTo>
                  <a:cubicBezTo>
                    <a:pt x="2314018" y="1180613"/>
                    <a:pt x="2316580" y="1177818"/>
                    <a:pt x="2319741" y="1177818"/>
                  </a:cubicBezTo>
                  <a:close/>
                  <a:moveTo>
                    <a:pt x="1946211" y="1177818"/>
                  </a:moveTo>
                  <a:cubicBezTo>
                    <a:pt x="1959141" y="1177818"/>
                    <a:pt x="1969622" y="1188998"/>
                    <a:pt x="1969622" y="1202790"/>
                  </a:cubicBezTo>
                  <a:cubicBezTo>
                    <a:pt x="1969622" y="1216582"/>
                    <a:pt x="1959141" y="1227762"/>
                    <a:pt x="1946211" y="1227762"/>
                  </a:cubicBezTo>
                  <a:cubicBezTo>
                    <a:pt x="1933281" y="1227762"/>
                    <a:pt x="1922800" y="1216582"/>
                    <a:pt x="1922800" y="1202790"/>
                  </a:cubicBezTo>
                  <a:cubicBezTo>
                    <a:pt x="1922800" y="1188998"/>
                    <a:pt x="1933281" y="1177818"/>
                    <a:pt x="1946211" y="1177818"/>
                  </a:cubicBezTo>
                  <a:close/>
                  <a:moveTo>
                    <a:pt x="677350" y="1177818"/>
                  </a:moveTo>
                  <a:cubicBezTo>
                    <a:pt x="684820" y="1177818"/>
                    <a:pt x="690876" y="1183408"/>
                    <a:pt x="690876" y="1190304"/>
                  </a:cubicBezTo>
                  <a:cubicBezTo>
                    <a:pt x="690876" y="1197200"/>
                    <a:pt x="684820" y="1202790"/>
                    <a:pt x="677350" y="1202790"/>
                  </a:cubicBezTo>
                  <a:cubicBezTo>
                    <a:pt x="669880" y="1202790"/>
                    <a:pt x="663824" y="1197200"/>
                    <a:pt x="663824" y="1190304"/>
                  </a:cubicBezTo>
                  <a:cubicBezTo>
                    <a:pt x="663824" y="1183408"/>
                    <a:pt x="669880" y="1177818"/>
                    <a:pt x="677350" y="1177818"/>
                  </a:cubicBezTo>
                  <a:close/>
                  <a:moveTo>
                    <a:pt x="376652" y="1175737"/>
                  </a:moveTo>
                  <a:cubicBezTo>
                    <a:pt x="386421" y="1175737"/>
                    <a:pt x="394340" y="1182958"/>
                    <a:pt x="394340" y="1191865"/>
                  </a:cubicBezTo>
                  <a:cubicBezTo>
                    <a:pt x="394340" y="1200772"/>
                    <a:pt x="386421" y="1207993"/>
                    <a:pt x="376652" y="1207993"/>
                  </a:cubicBezTo>
                  <a:cubicBezTo>
                    <a:pt x="366883" y="1207993"/>
                    <a:pt x="358964" y="1200772"/>
                    <a:pt x="358964" y="1191865"/>
                  </a:cubicBezTo>
                  <a:cubicBezTo>
                    <a:pt x="358964" y="1182958"/>
                    <a:pt x="366883" y="1175737"/>
                    <a:pt x="376652" y="1175737"/>
                  </a:cubicBezTo>
                  <a:close/>
                  <a:moveTo>
                    <a:pt x="1561" y="1175737"/>
                  </a:moveTo>
                  <a:cubicBezTo>
                    <a:pt x="2423" y="1175737"/>
                    <a:pt x="3122" y="1176203"/>
                    <a:pt x="3122" y="1176778"/>
                  </a:cubicBezTo>
                  <a:cubicBezTo>
                    <a:pt x="3122" y="1177353"/>
                    <a:pt x="2423" y="1177819"/>
                    <a:pt x="1561" y="1177819"/>
                  </a:cubicBezTo>
                  <a:cubicBezTo>
                    <a:pt x="699" y="1177819"/>
                    <a:pt x="0" y="1177353"/>
                    <a:pt x="0" y="1176778"/>
                  </a:cubicBezTo>
                  <a:cubicBezTo>
                    <a:pt x="0" y="1176203"/>
                    <a:pt x="699" y="1175737"/>
                    <a:pt x="1561" y="1175737"/>
                  </a:cubicBezTo>
                  <a:close/>
                  <a:moveTo>
                    <a:pt x="2394135" y="1166373"/>
                  </a:moveTo>
                  <a:cubicBezTo>
                    <a:pt x="2394710" y="1166373"/>
                    <a:pt x="2395176" y="1166839"/>
                    <a:pt x="2395176" y="1167414"/>
                  </a:cubicBezTo>
                  <a:cubicBezTo>
                    <a:pt x="2395176" y="1167989"/>
                    <a:pt x="2394710" y="1168455"/>
                    <a:pt x="2394135" y="1168455"/>
                  </a:cubicBezTo>
                  <a:cubicBezTo>
                    <a:pt x="2393560" y="1168455"/>
                    <a:pt x="2393094" y="1167989"/>
                    <a:pt x="2393094" y="1167414"/>
                  </a:cubicBezTo>
                  <a:cubicBezTo>
                    <a:pt x="2393094" y="1166839"/>
                    <a:pt x="2393560" y="1166373"/>
                    <a:pt x="2394135" y="1166373"/>
                  </a:cubicBezTo>
                  <a:close/>
                  <a:moveTo>
                    <a:pt x="2020605" y="1166373"/>
                  </a:moveTo>
                  <a:cubicBezTo>
                    <a:pt x="2032098" y="1166373"/>
                    <a:pt x="2041415" y="1175690"/>
                    <a:pt x="2041415" y="1187183"/>
                  </a:cubicBezTo>
                  <a:cubicBezTo>
                    <a:pt x="2041415" y="1198676"/>
                    <a:pt x="2032098" y="1207993"/>
                    <a:pt x="2020605" y="1207993"/>
                  </a:cubicBezTo>
                  <a:cubicBezTo>
                    <a:pt x="2009112" y="1207993"/>
                    <a:pt x="1999795" y="1198676"/>
                    <a:pt x="1999795" y="1187183"/>
                  </a:cubicBezTo>
                  <a:cubicBezTo>
                    <a:pt x="1999795" y="1175690"/>
                    <a:pt x="2009112" y="1166373"/>
                    <a:pt x="2020605" y="1166373"/>
                  </a:cubicBezTo>
                  <a:close/>
                  <a:moveTo>
                    <a:pt x="302259" y="1163252"/>
                  </a:moveTo>
                  <a:cubicBezTo>
                    <a:pt x="308868" y="1163252"/>
                    <a:pt x="314225" y="1168842"/>
                    <a:pt x="314225" y="1175738"/>
                  </a:cubicBezTo>
                  <a:cubicBezTo>
                    <a:pt x="314225" y="1182634"/>
                    <a:pt x="308868" y="1188224"/>
                    <a:pt x="302259" y="1188224"/>
                  </a:cubicBezTo>
                  <a:cubicBezTo>
                    <a:pt x="295650" y="1188224"/>
                    <a:pt x="290293" y="1182634"/>
                    <a:pt x="290293" y="1175738"/>
                  </a:cubicBezTo>
                  <a:cubicBezTo>
                    <a:pt x="290293" y="1168842"/>
                    <a:pt x="295650" y="1163252"/>
                    <a:pt x="302259" y="1163252"/>
                  </a:cubicBezTo>
                  <a:close/>
                  <a:moveTo>
                    <a:pt x="832901" y="1155968"/>
                  </a:moveTo>
                  <a:cubicBezTo>
                    <a:pt x="833763" y="1155968"/>
                    <a:pt x="834462" y="1156434"/>
                    <a:pt x="834462" y="1157009"/>
                  </a:cubicBezTo>
                  <a:cubicBezTo>
                    <a:pt x="834462" y="1157584"/>
                    <a:pt x="833763" y="1158050"/>
                    <a:pt x="832901" y="1158050"/>
                  </a:cubicBezTo>
                  <a:cubicBezTo>
                    <a:pt x="832039" y="1158050"/>
                    <a:pt x="831340" y="1157584"/>
                    <a:pt x="831340" y="1157009"/>
                  </a:cubicBezTo>
                  <a:cubicBezTo>
                    <a:pt x="831340" y="1156434"/>
                    <a:pt x="832039" y="1155968"/>
                    <a:pt x="832901" y="1155968"/>
                  </a:cubicBezTo>
                  <a:close/>
                  <a:moveTo>
                    <a:pt x="602956" y="1155968"/>
                  </a:moveTo>
                  <a:cubicBezTo>
                    <a:pt x="613013" y="1155968"/>
                    <a:pt x="621165" y="1164353"/>
                    <a:pt x="621165" y="1174697"/>
                  </a:cubicBezTo>
                  <a:cubicBezTo>
                    <a:pt x="621165" y="1185041"/>
                    <a:pt x="613013" y="1193426"/>
                    <a:pt x="602956" y="1193426"/>
                  </a:cubicBezTo>
                  <a:cubicBezTo>
                    <a:pt x="592899" y="1193426"/>
                    <a:pt x="584747" y="1185041"/>
                    <a:pt x="584747" y="1174697"/>
                  </a:cubicBezTo>
                  <a:cubicBezTo>
                    <a:pt x="584747" y="1164353"/>
                    <a:pt x="592899" y="1155968"/>
                    <a:pt x="602956" y="1155968"/>
                  </a:cubicBezTo>
                  <a:close/>
                  <a:moveTo>
                    <a:pt x="1794300" y="1153887"/>
                  </a:moveTo>
                  <a:cubicBezTo>
                    <a:pt x="1803782" y="1153887"/>
                    <a:pt x="1811468" y="1161108"/>
                    <a:pt x="1811468" y="1170015"/>
                  </a:cubicBezTo>
                  <a:cubicBezTo>
                    <a:pt x="1811468" y="1178922"/>
                    <a:pt x="1803782" y="1186143"/>
                    <a:pt x="1794300" y="1186143"/>
                  </a:cubicBezTo>
                  <a:cubicBezTo>
                    <a:pt x="1784818" y="1186143"/>
                    <a:pt x="1777132" y="1178922"/>
                    <a:pt x="1777132" y="1170015"/>
                  </a:cubicBezTo>
                  <a:cubicBezTo>
                    <a:pt x="1777132" y="1161108"/>
                    <a:pt x="1784818" y="1153887"/>
                    <a:pt x="1794300" y="1153887"/>
                  </a:cubicBezTo>
                  <a:close/>
                  <a:moveTo>
                    <a:pt x="1564355" y="1153887"/>
                  </a:moveTo>
                  <a:cubicBezTo>
                    <a:pt x="1564642" y="1153887"/>
                    <a:pt x="1564875" y="1154120"/>
                    <a:pt x="1564875" y="1154407"/>
                  </a:cubicBezTo>
                  <a:cubicBezTo>
                    <a:pt x="1564875" y="1154694"/>
                    <a:pt x="1564642" y="1154927"/>
                    <a:pt x="1564355" y="1154927"/>
                  </a:cubicBezTo>
                  <a:cubicBezTo>
                    <a:pt x="1564068" y="1154927"/>
                    <a:pt x="1563835" y="1154694"/>
                    <a:pt x="1563835" y="1154407"/>
                  </a:cubicBezTo>
                  <a:cubicBezTo>
                    <a:pt x="1563835" y="1154120"/>
                    <a:pt x="1564068" y="1153887"/>
                    <a:pt x="1564355" y="1153887"/>
                  </a:cubicBezTo>
                  <a:close/>
                  <a:moveTo>
                    <a:pt x="2093438" y="1148685"/>
                  </a:moveTo>
                  <a:cubicBezTo>
                    <a:pt x="2104356" y="1148685"/>
                    <a:pt x="2113207" y="1157536"/>
                    <a:pt x="2113207" y="1168454"/>
                  </a:cubicBezTo>
                  <a:cubicBezTo>
                    <a:pt x="2113207" y="1179372"/>
                    <a:pt x="2104356" y="1188223"/>
                    <a:pt x="2093438" y="1188223"/>
                  </a:cubicBezTo>
                  <a:cubicBezTo>
                    <a:pt x="2082520" y="1188223"/>
                    <a:pt x="2073669" y="1179372"/>
                    <a:pt x="2073669" y="1168454"/>
                  </a:cubicBezTo>
                  <a:cubicBezTo>
                    <a:pt x="2073669" y="1157536"/>
                    <a:pt x="2082520" y="1148685"/>
                    <a:pt x="2093438" y="1148685"/>
                  </a:cubicBezTo>
                  <a:close/>
                  <a:moveTo>
                    <a:pt x="228385" y="1148685"/>
                  </a:moveTo>
                  <a:cubicBezTo>
                    <a:pt x="233844" y="1148685"/>
                    <a:pt x="238270" y="1153111"/>
                    <a:pt x="238270" y="1158570"/>
                  </a:cubicBezTo>
                  <a:cubicBezTo>
                    <a:pt x="238270" y="1164029"/>
                    <a:pt x="233844" y="1168455"/>
                    <a:pt x="228385" y="1168455"/>
                  </a:cubicBezTo>
                  <a:cubicBezTo>
                    <a:pt x="222926" y="1168455"/>
                    <a:pt x="218500" y="1164029"/>
                    <a:pt x="218500" y="1158570"/>
                  </a:cubicBezTo>
                  <a:cubicBezTo>
                    <a:pt x="218500" y="1153111"/>
                    <a:pt x="222926" y="1148685"/>
                    <a:pt x="228385" y="1148685"/>
                  </a:cubicBezTo>
                  <a:close/>
                  <a:moveTo>
                    <a:pt x="1635628" y="1136199"/>
                  </a:moveTo>
                  <a:cubicBezTo>
                    <a:pt x="1636777" y="1136199"/>
                    <a:pt x="1637709" y="1136665"/>
                    <a:pt x="1637709" y="1137240"/>
                  </a:cubicBezTo>
                  <a:cubicBezTo>
                    <a:pt x="1637709" y="1137815"/>
                    <a:pt x="1636777" y="1138281"/>
                    <a:pt x="1635628" y="1138281"/>
                  </a:cubicBezTo>
                  <a:cubicBezTo>
                    <a:pt x="1634479" y="1138281"/>
                    <a:pt x="1633547" y="1137815"/>
                    <a:pt x="1633547" y="1137240"/>
                  </a:cubicBezTo>
                  <a:cubicBezTo>
                    <a:pt x="1633547" y="1136665"/>
                    <a:pt x="1634479" y="1136199"/>
                    <a:pt x="1635628" y="1136199"/>
                  </a:cubicBezTo>
                  <a:close/>
                  <a:moveTo>
                    <a:pt x="760067" y="1136199"/>
                  </a:moveTo>
                  <a:cubicBezTo>
                    <a:pt x="762652" y="1136199"/>
                    <a:pt x="764749" y="1138296"/>
                    <a:pt x="764749" y="1140881"/>
                  </a:cubicBezTo>
                  <a:cubicBezTo>
                    <a:pt x="764749" y="1143466"/>
                    <a:pt x="762652" y="1145563"/>
                    <a:pt x="760067" y="1145563"/>
                  </a:cubicBezTo>
                  <a:cubicBezTo>
                    <a:pt x="757482" y="1145563"/>
                    <a:pt x="755385" y="1143466"/>
                    <a:pt x="755385" y="1140881"/>
                  </a:cubicBezTo>
                  <a:cubicBezTo>
                    <a:pt x="755385" y="1138296"/>
                    <a:pt x="757482" y="1136199"/>
                    <a:pt x="760067" y="1136199"/>
                  </a:cubicBezTo>
                  <a:close/>
                  <a:moveTo>
                    <a:pt x="530122" y="1136199"/>
                  </a:moveTo>
                  <a:cubicBezTo>
                    <a:pt x="542477" y="1136199"/>
                    <a:pt x="552492" y="1145516"/>
                    <a:pt x="552492" y="1157009"/>
                  </a:cubicBezTo>
                  <a:cubicBezTo>
                    <a:pt x="552492" y="1168502"/>
                    <a:pt x="542477" y="1177819"/>
                    <a:pt x="530122" y="1177819"/>
                  </a:cubicBezTo>
                  <a:cubicBezTo>
                    <a:pt x="517767" y="1177819"/>
                    <a:pt x="507752" y="1168502"/>
                    <a:pt x="507752" y="1157009"/>
                  </a:cubicBezTo>
                  <a:cubicBezTo>
                    <a:pt x="507752" y="1145516"/>
                    <a:pt x="517767" y="1136199"/>
                    <a:pt x="530122" y="1136199"/>
                  </a:cubicBezTo>
                  <a:close/>
                  <a:moveTo>
                    <a:pt x="155031" y="1136199"/>
                  </a:moveTo>
                  <a:cubicBezTo>
                    <a:pt x="158479" y="1136199"/>
                    <a:pt x="161274" y="1138994"/>
                    <a:pt x="161274" y="1142442"/>
                  </a:cubicBezTo>
                  <a:cubicBezTo>
                    <a:pt x="161274" y="1145890"/>
                    <a:pt x="158479" y="1148685"/>
                    <a:pt x="155031" y="1148685"/>
                  </a:cubicBezTo>
                  <a:cubicBezTo>
                    <a:pt x="151583" y="1148685"/>
                    <a:pt x="148788" y="1145890"/>
                    <a:pt x="148788" y="1142442"/>
                  </a:cubicBezTo>
                  <a:cubicBezTo>
                    <a:pt x="148788" y="1138994"/>
                    <a:pt x="151583" y="1136199"/>
                    <a:pt x="155031" y="1136199"/>
                  </a:cubicBezTo>
                  <a:close/>
                  <a:moveTo>
                    <a:pt x="2167311" y="1134119"/>
                  </a:moveTo>
                  <a:cubicBezTo>
                    <a:pt x="2178229" y="1134119"/>
                    <a:pt x="2187080" y="1142271"/>
                    <a:pt x="2187080" y="1152328"/>
                  </a:cubicBezTo>
                  <a:cubicBezTo>
                    <a:pt x="2187080" y="1162385"/>
                    <a:pt x="2178229" y="1170537"/>
                    <a:pt x="2167311" y="1170537"/>
                  </a:cubicBezTo>
                  <a:cubicBezTo>
                    <a:pt x="2156393" y="1170537"/>
                    <a:pt x="2147542" y="1162385"/>
                    <a:pt x="2147542" y="1152328"/>
                  </a:cubicBezTo>
                  <a:cubicBezTo>
                    <a:pt x="2147542" y="1142271"/>
                    <a:pt x="2156393" y="1134119"/>
                    <a:pt x="2167311" y="1134119"/>
                  </a:cubicBezTo>
                  <a:close/>
                  <a:moveTo>
                    <a:pt x="1867135" y="1128916"/>
                  </a:moveTo>
                  <a:cubicBezTo>
                    <a:pt x="1880065" y="1128916"/>
                    <a:pt x="1890546" y="1139397"/>
                    <a:pt x="1890546" y="1152327"/>
                  </a:cubicBezTo>
                  <a:cubicBezTo>
                    <a:pt x="1890546" y="1165257"/>
                    <a:pt x="1880065" y="1175738"/>
                    <a:pt x="1867135" y="1175738"/>
                  </a:cubicBezTo>
                  <a:cubicBezTo>
                    <a:pt x="1854205" y="1175738"/>
                    <a:pt x="1843724" y="1165257"/>
                    <a:pt x="1843724" y="1152327"/>
                  </a:cubicBezTo>
                  <a:cubicBezTo>
                    <a:pt x="1843724" y="1139397"/>
                    <a:pt x="1854205" y="1128916"/>
                    <a:pt x="1867135" y="1128916"/>
                  </a:cubicBezTo>
                  <a:close/>
                  <a:moveTo>
                    <a:pt x="2240665" y="1121632"/>
                  </a:moveTo>
                  <a:cubicBezTo>
                    <a:pt x="2248423" y="1121632"/>
                    <a:pt x="2254712" y="1127688"/>
                    <a:pt x="2254712" y="1135158"/>
                  </a:cubicBezTo>
                  <a:cubicBezTo>
                    <a:pt x="2254712" y="1142628"/>
                    <a:pt x="2248423" y="1148684"/>
                    <a:pt x="2240665" y="1148684"/>
                  </a:cubicBezTo>
                  <a:cubicBezTo>
                    <a:pt x="2232907" y="1148684"/>
                    <a:pt x="2226618" y="1142628"/>
                    <a:pt x="2226618" y="1135158"/>
                  </a:cubicBezTo>
                  <a:cubicBezTo>
                    <a:pt x="2226618" y="1127688"/>
                    <a:pt x="2232907" y="1121632"/>
                    <a:pt x="2240665" y="1121632"/>
                  </a:cubicBezTo>
                  <a:close/>
                  <a:moveTo>
                    <a:pt x="455728" y="1121632"/>
                  </a:moveTo>
                  <a:cubicBezTo>
                    <a:pt x="466646" y="1121632"/>
                    <a:pt x="475497" y="1130483"/>
                    <a:pt x="475497" y="1141401"/>
                  </a:cubicBezTo>
                  <a:cubicBezTo>
                    <a:pt x="475497" y="1152319"/>
                    <a:pt x="466646" y="1161170"/>
                    <a:pt x="455728" y="1161170"/>
                  </a:cubicBezTo>
                  <a:cubicBezTo>
                    <a:pt x="444810" y="1161170"/>
                    <a:pt x="435959" y="1152319"/>
                    <a:pt x="435959" y="1141401"/>
                  </a:cubicBezTo>
                  <a:cubicBezTo>
                    <a:pt x="435959" y="1130483"/>
                    <a:pt x="444810" y="1121632"/>
                    <a:pt x="455728" y="1121632"/>
                  </a:cubicBezTo>
                  <a:close/>
                  <a:moveTo>
                    <a:pt x="80637" y="1121632"/>
                  </a:moveTo>
                  <a:cubicBezTo>
                    <a:pt x="82649" y="1121632"/>
                    <a:pt x="84279" y="1123263"/>
                    <a:pt x="84279" y="1125274"/>
                  </a:cubicBezTo>
                  <a:cubicBezTo>
                    <a:pt x="84279" y="1127286"/>
                    <a:pt x="82649" y="1128916"/>
                    <a:pt x="80637" y="1128916"/>
                  </a:cubicBezTo>
                  <a:cubicBezTo>
                    <a:pt x="78626" y="1128916"/>
                    <a:pt x="76995" y="1127286"/>
                    <a:pt x="76995" y="1125274"/>
                  </a:cubicBezTo>
                  <a:cubicBezTo>
                    <a:pt x="76995" y="1123263"/>
                    <a:pt x="78626" y="1121632"/>
                    <a:pt x="80637" y="1121632"/>
                  </a:cubicBezTo>
                  <a:close/>
                  <a:moveTo>
                    <a:pt x="1708981" y="1114349"/>
                  </a:moveTo>
                  <a:cubicBezTo>
                    <a:pt x="1713865" y="1114349"/>
                    <a:pt x="1717825" y="1117610"/>
                    <a:pt x="1717825" y="1121633"/>
                  </a:cubicBezTo>
                  <a:cubicBezTo>
                    <a:pt x="1717825" y="1125656"/>
                    <a:pt x="1713865" y="1128917"/>
                    <a:pt x="1708981" y="1128917"/>
                  </a:cubicBezTo>
                  <a:cubicBezTo>
                    <a:pt x="1704097" y="1128917"/>
                    <a:pt x="1700137" y="1125656"/>
                    <a:pt x="1700137" y="1121633"/>
                  </a:cubicBezTo>
                  <a:cubicBezTo>
                    <a:pt x="1700137" y="1117610"/>
                    <a:pt x="1704097" y="1114349"/>
                    <a:pt x="1708981" y="1114349"/>
                  </a:cubicBezTo>
                  <a:close/>
                  <a:moveTo>
                    <a:pt x="2315058" y="1111228"/>
                  </a:moveTo>
                  <a:cubicBezTo>
                    <a:pt x="2318506" y="1111228"/>
                    <a:pt x="2321301" y="1114023"/>
                    <a:pt x="2321301" y="1117471"/>
                  </a:cubicBezTo>
                  <a:cubicBezTo>
                    <a:pt x="2321301" y="1120919"/>
                    <a:pt x="2318506" y="1123714"/>
                    <a:pt x="2315058" y="1123714"/>
                  </a:cubicBezTo>
                  <a:cubicBezTo>
                    <a:pt x="2311610" y="1123714"/>
                    <a:pt x="2308815" y="1120919"/>
                    <a:pt x="2308815" y="1117471"/>
                  </a:cubicBezTo>
                  <a:cubicBezTo>
                    <a:pt x="2308815" y="1114023"/>
                    <a:pt x="2311610" y="1111228"/>
                    <a:pt x="2315058" y="1111228"/>
                  </a:cubicBezTo>
                  <a:close/>
                  <a:moveTo>
                    <a:pt x="686714" y="1111228"/>
                  </a:moveTo>
                  <a:cubicBezTo>
                    <a:pt x="694184" y="1111228"/>
                    <a:pt x="700240" y="1117284"/>
                    <a:pt x="700240" y="1124754"/>
                  </a:cubicBezTo>
                  <a:cubicBezTo>
                    <a:pt x="700240" y="1132224"/>
                    <a:pt x="694184" y="1138280"/>
                    <a:pt x="686714" y="1138280"/>
                  </a:cubicBezTo>
                  <a:cubicBezTo>
                    <a:pt x="679244" y="1138280"/>
                    <a:pt x="673188" y="1132224"/>
                    <a:pt x="673188" y="1124754"/>
                  </a:cubicBezTo>
                  <a:cubicBezTo>
                    <a:pt x="673188" y="1117284"/>
                    <a:pt x="679244" y="1111228"/>
                    <a:pt x="686714" y="1111228"/>
                  </a:cubicBezTo>
                  <a:close/>
                  <a:moveTo>
                    <a:pt x="1939967" y="1111227"/>
                  </a:moveTo>
                  <a:cubicBezTo>
                    <a:pt x="1953471" y="1111227"/>
                    <a:pt x="1964418" y="1122407"/>
                    <a:pt x="1964418" y="1136199"/>
                  </a:cubicBezTo>
                  <a:cubicBezTo>
                    <a:pt x="1964418" y="1149991"/>
                    <a:pt x="1953471" y="1161171"/>
                    <a:pt x="1939967" y="1161171"/>
                  </a:cubicBezTo>
                  <a:cubicBezTo>
                    <a:pt x="1926463" y="1161171"/>
                    <a:pt x="1915516" y="1149991"/>
                    <a:pt x="1915516" y="1136199"/>
                  </a:cubicBezTo>
                  <a:cubicBezTo>
                    <a:pt x="1915516" y="1122407"/>
                    <a:pt x="1926463" y="1111227"/>
                    <a:pt x="1939967" y="1111227"/>
                  </a:cubicBezTo>
                  <a:close/>
                  <a:moveTo>
                    <a:pt x="382375" y="1109147"/>
                  </a:moveTo>
                  <a:cubicBezTo>
                    <a:pt x="391282" y="1109147"/>
                    <a:pt x="398503" y="1116368"/>
                    <a:pt x="398503" y="1125275"/>
                  </a:cubicBezTo>
                  <a:cubicBezTo>
                    <a:pt x="398503" y="1134182"/>
                    <a:pt x="391282" y="1141403"/>
                    <a:pt x="382375" y="1141403"/>
                  </a:cubicBezTo>
                  <a:cubicBezTo>
                    <a:pt x="373468" y="1141403"/>
                    <a:pt x="366247" y="1134182"/>
                    <a:pt x="366247" y="1125275"/>
                  </a:cubicBezTo>
                  <a:cubicBezTo>
                    <a:pt x="366247" y="1116368"/>
                    <a:pt x="373468" y="1109147"/>
                    <a:pt x="382375" y="1109147"/>
                  </a:cubicBezTo>
                  <a:close/>
                  <a:moveTo>
                    <a:pt x="7805" y="1109146"/>
                  </a:moveTo>
                  <a:cubicBezTo>
                    <a:pt x="9242" y="1109146"/>
                    <a:pt x="10407" y="1109612"/>
                    <a:pt x="10407" y="1110187"/>
                  </a:cubicBezTo>
                  <a:cubicBezTo>
                    <a:pt x="10407" y="1110762"/>
                    <a:pt x="9242" y="1111228"/>
                    <a:pt x="7805" y="1111228"/>
                  </a:cubicBezTo>
                  <a:cubicBezTo>
                    <a:pt x="6368" y="1111228"/>
                    <a:pt x="5203" y="1110762"/>
                    <a:pt x="5203" y="1110187"/>
                  </a:cubicBezTo>
                  <a:cubicBezTo>
                    <a:pt x="5203" y="1109612"/>
                    <a:pt x="6368" y="1109146"/>
                    <a:pt x="7805" y="1109146"/>
                  </a:cubicBezTo>
                  <a:close/>
                  <a:moveTo>
                    <a:pt x="2387892" y="1098742"/>
                  </a:moveTo>
                  <a:cubicBezTo>
                    <a:pt x="2389041" y="1098742"/>
                    <a:pt x="2389973" y="1099441"/>
                    <a:pt x="2389973" y="1100303"/>
                  </a:cubicBezTo>
                  <a:cubicBezTo>
                    <a:pt x="2389973" y="1101165"/>
                    <a:pt x="2389041" y="1101864"/>
                    <a:pt x="2387892" y="1101864"/>
                  </a:cubicBezTo>
                  <a:cubicBezTo>
                    <a:pt x="2386743" y="1101864"/>
                    <a:pt x="2385811" y="1101165"/>
                    <a:pt x="2385811" y="1100303"/>
                  </a:cubicBezTo>
                  <a:cubicBezTo>
                    <a:pt x="2385811" y="1099441"/>
                    <a:pt x="2386743" y="1098742"/>
                    <a:pt x="2387892" y="1098742"/>
                  </a:cubicBezTo>
                  <a:close/>
                  <a:moveTo>
                    <a:pt x="2012801" y="1096661"/>
                  </a:moveTo>
                  <a:cubicBezTo>
                    <a:pt x="2024581" y="1096661"/>
                    <a:pt x="2034131" y="1106676"/>
                    <a:pt x="2034131" y="1119031"/>
                  </a:cubicBezTo>
                  <a:cubicBezTo>
                    <a:pt x="2034131" y="1131386"/>
                    <a:pt x="2024581" y="1141401"/>
                    <a:pt x="2012801" y="1141401"/>
                  </a:cubicBezTo>
                  <a:cubicBezTo>
                    <a:pt x="2001021" y="1141401"/>
                    <a:pt x="1991471" y="1131386"/>
                    <a:pt x="1991471" y="1119031"/>
                  </a:cubicBezTo>
                  <a:cubicBezTo>
                    <a:pt x="1991471" y="1106676"/>
                    <a:pt x="2001021" y="1096661"/>
                    <a:pt x="2012801" y="1096661"/>
                  </a:cubicBezTo>
                  <a:close/>
                  <a:moveTo>
                    <a:pt x="310063" y="1096661"/>
                  </a:moveTo>
                  <a:cubicBezTo>
                    <a:pt x="316959" y="1096661"/>
                    <a:pt x="322549" y="1102251"/>
                    <a:pt x="322549" y="1109147"/>
                  </a:cubicBezTo>
                  <a:cubicBezTo>
                    <a:pt x="322549" y="1116043"/>
                    <a:pt x="316959" y="1121633"/>
                    <a:pt x="310063" y="1121633"/>
                  </a:cubicBezTo>
                  <a:cubicBezTo>
                    <a:pt x="303167" y="1121633"/>
                    <a:pt x="297577" y="1116043"/>
                    <a:pt x="297577" y="1109147"/>
                  </a:cubicBezTo>
                  <a:cubicBezTo>
                    <a:pt x="297577" y="1102251"/>
                    <a:pt x="303167" y="1096661"/>
                    <a:pt x="310063" y="1096661"/>
                  </a:cubicBezTo>
                  <a:close/>
                  <a:moveTo>
                    <a:pt x="613881" y="1089378"/>
                  </a:moveTo>
                  <a:cubicBezTo>
                    <a:pt x="624799" y="1089378"/>
                    <a:pt x="633650" y="1098229"/>
                    <a:pt x="633650" y="1109147"/>
                  </a:cubicBezTo>
                  <a:cubicBezTo>
                    <a:pt x="633650" y="1120065"/>
                    <a:pt x="624799" y="1128916"/>
                    <a:pt x="613881" y="1128916"/>
                  </a:cubicBezTo>
                  <a:cubicBezTo>
                    <a:pt x="602963" y="1128916"/>
                    <a:pt x="594112" y="1120065"/>
                    <a:pt x="594112" y="1109147"/>
                  </a:cubicBezTo>
                  <a:cubicBezTo>
                    <a:pt x="594112" y="1098229"/>
                    <a:pt x="602963" y="1089378"/>
                    <a:pt x="613881" y="1089378"/>
                  </a:cubicBezTo>
                  <a:close/>
                  <a:moveTo>
                    <a:pt x="1781815" y="1086256"/>
                  </a:moveTo>
                  <a:cubicBezTo>
                    <a:pt x="1791297" y="1086256"/>
                    <a:pt x="1798983" y="1094175"/>
                    <a:pt x="1798983" y="1103944"/>
                  </a:cubicBezTo>
                  <a:cubicBezTo>
                    <a:pt x="1798983" y="1113713"/>
                    <a:pt x="1791297" y="1121632"/>
                    <a:pt x="1781815" y="1121632"/>
                  </a:cubicBezTo>
                  <a:cubicBezTo>
                    <a:pt x="1772333" y="1121632"/>
                    <a:pt x="1764647" y="1113713"/>
                    <a:pt x="1764647" y="1103944"/>
                  </a:cubicBezTo>
                  <a:cubicBezTo>
                    <a:pt x="1764647" y="1094175"/>
                    <a:pt x="1772333" y="1086256"/>
                    <a:pt x="1781815" y="1086256"/>
                  </a:cubicBezTo>
                  <a:close/>
                  <a:moveTo>
                    <a:pt x="2087195" y="1082095"/>
                  </a:moveTo>
                  <a:cubicBezTo>
                    <a:pt x="2098688" y="1082095"/>
                    <a:pt x="2108005" y="1091412"/>
                    <a:pt x="2108005" y="1102905"/>
                  </a:cubicBezTo>
                  <a:cubicBezTo>
                    <a:pt x="2108005" y="1114398"/>
                    <a:pt x="2098688" y="1123715"/>
                    <a:pt x="2087195" y="1123715"/>
                  </a:cubicBezTo>
                  <a:cubicBezTo>
                    <a:pt x="2075702" y="1123715"/>
                    <a:pt x="2066385" y="1114398"/>
                    <a:pt x="2066385" y="1102905"/>
                  </a:cubicBezTo>
                  <a:cubicBezTo>
                    <a:pt x="2066385" y="1091412"/>
                    <a:pt x="2075702" y="1082095"/>
                    <a:pt x="2087195" y="1082095"/>
                  </a:cubicBezTo>
                  <a:close/>
                  <a:moveTo>
                    <a:pt x="235669" y="1082095"/>
                  </a:moveTo>
                  <a:cubicBezTo>
                    <a:pt x="241128" y="1082095"/>
                    <a:pt x="245554" y="1086521"/>
                    <a:pt x="245554" y="1091980"/>
                  </a:cubicBezTo>
                  <a:cubicBezTo>
                    <a:pt x="245554" y="1097439"/>
                    <a:pt x="241128" y="1101865"/>
                    <a:pt x="235669" y="1101865"/>
                  </a:cubicBezTo>
                  <a:cubicBezTo>
                    <a:pt x="230210" y="1101865"/>
                    <a:pt x="225784" y="1097439"/>
                    <a:pt x="225784" y="1091980"/>
                  </a:cubicBezTo>
                  <a:cubicBezTo>
                    <a:pt x="225784" y="1086521"/>
                    <a:pt x="230210" y="1082095"/>
                    <a:pt x="235669" y="1082095"/>
                  </a:cubicBezTo>
                  <a:close/>
                  <a:moveTo>
                    <a:pt x="1616379" y="1073770"/>
                  </a:moveTo>
                  <a:cubicBezTo>
                    <a:pt x="1616666" y="1073770"/>
                    <a:pt x="1616899" y="1074003"/>
                    <a:pt x="1616899" y="1074290"/>
                  </a:cubicBezTo>
                  <a:cubicBezTo>
                    <a:pt x="1616899" y="1074577"/>
                    <a:pt x="1616666" y="1074810"/>
                    <a:pt x="1616379" y="1074810"/>
                  </a:cubicBezTo>
                  <a:cubicBezTo>
                    <a:pt x="1616092" y="1074810"/>
                    <a:pt x="1615859" y="1074577"/>
                    <a:pt x="1615859" y="1074290"/>
                  </a:cubicBezTo>
                  <a:cubicBezTo>
                    <a:pt x="1615859" y="1074003"/>
                    <a:pt x="1616092" y="1073770"/>
                    <a:pt x="1616379" y="1073770"/>
                  </a:cubicBezTo>
                  <a:close/>
                  <a:moveTo>
                    <a:pt x="779836" y="1071689"/>
                  </a:moveTo>
                  <a:cubicBezTo>
                    <a:pt x="782421" y="1071689"/>
                    <a:pt x="784518" y="1074019"/>
                    <a:pt x="784518" y="1076891"/>
                  </a:cubicBezTo>
                  <a:cubicBezTo>
                    <a:pt x="784518" y="1079764"/>
                    <a:pt x="782421" y="1082094"/>
                    <a:pt x="779836" y="1082094"/>
                  </a:cubicBezTo>
                  <a:cubicBezTo>
                    <a:pt x="777251" y="1082094"/>
                    <a:pt x="775154" y="1079764"/>
                    <a:pt x="775154" y="1076891"/>
                  </a:cubicBezTo>
                  <a:cubicBezTo>
                    <a:pt x="775154" y="1074019"/>
                    <a:pt x="777251" y="1071689"/>
                    <a:pt x="779836" y="1071689"/>
                  </a:cubicBezTo>
                  <a:close/>
                  <a:moveTo>
                    <a:pt x="163876" y="1069609"/>
                  </a:moveTo>
                  <a:cubicBezTo>
                    <a:pt x="168186" y="1069609"/>
                    <a:pt x="171680" y="1072404"/>
                    <a:pt x="171680" y="1075852"/>
                  </a:cubicBezTo>
                  <a:cubicBezTo>
                    <a:pt x="171680" y="1079300"/>
                    <a:pt x="168186" y="1082095"/>
                    <a:pt x="163876" y="1082095"/>
                  </a:cubicBezTo>
                  <a:cubicBezTo>
                    <a:pt x="159566" y="1082095"/>
                    <a:pt x="156072" y="1079300"/>
                    <a:pt x="156072" y="1075852"/>
                  </a:cubicBezTo>
                  <a:cubicBezTo>
                    <a:pt x="156072" y="1072404"/>
                    <a:pt x="159566" y="1069609"/>
                    <a:pt x="163876" y="1069609"/>
                  </a:cubicBezTo>
                  <a:close/>
                  <a:moveTo>
                    <a:pt x="541048" y="1069608"/>
                  </a:moveTo>
                  <a:cubicBezTo>
                    <a:pt x="552541" y="1069608"/>
                    <a:pt x="561858" y="1079623"/>
                    <a:pt x="561858" y="1091978"/>
                  </a:cubicBezTo>
                  <a:cubicBezTo>
                    <a:pt x="561858" y="1104333"/>
                    <a:pt x="552541" y="1114348"/>
                    <a:pt x="541048" y="1114348"/>
                  </a:cubicBezTo>
                  <a:cubicBezTo>
                    <a:pt x="529555" y="1114348"/>
                    <a:pt x="520238" y="1104333"/>
                    <a:pt x="520238" y="1091978"/>
                  </a:cubicBezTo>
                  <a:cubicBezTo>
                    <a:pt x="520238" y="1079623"/>
                    <a:pt x="529555" y="1069608"/>
                    <a:pt x="541048" y="1069608"/>
                  </a:cubicBezTo>
                  <a:close/>
                  <a:moveTo>
                    <a:pt x="2158988" y="1066488"/>
                  </a:moveTo>
                  <a:cubicBezTo>
                    <a:pt x="2169332" y="1066488"/>
                    <a:pt x="2177717" y="1074873"/>
                    <a:pt x="2177717" y="1085217"/>
                  </a:cubicBezTo>
                  <a:cubicBezTo>
                    <a:pt x="2177717" y="1095561"/>
                    <a:pt x="2169332" y="1103946"/>
                    <a:pt x="2158988" y="1103946"/>
                  </a:cubicBezTo>
                  <a:cubicBezTo>
                    <a:pt x="2148644" y="1103946"/>
                    <a:pt x="2140259" y="1095561"/>
                    <a:pt x="2140259" y="1085217"/>
                  </a:cubicBezTo>
                  <a:cubicBezTo>
                    <a:pt x="2140259" y="1074873"/>
                    <a:pt x="2148644" y="1066488"/>
                    <a:pt x="2158988" y="1066488"/>
                  </a:cubicBezTo>
                  <a:close/>
                  <a:moveTo>
                    <a:pt x="1854649" y="1062325"/>
                  </a:moveTo>
                  <a:cubicBezTo>
                    <a:pt x="1867579" y="1062325"/>
                    <a:pt x="1878060" y="1073272"/>
                    <a:pt x="1878060" y="1086776"/>
                  </a:cubicBezTo>
                  <a:cubicBezTo>
                    <a:pt x="1878060" y="1100280"/>
                    <a:pt x="1867579" y="1111227"/>
                    <a:pt x="1854649" y="1111227"/>
                  </a:cubicBezTo>
                  <a:cubicBezTo>
                    <a:pt x="1841719" y="1111227"/>
                    <a:pt x="1831238" y="1100280"/>
                    <a:pt x="1831238" y="1086776"/>
                  </a:cubicBezTo>
                  <a:cubicBezTo>
                    <a:pt x="1831238" y="1073272"/>
                    <a:pt x="1841719" y="1062325"/>
                    <a:pt x="1854649" y="1062325"/>
                  </a:cubicBezTo>
                  <a:close/>
                  <a:moveTo>
                    <a:pt x="2231821" y="1054002"/>
                  </a:moveTo>
                  <a:cubicBezTo>
                    <a:pt x="2239866" y="1054002"/>
                    <a:pt x="2246388" y="1060291"/>
                    <a:pt x="2246388" y="1068049"/>
                  </a:cubicBezTo>
                  <a:cubicBezTo>
                    <a:pt x="2246388" y="1075807"/>
                    <a:pt x="2239866" y="1082096"/>
                    <a:pt x="2231821" y="1082096"/>
                  </a:cubicBezTo>
                  <a:cubicBezTo>
                    <a:pt x="2223776" y="1082096"/>
                    <a:pt x="2217254" y="1075807"/>
                    <a:pt x="2217254" y="1068049"/>
                  </a:cubicBezTo>
                  <a:cubicBezTo>
                    <a:pt x="2217254" y="1060291"/>
                    <a:pt x="2223776" y="1054002"/>
                    <a:pt x="2231821" y="1054002"/>
                  </a:cubicBezTo>
                  <a:close/>
                  <a:moveTo>
                    <a:pt x="91042" y="1054002"/>
                  </a:moveTo>
                  <a:cubicBezTo>
                    <a:pt x="93054" y="1054002"/>
                    <a:pt x="94684" y="1056332"/>
                    <a:pt x="94684" y="1059204"/>
                  </a:cubicBezTo>
                  <a:cubicBezTo>
                    <a:pt x="94684" y="1062077"/>
                    <a:pt x="93054" y="1064407"/>
                    <a:pt x="91042" y="1064407"/>
                  </a:cubicBezTo>
                  <a:cubicBezTo>
                    <a:pt x="89031" y="1064407"/>
                    <a:pt x="87400" y="1062077"/>
                    <a:pt x="87400" y="1059204"/>
                  </a:cubicBezTo>
                  <a:cubicBezTo>
                    <a:pt x="87400" y="1056332"/>
                    <a:pt x="89031" y="1054002"/>
                    <a:pt x="91042" y="1054002"/>
                  </a:cubicBezTo>
                  <a:close/>
                  <a:moveTo>
                    <a:pt x="1690252" y="1054001"/>
                  </a:moveTo>
                  <a:cubicBezTo>
                    <a:pt x="1691688" y="1054001"/>
                    <a:pt x="1692853" y="1055166"/>
                    <a:pt x="1692853" y="1056602"/>
                  </a:cubicBezTo>
                  <a:cubicBezTo>
                    <a:pt x="1692853" y="1058038"/>
                    <a:pt x="1691688" y="1059203"/>
                    <a:pt x="1690252" y="1059203"/>
                  </a:cubicBezTo>
                  <a:cubicBezTo>
                    <a:pt x="1688816" y="1059203"/>
                    <a:pt x="1687651" y="1058038"/>
                    <a:pt x="1687651" y="1056602"/>
                  </a:cubicBezTo>
                  <a:cubicBezTo>
                    <a:pt x="1687651" y="1055166"/>
                    <a:pt x="1688816" y="1054001"/>
                    <a:pt x="1690252" y="1054001"/>
                  </a:cubicBezTo>
                  <a:close/>
                  <a:moveTo>
                    <a:pt x="468214" y="1054001"/>
                  </a:moveTo>
                  <a:cubicBezTo>
                    <a:pt x="479132" y="1054001"/>
                    <a:pt x="487983" y="1063085"/>
                    <a:pt x="487983" y="1074291"/>
                  </a:cubicBezTo>
                  <a:cubicBezTo>
                    <a:pt x="487983" y="1085497"/>
                    <a:pt x="479132" y="1094581"/>
                    <a:pt x="468214" y="1094581"/>
                  </a:cubicBezTo>
                  <a:cubicBezTo>
                    <a:pt x="457296" y="1094581"/>
                    <a:pt x="448445" y="1085497"/>
                    <a:pt x="448445" y="1074291"/>
                  </a:cubicBezTo>
                  <a:cubicBezTo>
                    <a:pt x="448445" y="1063085"/>
                    <a:pt x="457296" y="1054001"/>
                    <a:pt x="468214" y="1054001"/>
                  </a:cubicBezTo>
                  <a:close/>
                  <a:moveTo>
                    <a:pt x="1927482" y="1046718"/>
                  </a:moveTo>
                  <a:cubicBezTo>
                    <a:pt x="1940986" y="1046718"/>
                    <a:pt x="1951933" y="1057432"/>
                    <a:pt x="1951933" y="1070649"/>
                  </a:cubicBezTo>
                  <a:cubicBezTo>
                    <a:pt x="1951933" y="1083866"/>
                    <a:pt x="1940986" y="1094580"/>
                    <a:pt x="1927482" y="1094580"/>
                  </a:cubicBezTo>
                  <a:cubicBezTo>
                    <a:pt x="1913978" y="1094580"/>
                    <a:pt x="1903031" y="1083866"/>
                    <a:pt x="1903031" y="1070649"/>
                  </a:cubicBezTo>
                  <a:cubicBezTo>
                    <a:pt x="1903031" y="1057432"/>
                    <a:pt x="1913978" y="1046718"/>
                    <a:pt x="1927482" y="1046718"/>
                  </a:cubicBezTo>
                  <a:close/>
                  <a:moveTo>
                    <a:pt x="706483" y="1046718"/>
                  </a:moveTo>
                  <a:cubicBezTo>
                    <a:pt x="713953" y="1046718"/>
                    <a:pt x="720009" y="1052774"/>
                    <a:pt x="720009" y="1060244"/>
                  </a:cubicBezTo>
                  <a:cubicBezTo>
                    <a:pt x="720009" y="1067714"/>
                    <a:pt x="713953" y="1073770"/>
                    <a:pt x="706483" y="1073770"/>
                  </a:cubicBezTo>
                  <a:cubicBezTo>
                    <a:pt x="699013" y="1073770"/>
                    <a:pt x="692957" y="1067714"/>
                    <a:pt x="692957" y="1060244"/>
                  </a:cubicBezTo>
                  <a:cubicBezTo>
                    <a:pt x="692957" y="1052774"/>
                    <a:pt x="699013" y="1046718"/>
                    <a:pt x="706483" y="1046718"/>
                  </a:cubicBezTo>
                  <a:close/>
                  <a:moveTo>
                    <a:pt x="2304654" y="1044637"/>
                  </a:moveTo>
                  <a:cubicBezTo>
                    <a:pt x="2308102" y="1044637"/>
                    <a:pt x="2310897" y="1047432"/>
                    <a:pt x="2310897" y="1050880"/>
                  </a:cubicBezTo>
                  <a:cubicBezTo>
                    <a:pt x="2310897" y="1054328"/>
                    <a:pt x="2308102" y="1057123"/>
                    <a:pt x="2304654" y="1057123"/>
                  </a:cubicBezTo>
                  <a:cubicBezTo>
                    <a:pt x="2301206" y="1057123"/>
                    <a:pt x="2298411" y="1054328"/>
                    <a:pt x="2298411" y="1050880"/>
                  </a:cubicBezTo>
                  <a:cubicBezTo>
                    <a:pt x="2298411" y="1047432"/>
                    <a:pt x="2301206" y="1044637"/>
                    <a:pt x="2304654" y="1044637"/>
                  </a:cubicBezTo>
                  <a:close/>
                  <a:moveTo>
                    <a:pt x="394861" y="1042556"/>
                  </a:moveTo>
                  <a:cubicBezTo>
                    <a:pt x="403768" y="1042556"/>
                    <a:pt x="410989" y="1049543"/>
                    <a:pt x="410989" y="1058163"/>
                  </a:cubicBezTo>
                  <a:cubicBezTo>
                    <a:pt x="410989" y="1066783"/>
                    <a:pt x="403768" y="1073770"/>
                    <a:pt x="394861" y="1073770"/>
                  </a:cubicBezTo>
                  <a:cubicBezTo>
                    <a:pt x="385954" y="1073770"/>
                    <a:pt x="378733" y="1066783"/>
                    <a:pt x="378733" y="1058163"/>
                  </a:cubicBezTo>
                  <a:cubicBezTo>
                    <a:pt x="378733" y="1049543"/>
                    <a:pt x="385954" y="1042556"/>
                    <a:pt x="394861" y="1042556"/>
                  </a:cubicBezTo>
                  <a:close/>
                  <a:moveTo>
                    <a:pt x="16648" y="1042556"/>
                  </a:moveTo>
                  <a:cubicBezTo>
                    <a:pt x="17223" y="1042556"/>
                    <a:pt x="17689" y="1043022"/>
                    <a:pt x="17689" y="1043597"/>
                  </a:cubicBezTo>
                  <a:cubicBezTo>
                    <a:pt x="17689" y="1044172"/>
                    <a:pt x="17223" y="1044638"/>
                    <a:pt x="16648" y="1044638"/>
                  </a:cubicBezTo>
                  <a:cubicBezTo>
                    <a:pt x="16073" y="1044638"/>
                    <a:pt x="15607" y="1044172"/>
                    <a:pt x="15607" y="1043597"/>
                  </a:cubicBezTo>
                  <a:cubicBezTo>
                    <a:pt x="15607" y="1043022"/>
                    <a:pt x="16073" y="1042556"/>
                    <a:pt x="16648" y="1042556"/>
                  </a:cubicBezTo>
                  <a:close/>
                  <a:moveTo>
                    <a:pt x="2379048" y="1032151"/>
                  </a:moveTo>
                  <a:cubicBezTo>
                    <a:pt x="2379910" y="1032151"/>
                    <a:pt x="2380609" y="1032617"/>
                    <a:pt x="2380609" y="1033192"/>
                  </a:cubicBezTo>
                  <a:cubicBezTo>
                    <a:pt x="2380609" y="1033767"/>
                    <a:pt x="2379910" y="1034233"/>
                    <a:pt x="2379048" y="1034233"/>
                  </a:cubicBezTo>
                  <a:cubicBezTo>
                    <a:pt x="2378186" y="1034233"/>
                    <a:pt x="2377487" y="1033767"/>
                    <a:pt x="2377487" y="1033192"/>
                  </a:cubicBezTo>
                  <a:cubicBezTo>
                    <a:pt x="2377487" y="1032617"/>
                    <a:pt x="2378186" y="1032151"/>
                    <a:pt x="2379048" y="1032151"/>
                  </a:cubicBezTo>
                  <a:close/>
                  <a:moveTo>
                    <a:pt x="2000836" y="1032151"/>
                  </a:moveTo>
                  <a:cubicBezTo>
                    <a:pt x="2012329" y="1032151"/>
                    <a:pt x="2021646" y="1041468"/>
                    <a:pt x="2021646" y="1052961"/>
                  </a:cubicBezTo>
                  <a:cubicBezTo>
                    <a:pt x="2021646" y="1064454"/>
                    <a:pt x="2012329" y="1073771"/>
                    <a:pt x="2000836" y="1073771"/>
                  </a:cubicBezTo>
                  <a:cubicBezTo>
                    <a:pt x="1989343" y="1073771"/>
                    <a:pt x="1980026" y="1064454"/>
                    <a:pt x="1980026" y="1052961"/>
                  </a:cubicBezTo>
                  <a:cubicBezTo>
                    <a:pt x="1980026" y="1041468"/>
                    <a:pt x="1989343" y="1032151"/>
                    <a:pt x="2000836" y="1032151"/>
                  </a:cubicBezTo>
                  <a:close/>
                  <a:moveTo>
                    <a:pt x="1510250" y="1032151"/>
                  </a:moveTo>
                  <a:cubicBezTo>
                    <a:pt x="1510537" y="1032151"/>
                    <a:pt x="1510770" y="1032384"/>
                    <a:pt x="1510770" y="1032671"/>
                  </a:cubicBezTo>
                  <a:cubicBezTo>
                    <a:pt x="1510770" y="1032958"/>
                    <a:pt x="1510537" y="1033191"/>
                    <a:pt x="1510250" y="1033191"/>
                  </a:cubicBezTo>
                  <a:cubicBezTo>
                    <a:pt x="1509963" y="1033191"/>
                    <a:pt x="1509730" y="1032958"/>
                    <a:pt x="1509730" y="1032671"/>
                  </a:cubicBezTo>
                  <a:cubicBezTo>
                    <a:pt x="1509730" y="1032384"/>
                    <a:pt x="1509963" y="1032151"/>
                    <a:pt x="1510250" y="1032151"/>
                  </a:cubicBezTo>
                  <a:close/>
                  <a:moveTo>
                    <a:pt x="322028" y="1030071"/>
                  </a:moveTo>
                  <a:cubicBezTo>
                    <a:pt x="328637" y="1030071"/>
                    <a:pt x="333994" y="1035428"/>
                    <a:pt x="333994" y="1042037"/>
                  </a:cubicBezTo>
                  <a:cubicBezTo>
                    <a:pt x="333994" y="1048646"/>
                    <a:pt x="328637" y="1054003"/>
                    <a:pt x="322028" y="1054003"/>
                  </a:cubicBezTo>
                  <a:cubicBezTo>
                    <a:pt x="315419" y="1054003"/>
                    <a:pt x="310062" y="1048646"/>
                    <a:pt x="310062" y="1042037"/>
                  </a:cubicBezTo>
                  <a:cubicBezTo>
                    <a:pt x="310062" y="1035428"/>
                    <a:pt x="315419" y="1030071"/>
                    <a:pt x="322028" y="1030071"/>
                  </a:cubicBezTo>
                  <a:close/>
                  <a:moveTo>
                    <a:pt x="1763086" y="1030070"/>
                  </a:moveTo>
                  <a:cubicBezTo>
                    <a:pt x="1767970" y="1030070"/>
                    <a:pt x="1771930" y="1034496"/>
                    <a:pt x="1771930" y="1039955"/>
                  </a:cubicBezTo>
                  <a:cubicBezTo>
                    <a:pt x="1771930" y="1045414"/>
                    <a:pt x="1767970" y="1049840"/>
                    <a:pt x="1763086" y="1049840"/>
                  </a:cubicBezTo>
                  <a:cubicBezTo>
                    <a:pt x="1758202" y="1049840"/>
                    <a:pt x="1754242" y="1045414"/>
                    <a:pt x="1754242" y="1039955"/>
                  </a:cubicBezTo>
                  <a:cubicBezTo>
                    <a:pt x="1754242" y="1034496"/>
                    <a:pt x="1758202" y="1030070"/>
                    <a:pt x="1763086" y="1030070"/>
                  </a:cubicBezTo>
                  <a:close/>
                  <a:moveTo>
                    <a:pt x="632610" y="1024868"/>
                  </a:moveTo>
                  <a:cubicBezTo>
                    <a:pt x="642954" y="1024868"/>
                    <a:pt x="651339" y="1033253"/>
                    <a:pt x="651339" y="1043597"/>
                  </a:cubicBezTo>
                  <a:cubicBezTo>
                    <a:pt x="651339" y="1053941"/>
                    <a:pt x="642954" y="1062326"/>
                    <a:pt x="632610" y="1062326"/>
                  </a:cubicBezTo>
                  <a:cubicBezTo>
                    <a:pt x="622266" y="1062326"/>
                    <a:pt x="613881" y="1053941"/>
                    <a:pt x="613881" y="1043597"/>
                  </a:cubicBezTo>
                  <a:cubicBezTo>
                    <a:pt x="613881" y="1033253"/>
                    <a:pt x="622266" y="1024868"/>
                    <a:pt x="632610" y="1024868"/>
                  </a:cubicBezTo>
                  <a:close/>
                  <a:moveTo>
                    <a:pt x="2072629" y="1014464"/>
                  </a:moveTo>
                  <a:cubicBezTo>
                    <a:pt x="2084122" y="1014464"/>
                    <a:pt x="2093439" y="1024014"/>
                    <a:pt x="2093439" y="1035794"/>
                  </a:cubicBezTo>
                  <a:cubicBezTo>
                    <a:pt x="2093439" y="1047574"/>
                    <a:pt x="2084122" y="1057124"/>
                    <a:pt x="2072629" y="1057124"/>
                  </a:cubicBezTo>
                  <a:cubicBezTo>
                    <a:pt x="2061136" y="1057124"/>
                    <a:pt x="2051819" y="1047574"/>
                    <a:pt x="2051819" y="1035794"/>
                  </a:cubicBezTo>
                  <a:cubicBezTo>
                    <a:pt x="2051819" y="1024014"/>
                    <a:pt x="2061136" y="1014464"/>
                    <a:pt x="2072629" y="1014464"/>
                  </a:cubicBezTo>
                  <a:close/>
                  <a:moveTo>
                    <a:pt x="248154" y="1014464"/>
                  </a:moveTo>
                  <a:cubicBezTo>
                    <a:pt x="253613" y="1014464"/>
                    <a:pt x="258039" y="1019588"/>
                    <a:pt x="258039" y="1025909"/>
                  </a:cubicBezTo>
                  <a:cubicBezTo>
                    <a:pt x="258039" y="1032230"/>
                    <a:pt x="253613" y="1037354"/>
                    <a:pt x="248154" y="1037354"/>
                  </a:cubicBezTo>
                  <a:cubicBezTo>
                    <a:pt x="242695" y="1037354"/>
                    <a:pt x="238269" y="1032230"/>
                    <a:pt x="238269" y="1025909"/>
                  </a:cubicBezTo>
                  <a:cubicBezTo>
                    <a:pt x="238269" y="1019588"/>
                    <a:pt x="242695" y="1014464"/>
                    <a:pt x="248154" y="1014464"/>
                  </a:cubicBezTo>
                  <a:close/>
                  <a:moveTo>
                    <a:pt x="808450" y="1014463"/>
                  </a:moveTo>
                  <a:cubicBezTo>
                    <a:pt x="809025" y="1014463"/>
                    <a:pt x="809491" y="1015162"/>
                    <a:pt x="809491" y="1016024"/>
                  </a:cubicBezTo>
                  <a:cubicBezTo>
                    <a:pt x="809491" y="1016886"/>
                    <a:pt x="809025" y="1017585"/>
                    <a:pt x="808450" y="1017585"/>
                  </a:cubicBezTo>
                  <a:cubicBezTo>
                    <a:pt x="807875" y="1017585"/>
                    <a:pt x="807409" y="1016886"/>
                    <a:pt x="807409" y="1016024"/>
                  </a:cubicBezTo>
                  <a:cubicBezTo>
                    <a:pt x="807409" y="1015162"/>
                    <a:pt x="807875" y="1014463"/>
                    <a:pt x="808450" y="1014463"/>
                  </a:cubicBezTo>
                  <a:close/>
                  <a:moveTo>
                    <a:pt x="1587766" y="1012382"/>
                  </a:moveTo>
                  <a:cubicBezTo>
                    <a:pt x="1588341" y="1012382"/>
                    <a:pt x="1588807" y="1012848"/>
                    <a:pt x="1588807" y="1013423"/>
                  </a:cubicBezTo>
                  <a:cubicBezTo>
                    <a:pt x="1588807" y="1013998"/>
                    <a:pt x="1588341" y="1014464"/>
                    <a:pt x="1587766" y="1014464"/>
                  </a:cubicBezTo>
                  <a:cubicBezTo>
                    <a:pt x="1587191" y="1014464"/>
                    <a:pt x="1586725" y="1013998"/>
                    <a:pt x="1586725" y="1013423"/>
                  </a:cubicBezTo>
                  <a:cubicBezTo>
                    <a:pt x="1586725" y="1012848"/>
                    <a:pt x="1587191" y="1012382"/>
                    <a:pt x="1587766" y="1012382"/>
                  </a:cubicBezTo>
                  <a:close/>
                  <a:moveTo>
                    <a:pt x="559255" y="1005099"/>
                  </a:moveTo>
                  <a:cubicBezTo>
                    <a:pt x="571610" y="1005099"/>
                    <a:pt x="581625" y="1015114"/>
                    <a:pt x="581625" y="1027469"/>
                  </a:cubicBezTo>
                  <a:cubicBezTo>
                    <a:pt x="581625" y="1039824"/>
                    <a:pt x="571610" y="1049839"/>
                    <a:pt x="559255" y="1049839"/>
                  </a:cubicBezTo>
                  <a:cubicBezTo>
                    <a:pt x="546900" y="1049839"/>
                    <a:pt x="536885" y="1039824"/>
                    <a:pt x="536885" y="1027469"/>
                  </a:cubicBezTo>
                  <a:cubicBezTo>
                    <a:pt x="536885" y="1015114"/>
                    <a:pt x="546900" y="1005099"/>
                    <a:pt x="559255" y="1005099"/>
                  </a:cubicBezTo>
                  <a:close/>
                  <a:moveTo>
                    <a:pt x="1836440" y="1003018"/>
                  </a:moveTo>
                  <a:cubicBezTo>
                    <a:pt x="1847358" y="1003018"/>
                    <a:pt x="1856209" y="1011869"/>
                    <a:pt x="1856209" y="1022787"/>
                  </a:cubicBezTo>
                  <a:cubicBezTo>
                    <a:pt x="1856209" y="1033705"/>
                    <a:pt x="1847358" y="1042556"/>
                    <a:pt x="1836440" y="1042556"/>
                  </a:cubicBezTo>
                  <a:cubicBezTo>
                    <a:pt x="1825522" y="1042556"/>
                    <a:pt x="1816671" y="1033705"/>
                    <a:pt x="1816671" y="1022787"/>
                  </a:cubicBezTo>
                  <a:cubicBezTo>
                    <a:pt x="1816671" y="1011869"/>
                    <a:pt x="1825522" y="1003018"/>
                    <a:pt x="1836440" y="1003018"/>
                  </a:cubicBezTo>
                  <a:close/>
                  <a:moveTo>
                    <a:pt x="175841" y="1003018"/>
                  </a:moveTo>
                  <a:cubicBezTo>
                    <a:pt x="179864" y="1003018"/>
                    <a:pt x="183125" y="1006279"/>
                    <a:pt x="183125" y="1010302"/>
                  </a:cubicBezTo>
                  <a:cubicBezTo>
                    <a:pt x="183125" y="1014325"/>
                    <a:pt x="179864" y="1017586"/>
                    <a:pt x="175841" y="1017586"/>
                  </a:cubicBezTo>
                  <a:cubicBezTo>
                    <a:pt x="171818" y="1017586"/>
                    <a:pt x="168557" y="1014325"/>
                    <a:pt x="168557" y="1010302"/>
                  </a:cubicBezTo>
                  <a:cubicBezTo>
                    <a:pt x="168557" y="1006279"/>
                    <a:pt x="171818" y="1003018"/>
                    <a:pt x="175841" y="1003018"/>
                  </a:cubicBezTo>
                  <a:close/>
                  <a:moveTo>
                    <a:pt x="2146502" y="999897"/>
                  </a:moveTo>
                  <a:cubicBezTo>
                    <a:pt x="2156846" y="999897"/>
                    <a:pt x="2165231" y="1008282"/>
                    <a:pt x="2165231" y="1018626"/>
                  </a:cubicBezTo>
                  <a:cubicBezTo>
                    <a:pt x="2165231" y="1028970"/>
                    <a:pt x="2156846" y="1037355"/>
                    <a:pt x="2146502" y="1037355"/>
                  </a:cubicBezTo>
                  <a:cubicBezTo>
                    <a:pt x="2136158" y="1037355"/>
                    <a:pt x="2127773" y="1028970"/>
                    <a:pt x="2127773" y="1018626"/>
                  </a:cubicBezTo>
                  <a:cubicBezTo>
                    <a:pt x="2127773" y="1008282"/>
                    <a:pt x="2136158" y="999897"/>
                    <a:pt x="2146502" y="999897"/>
                  </a:cubicBezTo>
                  <a:close/>
                  <a:moveTo>
                    <a:pt x="734056" y="992613"/>
                  </a:moveTo>
                  <a:cubicBezTo>
                    <a:pt x="737217" y="992613"/>
                    <a:pt x="739779" y="995408"/>
                    <a:pt x="739779" y="998856"/>
                  </a:cubicBezTo>
                  <a:cubicBezTo>
                    <a:pt x="739779" y="1002304"/>
                    <a:pt x="737217" y="1005099"/>
                    <a:pt x="734056" y="1005099"/>
                  </a:cubicBezTo>
                  <a:cubicBezTo>
                    <a:pt x="730895" y="1005099"/>
                    <a:pt x="728333" y="1002304"/>
                    <a:pt x="728333" y="998856"/>
                  </a:cubicBezTo>
                  <a:cubicBezTo>
                    <a:pt x="728333" y="995408"/>
                    <a:pt x="730895" y="992613"/>
                    <a:pt x="734056" y="992613"/>
                  </a:cubicBezTo>
                  <a:close/>
                  <a:moveTo>
                    <a:pt x="486943" y="992613"/>
                  </a:moveTo>
                  <a:cubicBezTo>
                    <a:pt x="497287" y="992613"/>
                    <a:pt x="505672" y="1000998"/>
                    <a:pt x="505672" y="1011342"/>
                  </a:cubicBezTo>
                  <a:cubicBezTo>
                    <a:pt x="505672" y="1021686"/>
                    <a:pt x="497287" y="1030071"/>
                    <a:pt x="486943" y="1030071"/>
                  </a:cubicBezTo>
                  <a:cubicBezTo>
                    <a:pt x="476599" y="1030071"/>
                    <a:pt x="468214" y="1021686"/>
                    <a:pt x="468214" y="1011342"/>
                  </a:cubicBezTo>
                  <a:cubicBezTo>
                    <a:pt x="468214" y="1000998"/>
                    <a:pt x="476599" y="992613"/>
                    <a:pt x="486943" y="992613"/>
                  </a:cubicBezTo>
                  <a:close/>
                  <a:moveTo>
                    <a:pt x="103528" y="990533"/>
                  </a:moveTo>
                  <a:cubicBezTo>
                    <a:pt x="105540" y="990533"/>
                    <a:pt x="107170" y="992164"/>
                    <a:pt x="107170" y="994175"/>
                  </a:cubicBezTo>
                  <a:cubicBezTo>
                    <a:pt x="107170" y="996187"/>
                    <a:pt x="105540" y="997817"/>
                    <a:pt x="103528" y="997817"/>
                  </a:cubicBezTo>
                  <a:cubicBezTo>
                    <a:pt x="101517" y="997817"/>
                    <a:pt x="99886" y="996187"/>
                    <a:pt x="99886" y="994175"/>
                  </a:cubicBezTo>
                  <a:cubicBezTo>
                    <a:pt x="99886" y="992164"/>
                    <a:pt x="101517" y="990533"/>
                    <a:pt x="103528" y="990533"/>
                  </a:cubicBezTo>
                  <a:close/>
                  <a:moveTo>
                    <a:pt x="1661640" y="990532"/>
                  </a:moveTo>
                  <a:cubicBezTo>
                    <a:pt x="1665087" y="990532"/>
                    <a:pt x="1667883" y="992629"/>
                    <a:pt x="1667883" y="995214"/>
                  </a:cubicBezTo>
                  <a:cubicBezTo>
                    <a:pt x="1667883" y="997799"/>
                    <a:pt x="1665087" y="999896"/>
                    <a:pt x="1661640" y="999896"/>
                  </a:cubicBezTo>
                  <a:cubicBezTo>
                    <a:pt x="1658193" y="999896"/>
                    <a:pt x="1655397" y="997799"/>
                    <a:pt x="1655397" y="995214"/>
                  </a:cubicBezTo>
                  <a:cubicBezTo>
                    <a:pt x="1655397" y="992629"/>
                    <a:pt x="1658193" y="990532"/>
                    <a:pt x="1661640" y="990532"/>
                  </a:cubicBezTo>
                  <a:close/>
                  <a:moveTo>
                    <a:pt x="2218294" y="987411"/>
                  </a:moveTo>
                  <a:cubicBezTo>
                    <a:pt x="2225764" y="987411"/>
                    <a:pt x="2231820" y="993467"/>
                    <a:pt x="2231820" y="1000937"/>
                  </a:cubicBezTo>
                  <a:cubicBezTo>
                    <a:pt x="2231820" y="1008407"/>
                    <a:pt x="2225764" y="1014463"/>
                    <a:pt x="2218294" y="1014463"/>
                  </a:cubicBezTo>
                  <a:cubicBezTo>
                    <a:pt x="2210824" y="1014463"/>
                    <a:pt x="2204768" y="1008407"/>
                    <a:pt x="2204768" y="1000937"/>
                  </a:cubicBezTo>
                  <a:cubicBezTo>
                    <a:pt x="2204768" y="993467"/>
                    <a:pt x="2210824" y="987411"/>
                    <a:pt x="2218294" y="987411"/>
                  </a:cubicBezTo>
                  <a:close/>
                  <a:moveTo>
                    <a:pt x="2292168" y="980128"/>
                  </a:moveTo>
                  <a:cubicBezTo>
                    <a:pt x="2295616" y="980128"/>
                    <a:pt x="2298411" y="982457"/>
                    <a:pt x="2298411" y="985331"/>
                  </a:cubicBezTo>
                  <a:cubicBezTo>
                    <a:pt x="2298411" y="988205"/>
                    <a:pt x="2295616" y="990534"/>
                    <a:pt x="2292168" y="990534"/>
                  </a:cubicBezTo>
                  <a:cubicBezTo>
                    <a:pt x="2288720" y="990534"/>
                    <a:pt x="2285925" y="988205"/>
                    <a:pt x="2285925" y="985331"/>
                  </a:cubicBezTo>
                  <a:cubicBezTo>
                    <a:pt x="2285925" y="982457"/>
                    <a:pt x="2288720" y="980128"/>
                    <a:pt x="2292168" y="980128"/>
                  </a:cubicBezTo>
                  <a:close/>
                  <a:moveTo>
                    <a:pt x="1908754" y="980128"/>
                  </a:moveTo>
                  <a:cubicBezTo>
                    <a:pt x="1921684" y="980128"/>
                    <a:pt x="1932165" y="991308"/>
                    <a:pt x="1932165" y="1005100"/>
                  </a:cubicBezTo>
                  <a:cubicBezTo>
                    <a:pt x="1932165" y="1018892"/>
                    <a:pt x="1921684" y="1030072"/>
                    <a:pt x="1908754" y="1030072"/>
                  </a:cubicBezTo>
                  <a:cubicBezTo>
                    <a:pt x="1895824" y="1030072"/>
                    <a:pt x="1885343" y="1018892"/>
                    <a:pt x="1885343" y="1005100"/>
                  </a:cubicBezTo>
                  <a:cubicBezTo>
                    <a:pt x="1885343" y="991308"/>
                    <a:pt x="1895824" y="980128"/>
                    <a:pt x="1908754" y="980128"/>
                  </a:cubicBezTo>
                  <a:close/>
                  <a:moveTo>
                    <a:pt x="1467591" y="980128"/>
                  </a:moveTo>
                  <a:cubicBezTo>
                    <a:pt x="1467878" y="980128"/>
                    <a:pt x="1468111" y="980361"/>
                    <a:pt x="1468111" y="980648"/>
                  </a:cubicBezTo>
                  <a:cubicBezTo>
                    <a:pt x="1468111" y="980935"/>
                    <a:pt x="1467878" y="981168"/>
                    <a:pt x="1467591" y="981168"/>
                  </a:cubicBezTo>
                  <a:cubicBezTo>
                    <a:pt x="1467304" y="981168"/>
                    <a:pt x="1467071" y="980935"/>
                    <a:pt x="1467071" y="980648"/>
                  </a:cubicBezTo>
                  <a:cubicBezTo>
                    <a:pt x="1467071" y="980361"/>
                    <a:pt x="1467304" y="980128"/>
                    <a:pt x="1467591" y="980128"/>
                  </a:cubicBezTo>
                  <a:close/>
                  <a:moveTo>
                    <a:pt x="412549" y="978047"/>
                  </a:moveTo>
                  <a:cubicBezTo>
                    <a:pt x="421456" y="978047"/>
                    <a:pt x="428677" y="985268"/>
                    <a:pt x="428677" y="994175"/>
                  </a:cubicBezTo>
                  <a:cubicBezTo>
                    <a:pt x="428677" y="1003082"/>
                    <a:pt x="421456" y="1010303"/>
                    <a:pt x="412549" y="1010303"/>
                  </a:cubicBezTo>
                  <a:cubicBezTo>
                    <a:pt x="403642" y="1010303"/>
                    <a:pt x="396421" y="1003082"/>
                    <a:pt x="396421" y="994175"/>
                  </a:cubicBezTo>
                  <a:cubicBezTo>
                    <a:pt x="396421" y="985268"/>
                    <a:pt x="403642" y="978047"/>
                    <a:pt x="412549" y="978047"/>
                  </a:cubicBezTo>
                  <a:close/>
                  <a:moveTo>
                    <a:pt x="29134" y="974925"/>
                  </a:moveTo>
                  <a:cubicBezTo>
                    <a:pt x="29709" y="974925"/>
                    <a:pt x="30175" y="975624"/>
                    <a:pt x="30175" y="976486"/>
                  </a:cubicBezTo>
                  <a:cubicBezTo>
                    <a:pt x="30175" y="977348"/>
                    <a:pt x="29709" y="978047"/>
                    <a:pt x="29134" y="978047"/>
                  </a:cubicBezTo>
                  <a:cubicBezTo>
                    <a:pt x="28559" y="978047"/>
                    <a:pt x="28093" y="977348"/>
                    <a:pt x="28093" y="976486"/>
                  </a:cubicBezTo>
                  <a:cubicBezTo>
                    <a:pt x="28093" y="975624"/>
                    <a:pt x="28559" y="974925"/>
                    <a:pt x="29134" y="974925"/>
                  </a:cubicBezTo>
                  <a:close/>
                  <a:moveTo>
                    <a:pt x="658621" y="967642"/>
                  </a:moveTo>
                  <a:cubicBezTo>
                    <a:pt x="666666" y="967642"/>
                    <a:pt x="673188" y="973698"/>
                    <a:pt x="673188" y="981168"/>
                  </a:cubicBezTo>
                  <a:cubicBezTo>
                    <a:pt x="673188" y="988638"/>
                    <a:pt x="666666" y="994694"/>
                    <a:pt x="658621" y="994694"/>
                  </a:cubicBezTo>
                  <a:cubicBezTo>
                    <a:pt x="650576" y="994694"/>
                    <a:pt x="644054" y="988638"/>
                    <a:pt x="644054" y="981168"/>
                  </a:cubicBezTo>
                  <a:cubicBezTo>
                    <a:pt x="644054" y="973698"/>
                    <a:pt x="650576" y="967642"/>
                    <a:pt x="658621" y="967642"/>
                  </a:cubicBezTo>
                  <a:close/>
                  <a:moveTo>
                    <a:pt x="1983668" y="965561"/>
                  </a:moveTo>
                  <a:cubicBezTo>
                    <a:pt x="1996598" y="965561"/>
                    <a:pt x="2007079" y="976042"/>
                    <a:pt x="2007079" y="988972"/>
                  </a:cubicBezTo>
                  <a:cubicBezTo>
                    <a:pt x="2007079" y="1001902"/>
                    <a:pt x="1996598" y="1012383"/>
                    <a:pt x="1983668" y="1012383"/>
                  </a:cubicBezTo>
                  <a:cubicBezTo>
                    <a:pt x="1970738" y="1012383"/>
                    <a:pt x="1960257" y="1001902"/>
                    <a:pt x="1960257" y="988972"/>
                  </a:cubicBezTo>
                  <a:cubicBezTo>
                    <a:pt x="1960257" y="976042"/>
                    <a:pt x="1970738" y="965561"/>
                    <a:pt x="1983668" y="965561"/>
                  </a:cubicBezTo>
                  <a:close/>
                  <a:moveTo>
                    <a:pt x="1737075" y="965561"/>
                  </a:moveTo>
                  <a:cubicBezTo>
                    <a:pt x="1743684" y="965561"/>
                    <a:pt x="1749041" y="971151"/>
                    <a:pt x="1749041" y="978047"/>
                  </a:cubicBezTo>
                  <a:cubicBezTo>
                    <a:pt x="1749041" y="984943"/>
                    <a:pt x="1743684" y="990533"/>
                    <a:pt x="1737075" y="990533"/>
                  </a:cubicBezTo>
                  <a:cubicBezTo>
                    <a:pt x="1730466" y="990533"/>
                    <a:pt x="1725109" y="984943"/>
                    <a:pt x="1725109" y="978047"/>
                  </a:cubicBezTo>
                  <a:cubicBezTo>
                    <a:pt x="1725109" y="971151"/>
                    <a:pt x="1730466" y="965561"/>
                    <a:pt x="1737075" y="965561"/>
                  </a:cubicBezTo>
                  <a:close/>
                  <a:moveTo>
                    <a:pt x="339196" y="965561"/>
                  </a:moveTo>
                  <a:cubicBezTo>
                    <a:pt x="346092" y="965561"/>
                    <a:pt x="351682" y="971151"/>
                    <a:pt x="351682" y="978047"/>
                  </a:cubicBezTo>
                  <a:cubicBezTo>
                    <a:pt x="351682" y="984943"/>
                    <a:pt x="346092" y="990533"/>
                    <a:pt x="339196" y="990533"/>
                  </a:cubicBezTo>
                  <a:cubicBezTo>
                    <a:pt x="332300" y="990533"/>
                    <a:pt x="326710" y="984943"/>
                    <a:pt x="326710" y="978047"/>
                  </a:cubicBezTo>
                  <a:cubicBezTo>
                    <a:pt x="326710" y="971151"/>
                    <a:pt x="332300" y="965561"/>
                    <a:pt x="339196" y="965561"/>
                  </a:cubicBezTo>
                  <a:close/>
                  <a:moveTo>
                    <a:pt x="2363961" y="962440"/>
                  </a:moveTo>
                  <a:cubicBezTo>
                    <a:pt x="2367409" y="962440"/>
                    <a:pt x="2370204" y="965235"/>
                    <a:pt x="2370204" y="968683"/>
                  </a:cubicBezTo>
                  <a:cubicBezTo>
                    <a:pt x="2370204" y="972131"/>
                    <a:pt x="2367409" y="974926"/>
                    <a:pt x="2363961" y="974926"/>
                  </a:cubicBezTo>
                  <a:cubicBezTo>
                    <a:pt x="2360513" y="974926"/>
                    <a:pt x="2357718" y="972131"/>
                    <a:pt x="2357718" y="968683"/>
                  </a:cubicBezTo>
                  <a:cubicBezTo>
                    <a:pt x="2357718" y="965235"/>
                    <a:pt x="2360513" y="962440"/>
                    <a:pt x="2363961" y="962440"/>
                  </a:cubicBezTo>
                  <a:close/>
                  <a:moveTo>
                    <a:pt x="846427" y="958278"/>
                  </a:moveTo>
                  <a:cubicBezTo>
                    <a:pt x="847863" y="958278"/>
                    <a:pt x="849028" y="959210"/>
                    <a:pt x="849028" y="960359"/>
                  </a:cubicBezTo>
                  <a:cubicBezTo>
                    <a:pt x="849028" y="961508"/>
                    <a:pt x="847863" y="962440"/>
                    <a:pt x="846427" y="962440"/>
                  </a:cubicBezTo>
                  <a:cubicBezTo>
                    <a:pt x="844991" y="962440"/>
                    <a:pt x="843826" y="961508"/>
                    <a:pt x="843826" y="960359"/>
                  </a:cubicBezTo>
                  <a:cubicBezTo>
                    <a:pt x="843826" y="959210"/>
                    <a:pt x="844991" y="958278"/>
                    <a:pt x="846427" y="958278"/>
                  </a:cubicBezTo>
                  <a:close/>
                  <a:moveTo>
                    <a:pt x="1547708" y="955156"/>
                  </a:moveTo>
                  <a:cubicBezTo>
                    <a:pt x="1549720" y="955156"/>
                    <a:pt x="1551350" y="956321"/>
                    <a:pt x="1551350" y="957757"/>
                  </a:cubicBezTo>
                  <a:cubicBezTo>
                    <a:pt x="1551350" y="959193"/>
                    <a:pt x="1549720" y="960358"/>
                    <a:pt x="1547708" y="960358"/>
                  </a:cubicBezTo>
                  <a:cubicBezTo>
                    <a:pt x="1545697" y="960358"/>
                    <a:pt x="1544066" y="959193"/>
                    <a:pt x="1544066" y="957757"/>
                  </a:cubicBezTo>
                  <a:cubicBezTo>
                    <a:pt x="1544066" y="956321"/>
                    <a:pt x="1545697" y="955156"/>
                    <a:pt x="1547708" y="955156"/>
                  </a:cubicBezTo>
                  <a:close/>
                  <a:moveTo>
                    <a:pt x="264802" y="950995"/>
                  </a:moveTo>
                  <a:cubicBezTo>
                    <a:pt x="270261" y="950995"/>
                    <a:pt x="274687" y="955421"/>
                    <a:pt x="274687" y="960880"/>
                  </a:cubicBezTo>
                  <a:cubicBezTo>
                    <a:pt x="274687" y="966339"/>
                    <a:pt x="270261" y="970765"/>
                    <a:pt x="264802" y="970765"/>
                  </a:cubicBezTo>
                  <a:cubicBezTo>
                    <a:pt x="259343" y="970765"/>
                    <a:pt x="254917" y="966339"/>
                    <a:pt x="254917" y="960880"/>
                  </a:cubicBezTo>
                  <a:cubicBezTo>
                    <a:pt x="254917" y="955421"/>
                    <a:pt x="259343" y="950995"/>
                    <a:pt x="264802" y="950995"/>
                  </a:cubicBezTo>
                  <a:close/>
                  <a:moveTo>
                    <a:pt x="2056501" y="947873"/>
                  </a:moveTo>
                  <a:cubicBezTo>
                    <a:pt x="2068856" y="947873"/>
                    <a:pt x="2078871" y="957888"/>
                    <a:pt x="2078871" y="970243"/>
                  </a:cubicBezTo>
                  <a:cubicBezTo>
                    <a:pt x="2078871" y="982598"/>
                    <a:pt x="2068856" y="992613"/>
                    <a:pt x="2056501" y="992613"/>
                  </a:cubicBezTo>
                  <a:cubicBezTo>
                    <a:pt x="2044146" y="992613"/>
                    <a:pt x="2034131" y="982598"/>
                    <a:pt x="2034131" y="970243"/>
                  </a:cubicBezTo>
                  <a:cubicBezTo>
                    <a:pt x="2034131" y="957888"/>
                    <a:pt x="2044146" y="947873"/>
                    <a:pt x="2056501" y="947873"/>
                  </a:cubicBezTo>
                  <a:close/>
                  <a:moveTo>
                    <a:pt x="584227" y="942671"/>
                  </a:moveTo>
                  <a:cubicBezTo>
                    <a:pt x="596582" y="942671"/>
                    <a:pt x="606597" y="952221"/>
                    <a:pt x="606597" y="964001"/>
                  </a:cubicBezTo>
                  <a:cubicBezTo>
                    <a:pt x="606597" y="975781"/>
                    <a:pt x="596582" y="985331"/>
                    <a:pt x="584227" y="985331"/>
                  </a:cubicBezTo>
                  <a:cubicBezTo>
                    <a:pt x="571872" y="985331"/>
                    <a:pt x="561857" y="975781"/>
                    <a:pt x="561857" y="964001"/>
                  </a:cubicBezTo>
                  <a:cubicBezTo>
                    <a:pt x="561857" y="952221"/>
                    <a:pt x="571872" y="942671"/>
                    <a:pt x="584227" y="942671"/>
                  </a:cubicBezTo>
                  <a:close/>
                  <a:moveTo>
                    <a:pt x="192488" y="938509"/>
                  </a:moveTo>
                  <a:cubicBezTo>
                    <a:pt x="195936" y="938509"/>
                    <a:pt x="198731" y="941304"/>
                    <a:pt x="198731" y="944752"/>
                  </a:cubicBezTo>
                  <a:cubicBezTo>
                    <a:pt x="198731" y="948200"/>
                    <a:pt x="195936" y="950995"/>
                    <a:pt x="192488" y="950995"/>
                  </a:cubicBezTo>
                  <a:cubicBezTo>
                    <a:pt x="189040" y="950995"/>
                    <a:pt x="186245" y="948200"/>
                    <a:pt x="186245" y="944752"/>
                  </a:cubicBezTo>
                  <a:cubicBezTo>
                    <a:pt x="186245" y="941304"/>
                    <a:pt x="189040" y="938509"/>
                    <a:pt x="192488" y="938509"/>
                  </a:cubicBezTo>
                  <a:close/>
                  <a:moveTo>
                    <a:pt x="2127773" y="935388"/>
                  </a:moveTo>
                  <a:cubicBezTo>
                    <a:pt x="2138691" y="935388"/>
                    <a:pt x="2147542" y="943773"/>
                    <a:pt x="2147542" y="954117"/>
                  </a:cubicBezTo>
                  <a:cubicBezTo>
                    <a:pt x="2147542" y="964461"/>
                    <a:pt x="2138691" y="972846"/>
                    <a:pt x="2127773" y="972846"/>
                  </a:cubicBezTo>
                  <a:cubicBezTo>
                    <a:pt x="2116855" y="972846"/>
                    <a:pt x="2108004" y="964461"/>
                    <a:pt x="2108004" y="954117"/>
                  </a:cubicBezTo>
                  <a:cubicBezTo>
                    <a:pt x="2108004" y="943773"/>
                    <a:pt x="2116855" y="935388"/>
                    <a:pt x="2127773" y="935388"/>
                  </a:cubicBezTo>
                  <a:close/>
                  <a:moveTo>
                    <a:pt x="1811469" y="935387"/>
                  </a:moveTo>
                  <a:cubicBezTo>
                    <a:pt x="1823536" y="935387"/>
                    <a:pt x="1833319" y="945868"/>
                    <a:pt x="1833319" y="958798"/>
                  </a:cubicBezTo>
                  <a:cubicBezTo>
                    <a:pt x="1833319" y="971728"/>
                    <a:pt x="1823536" y="982209"/>
                    <a:pt x="1811469" y="982209"/>
                  </a:cubicBezTo>
                  <a:cubicBezTo>
                    <a:pt x="1799402" y="982209"/>
                    <a:pt x="1789619" y="971728"/>
                    <a:pt x="1789619" y="958798"/>
                  </a:cubicBezTo>
                  <a:cubicBezTo>
                    <a:pt x="1789619" y="945868"/>
                    <a:pt x="1799402" y="935387"/>
                    <a:pt x="1811469" y="935387"/>
                  </a:cubicBezTo>
                  <a:close/>
                  <a:moveTo>
                    <a:pt x="1418688" y="935387"/>
                  </a:moveTo>
                  <a:cubicBezTo>
                    <a:pt x="1418975" y="935387"/>
                    <a:pt x="1419208" y="935620"/>
                    <a:pt x="1419208" y="935907"/>
                  </a:cubicBezTo>
                  <a:cubicBezTo>
                    <a:pt x="1419208" y="936194"/>
                    <a:pt x="1418975" y="936427"/>
                    <a:pt x="1418688" y="936427"/>
                  </a:cubicBezTo>
                  <a:cubicBezTo>
                    <a:pt x="1418401" y="936427"/>
                    <a:pt x="1418168" y="936194"/>
                    <a:pt x="1418168" y="935907"/>
                  </a:cubicBezTo>
                  <a:cubicBezTo>
                    <a:pt x="1418168" y="935620"/>
                    <a:pt x="1418401" y="935387"/>
                    <a:pt x="1418688" y="935387"/>
                  </a:cubicBezTo>
                  <a:close/>
                  <a:moveTo>
                    <a:pt x="768391" y="933306"/>
                  </a:moveTo>
                  <a:cubicBezTo>
                    <a:pt x="773275" y="933306"/>
                    <a:pt x="777235" y="937266"/>
                    <a:pt x="777235" y="942150"/>
                  </a:cubicBezTo>
                  <a:cubicBezTo>
                    <a:pt x="777235" y="947034"/>
                    <a:pt x="773275" y="950994"/>
                    <a:pt x="768391" y="950994"/>
                  </a:cubicBezTo>
                  <a:cubicBezTo>
                    <a:pt x="763507" y="950994"/>
                    <a:pt x="759547" y="947034"/>
                    <a:pt x="759547" y="942150"/>
                  </a:cubicBezTo>
                  <a:cubicBezTo>
                    <a:pt x="759547" y="937266"/>
                    <a:pt x="763507" y="933306"/>
                    <a:pt x="768391" y="933306"/>
                  </a:cubicBezTo>
                  <a:close/>
                  <a:moveTo>
                    <a:pt x="1626784" y="928104"/>
                  </a:moveTo>
                  <a:cubicBezTo>
                    <a:pt x="1632818" y="928104"/>
                    <a:pt x="1637709" y="932530"/>
                    <a:pt x="1637709" y="937989"/>
                  </a:cubicBezTo>
                  <a:cubicBezTo>
                    <a:pt x="1637709" y="943448"/>
                    <a:pt x="1632818" y="947874"/>
                    <a:pt x="1626784" y="947874"/>
                  </a:cubicBezTo>
                  <a:cubicBezTo>
                    <a:pt x="1620750" y="947874"/>
                    <a:pt x="1615859" y="943448"/>
                    <a:pt x="1615859" y="937989"/>
                  </a:cubicBezTo>
                  <a:cubicBezTo>
                    <a:pt x="1615859" y="932530"/>
                    <a:pt x="1620750" y="928104"/>
                    <a:pt x="1626784" y="928104"/>
                  </a:cubicBezTo>
                  <a:close/>
                  <a:moveTo>
                    <a:pt x="508793" y="926023"/>
                  </a:moveTo>
                  <a:cubicBezTo>
                    <a:pt x="520286" y="926023"/>
                    <a:pt x="529603" y="935340"/>
                    <a:pt x="529603" y="946833"/>
                  </a:cubicBezTo>
                  <a:cubicBezTo>
                    <a:pt x="529603" y="958326"/>
                    <a:pt x="520286" y="967643"/>
                    <a:pt x="508793" y="967643"/>
                  </a:cubicBezTo>
                  <a:cubicBezTo>
                    <a:pt x="497300" y="967643"/>
                    <a:pt x="487983" y="958326"/>
                    <a:pt x="487983" y="946833"/>
                  </a:cubicBezTo>
                  <a:cubicBezTo>
                    <a:pt x="487983" y="935340"/>
                    <a:pt x="497300" y="926023"/>
                    <a:pt x="508793" y="926023"/>
                  </a:cubicBezTo>
                  <a:close/>
                  <a:moveTo>
                    <a:pt x="119134" y="926023"/>
                  </a:moveTo>
                  <a:cubicBezTo>
                    <a:pt x="120570" y="926023"/>
                    <a:pt x="121735" y="927188"/>
                    <a:pt x="121735" y="928624"/>
                  </a:cubicBezTo>
                  <a:cubicBezTo>
                    <a:pt x="121735" y="930060"/>
                    <a:pt x="120570" y="931225"/>
                    <a:pt x="119134" y="931225"/>
                  </a:cubicBezTo>
                  <a:cubicBezTo>
                    <a:pt x="117698" y="931225"/>
                    <a:pt x="116533" y="930060"/>
                    <a:pt x="116533" y="928624"/>
                  </a:cubicBezTo>
                  <a:cubicBezTo>
                    <a:pt x="116533" y="927188"/>
                    <a:pt x="117698" y="926023"/>
                    <a:pt x="119134" y="926023"/>
                  </a:cubicBezTo>
                  <a:close/>
                  <a:moveTo>
                    <a:pt x="2202167" y="920821"/>
                  </a:moveTo>
                  <a:cubicBezTo>
                    <a:pt x="2210499" y="920821"/>
                    <a:pt x="2217254" y="928042"/>
                    <a:pt x="2217254" y="936949"/>
                  </a:cubicBezTo>
                  <a:cubicBezTo>
                    <a:pt x="2217254" y="945856"/>
                    <a:pt x="2210499" y="953077"/>
                    <a:pt x="2202167" y="953077"/>
                  </a:cubicBezTo>
                  <a:cubicBezTo>
                    <a:pt x="2193835" y="953077"/>
                    <a:pt x="2187080" y="945856"/>
                    <a:pt x="2187080" y="936949"/>
                  </a:cubicBezTo>
                  <a:cubicBezTo>
                    <a:pt x="2187080" y="928042"/>
                    <a:pt x="2193835" y="920821"/>
                    <a:pt x="2202167" y="920821"/>
                  </a:cubicBezTo>
                  <a:close/>
                  <a:moveTo>
                    <a:pt x="1885343" y="915618"/>
                  </a:moveTo>
                  <a:cubicBezTo>
                    <a:pt x="1899135" y="915618"/>
                    <a:pt x="1910315" y="927264"/>
                    <a:pt x="1910315" y="941630"/>
                  </a:cubicBezTo>
                  <a:cubicBezTo>
                    <a:pt x="1910315" y="955996"/>
                    <a:pt x="1899135" y="967642"/>
                    <a:pt x="1885343" y="967642"/>
                  </a:cubicBezTo>
                  <a:cubicBezTo>
                    <a:pt x="1871551" y="967642"/>
                    <a:pt x="1860371" y="955996"/>
                    <a:pt x="1860371" y="941630"/>
                  </a:cubicBezTo>
                  <a:cubicBezTo>
                    <a:pt x="1860371" y="927264"/>
                    <a:pt x="1871551" y="915618"/>
                    <a:pt x="1885343" y="915618"/>
                  </a:cubicBezTo>
                  <a:close/>
                  <a:moveTo>
                    <a:pt x="434919" y="913537"/>
                  </a:moveTo>
                  <a:cubicBezTo>
                    <a:pt x="445263" y="913537"/>
                    <a:pt x="453648" y="921223"/>
                    <a:pt x="453648" y="930705"/>
                  </a:cubicBezTo>
                  <a:cubicBezTo>
                    <a:pt x="453648" y="940187"/>
                    <a:pt x="445263" y="947873"/>
                    <a:pt x="434919" y="947873"/>
                  </a:cubicBezTo>
                  <a:cubicBezTo>
                    <a:pt x="424575" y="947873"/>
                    <a:pt x="416190" y="940187"/>
                    <a:pt x="416190" y="930705"/>
                  </a:cubicBezTo>
                  <a:cubicBezTo>
                    <a:pt x="416190" y="921223"/>
                    <a:pt x="424575" y="913537"/>
                    <a:pt x="434919" y="913537"/>
                  </a:cubicBezTo>
                  <a:close/>
                  <a:moveTo>
                    <a:pt x="2275000" y="911456"/>
                  </a:moveTo>
                  <a:cubicBezTo>
                    <a:pt x="2281034" y="911456"/>
                    <a:pt x="2285925" y="915882"/>
                    <a:pt x="2285925" y="921341"/>
                  </a:cubicBezTo>
                  <a:cubicBezTo>
                    <a:pt x="2285925" y="926800"/>
                    <a:pt x="2281034" y="931226"/>
                    <a:pt x="2275000" y="931226"/>
                  </a:cubicBezTo>
                  <a:cubicBezTo>
                    <a:pt x="2268966" y="931226"/>
                    <a:pt x="2264075" y="926800"/>
                    <a:pt x="2264075" y="921341"/>
                  </a:cubicBezTo>
                  <a:cubicBezTo>
                    <a:pt x="2264075" y="915882"/>
                    <a:pt x="2268966" y="911456"/>
                    <a:pt x="2275000" y="911456"/>
                  </a:cubicBezTo>
                  <a:close/>
                  <a:moveTo>
                    <a:pt x="891167" y="911456"/>
                  </a:moveTo>
                  <a:cubicBezTo>
                    <a:pt x="891454" y="911456"/>
                    <a:pt x="891687" y="911689"/>
                    <a:pt x="891687" y="911976"/>
                  </a:cubicBezTo>
                  <a:cubicBezTo>
                    <a:pt x="891687" y="912263"/>
                    <a:pt x="891454" y="912496"/>
                    <a:pt x="891167" y="912496"/>
                  </a:cubicBezTo>
                  <a:cubicBezTo>
                    <a:pt x="890880" y="912496"/>
                    <a:pt x="890647" y="912263"/>
                    <a:pt x="890647" y="911976"/>
                  </a:cubicBezTo>
                  <a:cubicBezTo>
                    <a:pt x="890647" y="911689"/>
                    <a:pt x="890880" y="911456"/>
                    <a:pt x="891167" y="911456"/>
                  </a:cubicBezTo>
                  <a:close/>
                  <a:moveTo>
                    <a:pt x="46302" y="908335"/>
                  </a:moveTo>
                  <a:cubicBezTo>
                    <a:pt x="48313" y="908335"/>
                    <a:pt x="49944" y="909966"/>
                    <a:pt x="49944" y="911977"/>
                  </a:cubicBezTo>
                  <a:cubicBezTo>
                    <a:pt x="49944" y="913988"/>
                    <a:pt x="48313" y="915619"/>
                    <a:pt x="46302" y="915619"/>
                  </a:cubicBezTo>
                  <a:cubicBezTo>
                    <a:pt x="44291" y="915619"/>
                    <a:pt x="42660" y="913988"/>
                    <a:pt x="42660" y="911977"/>
                  </a:cubicBezTo>
                  <a:cubicBezTo>
                    <a:pt x="42660" y="909966"/>
                    <a:pt x="44291" y="908335"/>
                    <a:pt x="46302" y="908335"/>
                  </a:cubicBezTo>
                  <a:close/>
                  <a:moveTo>
                    <a:pt x="690356" y="906254"/>
                  </a:moveTo>
                  <a:cubicBezTo>
                    <a:pt x="699838" y="906254"/>
                    <a:pt x="707524" y="913475"/>
                    <a:pt x="707524" y="922382"/>
                  </a:cubicBezTo>
                  <a:cubicBezTo>
                    <a:pt x="707524" y="931289"/>
                    <a:pt x="699838" y="938510"/>
                    <a:pt x="690356" y="938510"/>
                  </a:cubicBezTo>
                  <a:cubicBezTo>
                    <a:pt x="680874" y="938510"/>
                    <a:pt x="673188" y="931289"/>
                    <a:pt x="673188" y="922382"/>
                  </a:cubicBezTo>
                  <a:cubicBezTo>
                    <a:pt x="673188" y="913475"/>
                    <a:pt x="680874" y="906254"/>
                    <a:pt x="690356" y="906254"/>
                  </a:cubicBezTo>
                  <a:close/>
                  <a:moveTo>
                    <a:pt x="1959736" y="901052"/>
                  </a:moveTo>
                  <a:cubicBezTo>
                    <a:pt x="1973240" y="901052"/>
                    <a:pt x="1984187" y="912232"/>
                    <a:pt x="1984187" y="926024"/>
                  </a:cubicBezTo>
                  <a:cubicBezTo>
                    <a:pt x="1984187" y="939816"/>
                    <a:pt x="1973240" y="950996"/>
                    <a:pt x="1959736" y="950996"/>
                  </a:cubicBezTo>
                  <a:cubicBezTo>
                    <a:pt x="1946232" y="950996"/>
                    <a:pt x="1935285" y="939816"/>
                    <a:pt x="1935285" y="926024"/>
                  </a:cubicBezTo>
                  <a:cubicBezTo>
                    <a:pt x="1935285" y="912232"/>
                    <a:pt x="1946232" y="901052"/>
                    <a:pt x="1959736" y="901052"/>
                  </a:cubicBezTo>
                  <a:close/>
                  <a:moveTo>
                    <a:pt x="1703779" y="901052"/>
                  </a:moveTo>
                  <a:cubicBezTo>
                    <a:pt x="1712686" y="901052"/>
                    <a:pt x="1719907" y="908738"/>
                    <a:pt x="1719907" y="918220"/>
                  </a:cubicBezTo>
                  <a:cubicBezTo>
                    <a:pt x="1719907" y="927702"/>
                    <a:pt x="1712686" y="935388"/>
                    <a:pt x="1703779" y="935388"/>
                  </a:cubicBezTo>
                  <a:cubicBezTo>
                    <a:pt x="1694872" y="935388"/>
                    <a:pt x="1687651" y="927702"/>
                    <a:pt x="1687651" y="918220"/>
                  </a:cubicBezTo>
                  <a:cubicBezTo>
                    <a:pt x="1687651" y="908738"/>
                    <a:pt x="1694872" y="901052"/>
                    <a:pt x="1703779" y="901052"/>
                  </a:cubicBezTo>
                  <a:close/>
                  <a:moveTo>
                    <a:pt x="361566" y="898971"/>
                  </a:moveTo>
                  <a:cubicBezTo>
                    <a:pt x="369898" y="898971"/>
                    <a:pt x="376653" y="905493"/>
                    <a:pt x="376653" y="913538"/>
                  </a:cubicBezTo>
                  <a:cubicBezTo>
                    <a:pt x="376653" y="921583"/>
                    <a:pt x="369898" y="928105"/>
                    <a:pt x="361566" y="928105"/>
                  </a:cubicBezTo>
                  <a:cubicBezTo>
                    <a:pt x="353234" y="928105"/>
                    <a:pt x="346479" y="921583"/>
                    <a:pt x="346479" y="913538"/>
                  </a:cubicBezTo>
                  <a:cubicBezTo>
                    <a:pt x="346479" y="905493"/>
                    <a:pt x="353234" y="898971"/>
                    <a:pt x="361566" y="898971"/>
                  </a:cubicBezTo>
                  <a:close/>
                  <a:moveTo>
                    <a:pt x="2348353" y="898970"/>
                  </a:moveTo>
                  <a:cubicBezTo>
                    <a:pt x="2351226" y="898970"/>
                    <a:pt x="2353556" y="901067"/>
                    <a:pt x="2353556" y="903653"/>
                  </a:cubicBezTo>
                  <a:cubicBezTo>
                    <a:pt x="2353556" y="906240"/>
                    <a:pt x="2351226" y="908337"/>
                    <a:pt x="2348353" y="908337"/>
                  </a:cubicBezTo>
                  <a:cubicBezTo>
                    <a:pt x="2345481" y="908337"/>
                    <a:pt x="2343151" y="906240"/>
                    <a:pt x="2343151" y="903653"/>
                  </a:cubicBezTo>
                  <a:cubicBezTo>
                    <a:pt x="2343151" y="901067"/>
                    <a:pt x="2345481" y="898970"/>
                    <a:pt x="2348353" y="898970"/>
                  </a:cubicBezTo>
                  <a:close/>
                  <a:moveTo>
                    <a:pt x="2034131" y="886485"/>
                  </a:moveTo>
                  <a:cubicBezTo>
                    <a:pt x="2046198" y="886485"/>
                    <a:pt x="2055981" y="896500"/>
                    <a:pt x="2055981" y="908855"/>
                  </a:cubicBezTo>
                  <a:cubicBezTo>
                    <a:pt x="2055981" y="921210"/>
                    <a:pt x="2046198" y="931225"/>
                    <a:pt x="2034131" y="931225"/>
                  </a:cubicBezTo>
                  <a:cubicBezTo>
                    <a:pt x="2022064" y="931225"/>
                    <a:pt x="2012281" y="921210"/>
                    <a:pt x="2012281" y="908855"/>
                  </a:cubicBezTo>
                  <a:cubicBezTo>
                    <a:pt x="2012281" y="896500"/>
                    <a:pt x="2022064" y="886485"/>
                    <a:pt x="2034131" y="886485"/>
                  </a:cubicBezTo>
                  <a:close/>
                  <a:moveTo>
                    <a:pt x="287172" y="886485"/>
                  </a:moveTo>
                  <a:cubicBezTo>
                    <a:pt x="294068" y="886485"/>
                    <a:pt x="299658" y="891376"/>
                    <a:pt x="299658" y="897410"/>
                  </a:cubicBezTo>
                  <a:cubicBezTo>
                    <a:pt x="299658" y="903444"/>
                    <a:pt x="294068" y="908335"/>
                    <a:pt x="287172" y="908335"/>
                  </a:cubicBezTo>
                  <a:cubicBezTo>
                    <a:pt x="280276" y="908335"/>
                    <a:pt x="274686" y="903444"/>
                    <a:pt x="274686" y="897410"/>
                  </a:cubicBezTo>
                  <a:cubicBezTo>
                    <a:pt x="274686" y="891376"/>
                    <a:pt x="280276" y="886485"/>
                    <a:pt x="287172" y="886485"/>
                  </a:cubicBezTo>
                  <a:close/>
                  <a:moveTo>
                    <a:pt x="809491" y="881282"/>
                  </a:moveTo>
                  <a:cubicBezTo>
                    <a:pt x="813514" y="881282"/>
                    <a:pt x="816775" y="884543"/>
                    <a:pt x="816775" y="888566"/>
                  </a:cubicBezTo>
                  <a:cubicBezTo>
                    <a:pt x="816775" y="892589"/>
                    <a:pt x="813514" y="895850"/>
                    <a:pt x="809491" y="895850"/>
                  </a:cubicBezTo>
                  <a:cubicBezTo>
                    <a:pt x="805468" y="895850"/>
                    <a:pt x="802207" y="892589"/>
                    <a:pt x="802207" y="888566"/>
                  </a:cubicBezTo>
                  <a:cubicBezTo>
                    <a:pt x="802207" y="884543"/>
                    <a:pt x="805468" y="881282"/>
                    <a:pt x="809491" y="881282"/>
                  </a:cubicBezTo>
                  <a:close/>
                  <a:moveTo>
                    <a:pt x="614401" y="881282"/>
                  </a:moveTo>
                  <a:cubicBezTo>
                    <a:pt x="626756" y="881282"/>
                    <a:pt x="636771" y="891297"/>
                    <a:pt x="636771" y="903652"/>
                  </a:cubicBezTo>
                  <a:cubicBezTo>
                    <a:pt x="636771" y="916007"/>
                    <a:pt x="626756" y="926022"/>
                    <a:pt x="614401" y="926022"/>
                  </a:cubicBezTo>
                  <a:cubicBezTo>
                    <a:pt x="602046" y="926022"/>
                    <a:pt x="592031" y="916007"/>
                    <a:pt x="592031" y="903652"/>
                  </a:cubicBezTo>
                  <a:cubicBezTo>
                    <a:pt x="592031" y="891297"/>
                    <a:pt x="602046" y="881282"/>
                    <a:pt x="614401" y="881282"/>
                  </a:cubicBezTo>
                  <a:close/>
                  <a:moveTo>
                    <a:pt x="1780775" y="876080"/>
                  </a:moveTo>
                  <a:cubicBezTo>
                    <a:pt x="1793705" y="876080"/>
                    <a:pt x="1804186" y="886561"/>
                    <a:pt x="1804186" y="899491"/>
                  </a:cubicBezTo>
                  <a:cubicBezTo>
                    <a:pt x="1804186" y="912421"/>
                    <a:pt x="1793705" y="922902"/>
                    <a:pt x="1780775" y="922902"/>
                  </a:cubicBezTo>
                  <a:cubicBezTo>
                    <a:pt x="1767845" y="922902"/>
                    <a:pt x="1757364" y="912421"/>
                    <a:pt x="1757364" y="899491"/>
                  </a:cubicBezTo>
                  <a:cubicBezTo>
                    <a:pt x="1757364" y="886561"/>
                    <a:pt x="1767845" y="876080"/>
                    <a:pt x="1780775" y="876080"/>
                  </a:cubicBezTo>
                  <a:close/>
                  <a:moveTo>
                    <a:pt x="1585165" y="876080"/>
                  </a:moveTo>
                  <a:cubicBezTo>
                    <a:pt x="1590049" y="876080"/>
                    <a:pt x="1594009" y="880040"/>
                    <a:pt x="1594009" y="884924"/>
                  </a:cubicBezTo>
                  <a:cubicBezTo>
                    <a:pt x="1594009" y="889808"/>
                    <a:pt x="1590049" y="893768"/>
                    <a:pt x="1585165" y="893768"/>
                  </a:cubicBezTo>
                  <a:cubicBezTo>
                    <a:pt x="1580281" y="893768"/>
                    <a:pt x="1576321" y="889808"/>
                    <a:pt x="1576321" y="884924"/>
                  </a:cubicBezTo>
                  <a:cubicBezTo>
                    <a:pt x="1576321" y="880040"/>
                    <a:pt x="1580281" y="876080"/>
                    <a:pt x="1585165" y="876080"/>
                  </a:cubicBezTo>
                  <a:close/>
                  <a:moveTo>
                    <a:pt x="2106964" y="870878"/>
                  </a:moveTo>
                  <a:cubicBezTo>
                    <a:pt x="2117308" y="870878"/>
                    <a:pt x="2125693" y="879962"/>
                    <a:pt x="2125693" y="891168"/>
                  </a:cubicBezTo>
                  <a:cubicBezTo>
                    <a:pt x="2125693" y="902374"/>
                    <a:pt x="2117308" y="911458"/>
                    <a:pt x="2106964" y="911458"/>
                  </a:cubicBezTo>
                  <a:cubicBezTo>
                    <a:pt x="2096620" y="911458"/>
                    <a:pt x="2088235" y="902374"/>
                    <a:pt x="2088235" y="891168"/>
                  </a:cubicBezTo>
                  <a:cubicBezTo>
                    <a:pt x="2088235" y="879962"/>
                    <a:pt x="2096620" y="870878"/>
                    <a:pt x="2106964" y="870878"/>
                  </a:cubicBezTo>
                  <a:close/>
                  <a:moveTo>
                    <a:pt x="212778" y="870878"/>
                  </a:moveTo>
                  <a:cubicBezTo>
                    <a:pt x="218237" y="870878"/>
                    <a:pt x="222663" y="875304"/>
                    <a:pt x="222663" y="880763"/>
                  </a:cubicBezTo>
                  <a:cubicBezTo>
                    <a:pt x="222663" y="886222"/>
                    <a:pt x="218237" y="890648"/>
                    <a:pt x="212778" y="890648"/>
                  </a:cubicBezTo>
                  <a:cubicBezTo>
                    <a:pt x="207319" y="890648"/>
                    <a:pt x="202893" y="886222"/>
                    <a:pt x="202893" y="880763"/>
                  </a:cubicBezTo>
                  <a:cubicBezTo>
                    <a:pt x="202893" y="875304"/>
                    <a:pt x="207319" y="870878"/>
                    <a:pt x="212778" y="870878"/>
                  </a:cubicBezTo>
                  <a:close/>
                  <a:moveTo>
                    <a:pt x="1448863" y="866716"/>
                  </a:moveTo>
                  <a:cubicBezTo>
                    <a:pt x="1449725" y="866716"/>
                    <a:pt x="1450424" y="867182"/>
                    <a:pt x="1450424" y="867757"/>
                  </a:cubicBezTo>
                  <a:cubicBezTo>
                    <a:pt x="1450424" y="868332"/>
                    <a:pt x="1449725" y="868798"/>
                    <a:pt x="1448863" y="868798"/>
                  </a:cubicBezTo>
                  <a:cubicBezTo>
                    <a:pt x="1448001" y="868798"/>
                    <a:pt x="1447302" y="868332"/>
                    <a:pt x="1447302" y="867757"/>
                  </a:cubicBezTo>
                  <a:cubicBezTo>
                    <a:pt x="1447302" y="867182"/>
                    <a:pt x="1448001" y="866716"/>
                    <a:pt x="1448863" y="866716"/>
                  </a:cubicBezTo>
                  <a:close/>
                  <a:moveTo>
                    <a:pt x="538446" y="866716"/>
                  </a:moveTo>
                  <a:cubicBezTo>
                    <a:pt x="550226" y="866716"/>
                    <a:pt x="559776" y="876033"/>
                    <a:pt x="559776" y="887526"/>
                  </a:cubicBezTo>
                  <a:cubicBezTo>
                    <a:pt x="559776" y="899019"/>
                    <a:pt x="550226" y="908336"/>
                    <a:pt x="538446" y="908336"/>
                  </a:cubicBezTo>
                  <a:cubicBezTo>
                    <a:pt x="526666" y="908336"/>
                    <a:pt x="517116" y="899019"/>
                    <a:pt x="517116" y="887526"/>
                  </a:cubicBezTo>
                  <a:cubicBezTo>
                    <a:pt x="517116" y="876033"/>
                    <a:pt x="526666" y="866716"/>
                    <a:pt x="538446" y="866716"/>
                  </a:cubicBezTo>
                  <a:close/>
                  <a:moveTo>
                    <a:pt x="2180317" y="863595"/>
                  </a:moveTo>
                  <a:cubicBezTo>
                    <a:pt x="2185776" y="863595"/>
                    <a:pt x="2190202" y="868021"/>
                    <a:pt x="2190202" y="873480"/>
                  </a:cubicBezTo>
                  <a:cubicBezTo>
                    <a:pt x="2190202" y="878939"/>
                    <a:pt x="2185776" y="883365"/>
                    <a:pt x="2180317" y="883365"/>
                  </a:cubicBezTo>
                  <a:cubicBezTo>
                    <a:pt x="2174858" y="883365"/>
                    <a:pt x="2170432" y="878939"/>
                    <a:pt x="2170432" y="873480"/>
                  </a:cubicBezTo>
                  <a:cubicBezTo>
                    <a:pt x="2170432" y="868021"/>
                    <a:pt x="2174858" y="863595"/>
                    <a:pt x="2180317" y="863595"/>
                  </a:cubicBezTo>
                  <a:close/>
                  <a:moveTo>
                    <a:pt x="140465" y="859433"/>
                  </a:moveTo>
                  <a:cubicBezTo>
                    <a:pt x="143912" y="859433"/>
                    <a:pt x="146708" y="861530"/>
                    <a:pt x="146708" y="864115"/>
                  </a:cubicBezTo>
                  <a:cubicBezTo>
                    <a:pt x="146708" y="866700"/>
                    <a:pt x="143912" y="868797"/>
                    <a:pt x="140465" y="868797"/>
                  </a:cubicBezTo>
                  <a:cubicBezTo>
                    <a:pt x="137018" y="868797"/>
                    <a:pt x="134222" y="866700"/>
                    <a:pt x="134222" y="864115"/>
                  </a:cubicBezTo>
                  <a:cubicBezTo>
                    <a:pt x="134222" y="861530"/>
                    <a:pt x="137018" y="859433"/>
                    <a:pt x="140465" y="859433"/>
                  </a:cubicBezTo>
                  <a:close/>
                  <a:moveTo>
                    <a:pt x="1856210" y="854230"/>
                  </a:moveTo>
                  <a:cubicBezTo>
                    <a:pt x="1871151" y="854230"/>
                    <a:pt x="1883263" y="866342"/>
                    <a:pt x="1883263" y="881283"/>
                  </a:cubicBezTo>
                  <a:cubicBezTo>
                    <a:pt x="1883263" y="896224"/>
                    <a:pt x="1871151" y="908336"/>
                    <a:pt x="1856210" y="908336"/>
                  </a:cubicBezTo>
                  <a:cubicBezTo>
                    <a:pt x="1841269" y="908336"/>
                    <a:pt x="1829157" y="896224"/>
                    <a:pt x="1829157" y="881283"/>
                  </a:cubicBezTo>
                  <a:cubicBezTo>
                    <a:pt x="1829157" y="866342"/>
                    <a:pt x="1841269" y="854230"/>
                    <a:pt x="1856210" y="854230"/>
                  </a:cubicBezTo>
                  <a:close/>
                  <a:moveTo>
                    <a:pt x="729373" y="854230"/>
                  </a:moveTo>
                  <a:cubicBezTo>
                    <a:pt x="736843" y="854230"/>
                    <a:pt x="742899" y="860286"/>
                    <a:pt x="742899" y="867756"/>
                  </a:cubicBezTo>
                  <a:cubicBezTo>
                    <a:pt x="742899" y="875226"/>
                    <a:pt x="736843" y="881282"/>
                    <a:pt x="729373" y="881282"/>
                  </a:cubicBezTo>
                  <a:cubicBezTo>
                    <a:pt x="721903" y="881282"/>
                    <a:pt x="715847" y="875226"/>
                    <a:pt x="715847" y="867756"/>
                  </a:cubicBezTo>
                  <a:cubicBezTo>
                    <a:pt x="715847" y="860286"/>
                    <a:pt x="721903" y="854230"/>
                    <a:pt x="729373" y="854230"/>
                  </a:cubicBezTo>
                  <a:close/>
                  <a:moveTo>
                    <a:pt x="461452" y="854230"/>
                  </a:moveTo>
                  <a:cubicBezTo>
                    <a:pt x="470359" y="854230"/>
                    <a:pt x="477580" y="861451"/>
                    <a:pt x="477580" y="870358"/>
                  </a:cubicBezTo>
                  <a:cubicBezTo>
                    <a:pt x="477580" y="879265"/>
                    <a:pt x="470359" y="886486"/>
                    <a:pt x="461452" y="886486"/>
                  </a:cubicBezTo>
                  <a:cubicBezTo>
                    <a:pt x="452545" y="886486"/>
                    <a:pt x="445324" y="879265"/>
                    <a:pt x="445324" y="870358"/>
                  </a:cubicBezTo>
                  <a:cubicBezTo>
                    <a:pt x="445324" y="861451"/>
                    <a:pt x="452545" y="854230"/>
                    <a:pt x="461452" y="854230"/>
                  </a:cubicBezTo>
                  <a:close/>
                  <a:moveTo>
                    <a:pt x="2254190" y="851109"/>
                  </a:moveTo>
                  <a:cubicBezTo>
                    <a:pt x="2256775" y="851109"/>
                    <a:pt x="2258872" y="853439"/>
                    <a:pt x="2258872" y="856311"/>
                  </a:cubicBezTo>
                  <a:cubicBezTo>
                    <a:pt x="2258872" y="859184"/>
                    <a:pt x="2256775" y="861514"/>
                    <a:pt x="2254190" y="861514"/>
                  </a:cubicBezTo>
                  <a:cubicBezTo>
                    <a:pt x="2251605" y="861514"/>
                    <a:pt x="2249508" y="859184"/>
                    <a:pt x="2249508" y="856311"/>
                  </a:cubicBezTo>
                  <a:cubicBezTo>
                    <a:pt x="2249508" y="853439"/>
                    <a:pt x="2251605" y="851109"/>
                    <a:pt x="2254190" y="851109"/>
                  </a:cubicBezTo>
                  <a:close/>
                  <a:moveTo>
                    <a:pt x="1665281" y="849028"/>
                  </a:moveTo>
                  <a:cubicBezTo>
                    <a:pt x="1673613" y="849028"/>
                    <a:pt x="1680368" y="855783"/>
                    <a:pt x="1680368" y="864115"/>
                  </a:cubicBezTo>
                  <a:cubicBezTo>
                    <a:pt x="1680368" y="872447"/>
                    <a:pt x="1673613" y="879202"/>
                    <a:pt x="1665281" y="879202"/>
                  </a:cubicBezTo>
                  <a:cubicBezTo>
                    <a:pt x="1656949" y="879202"/>
                    <a:pt x="1650194" y="872447"/>
                    <a:pt x="1650194" y="864115"/>
                  </a:cubicBezTo>
                  <a:cubicBezTo>
                    <a:pt x="1650194" y="855783"/>
                    <a:pt x="1656949" y="849028"/>
                    <a:pt x="1665281" y="849028"/>
                  </a:cubicBezTo>
                  <a:close/>
                  <a:moveTo>
                    <a:pt x="67111" y="843826"/>
                  </a:moveTo>
                  <a:cubicBezTo>
                    <a:pt x="68548" y="843826"/>
                    <a:pt x="69713" y="844991"/>
                    <a:pt x="69713" y="846428"/>
                  </a:cubicBezTo>
                  <a:cubicBezTo>
                    <a:pt x="69713" y="847865"/>
                    <a:pt x="68548" y="849030"/>
                    <a:pt x="67111" y="849030"/>
                  </a:cubicBezTo>
                  <a:cubicBezTo>
                    <a:pt x="65674" y="849030"/>
                    <a:pt x="64509" y="847865"/>
                    <a:pt x="64509" y="846428"/>
                  </a:cubicBezTo>
                  <a:cubicBezTo>
                    <a:pt x="64509" y="844991"/>
                    <a:pt x="65674" y="843826"/>
                    <a:pt x="67111" y="843826"/>
                  </a:cubicBezTo>
                  <a:close/>
                  <a:moveTo>
                    <a:pt x="387578" y="839664"/>
                  </a:moveTo>
                  <a:cubicBezTo>
                    <a:pt x="395336" y="839664"/>
                    <a:pt x="401625" y="845720"/>
                    <a:pt x="401625" y="853190"/>
                  </a:cubicBezTo>
                  <a:cubicBezTo>
                    <a:pt x="401625" y="860660"/>
                    <a:pt x="395336" y="866716"/>
                    <a:pt x="387578" y="866716"/>
                  </a:cubicBezTo>
                  <a:cubicBezTo>
                    <a:pt x="379820" y="866716"/>
                    <a:pt x="373531" y="860660"/>
                    <a:pt x="373531" y="853190"/>
                  </a:cubicBezTo>
                  <a:cubicBezTo>
                    <a:pt x="373531" y="845720"/>
                    <a:pt x="379820" y="839664"/>
                    <a:pt x="387578" y="839664"/>
                  </a:cubicBezTo>
                  <a:close/>
                  <a:moveTo>
                    <a:pt x="1931644" y="839663"/>
                  </a:moveTo>
                  <a:cubicBezTo>
                    <a:pt x="1944574" y="839663"/>
                    <a:pt x="1955055" y="850610"/>
                    <a:pt x="1955055" y="864114"/>
                  </a:cubicBezTo>
                  <a:cubicBezTo>
                    <a:pt x="1955055" y="877618"/>
                    <a:pt x="1944574" y="888565"/>
                    <a:pt x="1931644" y="888565"/>
                  </a:cubicBezTo>
                  <a:cubicBezTo>
                    <a:pt x="1918714" y="888565"/>
                    <a:pt x="1908233" y="877618"/>
                    <a:pt x="1908233" y="864114"/>
                  </a:cubicBezTo>
                  <a:cubicBezTo>
                    <a:pt x="1908233" y="850610"/>
                    <a:pt x="1918714" y="839663"/>
                    <a:pt x="1931644" y="839663"/>
                  </a:cubicBezTo>
                  <a:close/>
                  <a:moveTo>
                    <a:pt x="2328066" y="836542"/>
                  </a:moveTo>
                  <a:cubicBezTo>
                    <a:pt x="2329503" y="836542"/>
                    <a:pt x="2330668" y="837707"/>
                    <a:pt x="2330668" y="839144"/>
                  </a:cubicBezTo>
                  <a:cubicBezTo>
                    <a:pt x="2330668" y="840581"/>
                    <a:pt x="2329503" y="841746"/>
                    <a:pt x="2328066" y="841746"/>
                  </a:cubicBezTo>
                  <a:cubicBezTo>
                    <a:pt x="2326629" y="841746"/>
                    <a:pt x="2325464" y="840581"/>
                    <a:pt x="2325464" y="839144"/>
                  </a:cubicBezTo>
                  <a:cubicBezTo>
                    <a:pt x="2325464" y="837707"/>
                    <a:pt x="2326629" y="836542"/>
                    <a:pt x="2328066" y="836542"/>
                  </a:cubicBezTo>
                  <a:close/>
                  <a:moveTo>
                    <a:pt x="1536783" y="834461"/>
                  </a:moveTo>
                  <a:cubicBezTo>
                    <a:pt x="1539655" y="834461"/>
                    <a:pt x="1541985" y="836092"/>
                    <a:pt x="1541985" y="838103"/>
                  </a:cubicBezTo>
                  <a:cubicBezTo>
                    <a:pt x="1541985" y="840115"/>
                    <a:pt x="1539655" y="841745"/>
                    <a:pt x="1536783" y="841745"/>
                  </a:cubicBezTo>
                  <a:cubicBezTo>
                    <a:pt x="1533910" y="841745"/>
                    <a:pt x="1531580" y="840115"/>
                    <a:pt x="1531580" y="838103"/>
                  </a:cubicBezTo>
                  <a:cubicBezTo>
                    <a:pt x="1531580" y="836092"/>
                    <a:pt x="1533910" y="834461"/>
                    <a:pt x="1536783" y="834461"/>
                  </a:cubicBezTo>
                  <a:close/>
                  <a:moveTo>
                    <a:pt x="856312" y="834461"/>
                  </a:moveTo>
                  <a:cubicBezTo>
                    <a:pt x="860335" y="834461"/>
                    <a:pt x="863596" y="837722"/>
                    <a:pt x="863596" y="841745"/>
                  </a:cubicBezTo>
                  <a:cubicBezTo>
                    <a:pt x="863596" y="845768"/>
                    <a:pt x="860335" y="849029"/>
                    <a:pt x="856312" y="849029"/>
                  </a:cubicBezTo>
                  <a:cubicBezTo>
                    <a:pt x="852289" y="849029"/>
                    <a:pt x="849028" y="845768"/>
                    <a:pt x="849028" y="841745"/>
                  </a:cubicBezTo>
                  <a:cubicBezTo>
                    <a:pt x="849028" y="837722"/>
                    <a:pt x="852289" y="834461"/>
                    <a:pt x="856312" y="834461"/>
                  </a:cubicBezTo>
                  <a:close/>
                  <a:moveTo>
                    <a:pt x="2007078" y="827178"/>
                  </a:moveTo>
                  <a:cubicBezTo>
                    <a:pt x="2017996" y="827178"/>
                    <a:pt x="2026847" y="836029"/>
                    <a:pt x="2026847" y="846947"/>
                  </a:cubicBezTo>
                  <a:cubicBezTo>
                    <a:pt x="2026847" y="857865"/>
                    <a:pt x="2017996" y="866716"/>
                    <a:pt x="2007078" y="866716"/>
                  </a:cubicBezTo>
                  <a:cubicBezTo>
                    <a:pt x="1996160" y="866716"/>
                    <a:pt x="1987309" y="857865"/>
                    <a:pt x="1987309" y="846947"/>
                  </a:cubicBezTo>
                  <a:cubicBezTo>
                    <a:pt x="1987309" y="836029"/>
                    <a:pt x="1996160" y="827178"/>
                    <a:pt x="2007078" y="827178"/>
                  </a:cubicBezTo>
                  <a:close/>
                  <a:moveTo>
                    <a:pt x="649777" y="827178"/>
                  </a:moveTo>
                  <a:cubicBezTo>
                    <a:pt x="661557" y="827178"/>
                    <a:pt x="671107" y="836495"/>
                    <a:pt x="671107" y="847988"/>
                  </a:cubicBezTo>
                  <a:cubicBezTo>
                    <a:pt x="671107" y="859481"/>
                    <a:pt x="661557" y="868798"/>
                    <a:pt x="649777" y="868798"/>
                  </a:cubicBezTo>
                  <a:cubicBezTo>
                    <a:pt x="637997" y="868798"/>
                    <a:pt x="628447" y="859481"/>
                    <a:pt x="628447" y="847988"/>
                  </a:cubicBezTo>
                  <a:cubicBezTo>
                    <a:pt x="628447" y="836495"/>
                    <a:pt x="637997" y="827178"/>
                    <a:pt x="649777" y="827178"/>
                  </a:cubicBezTo>
                  <a:close/>
                  <a:moveTo>
                    <a:pt x="313704" y="824057"/>
                  </a:moveTo>
                  <a:cubicBezTo>
                    <a:pt x="319738" y="824057"/>
                    <a:pt x="324629" y="829181"/>
                    <a:pt x="324629" y="835502"/>
                  </a:cubicBezTo>
                  <a:cubicBezTo>
                    <a:pt x="324629" y="841823"/>
                    <a:pt x="319738" y="846947"/>
                    <a:pt x="313704" y="846947"/>
                  </a:cubicBezTo>
                  <a:cubicBezTo>
                    <a:pt x="307670" y="846947"/>
                    <a:pt x="302779" y="841823"/>
                    <a:pt x="302779" y="835502"/>
                  </a:cubicBezTo>
                  <a:cubicBezTo>
                    <a:pt x="302779" y="829181"/>
                    <a:pt x="307670" y="824057"/>
                    <a:pt x="313704" y="824057"/>
                  </a:cubicBezTo>
                  <a:close/>
                  <a:moveTo>
                    <a:pt x="1743318" y="821975"/>
                  </a:moveTo>
                  <a:cubicBezTo>
                    <a:pt x="1755098" y="821975"/>
                    <a:pt x="1764648" y="831292"/>
                    <a:pt x="1764648" y="842785"/>
                  </a:cubicBezTo>
                  <a:cubicBezTo>
                    <a:pt x="1764648" y="854278"/>
                    <a:pt x="1755098" y="863595"/>
                    <a:pt x="1743318" y="863595"/>
                  </a:cubicBezTo>
                  <a:cubicBezTo>
                    <a:pt x="1731538" y="863595"/>
                    <a:pt x="1721988" y="854278"/>
                    <a:pt x="1721988" y="842785"/>
                  </a:cubicBezTo>
                  <a:cubicBezTo>
                    <a:pt x="1721988" y="831292"/>
                    <a:pt x="1731538" y="821975"/>
                    <a:pt x="1743318" y="821975"/>
                  </a:cubicBezTo>
                  <a:close/>
                  <a:moveTo>
                    <a:pt x="2080952" y="811571"/>
                  </a:moveTo>
                  <a:cubicBezTo>
                    <a:pt x="2088997" y="811571"/>
                    <a:pt x="2095519" y="818792"/>
                    <a:pt x="2095519" y="827699"/>
                  </a:cubicBezTo>
                  <a:cubicBezTo>
                    <a:pt x="2095519" y="836606"/>
                    <a:pt x="2088997" y="843827"/>
                    <a:pt x="2080952" y="843827"/>
                  </a:cubicBezTo>
                  <a:cubicBezTo>
                    <a:pt x="2072907" y="843827"/>
                    <a:pt x="2066385" y="836606"/>
                    <a:pt x="2066385" y="827699"/>
                  </a:cubicBezTo>
                  <a:cubicBezTo>
                    <a:pt x="2066385" y="818792"/>
                    <a:pt x="2072907" y="811571"/>
                    <a:pt x="2080952" y="811571"/>
                  </a:cubicBezTo>
                  <a:close/>
                  <a:moveTo>
                    <a:pt x="1063886" y="809490"/>
                  </a:moveTo>
                  <a:cubicBezTo>
                    <a:pt x="1065322" y="809490"/>
                    <a:pt x="1066487" y="809956"/>
                    <a:pt x="1066487" y="810531"/>
                  </a:cubicBezTo>
                  <a:cubicBezTo>
                    <a:pt x="1066487" y="811106"/>
                    <a:pt x="1065322" y="811572"/>
                    <a:pt x="1063886" y="811572"/>
                  </a:cubicBezTo>
                  <a:cubicBezTo>
                    <a:pt x="1062450" y="811572"/>
                    <a:pt x="1061285" y="811106"/>
                    <a:pt x="1061285" y="810531"/>
                  </a:cubicBezTo>
                  <a:cubicBezTo>
                    <a:pt x="1061285" y="809956"/>
                    <a:pt x="1062450" y="809490"/>
                    <a:pt x="1063886" y="809490"/>
                  </a:cubicBezTo>
                  <a:close/>
                  <a:moveTo>
                    <a:pt x="239310" y="809490"/>
                  </a:moveTo>
                  <a:cubicBezTo>
                    <a:pt x="243907" y="809490"/>
                    <a:pt x="247634" y="813450"/>
                    <a:pt x="247634" y="818334"/>
                  </a:cubicBezTo>
                  <a:cubicBezTo>
                    <a:pt x="247634" y="823218"/>
                    <a:pt x="243907" y="827178"/>
                    <a:pt x="239310" y="827178"/>
                  </a:cubicBezTo>
                  <a:cubicBezTo>
                    <a:pt x="234713" y="827178"/>
                    <a:pt x="230986" y="823218"/>
                    <a:pt x="230986" y="818334"/>
                  </a:cubicBezTo>
                  <a:cubicBezTo>
                    <a:pt x="230986" y="813450"/>
                    <a:pt x="234713" y="809490"/>
                    <a:pt x="239310" y="809490"/>
                  </a:cubicBezTo>
                  <a:close/>
                  <a:moveTo>
                    <a:pt x="1329207" y="807409"/>
                  </a:moveTo>
                  <a:cubicBezTo>
                    <a:pt x="1330643" y="807409"/>
                    <a:pt x="1331808" y="808341"/>
                    <a:pt x="1331808" y="809490"/>
                  </a:cubicBezTo>
                  <a:cubicBezTo>
                    <a:pt x="1331808" y="810639"/>
                    <a:pt x="1330643" y="811571"/>
                    <a:pt x="1329207" y="811571"/>
                  </a:cubicBezTo>
                  <a:cubicBezTo>
                    <a:pt x="1327771" y="811571"/>
                    <a:pt x="1326606" y="810639"/>
                    <a:pt x="1326606" y="809490"/>
                  </a:cubicBezTo>
                  <a:cubicBezTo>
                    <a:pt x="1326606" y="808341"/>
                    <a:pt x="1327771" y="807409"/>
                    <a:pt x="1329207" y="807409"/>
                  </a:cubicBezTo>
                  <a:close/>
                  <a:moveTo>
                    <a:pt x="572782" y="804287"/>
                  </a:moveTo>
                  <a:cubicBezTo>
                    <a:pt x="585712" y="804287"/>
                    <a:pt x="596193" y="814768"/>
                    <a:pt x="596193" y="827698"/>
                  </a:cubicBezTo>
                  <a:cubicBezTo>
                    <a:pt x="596193" y="840628"/>
                    <a:pt x="585712" y="851109"/>
                    <a:pt x="572782" y="851109"/>
                  </a:cubicBezTo>
                  <a:cubicBezTo>
                    <a:pt x="559852" y="851109"/>
                    <a:pt x="549371" y="840628"/>
                    <a:pt x="549371" y="827698"/>
                  </a:cubicBezTo>
                  <a:cubicBezTo>
                    <a:pt x="549371" y="814768"/>
                    <a:pt x="559852" y="804287"/>
                    <a:pt x="572782" y="804287"/>
                  </a:cubicBezTo>
                  <a:close/>
                  <a:moveTo>
                    <a:pt x="2155346" y="802207"/>
                  </a:moveTo>
                  <a:cubicBezTo>
                    <a:pt x="2160805" y="802207"/>
                    <a:pt x="2165231" y="806633"/>
                    <a:pt x="2165231" y="812092"/>
                  </a:cubicBezTo>
                  <a:cubicBezTo>
                    <a:pt x="2165231" y="817551"/>
                    <a:pt x="2160805" y="821977"/>
                    <a:pt x="2155346" y="821977"/>
                  </a:cubicBezTo>
                  <a:cubicBezTo>
                    <a:pt x="2149887" y="821977"/>
                    <a:pt x="2145461" y="817551"/>
                    <a:pt x="2145461" y="812092"/>
                  </a:cubicBezTo>
                  <a:cubicBezTo>
                    <a:pt x="2145461" y="806633"/>
                    <a:pt x="2149887" y="802207"/>
                    <a:pt x="2155346" y="802207"/>
                  </a:cubicBezTo>
                  <a:close/>
                  <a:moveTo>
                    <a:pt x="773594" y="802206"/>
                  </a:moveTo>
                  <a:cubicBezTo>
                    <a:pt x="781352" y="802206"/>
                    <a:pt x="787641" y="808728"/>
                    <a:pt x="787641" y="816773"/>
                  </a:cubicBezTo>
                  <a:cubicBezTo>
                    <a:pt x="787641" y="824818"/>
                    <a:pt x="781352" y="831340"/>
                    <a:pt x="773594" y="831340"/>
                  </a:cubicBezTo>
                  <a:cubicBezTo>
                    <a:pt x="765836" y="831340"/>
                    <a:pt x="759547" y="824818"/>
                    <a:pt x="759547" y="816773"/>
                  </a:cubicBezTo>
                  <a:cubicBezTo>
                    <a:pt x="759547" y="808728"/>
                    <a:pt x="765836" y="802206"/>
                    <a:pt x="773594" y="802206"/>
                  </a:cubicBezTo>
                  <a:close/>
                  <a:moveTo>
                    <a:pt x="1821354" y="797004"/>
                  </a:moveTo>
                  <a:cubicBezTo>
                    <a:pt x="1836582" y="797004"/>
                    <a:pt x="1848927" y="809116"/>
                    <a:pt x="1848927" y="824057"/>
                  </a:cubicBezTo>
                  <a:cubicBezTo>
                    <a:pt x="1848927" y="838998"/>
                    <a:pt x="1836582" y="851110"/>
                    <a:pt x="1821354" y="851110"/>
                  </a:cubicBezTo>
                  <a:cubicBezTo>
                    <a:pt x="1806126" y="851110"/>
                    <a:pt x="1793781" y="838998"/>
                    <a:pt x="1793781" y="824057"/>
                  </a:cubicBezTo>
                  <a:cubicBezTo>
                    <a:pt x="1793781" y="809116"/>
                    <a:pt x="1806126" y="797004"/>
                    <a:pt x="1821354" y="797004"/>
                  </a:cubicBezTo>
                  <a:close/>
                  <a:moveTo>
                    <a:pt x="1619501" y="797004"/>
                  </a:moveTo>
                  <a:cubicBezTo>
                    <a:pt x="1628408" y="797004"/>
                    <a:pt x="1635629" y="804225"/>
                    <a:pt x="1635629" y="813132"/>
                  </a:cubicBezTo>
                  <a:cubicBezTo>
                    <a:pt x="1635629" y="822039"/>
                    <a:pt x="1628408" y="829260"/>
                    <a:pt x="1619501" y="829260"/>
                  </a:cubicBezTo>
                  <a:cubicBezTo>
                    <a:pt x="1610594" y="829260"/>
                    <a:pt x="1603373" y="822039"/>
                    <a:pt x="1603373" y="813132"/>
                  </a:cubicBezTo>
                  <a:cubicBezTo>
                    <a:pt x="1603373" y="804225"/>
                    <a:pt x="1610594" y="797004"/>
                    <a:pt x="1619501" y="797004"/>
                  </a:cubicBezTo>
                  <a:close/>
                  <a:moveTo>
                    <a:pt x="164916" y="797004"/>
                  </a:moveTo>
                  <a:cubicBezTo>
                    <a:pt x="166928" y="797004"/>
                    <a:pt x="168558" y="799334"/>
                    <a:pt x="168558" y="802206"/>
                  </a:cubicBezTo>
                  <a:cubicBezTo>
                    <a:pt x="168558" y="805079"/>
                    <a:pt x="166928" y="807409"/>
                    <a:pt x="164916" y="807409"/>
                  </a:cubicBezTo>
                  <a:cubicBezTo>
                    <a:pt x="162905" y="807409"/>
                    <a:pt x="161274" y="805079"/>
                    <a:pt x="161274" y="802206"/>
                  </a:cubicBezTo>
                  <a:cubicBezTo>
                    <a:pt x="161274" y="799334"/>
                    <a:pt x="162905" y="797004"/>
                    <a:pt x="164916" y="797004"/>
                  </a:cubicBezTo>
                  <a:close/>
                  <a:moveTo>
                    <a:pt x="1129957" y="794923"/>
                  </a:moveTo>
                  <a:cubicBezTo>
                    <a:pt x="1130532" y="794923"/>
                    <a:pt x="1130998" y="795389"/>
                    <a:pt x="1130998" y="795964"/>
                  </a:cubicBezTo>
                  <a:cubicBezTo>
                    <a:pt x="1130998" y="796539"/>
                    <a:pt x="1130532" y="797005"/>
                    <a:pt x="1129957" y="797005"/>
                  </a:cubicBezTo>
                  <a:cubicBezTo>
                    <a:pt x="1129382" y="797005"/>
                    <a:pt x="1128916" y="796539"/>
                    <a:pt x="1128916" y="795964"/>
                  </a:cubicBezTo>
                  <a:cubicBezTo>
                    <a:pt x="1128916" y="795389"/>
                    <a:pt x="1129382" y="794923"/>
                    <a:pt x="1129957" y="794923"/>
                  </a:cubicBezTo>
                  <a:close/>
                  <a:moveTo>
                    <a:pt x="910937" y="794923"/>
                  </a:moveTo>
                  <a:cubicBezTo>
                    <a:pt x="915247" y="794923"/>
                    <a:pt x="918741" y="798184"/>
                    <a:pt x="918741" y="802207"/>
                  </a:cubicBezTo>
                  <a:cubicBezTo>
                    <a:pt x="918741" y="806230"/>
                    <a:pt x="915247" y="809491"/>
                    <a:pt x="910937" y="809491"/>
                  </a:cubicBezTo>
                  <a:cubicBezTo>
                    <a:pt x="906627" y="809491"/>
                    <a:pt x="903133" y="806230"/>
                    <a:pt x="903133" y="802207"/>
                  </a:cubicBezTo>
                  <a:cubicBezTo>
                    <a:pt x="903133" y="798184"/>
                    <a:pt x="906627" y="794923"/>
                    <a:pt x="910937" y="794923"/>
                  </a:cubicBezTo>
                  <a:close/>
                  <a:moveTo>
                    <a:pt x="2229219" y="791802"/>
                  </a:moveTo>
                  <a:cubicBezTo>
                    <a:pt x="2230655" y="791802"/>
                    <a:pt x="2231820" y="792967"/>
                    <a:pt x="2231820" y="794403"/>
                  </a:cubicBezTo>
                  <a:cubicBezTo>
                    <a:pt x="2231820" y="795839"/>
                    <a:pt x="2230655" y="797004"/>
                    <a:pt x="2229219" y="797004"/>
                  </a:cubicBezTo>
                  <a:cubicBezTo>
                    <a:pt x="2227783" y="797004"/>
                    <a:pt x="2226618" y="795839"/>
                    <a:pt x="2226618" y="794403"/>
                  </a:cubicBezTo>
                  <a:cubicBezTo>
                    <a:pt x="2226618" y="792967"/>
                    <a:pt x="2227783" y="791802"/>
                    <a:pt x="2229219" y="791802"/>
                  </a:cubicBezTo>
                  <a:close/>
                  <a:moveTo>
                    <a:pt x="495266" y="791802"/>
                  </a:moveTo>
                  <a:cubicBezTo>
                    <a:pt x="506184" y="791802"/>
                    <a:pt x="515035" y="800187"/>
                    <a:pt x="515035" y="810531"/>
                  </a:cubicBezTo>
                  <a:cubicBezTo>
                    <a:pt x="515035" y="820875"/>
                    <a:pt x="506184" y="829260"/>
                    <a:pt x="495266" y="829260"/>
                  </a:cubicBezTo>
                  <a:cubicBezTo>
                    <a:pt x="484348" y="829260"/>
                    <a:pt x="475497" y="820875"/>
                    <a:pt x="475497" y="810531"/>
                  </a:cubicBezTo>
                  <a:cubicBezTo>
                    <a:pt x="475497" y="800187"/>
                    <a:pt x="484348" y="791802"/>
                    <a:pt x="495266" y="791802"/>
                  </a:cubicBezTo>
                  <a:close/>
                  <a:moveTo>
                    <a:pt x="1482158" y="789721"/>
                  </a:moveTo>
                  <a:cubicBezTo>
                    <a:pt x="1487617" y="789721"/>
                    <a:pt x="1492043" y="794147"/>
                    <a:pt x="1492043" y="799606"/>
                  </a:cubicBezTo>
                  <a:cubicBezTo>
                    <a:pt x="1492043" y="805065"/>
                    <a:pt x="1487617" y="809491"/>
                    <a:pt x="1482158" y="809491"/>
                  </a:cubicBezTo>
                  <a:cubicBezTo>
                    <a:pt x="1476699" y="809491"/>
                    <a:pt x="1472273" y="805065"/>
                    <a:pt x="1472273" y="799606"/>
                  </a:cubicBezTo>
                  <a:cubicBezTo>
                    <a:pt x="1472273" y="794147"/>
                    <a:pt x="1476699" y="789721"/>
                    <a:pt x="1482158" y="789721"/>
                  </a:cubicBezTo>
                  <a:close/>
                  <a:moveTo>
                    <a:pt x="90522" y="782437"/>
                  </a:moveTo>
                  <a:cubicBezTo>
                    <a:pt x="91097" y="782437"/>
                    <a:pt x="91563" y="783602"/>
                    <a:pt x="91563" y="785039"/>
                  </a:cubicBezTo>
                  <a:cubicBezTo>
                    <a:pt x="91563" y="786476"/>
                    <a:pt x="91097" y="787641"/>
                    <a:pt x="90522" y="787641"/>
                  </a:cubicBezTo>
                  <a:cubicBezTo>
                    <a:pt x="89947" y="787641"/>
                    <a:pt x="89481" y="786476"/>
                    <a:pt x="89481" y="785039"/>
                  </a:cubicBezTo>
                  <a:cubicBezTo>
                    <a:pt x="89481" y="783602"/>
                    <a:pt x="89947" y="782437"/>
                    <a:pt x="90522" y="782437"/>
                  </a:cubicBezTo>
                  <a:close/>
                  <a:moveTo>
                    <a:pt x="1898869" y="779316"/>
                  </a:moveTo>
                  <a:cubicBezTo>
                    <a:pt x="1913235" y="779316"/>
                    <a:pt x="1924881" y="790962"/>
                    <a:pt x="1924881" y="805328"/>
                  </a:cubicBezTo>
                  <a:cubicBezTo>
                    <a:pt x="1924881" y="819694"/>
                    <a:pt x="1913235" y="831340"/>
                    <a:pt x="1898869" y="831340"/>
                  </a:cubicBezTo>
                  <a:cubicBezTo>
                    <a:pt x="1884503" y="831340"/>
                    <a:pt x="1872857" y="819694"/>
                    <a:pt x="1872857" y="805328"/>
                  </a:cubicBezTo>
                  <a:cubicBezTo>
                    <a:pt x="1872857" y="790962"/>
                    <a:pt x="1884503" y="779316"/>
                    <a:pt x="1898869" y="779316"/>
                  </a:cubicBezTo>
                  <a:close/>
                  <a:moveTo>
                    <a:pt x="418272" y="779316"/>
                  </a:moveTo>
                  <a:cubicBezTo>
                    <a:pt x="425168" y="779316"/>
                    <a:pt x="430758" y="785605"/>
                    <a:pt x="430758" y="793363"/>
                  </a:cubicBezTo>
                  <a:cubicBezTo>
                    <a:pt x="430758" y="801121"/>
                    <a:pt x="425168" y="807410"/>
                    <a:pt x="418272" y="807410"/>
                  </a:cubicBezTo>
                  <a:cubicBezTo>
                    <a:pt x="411376" y="807410"/>
                    <a:pt x="405786" y="801121"/>
                    <a:pt x="405786" y="793363"/>
                  </a:cubicBezTo>
                  <a:cubicBezTo>
                    <a:pt x="405786" y="785605"/>
                    <a:pt x="411376" y="779316"/>
                    <a:pt x="418272" y="779316"/>
                  </a:cubicBezTo>
                  <a:close/>
                  <a:moveTo>
                    <a:pt x="2302573" y="775154"/>
                  </a:moveTo>
                  <a:cubicBezTo>
                    <a:pt x="2303148" y="775154"/>
                    <a:pt x="2303614" y="775620"/>
                    <a:pt x="2303614" y="776195"/>
                  </a:cubicBezTo>
                  <a:cubicBezTo>
                    <a:pt x="2303614" y="776770"/>
                    <a:pt x="2303148" y="777236"/>
                    <a:pt x="2302573" y="777236"/>
                  </a:cubicBezTo>
                  <a:cubicBezTo>
                    <a:pt x="2301998" y="777236"/>
                    <a:pt x="2301532" y="776770"/>
                    <a:pt x="2301532" y="776195"/>
                  </a:cubicBezTo>
                  <a:cubicBezTo>
                    <a:pt x="2301532" y="775620"/>
                    <a:pt x="2301998" y="775154"/>
                    <a:pt x="2302573" y="775154"/>
                  </a:cubicBezTo>
                  <a:close/>
                  <a:moveTo>
                    <a:pt x="691916" y="769952"/>
                  </a:moveTo>
                  <a:cubicBezTo>
                    <a:pt x="705133" y="769952"/>
                    <a:pt x="715847" y="781132"/>
                    <a:pt x="715847" y="794924"/>
                  </a:cubicBezTo>
                  <a:cubicBezTo>
                    <a:pt x="715847" y="808716"/>
                    <a:pt x="705133" y="819896"/>
                    <a:pt x="691916" y="819896"/>
                  </a:cubicBezTo>
                  <a:cubicBezTo>
                    <a:pt x="678699" y="819896"/>
                    <a:pt x="667985" y="808716"/>
                    <a:pt x="667985" y="794924"/>
                  </a:cubicBezTo>
                  <a:cubicBezTo>
                    <a:pt x="667985" y="781132"/>
                    <a:pt x="678699" y="769952"/>
                    <a:pt x="691916" y="769952"/>
                  </a:cubicBezTo>
                  <a:close/>
                  <a:moveTo>
                    <a:pt x="1702739" y="767871"/>
                  </a:moveTo>
                  <a:cubicBezTo>
                    <a:pt x="1716243" y="767871"/>
                    <a:pt x="1727190" y="778352"/>
                    <a:pt x="1727190" y="791282"/>
                  </a:cubicBezTo>
                  <a:cubicBezTo>
                    <a:pt x="1727190" y="804212"/>
                    <a:pt x="1716243" y="814693"/>
                    <a:pt x="1702739" y="814693"/>
                  </a:cubicBezTo>
                  <a:cubicBezTo>
                    <a:pt x="1689235" y="814693"/>
                    <a:pt x="1678288" y="804212"/>
                    <a:pt x="1678288" y="791282"/>
                  </a:cubicBezTo>
                  <a:cubicBezTo>
                    <a:pt x="1678288" y="778352"/>
                    <a:pt x="1689235" y="767871"/>
                    <a:pt x="1702739" y="767871"/>
                  </a:cubicBezTo>
                  <a:close/>
                  <a:moveTo>
                    <a:pt x="1974303" y="764750"/>
                  </a:moveTo>
                  <a:cubicBezTo>
                    <a:pt x="1986658" y="764750"/>
                    <a:pt x="1996673" y="774765"/>
                    <a:pt x="1996673" y="787120"/>
                  </a:cubicBezTo>
                  <a:cubicBezTo>
                    <a:pt x="1996673" y="799475"/>
                    <a:pt x="1986658" y="809490"/>
                    <a:pt x="1974303" y="809490"/>
                  </a:cubicBezTo>
                  <a:cubicBezTo>
                    <a:pt x="1961948" y="809490"/>
                    <a:pt x="1951933" y="799475"/>
                    <a:pt x="1951933" y="787120"/>
                  </a:cubicBezTo>
                  <a:cubicBezTo>
                    <a:pt x="1951933" y="774765"/>
                    <a:pt x="1961948" y="764750"/>
                    <a:pt x="1974303" y="764750"/>
                  </a:cubicBezTo>
                  <a:close/>
                  <a:moveTo>
                    <a:pt x="342837" y="764750"/>
                  </a:moveTo>
                  <a:cubicBezTo>
                    <a:pt x="348871" y="764750"/>
                    <a:pt x="353762" y="769874"/>
                    <a:pt x="353762" y="776195"/>
                  </a:cubicBezTo>
                  <a:cubicBezTo>
                    <a:pt x="353762" y="782516"/>
                    <a:pt x="348871" y="787640"/>
                    <a:pt x="342837" y="787640"/>
                  </a:cubicBezTo>
                  <a:cubicBezTo>
                    <a:pt x="336803" y="787640"/>
                    <a:pt x="331912" y="782516"/>
                    <a:pt x="331912" y="776195"/>
                  </a:cubicBezTo>
                  <a:cubicBezTo>
                    <a:pt x="331912" y="769874"/>
                    <a:pt x="336803" y="764750"/>
                    <a:pt x="342837" y="764750"/>
                  </a:cubicBezTo>
                  <a:close/>
                  <a:moveTo>
                    <a:pt x="969203" y="764749"/>
                  </a:moveTo>
                  <a:cubicBezTo>
                    <a:pt x="971215" y="764749"/>
                    <a:pt x="972845" y="766380"/>
                    <a:pt x="972845" y="768391"/>
                  </a:cubicBezTo>
                  <a:cubicBezTo>
                    <a:pt x="972845" y="770403"/>
                    <a:pt x="971215" y="772033"/>
                    <a:pt x="969203" y="772033"/>
                  </a:cubicBezTo>
                  <a:cubicBezTo>
                    <a:pt x="967192" y="772033"/>
                    <a:pt x="965561" y="770403"/>
                    <a:pt x="965561" y="768391"/>
                  </a:cubicBezTo>
                  <a:cubicBezTo>
                    <a:pt x="965561" y="766380"/>
                    <a:pt x="967192" y="764749"/>
                    <a:pt x="969203" y="764749"/>
                  </a:cubicBezTo>
                  <a:close/>
                  <a:moveTo>
                    <a:pt x="1423891" y="762668"/>
                  </a:moveTo>
                  <a:cubicBezTo>
                    <a:pt x="1425903" y="762668"/>
                    <a:pt x="1427533" y="764299"/>
                    <a:pt x="1427533" y="766310"/>
                  </a:cubicBezTo>
                  <a:cubicBezTo>
                    <a:pt x="1427533" y="768322"/>
                    <a:pt x="1425903" y="769952"/>
                    <a:pt x="1423891" y="769952"/>
                  </a:cubicBezTo>
                  <a:cubicBezTo>
                    <a:pt x="1421880" y="769952"/>
                    <a:pt x="1420249" y="768322"/>
                    <a:pt x="1420249" y="766310"/>
                  </a:cubicBezTo>
                  <a:cubicBezTo>
                    <a:pt x="1420249" y="764299"/>
                    <a:pt x="1421880" y="762668"/>
                    <a:pt x="1423891" y="762668"/>
                  </a:cubicBezTo>
                  <a:close/>
                  <a:moveTo>
                    <a:pt x="823016" y="757466"/>
                  </a:moveTo>
                  <a:cubicBezTo>
                    <a:pt x="830486" y="757466"/>
                    <a:pt x="836542" y="763522"/>
                    <a:pt x="836542" y="770992"/>
                  </a:cubicBezTo>
                  <a:cubicBezTo>
                    <a:pt x="836542" y="778462"/>
                    <a:pt x="830486" y="784518"/>
                    <a:pt x="823016" y="784518"/>
                  </a:cubicBezTo>
                  <a:cubicBezTo>
                    <a:pt x="815546" y="784518"/>
                    <a:pt x="809490" y="778462"/>
                    <a:pt x="809490" y="770992"/>
                  </a:cubicBezTo>
                  <a:cubicBezTo>
                    <a:pt x="809490" y="763522"/>
                    <a:pt x="815546" y="757466"/>
                    <a:pt x="823016" y="757466"/>
                  </a:cubicBezTo>
                  <a:close/>
                  <a:moveTo>
                    <a:pt x="1570599" y="755385"/>
                  </a:moveTo>
                  <a:cubicBezTo>
                    <a:pt x="1579506" y="755385"/>
                    <a:pt x="1586727" y="761907"/>
                    <a:pt x="1586727" y="769952"/>
                  </a:cubicBezTo>
                  <a:cubicBezTo>
                    <a:pt x="1586727" y="777997"/>
                    <a:pt x="1579506" y="784519"/>
                    <a:pt x="1570599" y="784519"/>
                  </a:cubicBezTo>
                  <a:cubicBezTo>
                    <a:pt x="1561692" y="784519"/>
                    <a:pt x="1554471" y="777997"/>
                    <a:pt x="1554471" y="769952"/>
                  </a:cubicBezTo>
                  <a:cubicBezTo>
                    <a:pt x="1554471" y="761907"/>
                    <a:pt x="1561692" y="755385"/>
                    <a:pt x="1570599" y="755385"/>
                  </a:cubicBezTo>
                  <a:close/>
                  <a:moveTo>
                    <a:pt x="2051299" y="752264"/>
                  </a:moveTo>
                  <a:cubicBezTo>
                    <a:pt x="2060781" y="752264"/>
                    <a:pt x="2068467" y="760183"/>
                    <a:pt x="2068467" y="769952"/>
                  </a:cubicBezTo>
                  <a:cubicBezTo>
                    <a:pt x="2068467" y="779721"/>
                    <a:pt x="2060781" y="787640"/>
                    <a:pt x="2051299" y="787640"/>
                  </a:cubicBezTo>
                  <a:cubicBezTo>
                    <a:pt x="2041817" y="787640"/>
                    <a:pt x="2034131" y="779721"/>
                    <a:pt x="2034131" y="769952"/>
                  </a:cubicBezTo>
                  <a:cubicBezTo>
                    <a:pt x="2034131" y="760183"/>
                    <a:pt x="2041817" y="752264"/>
                    <a:pt x="2051299" y="752264"/>
                  </a:cubicBezTo>
                  <a:close/>
                  <a:moveTo>
                    <a:pt x="611279" y="752264"/>
                  </a:moveTo>
                  <a:cubicBezTo>
                    <a:pt x="623634" y="752264"/>
                    <a:pt x="633649" y="762279"/>
                    <a:pt x="633649" y="774634"/>
                  </a:cubicBezTo>
                  <a:cubicBezTo>
                    <a:pt x="633649" y="786989"/>
                    <a:pt x="623634" y="797004"/>
                    <a:pt x="611279" y="797004"/>
                  </a:cubicBezTo>
                  <a:cubicBezTo>
                    <a:pt x="598924" y="797004"/>
                    <a:pt x="588909" y="786989"/>
                    <a:pt x="588909" y="774634"/>
                  </a:cubicBezTo>
                  <a:cubicBezTo>
                    <a:pt x="588909" y="762279"/>
                    <a:pt x="598924" y="752264"/>
                    <a:pt x="611279" y="752264"/>
                  </a:cubicBezTo>
                  <a:close/>
                  <a:moveTo>
                    <a:pt x="267403" y="750183"/>
                  </a:moveTo>
                  <a:cubicBezTo>
                    <a:pt x="271426" y="750183"/>
                    <a:pt x="274687" y="753444"/>
                    <a:pt x="274687" y="757467"/>
                  </a:cubicBezTo>
                  <a:cubicBezTo>
                    <a:pt x="274687" y="761490"/>
                    <a:pt x="271426" y="764751"/>
                    <a:pt x="267403" y="764751"/>
                  </a:cubicBezTo>
                  <a:cubicBezTo>
                    <a:pt x="263380" y="764751"/>
                    <a:pt x="260119" y="761490"/>
                    <a:pt x="260119" y="757467"/>
                  </a:cubicBezTo>
                  <a:cubicBezTo>
                    <a:pt x="260119" y="753444"/>
                    <a:pt x="263380" y="750183"/>
                    <a:pt x="267403" y="750183"/>
                  </a:cubicBezTo>
                  <a:close/>
                  <a:moveTo>
                    <a:pt x="1781816" y="742899"/>
                  </a:moveTo>
                  <a:cubicBezTo>
                    <a:pt x="1797044" y="742899"/>
                    <a:pt x="1809389" y="755011"/>
                    <a:pt x="1809389" y="769952"/>
                  </a:cubicBezTo>
                  <a:cubicBezTo>
                    <a:pt x="1809389" y="784893"/>
                    <a:pt x="1797044" y="797005"/>
                    <a:pt x="1781816" y="797005"/>
                  </a:cubicBezTo>
                  <a:cubicBezTo>
                    <a:pt x="1766588" y="797005"/>
                    <a:pt x="1754243" y="784893"/>
                    <a:pt x="1754243" y="769952"/>
                  </a:cubicBezTo>
                  <a:cubicBezTo>
                    <a:pt x="1754243" y="755011"/>
                    <a:pt x="1766588" y="742899"/>
                    <a:pt x="1781816" y="742899"/>
                  </a:cubicBezTo>
                  <a:close/>
                  <a:moveTo>
                    <a:pt x="1361462" y="739778"/>
                  </a:moveTo>
                  <a:cubicBezTo>
                    <a:pt x="1362898" y="739778"/>
                    <a:pt x="1364063" y="740477"/>
                    <a:pt x="1364063" y="741339"/>
                  </a:cubicBezTo>
                  <a:cubicBezTo>
                    <a:pt x="1364063" y="742201"/>
                    <a:pt x="1362898" y="742900"/>
                    <a:pt x="1361462" y="742900"/>
                  </a:cubicBezTo>
                  <a:cubicBezTo>
                    <a:pt x="1360026" y="742900"/>
                    <a:pt x="1358861" y="742201"/>
                    <a:pt x="1358861" y="741339"/>
                  </a:cubicBezTo>
                  <a:cubicBezTo>
                    <a:pt x="1358861" y="740477"/>
                    <a:pt x="1360026" y="739778"/>
                    <a:pt x="1361462" y="739778"/>
                  </a:cubicBezTo>
                  <a:close/>
                  <a:moveTo>
                    <a:pt x="1031112" y="739778"/>
                  </a:moveTo>
                  <a:cubicBezTo>
                    <a:pt x="1031687" y="739778"/>
                    <a:pt x="1032153" y="740943"/>
                    <a:pt x="1032153" y="742379"/>
                  </a:cubicBezTo>
                  <a:cubicBezTo>
                    <a:pt x="1032153" y="743815"/>
                    <a:pt x="1031687" y="744980"/>
                    <a:pt x="1031112" y="744980"/>
                  </a:cubicBezTo>
                  <a:cubicBezTo>
                    <a:pt x="1030537" y="744980"/>
                    <a:pt x="1030071" y="743815"/>
                    <a:pt x="1030071" y="742379"/>
                  </a:cubicBezTo>
                  <a:cubicBezTo>
                    <a:pt x="1030071" y="740943"/>
                    <a:pt x="1030537" y="739778"/>
                    <a:pt x="1031112" y="739778"/>
                  </a:cubicBezTo>
                  <a:close/>
                  <a:moveTo>
                    <a:pt x="2125692" y="737697"/>
                  </a:moveTo>
                  <a:cubicBezTo>
                    <a:pt x="2132588" y="737697"/>
                    <a:pt x="2138178" y="743753"/>
                    <a:pt x="2138178" y="751223"/>
                  </a:cubicBezTo>
                  <a:cubicBezTo>
                    <a:pt x="2138178" y="758693"/>
                    <a:pt x="2132588" y="764749"/>
                    <a:pt x="2125692" y="764749"/>
                  </a:cubicBezTo>
                  <a:cubicBezTo>
                    <a:pt x="2118796" y="764749"/>
                    <a:pt x="2113206" y="758693"/>
                    <a:pt x="2113206" y="751223"/>
                  </a:cubicBezTo>
                  <a:cubicBezTo>
                    <a:pt x="2113206" y="743753"/>
                    <a:pt x="2118796" y="737697"/>
                    <a:pt x="2125692" y="737697"/>
                  </a:cubicBezTo>
                  <a:close/>
                  <a:moveTo>
                    <a:pt x="191968" y="737697"/>
                  </a:moveTo>
                  <a:cubicBezTo>
                    <a:pt x="193980" y="737697"/>
                    <a:pt x="195610" y="738862"/>
                    <a:pt x="195610" y="740298"/>
                  </a:cubicBezTo>
                  <a:cubicBezTo>
                    <a:pt x="195610" y="741734"/>
                    <a:pt x="193980" y="742899"/>
                    <a:pt x="191968" y="742899"/>
                  </a:cubicBezTo>
                  <a:cubicBezTo>
                    <a:pt x="189957" y="742899"/>
                    <a:pt x="188326" y="741734"/>
                    <a:pt x="188326" y="740298"/>
                  </a:cubicBezTo>
                  <a:cubicBezTo>
                    <a:pt x="188326" y="738862"/>
                    <a:pt x="189957" y="737697"/>
                    <a:pt x="191968" y="737697"/>
                  </a:cubicBezTo>
                  <a:close/>
                  <a:moveTo>
                    <a:pt x="532723" y="735616"/>
                  </a:moveTo>
                  <a:cubicBezTo>
                    <a:pt x="543641" y="735616"/>
                    <a:pt x="552492" y="744467"/>
                    <a:pt x="552492" y="755385"/>
                  </a:cubicBezTo>
                  <a:cubicBezTo>
                    <a:pt x="552492" y="766303"/>
                    <a:pt x="543641" y="775154"/>
                    <a:pt x="532723" y="775154"/>
                  </a:cubicBezTo>
                  <a:cubicBezTo>
                    <a:pt x="521805" y="775154"/>
                    <a:pt x="512954" y="766303"/>
                    <a:pt x="512954" y="755385"/>
                  </a:cubicBezTo>
                  <a:cubicBezTo>
                    <a:pt x="512954" y="744467"/>
                    <a:pt x="521805" y="735616"/>
                    <a:pt x="532723" y="735616"/>
                  </a:cubicBezTo>
                  <a:close/>
                  <a:moveTo>
                    <a:pt x="2199566" y="727292"/>
                  </a:moveTo>
                  <a:cubicBezTo>
                    <a:pt x="2202440" y="727292"/>
                    <a:pt x="2204769" y="729621"/>
                    <a:pt x="2204769" y="732495"/>
                  </a:cubicBezTo>
                  <a:cubicBezTo>
                    <a:pt x="2204769" y="735369"/>
                    <a:pt x="2202440" y="737698"/>
                    <a:pt x="2199566" y="737698"/>
                  </a:cubicBezTo>
                  <a:cubicBezTo>
                    <a:pt x="2196692" y="737698"/>
                    <a:pt x="2194363" y="735369"/>
                    <a:pt x="2194363" y="732495"/>
                  </a:cubicBezTo>
                  <a:cubicBezTo>
                    <a:pt x="2194363" y="729621"/>
                    <a:pt x="2196692" y="727292"/>
                    <a:pt x="2199566" y="727292"/>
                  </a:cubicBezTo>
                  <a:close/>
                  <a:moveTo>
                    <a:pt x="738738" y="727292"/>
                  </a:moveTo>
                  <a:cubicBezTo>
                    <a:pt x="749082" y="727292"/>
                    <a:pt x="757467" y="735677"/>
                    <a:pt x="757467" y="746021"/>
                  </a:cubicBezTo>
                  <a:cubicBezTo>
                    <a:pt x="757467" y="756365"/>
                    <a:pt x="749082" y="764750"/>
                    <a:pt x="738738" y="764750"/>
                  </a:cubicBezTo>
                  <a:cubicBezTo>
                    <a:pt x="728394" y="764750"/>
                    <a:pt x="720009" y="756365"/>
                    <a:pt x="720009" y="746021"/>
                  </a:cubicBezTo>
                  <a:cubicBezTo>
                    <a:pt x="720009" y="735677"/>
                    <a:pt x="728394" y="727292"/>
                    <a:pt x="738738" y="727292"/>
                  </a:cubicBezTo>
                  <a:close/>
                  <a:moveTo>
                    <a:pt x="1860892" y="723130"/>
                  </a:moveTo>
                  <a:cubicBezTo>
                    <a:pt x="1876120" y="723130"/>
                    <a:pt x="1888465" y="735242"/>
                    <a:pt x="1888465" y="750183"/>
                  </a:cubicBezTo>
                  <a:cubicBezTo>
                    <a:pt x="1888465" y="765124"/>
                    <a:pt x="1876120" y="777236"/>
                    <a:pt x="1860892" y="777236"/>
                  </a:cubicBezTo>
                  <a:cubicBezTo>
                    <a:pt x="1845664" y="777236"/>
                    <a:pt x="1833319" y="765124"/>
                    <a:pt x="1833319" y="750183"/>
                  </a:cubicBezTo>
                  <a:cubicBezTo>
                    <a:pt x="1833319" y="735242"/>
                    <a:pt x="1845664" y="723130"/>
                    <a:pt x="1860892" y="723130"/>
                  </a:cubicBezTo>
                  <a:close/>
                  <a:moveTo>
                    <a:pt x="1655397" y="723130"/>
                  </a:moveTo>
                  <a:cubicBezTo>
                    <a:pt x="1666315" y="723130"/>
                    <a:pt x="1675166" y="732447"/>
                    <a:pt x="1675166" y="743940"/>
                  </a:cubicBezTo>
                  <a:cubicBezTo>
                    <a:pt x="1675166" y="755433"/>
                    <a:pt x="1666315" y="764750"/>
                    <a:pt x="1655397" y="764750"/>
                  </a:cubicBezTo>
                  <a:cubicBezTo>
                    <a:pt x="1644479" y="764750"/>
                    <a:pt x="1635628" y="755433"/>
                    <a:pt x="1635628" y="743940"/>
                  </a:cubicBezTo>
                  <a:cubicBezTo>
                    <a:pt x="1635628" y="732447"/>
                    <a:pt x="1644479" y="723130"/>
                    <a:pt x="1655397" y="723130"/>
                  </a:cubicBezTo>
                  <a:close/>
                  <a:moveTo>
                    <a:pt x="118094" y="723130"/>
                  </a:moveTo>
                  <a:cubicBezTo>
                    <a:pt x="118956" y="723130"/>
                    <a:pt x="119655" y="723596"/>
                    <a:pt x="119655" y="724171"/>
                  </a:cubicBezTo>
                  <a:cubicBezTo>
                    <a:pt x="119655" y="724746"/>
                    <a:pt x="118956" y="725212"/>
                    <a:pt x="118094" y="725212"/>
                  </a:cubicBezTo>
                  <a:cubicBezTo>
                    <a:pt x="117232" y="725212"/>
                    <a:pt x="116533" y="724746"/>
                    <a:pt x="116533" y="724171"/>
                  </a:cubicBezTo>
                  <a:cubicBezTo>
                    <a:pt x="116533" y="723596"/>
                    <a:pt x="117232" y="723130"/>
                    <a:pt x="118094" y="723130"/>
                  </a:cubicBezTo>
                  <a:close/>
                  <a:moveTo>
                    <a:pt x="454169" y="720009"/>
                  </a:moveTo>
                  <a:cubicBezTo>
                    <a:pt x="463076" y="720009"/>
                    <a:pt x="470297" y="726764"/>
                    <a:pt x="470297" y="735096"/>
                  </a:cubicBezTo>
                  <a:cubicBezTo>
                    <a:pt x="470297" y="743428"/>
                    <a:pt x="463076" y="750183"/>
                    <a:pt x="454169" y="750183"/>
                  </a:cubicBezTo>
                  <a:cubicBezTo>
                    <a:pt x="445262" y="750183"/>
                    <a:pt x="438041" y="743428"/>
                    <a:pt x="438041" y="735096"/>
                  </a:cubicBezTo>
                  <a:cubicBezTo>
                    <a:pt x="438041" y="726764"/>
                    <a:pt x="445262" y="720009"/>
                    <a:pt x="454169" y="720009"/>
                  </a:cubicBezTo>
                  <a:close/>
                  <a:moveTo>
                    <a:pt x="1296433" y="717928"/>
                  </a:moveTo>
                  <a:cubicBezTo>
                    <a:pt x="1300456" y="717928"/>
                    <a:pt x="1303717" y="720723"/>
                    <a:pt x="1303717" y="724171"/>
                  </a:cubicBezTo>
                  <a:cubicBezTo>
                    <a:pt x="1303717" y="727619"/>
                    <a:pt x="1300456" y="730414"/>
                    <a:pt x="1296433" y="730414"/>
                  </a:cubicBezTo>
                  <a:cubicBezTo>
                    <a:pt x="1292410" y="730414"/>
                    <a:pt x="1289149" y="727619"/>
                    <a:pt x="1289149" y="724171"/>
                  </a:cubicBezTo>
                  <a:cubicBezTo>
                    <a:pt x="1289149" y="720723"/>
                    <a:pt x="1292410" y="717928"/>
                    <a:pt x="1296433" y="717928"/>
                  </a:cubicBezTo>
                  <a:close/>
                  <a:moveTo>
                    <a:pt x="1096662" y="717928"/>
                  </a:moveTo>
                  <a:cubicBezTo>
                    <a:pt x="1100685" y="717928"/>
                    <a:pt x="1103946" y="721189"/>
                    <a:pt x="1103946" y="725212"/>
                  </a:cubicBezTo>
                  <a:cubicBezTo>
                    <a:pt x="1103946" y="729235"/>
                    <a:pt x="1100685" y="732496"/>
                    <a:pt x="1096662" y="732496"/>
                  </a:cubicBezTo>
                  <a:cubicBezTo>
                    <a:pt x="1092639" y="732496"/>
                    <a:pt x="1089378" y="729235"/>
                    <a:pt x="1089378" y="725212"/>
                  </a:cubicBezTo>
                  <a:cubicBezTo>
                    <a:pt x="1089378" y="721189"/>
                    <a:pt x="1092639" y="717928"/>
                    <a:pt x="1096662" y="717928"/>
                  </a:cubicBezTo>
                  <a:close/>
                  <a:moveTo>
                    <a:pt x="877642" y="717928"/>
                  </a:moveTo>
                  <a:cubicBezTo>
                    <a:pt x="886549" y="717928"/>
                    <a:pt x="893770" y="725149"/>
                    <a:pt x="893770" y="734056"/>
                  </a:cubicBezTo>
                  <a:cubicBezTo>
                    <a:pt x="893770" y="742963"/>
                    <a:pt x="886549" y="750184"/>
                    <a:pt x="877642" y="750184"/>
                  </a:cubicBezTo>
                  <a:cubicBezTo>
                    <a:pt x="868735" y="750184"/>
                    <a:pt x="861514" y="742963"/>
                    <a:pt x="861514" y="734056"/>
                  </a:cubicBezTo>
                  <a:cubicBezTo>
                    <a:pt x="861514" y="725149"/>
                    <a:pt x="868735" y="717928"/>
                    <a:pt x="877642" y="717928"/>
                  </a:cubicBezTo>
                  <a:close/>
                  <a:moveTo>
                    <a:pt x="2275521" y="712726"/>
                  </a:moveTo>
                  <a:cubicBezTo>
                    <a:pt x="2276096" y="712726"/>
                    <a:pt x="2276562" y="713891"/>
                    <a:pt x="2276562" y="715328"/>
                  </a:cubicBezTo>
                  <a:cubicBezTo>
                    <a:pt x="2276562" y="716765"/>
                    <a:pt x="2276096" y="717930"/>
                    <a:pt x="2275521" y="717930"/>
                  </a:cubicBezTo>
                  <a:cubicBezTo>
                    <a:pt x="2274946" y="717930"/>
                    <a:pt x="2274480" y="716765"/>
                    <a:pt x="2274480" y="715328"/>
                  </a:cubicBezTo>
                  <a:cubicBezTo>
                    <a:pt x="2274480" y="713891"/>
                    <a:pt x="2274946" y="712726"/>
                    <a:pt x="2275521" y="712726"/>
                  </a:cubicBezTo>
                  <a:close/>
                  <a:moveTo>
                    <a:pt x="1938928" y="712726"/>
                  </a:moveTo>
                  <a:cubicBezTo>
                    <a:pt x="1948985" y="712726"/>
                    <a:pt x="1957137" y="720645"/>
                    <a:pt x="1957137" y="730414"/>
                  </a:cubicBezTo>
                  <a:cubicBezTo>
                    <a:pt x="1957137" y="740183"/>
                    <a:pt x="1948985" y="748102"/>
                    <a:pt x="1938928" y="748102"/>
                  </a:cubicBezTo>
                  <a:cubicBezTo>
                    <a:pt x="1928871" y="748102"/>
                    <a:pt x="1920719" y="740183"/>
                    <a:pt x="1920719" y="730414"/>
                  </a:cubicBezTo>
                  <a:cubicBezTo>
                    <a:pt x="1920719" y="720645"/>
                    <a:pt x="1928871" y="712726"/>
                    <a:pt x="1938928" y="712726"/>
                  </a:cubicBezTo>
                  <a:close/>
                  <a:moveTo>
                    <a:pt x="1514412" y="712725"/>
                  </a:moveTo>
                  <a:cubicBezTo>
                    <a:pt x="1523894" y="712725"/>
                    <a:pt x="1531580" y="720644"/>
                    <a:pt x="1531580" y="730413"/>
                  </a:cubicBezTo>
                  <a:cubicBezTo>
                    <a:pt x="1531580" y="740182"/>
                    <a:pt x="1523894" y="748101"/>
                    <a:pt x="1514412" y="748101"/>
                  </a:cubicBezTo>
                  <a:cubicBezTo>
                    <a:pt x="1504930" y="748101"/>
                    <a:pt x="1497244" y="740182"/>
                    <a:pt x="1497244" y="730413"/>
                  </a:cubicBezTo>
                  <a:cubicBezTo>
                    <a:pt x="1497244" y="720644"/>
                    <a:pt x="1504930" y="712725"/>
                    <a:pt x="1514412" y="712725"/>
                  </a:cubicBezTo>
                  <a:close/>
                  <a:moveTo>
                    <a:pt x="1230883" y="710645"/>
                  </a:moveTo>
                  <a:cubicBezTo>
                    <a:pt x="1234331" y="710645"/>
                    <a:pt x="1237126" y="713440"/>
                    <a:pt x="1237126" y="716888"/>
                  </a:cubicBezTo>
                  <a:cubicBezTo>
                    <a:pt x="1237126" y="720336"/>
                    <a:pt x="1234331" y="723131"/>
                    <a:pt x="1230883" y="723131"/>
                  </a:cubicBezTo>
                  <a:cubicBezTo>
                    <a:pt x="1227435" y="723131"/>
                    <a:pt x="1224640" y="720336"/>
                    <a:pt x="1224640" y="716888"/>
                  </a:cubicBezTo>
                  <a:cubicBezTo>
                    <a:pt x="1224640" y="713440"/>
                    <a:pt x="1227435" y="710645"/>
                    <a:pt x="1230883" y="710645"/>
                  </a:cubicBezTo>
                  <a:close/>
                  <a:moveTo>
                    <a:pt x="1163252" y="707523"/>
                  </a:moveTo>
                  <a:cubicBezTo>
                    <a:pt x="1167275" y="707523"/>
                    <a:pt x="1170536" y="711017"/>
                    <a:pt x="1170536" y="715327"/>
                  </a:cubicBezTo>
                  <a:cubicBezTo>
                    <a:pt x="1170536" y="719637"/>
                    <a:pt x="1167275" y="723131"/>
                    <a:pt x="1163252" y="723131"/>
                  </a:cubicBezTo>
                  <a:cubicBezTo>
                    <a:pt x="1159229" y="723131"/>
                    <a:pt x="1155968" y="719637"/>
                    <a:pt x="1155968" y="715327"/>
                  </a:cubicBezTo>
                  <a:cubicBezTo>
                    <a:pt x="1155968" y="711017"/>
                    <a:pt x="1159229" y="707523"/>
                    <a:pt x="1163252" y="707523"/>
                  </a:cubicBezTo>
                  <a:close/>
                  <a:moveTo>
                    <a:pt x="43181" y="705442"/>
                  </a:moveTo>
                  <a:cubicBezTo>
                    <a:pt x="43469" y="705442"/>
                    <a:pt x="43702" y="705675"/>
                    <a:pt x="43702" y="705963"/>
                  </a:cubicBezTo>
                  <a:cubicBezTo>
                    <a:pt x="43702" y="706251"/>
                    <a:pt x="43469" y="706484"/>
                    <a:pt x="43181" y="706484"/>
                  </a:cubicBezTo>
                  <a:cubicBezTo>
                    <a:pt x="42893" y="706484"/>
                    <a:pt x="42660" y="706251"/>
                    <a:pt x="42660" y="705963"/>
                  </a:cubicBezTo>
                  <a:cubicBezTo>
                    <a:pt x="42660" y="705675"/>
                    <a:pt x="42893" y="705442"/>
                    <a:pt x="43181" y="705442"/>
                  </a:cubicBezTo>
                  <a:close/>
                  <a:moveTo>
                    <a:pt x="377693" y="703362"/>
                  </a:moveTo>
                  <a:cubicBezTo>
                    <a:pt x="385163" y="703362"/>
                    <a:pt x="391219" y="709418"/>
                    <a:pt x="391219" y="716888"/>
                  </a:cubicBezTo>
                  <a:cubicBezTo>
                    <a:pt x="391219" y="724358"/>
                    <a:pt x="385163" y="730414"/>
                    <a:pt x="377693" y="730414"/>
                  </a:cubicBezTo>
                  <a:cubicBezTo>
                    <a:pt x="370223" y="730414"/>
                    <a:pt x="364167" y="724358"/>
                    <a:pt x="364167" y="716888"/>
                  </a:cubicBezTo>
                  <a:cubicBezTo>
                    <a:pt x="364167" y="709418"/>
                    <a:pt x="370223" y="703362"/>
                    <a:pt x="377693" y="703362"/>
                  </a:cubicBezTo>
                  <a:close/>
                  <a:moveTo>
                    <a:pt x="2015402" y="698159"/>
                  </a:moveTo>
                  <a:cubicBezTo>
                    <a:pt x="2022872" y="698159"/>
                    <a:pt x="2028928" y="704215"/>
                    <a:pt x="2028928" y="711685"/>
                  </a:cubicBezTo>
                  <a:cubicBezTo>
                    <a:pt x="2028928" y="719155"/>
                    <a:pt x="2022872" y="725211"/>
                    <a:pt x="2015402" y="725211"/>
                  </a:cubicBezTo>
                  <a:cubicBezTo>
                    <a:pt x="2007932" y="725211"/>
                    <a:pt x="2001876" y="719155"/>
                    <a:pt x="2001876" y="711685"/>
                  </a:cubicBezTo>
                  <a:cubicBezTo>
                    <a:pt x="2001876" y="704215"/>
                    <a:pt x="2007932" y="698159"/>
                    <a:pt x="2015402" y="698159"/>
                  </a:cubicBezTo>
                  <a:close/>
                  <a:moveTo>
                    <a:pt x="656020" y="698159"/>
                  </a:moveTo>
                  <a:cubicBezTo>
                    <a:pt x="669524" y="698159"/>
                    <a:pt x="680471" y="709339"/>
                    <a:pt x="680471" y="723131"/>
                  </a:cubicBezTo>
                  <a:cubicBezTo>
                    <a:pt x="680471" y="736923"/>
                    <a:pt x="669524" y="748103"/>
                    <a:pt x="656020" y="748103"/>
                  </a:cubicBezTo>
                  <a:cubicBezTo>
                    <a:pt x="642516" y="748103"/>
                    <a:pt x="631569" y="736923"/>
                    <a:pt x="631569" y="723131"/>
                  </a:cubicBezTo>
                  <a:cubicBezTo>
                    <a:pt x="631569" y="709339"/>
                    <a:pt x="642516" y="698159"/>
                    <a:pt x="656020" y="698159"/>
                  </a:cubicBezTo>
                  <a:close/>
                  <a:moveTo>
                    <a:pt x="1737075" y="696078"/>
                  </a:moveTo>
                  <a:cubicBezTo>
                    <a:pt x="1750579" y="696078"/>
                    <a:pt x="1761526" y="707025"/>
                    <a:pt x="1761526" y="720529"/>
                  </a:cubicBezTo>
                  <a:cubicBezTo>
                    <a:pt x="1761526" y="734033"/>
                    <a:pt x="1750579" y="744980"/>
                    <a:pt x="1737075" y="744980"/>
                  </a:cubicBezTo>
                  <a:cubicBezTo>
                    <a:pt x="1723571" y="744980"/>
                    <a:pt x="1712624" y="734033"/>
                    <a:pt x="1712624" y="720529"/>
                  </a:cubicBezTo>
                  <a:cubicBezTo>
                    <a:pt x="1712624" y="707025"/>
                    <a:pt x="1723571" y="696078"/>
                    <a:pt x="1737075" y="696078"/>
                  </a:cubicBezTo>
                  <a:close/>
                  <a:moveTo>
                    <a:pt x="300178" y="687754"/>
                  </a:moveTo>
                  <a:cubicBezTo>
                    <a:pt x="305637" y="687754"/>
                    <a:pt x="310063" y="692878"/>
                    <a:pt x="310063" y="699199"/>
                  </a:cubicBezTo>
                  <a:cubicBezTo>
                    <a:pt x="310063" y="705520"/>
                    <a:pt x="305637" y="710644"/>
                    <a:pt x="300178" y="710644"/>
                  </a:cubicBezTo>
                  <a:cubicBezTo>
                    <a:pt x="294719" y="710644"/>
                    <a:pt x="290293" y="705520"/>
                    <a:pt x="290293" y="699199"/>
                  </a:cubicBezTo>
                  <a:cubicBezTo>
                    <a:pt x="290293" y="692878"/>
                    <a:pt x="294719" y="687754"/>
                    <a:pt x="300178" y="687754"/>
                  </a:cubicBezTo>
                  <a:close/>
                  <a:moveTo>
                    <a:pt x="1456666" y="685673"/>
                  </a:moveTo>
                  <a:cubicBezTo>
                    <a:pt x="1464136" y="685673"/>
                    <a:pt x="1470192" y="691263"/>
                    <a:pt x="1470192" y="698159"/>
                  </a:cubicBezTo>
                  <a:cubicBezTo>
                    <a:pt x="1470192" y="705055"/>
                    <a:pt x="1464136" y="710645"/>
                    <a:pt x="1456666" y="710645"/>
                  </a:cubicBezTo>
                  <a:cubicBezTo>
                    <a:pt x="1449196" y="710645"/>
                    <a:pt x="1443140" y="705055"/>
                    <a:pt x="1443140" y="698159"/>
                  </a:cubicBezTo>
                  <a:cubicBezTo>
                    <a:pt x="1443140" y="691263"/>
                    <a:pt x="1449196" y="685673"/>
                    <a:pt x="1456666" y="685673"/>
                  </a:cubicBezTo>
                  <a:close/>
                  <a:moveTo>
                    <a:pt x="2092917" y="683592"/>
                  </a:moveTo>
                  <a:cubicBezTo>
                    <a:pt x="2098376" y="683592"/>
                    <a:pt x="2102802" y="688018"/>
                    <a:pt x="2102802" y="693477"/>
                  </a:cubicBezTo>
                  <a:cubicBezTo>
                    <a:pt x="2102802" y="698936"/>
                    <a:pt x="2098376" y="703362"/>
                    <a:pt x="2092917" y="703362"/>
                  </a:cubicBezTo>
                  <a:cubicBezTo>
                    <a:pt x="2087458" y="703362"/>
                    <a:pt x="2083032" y="698936"/>
                    <a:pt x="2083032" y="693477"/>
                  </a:cubicBezTo>
                  <a:cubicBezTo>
                    <a:pt x="2083032" y="688018"/>
                    <a:pt x="2087458" y="683592"/>
                    <a:pt x="2092917" y="683592"/>
                  </a:cubicBezTo>
                  <a:close/>
                  <a:moveTo>
                    <a:pt x="936949" y="683592"/>
                  </a:moveTo>
                  <a:cubicBezTo>
                    <a:pt x="945856" y="683592"/>
                    <a:pt x="953077" y="690813"/>
                    <a:pt x="953077" y="699720"/>
                  </a:cubicBezTo>
                  <a:cubicBezTo>
                    <a:pt x="953077" y="708627"/>
                    <a:pt x="945856" y="715848"/>
                    <a:pt x="936949" y="715848"/>
                  </a:cubicBezTo>
                  <a:cubicBezTo>
                    <a:pt x="928042" y="715848"/>
                    <a:pt x="920821" y="708627"/>
                    <a:pt x="920821" y="699720"/>
                  </a:cubicBezTo>
                  <a:cubicBezTo>
                    <a:pt x="920821" y="690813"/>
                    <a:pt x="928042" y="683592"/>
                    <a:pt x="936949" y="683592"/>
                  </a:cubicBezTo>
                  <a:close/>
                  <a:moveTo>
                    <a:pt x="1602334" y="680471"/>
                  </a:moveTo>
                  <a:cubicBezTo>
                    <a:pt x="1613827" y="680471"/>
                    <a:pt x="1623144" y="689322"/>
                    <a:pt x="1623144" y="700240"/>
                  </a:cubicBezTo>
                  <a:cubicBezTo>
                    <a:pt x="1623144" y="711158"/>
                    <a:pt x="1613827" y="720009"/>
                    <a:pt x="1602334" y="720009"/>
                  </a:cubicBezTo>
                  <a:cubicBezTo>
                    <a:pt x="1590841" y="720009"/>
                    <a:pt x="1581524" y="711158"/>
                    <a:pt x="1581524" y="700240"/>
                  </a:cubicBezTo>
                  <a:cubicBezTo>
                    <a:pt x="1581524" y="689322"/>
                    <a:pt x="1590841" y="680471"/>
                    <a:pt x="1602334" y="680471"/>
                  </a:cubicBezTo>
                  <a:close/>
                  <a:moveTo>
                    <a:pt x="574343" y="680471"/>
                  </a:moveTo>
                  <a:cubicBezTo>
                    <a:pt x="586410" y="680471"/>
                    <a:pt x="596193" y="690021"/>
                    <a:pt x="596193" y="701801"/>
                  </a:cubicBezTo>
                  <a:cubicBezTo>
                    <a:pt x="596193" y="713581"/>
                    <a:pt x="586410" y="723131"/>
                    <a:pt x="574343" y="723131"/>
                  </a:cubicBezTo>
                  <a:cubicBezTo>
                    <a:pt x="562276" y="723131"/>
                    <a:pt x="552493" y="713581"/>
                    <a:pt x="552493" y="701801"/>
                  </a:cubicBezTo>
                  <a:cubicBezTo>
                    <a:pt x="552493" y="690021"/>
                    <a:pt x="562276" y="680471"/>
                    <a:pt x="574343" y="680471"/>
                  </a:cubicBezTo>
                  <a:close/>
                  <a:moveTo>
                    <a:pt x="789722" y="678390"/>
                  </a:moveTo>
                  <a:cubicBezTo>
                    <a:pt x="803514" y="678390"/>
                    <a:pt x="814694" y="689337"/>
                    <a:pt x="814694" y="702841"/>
                  </a:cubicBezTo>
                  <a:cubicBezTo>
                    <a:pt x="814694" y="716345"/>
                    <a:pt x="803514" y="727292"/>
                    <a:pt x="789722" y="727292"/>
                  </a:cubicBezTo>
                  <a:cubicBezTo>
                    <a:pt x="775930" y="727292"/>
                    <a:pt x="764750" y="716345"/>
                    <a:pt x="764750" y="702841"/>
                  </a:cubicBezTo>
                  <a:cubicBezTo>
                    <a:pt x="764750" y="689337"/>
                    <a:pt x="775930" y="678390"/>
                    <a:pt x="789722" y="678390"/>
                  </a:cubicBezTo>
                  <a:close/>
                  <a:moveTo>
                    <a:pt x="223183" y="673188"/>
                  </a:moveTo>
                  <a:cubicBezTo>
                    <a:pt x="227493" y="673188"/>
                    <a:pt x="230987" y="676449"/>
                    <a:pt x="230987" y="680472"/>
                  </a:cubicBezTo>
                  <a:cubicBezTo>
                    <a:pt x="230987" y="684495"/>
                    <a:pt x="227493" y="687756"/>
                    <a:pt x="223183" y="687756"/>
                  </a:cubicBezTo>
                  <a:cubicBezTo>
                    <a:pt x="218873" y="687756"/>
                    <a:pt x="215379" y="684495"/>
                    <a:pt x="215379" y="680472"/>
                  </a:cubicBezTo>
                  <a:cubicBezTo>
                    <a:pt x="215379" y="676449"/>
                    <a:pt x="218873" y="673188"/>
                    <a:pt x="223183" y="673188"/>
                  </a:cubicBezTo>
                  <a:close/>
                  <a:moveTo>
                    <a:pt x="1818753" y="673187"/>
                  </a:moveTo>
                  <a:cubicBezTo>
                    <a:pt x="1832545" y="673187"/>
                    <a:pt x="1843725" y="684367"/>
                    <a:pt x="1843725" y="698159"/>
                  </a:cubicBezTo>
                  <a:cubicBezTo>
                    <a:pt x="1843725" y="711951"/>
                    <a:pt x="1832545" y="723131"/>
                    <a:pt x="1818753" y="723131"/>
                  </a:cubicBezTo>
                  <a:cubicBezTo>
                    <a:pt x="1804961" y="723131"/>
                    <a:pt x="1793781" y="711951"/>
                    <a:pt x="1793781" y="698159"/>
                  </a:cubicBezTo>
                  <a:cubicBezTo>
                    <a:pt x="1793781" y="684367"/>
                    <a:pt x="1804961" y="673187"/>
                    <a:pt x="1818753" y="673187"/>
                  </a:cubicBezTo>
                  <a:close/>
                  <a:moveTo>
                    <a:pt x="2167831" y="667985"/>
                  </a:moveTo>
                  <a:cubicBezTo>
                    <a:pt x="2170416" y="667985"/>
                    <a:pt x="2172513" y="670315"/>
                    <a:pt x="2172513" y="673187"/>
                  </a:cubicBezTo>
                  <a:cubicBezTo>
                    <a:pt x="2172513" y="676060"/>
                    <a:pt x="2170416" y="678390"/>
                    <a:pt x="2167831" y="678390"/>
                  </a:cubicBezTo>
                  <a:cubicBezTo>
                    <a:pt x="2165246" y="678390"/>
                    <a:pt x="2163149" y="676060"/>
                    <a:pt x="2163149" y="673187"/>
                  </a:cubicBezTo>
                  <a:cubicBezTo>
                    <a:pt x="2163149" y="670315"/>
                    <a:pt x="2165246" y="667985"/>
                    <a:pt x="2167831" y="667985"/>
                  </a:cubicBezTo>
                  <a:close/>
                  <a:moveTo>
                    <a:pt x="494227" y="663824"/>
                  </a:moveTo>
                  <a:cubicBezTo>
                    <a:pt x="504571" y="663824"/>
                    <a:pt x="512956" y="671976"/>
                    <a:pt x="512956" y="682033"/>
                  </a:cubicBezTo>
                  <a:cubicBezTo>
                    <a:pt x="512956" y="692090"/>
                    <a:pt x="504571" y="700242"/>
                    <a:pt x="494227" y="700242"/>
                  </a:cubicBezTo>
                  <a:cubicBezTo>
                    <a:pt x="483883" y="700242"/>
                    <a:pt x="475498" y="692090"/>
                    <a:pt x="475498" y="682033"/>
                  </a:cubicBezTo>
                  <a:cubicBezTo>
                    <a:pt x="475498" y="671976"/>
                    <a:pt x="483883" y="663824"/>
                    <a:pt x="494227" y="663824"/>
                  </a:cubicBezTo>
                  <a:close/>
                  <a:moveTo>
                    <a:pt x="1394237" y="660702"/>
                  </a:moveTo>
                  <a:cubicBezTo>
                    <a:pt x="1401707" y="660702"/>
                    <a:pt x="1407763" y="666292"/>
                    <a:pt x="1407763" y="673188"/>
                  </a:cubicBezTo>
                  <a:cubicBezTo>
                    <a:pt x="1407763" y="680084"/>
                    <a:pt x="1401707" y="685674"/>
                    <a:pt x="1394237" y="685674"/>
                  </a:cubicBezTo>
                  <a:cubicBezTo>
                    <a:pt x="1386767" y="685674"/>
                    <a:pt x="1380711" y="680084"/>
                    <a:pt x="1380711" y="673188"/>
                  </a:cubicBezTo>
                  <a:cubicBezTo>
                    <a:pt x="1380711" y="666292"/>
                    <a:pt x="1386767" y="660702"/>
                    <a:pt x="1394237" y="660702"/>
                  </a:cubicBezTo>
                  <a:close/>
                  <a:moveTo>
                    <a:pt x="998856" y="660702"/>
                  </a:moveTo>
                  <a:cubicBezTo>
                    <a:pt x="1006326" y="660702"/>
                    <a:pt x="1012382" y="666758"/>
                    <a:pt x="1012382" y="674228"/>
                  </a:cubicBezTo>
                  <a:cubicBezTo>
                    <a:pt x="1012382" y="681698"/>
                    <a:pt x="1006326" y="687754"/>
                    <a:pt x="998856" y="687754"/>
                  </a:cubicBezTo>
                  <a:cubicBezTo>
                    <a:pt x="991386" y="687754"/>
                    <a:pt x="985330" y="681698"/>
                    <a:pt x="985330" y="674228"/>
                  </a:cubicBezTo>
                  <a:cubicBezTo>
                    <a:pt x="985330" y="666758"/>
                    <a:pt x="991386" y="660702"/>
                    <a:pt x="998856" y="660702"/>
                  </a:cubicBezTo>
                  <a:close/>
                  <a:moveTo>
                    <a:pt x="147748" y="660702"/>
                  </a:moveTo>
                  <a:cubicBezTo>
                    <a:pt x="150046" y="660702"/>
                    <a:pt x="151910" y="661867"/>
                    <a:pt x="151910" y="663304"/>
                  </a:cubicBezTo>
                  <a:cubicBezTo>
                    <a:pt x="151910" y="664741"/>
                    <a:pt x="150046" y="665906"/>
                    <a:pt x="147748" y="665906"/>
                  </a:cubicBezTo>
                  <a:cubicBezTo>
                    <a:pt x="145450" y="665906"/>
                    <a:pt x="143586" y="664741"/>
                    <a:pt x="143586" y="663304"/>
                  </a:cubicBezTo>
                  <a:cubicBezTo>
                    <a:pt x="143586" y="661867"/>
                    <a:pt x="145450" y="660702"/>
                    <a:pt x="147748" y="660702"/>
                  </a:cubicBezTo>
                  <a:close/>
                  <a:moveTo>
                    <a:pt x="1898348" y="653419"/>
                  </a:moveTo>
                  <a:cubicBezTo>
                    <a:pt x="1910703" y="653419"/>
                    <a:pt x="1920718" y="663434"/>
                    <a:pt x="1920718" y="675789"/>
                  </a:cubicBezTo>
                  <a:cubicBezTo>
                    <a:pt x="1920718" y="688144"/>
                    <a:pt x="1910703" y="698159"/>
                    <a:pt x="1898348" y="698159"/>
                  </a:cubicBezTo>
                  <a:cubicBezTo>
                    <a:pt x="1885993" y="698159"/>
                    <a:pt x="1875978" y="688144"/>
                    <a:pt x="1875978" y="675789"/>
                  </a:cubicBezTo>
                  <a:cubicBezTo>
                    <a:pt x="1875978" y="663434"/>
                    <a:pt x="1885993" y="653419"/>
                    <a:pt x="1898348" y="653419"/>
                  </a:cubicBezTo>
                  <a:close/>
                  <a:moveTo>
                    <a:pt x="2245347" y="653418"/>
                  </a:moveTo>
                  <a:cubicBezTo>
                    <a:pt x="2245922" y="653418"/>
                    <a:pt x="2246388" y="654117"/>
                    <a:pt x="2246388" y="654979"/>
                  </a:cubicBezTo>
                  <a:cubicBezTo>
                    <a:pt x="2246388" y="655841"/>
                    <a:pt x="2245922" y="656540"/>
                    <a:pt x="2245347" y="656540"/>
                  </a:cubicBezTo>
                  <a:cubicBezTo>
                    <a:pt x="2244772" y="656540"/>
                    <a:pt x="2244306" y="655841"/>
                    <a:pt x="2244306" y="654979"/>
                  </a:cubicBezTo>
                  <a:cubicBezTo>
                    <a:pt x="2244306" y="654117"/>
                    <a:pt x="2244772" y="653418"/>
                    <a:pt x="2245347" y="653418"/>
                  </a:cubicBezTo>
                  <a:close/>
                  <a:moveTo>
                    <a:pt x="703362" y="653418"/>
                  </a:moveTo>
                  <a:cubicBezTo>
                    <a:pt x="717154" y="653418"/>
                    <a:pt x="728334" y="663899"/>
                    <a:pt x="728334" y="676829"/>
                  </a:cubicBezTo>
                  <a:cubicBezTo>
                    <a:pt x="728334" y="689759"/>
                    <a:pt x="717154" y="700240"/>
                    <a:pt x="703362" y="700240"/>
                  </a:cubicBezTo>
                  <a:cubicBezTo>
                    <a:pt x="689570" y="700240"/>
                    <a:pt x="678390" y="689759"/>
                    <a:pt x="678390" y="676829"/>
                  </a:cubicBezTo>
                  <a:cubicBezTo>
                    <a:pt x="678390" y="663899"/>
                    <a:pt x="689570" y="653418"/>
                    <a:pt x="703362" y="653418"/>
                  </a:cubicBezTo>
                  <a:close/>
                  <a:moveTo>
                    <a:pt x="1689213" y="651337"/>
                  </a:moveTo>
                  <a:cubicBezTo>
                    <a:pt x="1702143" y="651337"/>
                    <a:pt x="1712624" y="661352"/>
                    <a:pt x="1712624" y="673707"/>
                  </a:cubicBezTo>
                  <a:cubicBezTo>
                    <a:pt x="1712624" y="686062"/>
                    <a:pt x="1702143" y="696077"/>
                    <a:pt x="1689213" y="696077"/>
                  </a:cubicBezTo>
                  <a:cubicBezTo>
                    <a:pt x="1676283" y="696077"/>
                    <a:pt x="1665802" y="686062"/>
                    <a:pt x="1665802" y="673707"/>
                  </a:cubicBezTo>
                  <a:cubicBezTo>
                    <a:pt x="1665802" y="661352"/>
                    <a:pt x="1676283" y="651337"/>
                    <a:pt x="1689213" y="651337"/>
                  </a:cubicBezTo>
                  <a:close/>
                  <a:moveTo>
                    <a:pt x="415150" y="648216"/>
                  </a:moveTo>
                  <a:cubicBezTo>
                    <a:pt x="422620" y="648216"/>
                    <a:pt x="428676" y="654505"/>
                    <a:pt x="428676" y="662263"/>
                  </a:cubicBezTo>
                  <a:cubicBezTo>
                    <a:pt x="428676" y="670021"/>
                    <a:pt x="422620" y="676310"/>
                    <a:pt x="415150" y="676310"/>
                  </a:cubicBezTo>
                  <a:cubicBezTo>
                    <a:pt x="407680" y="676310"/>
                    <a:pt x="401624" y="670021"/>
                    <a:pt x="401624" y="662263"/>
                  </a:cubicBezTo>
                  <a:cubicBezTo>
                    <a:pt x="401624" y="654505"/>
                    <a:pt x="407680" y="648216"/>
                    <a:pt x="415150" y="648216"/>
                  </a:cubicBezTo>
                  <a:close/>
                  <a:moveTo>
                    <a:pt x="845387" y="644054"/>
                  </a:moveTo>
                  <a:cubicBezTo>
                    <a:pt x="857167" y="644054"/>
                    <a:pt x="866717" y="653371"/>
                    <a:pt x="866717" y="664864"/>
                  </a:cubicBezTo>
                  <a:cubicBezTo>
                    <a:pt x="866717" y="676357"/>
                    <a:pt x="857167" y="685674"/>
                    <a:pt x="845387" y="685674"/>
                  </a:cubicBezTo>
                  <a:cubicBezTo>
                    <a:pt x="833607" y="685674"/>
                    <a:pt x="824057" y="676357"/>
                    <a:pt x="824057" y="664864"/>
                  </a:cubicBezTo>
                  <a:cubicBezTo>
                    <a:pt x="824057" y="653371"/>
                    <a:pt x="833607" y="644054"/>
                    <a:pt x="845387" y="644054"/>
                  </a:cubicBezTo>
                  <a:close/>
                  <a:moveTo>
                    <a:pt x="1976905" y="640933"/>
                  </a:moveTo>
                  <a:cubicBezTo>
                    <a:pt x="1984950" y="640933"/>
                    <a:pt x="1991472" y="647688"/>
                    <a:pt x="1991472" y="656020"/>
                  </a:cubicBezTo>
                  <a:cubicBezTo>
                    <a:pt x="1991472" y="664352"/>
                    <a:pt x="1984950" y="671107"/>
                    <a:pt x="1976905" y="671107"/>
                  </a:cubicBezTo>
                  <a:cubicBezTo>
                    <a:pt x="1968860" y="671107"/>
                    <a:pt x="1962338" y="664352"/>
                    <a:pt x="1962338" y="656020"/>
                  </a:cubicBezTo>
                  <a:cubicBezTo>
                    <a:pt x="1962338" y="647688"/>
                    <a:pt x="1968860" y="640933"/>
                    <a:pt x="1976905" y="640933"/>
                  </a:cubicBezTo>
                  <a:close/>
                  <a:moveTo>
                    <a:pt x="1547708" y="640933"/>
                  </a:moveTo>
                  <a:cubicBezTo>
                    <a:pt x="1559488" y="640933"/>
                    <a:pt x="1569038" y="650483"/>
                    <a:pt x="1569038" y="662263"/>
                  </a:cubicBezTo>
                  <a:cubicBezTo>
                    <a:pt x="1569038" y="674043"/>
                    <a:pt x="1559488" y="683593"/>
                    <a:pt x="1547708" y="683593"/>
                  </a:cubicBezTo>
                  <a:cubicBezTo>
                    <a:pt x="1535928" y="683593"/>
                    <a:pt x="1526378" y="674043"/>
                    <a:pt x="1526378" y="662263"/>
                  </a:cubicBezTo>
                  <a:cubicBezTo>
                    <a:pt x="1526378" y="650483"/>
                    <a:pt x="1535928" y="640933"/>
                    <a:pt x="1547708" y="640933"/>
                  </a:cubicBezTo>
                  <a:close/>
                  <a:moveTo>
                    <a:pt x="1064407" y="638852"/>
                  </a:moveTo>
                  <a:cubicBezTo>
                    <a:pt x="1074176" y="638852"/>
                    <a:pt x="1082095" y="646538"/>
                    <a:pt x="1082095" y="656020"/>
                  </a:cubicBezTo>
                  <a:cubicBezTo>
                    <a:pt x="1082095" y="665502"/>
                    <a:pt x="1074176" y="673188"/>
                    <a:pt x="1064407" y="673188"/>
                  </a:cubicBezTo>
                  <a:cubicBezTo>
                    <a:pt x="1054638" y="673188"/>
                    <a:pt x="1046719" y="665502"/>
                    <a:pt x="1046719" y="656020"/>
                  </a:cubicBezTo>
                  <a:cubicBezTo>
                    <a:pt x="1046719" y="646538"/>
                    <a:pt x="1054638" y="638852"/>
                    <a:pt x="1064407" y="638852"/>
                  </a:cubicBezTo>
                  <a:close/>
                  <a:moveTo>
                    <a:pt x="1329208" y="635730"/>
                  </a:moveTo>
                  <a:cubicBezTo>
                    <a:pt x="1338690" y="635730"/>
                    <a:pt x="1346376" y="644115"/>
                    <a:pt x="1346376" y="654459"/>
                  </a:cubicBezTo>
                  <a:cubicBezTo>
                    <a:pt x="1346376" y="664803"/>
                    <a:pt x="1338690" y="673188"/>
                    <a:pt x="1329208" y="673188"/>
                  </a:cubicBezTo>
                  <a:cubicBezTo>
                    <a:pt x="1319726" y="673188"/>
                    <a:pt x="1312040" y="664803"/>
                    <a:pt x="1312040" y="654459"/>
                  </a:cubicBezTo>
                  <a:cubicBezTo>
                    <a:pt x="1312040" y="644115"/>
                    <a:pt x="1319726" y="635730"/>
                    <a:pt x="1329208" y="635730"/>
                  </a:cubicBezTo>
                  <a:close/>
                  <a:moveTo>
                    <a:pt x="619083" y="633649"/>
                  </a:moveTo>
                  <a:cubicBezTo>
                    <a:pt x="630001" y="633649"/>
                    <a:pt x="638852" y="642500"/>
                    <a:pt x="638852" y="653418"/>
                  </a:cubicBezTo>
                  <a:cubicBezTo>
                    <a:pt x="638852" y="664336"/>
                    <a:pt x="630001" y="673187"/>
                    <a:pt x="619083" y="673187"/>
                  </a:cubicBezTo>
                  <a:cubicBezTo>
                    <a:pt x="608165" y="673187"/>
                    <a:pt x="599314" y="664336"/>
                    <a:pt x="599314" y="653418"/>
                  </a:cubicBezTo>
                  <a:cubicBezTo>
                    <a:pt x="599314" y="642500"/>
                    <a:pt x="608165" y="633649"/>
                    <a:pt x="619083" y="633649"/>
                  </a:cubicBezTo>
                  <a:close/>
                  <a:moveTo>
                    <a:pt x="336595" y="631569"/>
                  </a:moveTo>
                  <a:cubicBezTo>
                    <a:pt x="342054" y="631569"/>
                    <a:pt x="346480" y="636460"/>
                    <a:pt x="346480" y="642494"/>
                  </a:cubicBezTo>
                  <a:cubicBezTo>
                    <a:pt x="346480" y="648528"/>
                    <a:pt x="342054" y="653419"/>
                    <a:pt x="336595" y="653419"/>
                  </a:cubicBezTo>
                  <a:cubicBezTo>
                    <a:pt x="331136" y="653419"/>
                    <a:pt x="326710" y="648528"/>
                    <a:pt x="326710" y="642494"/>
                  </a:cubicBezTo>
                  <a:cubicBezTo>
                    <a:pt x="326710" y="636460"/>
                    <a:pt x="331136" y="631569"/>
                    <a:pt x="336595" y="631569"/>
                  </a:cubicBezTo>
                  <a:close/>
                  <a:moveTo>
                    <a:pt x="1263658" y="628447"/>
                  </a:moveTo>
                  <a:cubicBezTo>
                    <a:pt x="1272565" y="628447"/>
                    <a:pt x="1279786" y="635202"/>
                    <a:pt x="1279786" y="643534"/>
                  </a:cubicBezTo>
                  <a:cubicBezTo>
                    <a:pt x="1279786" y="651866"/>
                    <a:pt x="1272565" y="658621"/>
                    <a:pt x="1263658" y="658621"/>
                  </a:cubicBezTo>
                  <a:cubicBezTo>
                    <a:pt x="1254751" y="658621"/>
                    <a:pt x="1247530" y="651866"/>
                    <a:pt x="1247530" y="643534"/>
                  </a:cubicBezTo>
                  <a:cubicBezTo>
                    <a:pt x="1247530" y="635202"/>
                    <a:pt x="1254751" y="628447"/>
                    <a:pt x="1263658" y="628447"/>
                  </a:cubicBezTo>
                  <a:close/>
                  <a:moveTo>
                    <a:pt x="1129437" y="628447"/>
                  </a:moveTo>
                  <a:cubicBezTo>
                    <a:pt x="1138344" y="628447"/>
                    <a:pt x="1145565" y="635668"/>
                    <a:pt x="1145565" y="644575"/>
                  </a:cubicBezTo>
                  <a:cubicBezTo>
                    <a:pt x="1145565" y="653482"/>
                    <a:pt x="1138344" y="660703"/>
                    <a:pt x="1129437" y="660703"/>
                  </a:cubicBezTo>
                  <a:cubicBezTo>
                    <a:pt x="1120530" y="660703"/>
                    <a:pt x="1113309" y="653482"/>
                    <a:pt x="1113309" y="644575"/>
                  </a:cubicBezTo>
                  <a:cubicBezTo>
                    <a:pt x="1113309" y="635668"/>
                    <a:pt x="1120530" y="628447"/>
                    <a:pt x="1129437" y="628447"/>
                  </a:cubicBezTo>
                  <a:close/>
                  <a:moveTo>
                    <a:pt x="2056501" y="626366"/>
                  </a:moveTo>
                  <a:cubicBezTo>
                    <a:pt x="2061960" y="626366"/>
                    <a:pt x="2066386" y="630792"/>
                    <a:pt x="2066386" y="636251"/>
                  </a:cubicBezTo>
                  <a:cubicBezTo>
                    <a:pt x="2066386" y="641710"/>
                    <a:pt x="2061960" y="646136"/>
                    <a:pt x="2056501" y="646136"/>
                  </a:cubicBezTo>
                  <a:cubicBezTo>
                    <a:pt x="2051042" y="646136"/>
                    <a:pt x="2046616" y="641710"/>
                    <a:pt x="2046616" y="636251"/>
                  </a:cubicBezTo>
                  <a:cubicBezTo>
                    <a:pt x="2046616" y="630792"/>
                    <a:pt x="2051042" y="626366"/>
                    <a:pt x="2056501" y="626366"/>
                  </a:cubicBezTo>
                  <a:close/>
                  <a:moveTo>
                    <a:pt x="1772972" y="626366"/>
                  </a:moveTo>
                  <a:cubicBezTo>
                    <a:pt x="1784465" y="626366"/>
                    <a:pt x="1793782" y="636381"/>
                    <a:pt x="1793782" y="648736"/>
                  </a:cubicBezTo>
                  <a:cubicBezTo>
                    <a:pt x="1793782" y="661091"/>
                    <a:pt x="1784465" y="671106"/>
                    <a:pt x="1772972" y="671106"/>
                  </a:cubicBezTo>
                  <a:cubicBezTo>
                    <a:pt x="1761479" y="671106"/>
                    <a:pt x="1752162" y="661091"/>
                    <a:pt x="1752162" y="648736"/>
                  </a:cubicBezTo>
                  <a:cubicBezTo>
                    <a:pt x="1752162" y="636381"/>
                    <a:pt x="1761479" y="626366"/>
                    <a:pt x="1772972" y="626366"/>
                  </a:cubicBezTo>
                  <a:close/>
                  <a:moveTo>
                    <a:pt x="1195507" y="626366"/>
                  </a:moveTo>
                  <a:cubicBezTo>
                    <a:pt x="1203552" y="626366"/>
                    <a:pt x="1210074" y="633121"/>
                    <a:pt x="1210074" y="641453"/>
                  </a:cubicBezTo>
                  <a:cubicBezTo>
                    <a:pt x="1210074" y="649785"/>
                    <a:pt x="1203552" y="656540"/>
                    <a:pt x="1195507" y="656540"/>
                  </a:cubicBezTo>
                  <a:cubicBezTo>
                    <a:pt x="1187462" y="656540"/>
                    <a:pt x="1180940" y="649785"/>
                    <a:pt x="1180940" y="641453"/>
                  </a:cubicBezTo>
                  <a:cubicBezTo>
                    <a:pt x="1180940" y="633121"/>
                    <a:pt x="1187462" y="626366"/>
                    <a:pt x="1195507" y="626366"/>
                  </a:cubicBezTo>
                  <a:close/>
                  <a:moveTo>
                    <a:pt x="259079" y="615961"/>
                  </a:moveTo>
                  <a:cubicBezTo>
                    <a:pt x="262527" y="615961"/>
                    <a:pt x="265322" y="619455"/>
                    <a:pt x="265322" y="623765"/>
                  </a:cubicBezTo>
                  <a:cubicBezTo>
                    <a:pt x="265322" y="628075"/>
                    <a:pt x="262527" y="631569"/>
                    <a:pt x="259079" y="631569"/>
                  </a:cubicBezTo>
                  <a:cubicBezTo>
                    <a:pt x="255631" y="631569"/>
                    <a:pt x="252836" y="628075"/>
                    <a:pt x="252836" y="623765"/>
                  </a:cubicBezTo>
                  <a:cubicBezTo>
                    <a:pt x="252836" y="619455"/>
                    <a:pt x="255631" y="615961"/>
                    <a:pt x="259079" y="615961"/>
                  </a:cubicBezTo>
                  <a:close/>
                  <a:moveTo>
                    <a:pt x="2132976" y="611800"/>
                  </a:moveTo>
                  <a:cubicBezTo>
                    <a:pt x="2136999" y="611800"/>
                    <a:pt x="2140260" y="614595"/>
                    <a:pt x="2140260" y="618043"/>
                  </a:cubicBezTo>
                  <a:cubicBezTo>
                    <a:pt x="2140260" y="621491"/>
                    <a:pt x="2136999" y="624286"/>
                    <a:pt x="2132976" y="624286"/>
                  </a:cubicBezTo>
                  <a:cubicBezTo>
                    <a:pt x="2128953" y="624286"/>
                    <a:pt x="2125692" y="621491"/>
                    <a:pt x="2125692" y="618043"/>
                  </a:cubicBezTo>
                  <a:cubicBezTo>
                    <a:pt x="2125692" y="614595"/>
                    <a:pt x="2128953" y="611800"/>
                    <a:pt x="2132976" y="611800"/>
                  </a:cubicBezTo>
                  <a:close/>
                  <a:moveTo>
                    <a:pt x="537406" y="611800"/>
                  </a:moveTo>
                  <a:cubicBezTo>
                    <a:pt x="546888" y="611800"/>
                    <a:pt x="554574" y="619952"/>
                    <a:pt x="554574" y="630009"/>
                  </a:cubicBezTo>
                  <a:cubicBezTo>
                    <a:pt x="554574" y="640066"/>
                    <a:pt x="546888" y="648218"/>
                    <a:pt x="537406" y="648218"/>
                  </a:cubicBezTo>
                  <a:cubicBezTo>
                    <a:pt x="527924" y="648218"/>
                    <a:pt x="520238" y="640066"/>
                    <a:pt x="520238" y="630009"/>
                  </a:cubicBezTo>
                  <a:cubicBezTo>
                    <a:pt x="520238" y="619952"/>
                    <a:pt x="527924" y="611800"/>
                    <a:pt x="537406" y="611800"/>
                  </a:cubicBezTo>
                  <a:close/>
                  <a:moveTo>
                    <a:pt x="1635628" y="608678"/>
                  </a:moveTo>
                  <a:cubicBezTo>
                    <a:pt x="1647695" y="608678"/>
                    <a:pt x="1657478" y="618693"/>
                    <a:pt x="1657478" y="631048"/>
                  </a:cubicBezTo>
                  <a:cubicBezTo>
                    <a:pt x="1657478" y="643403"/>
                    <a:pt x="1647695" y="653418"/>
                    <a:pt x="1635628" y="653418"/>
                  </a:cubicBezTo>
                  <a:cubicBezTo>
                    <a:pt x="1623561" y="653418"/>
                    <a:pt x="1613778" y="643403"/>
                    <a:pt x="1613778" y="631048"/>
                  </a:cubicBezTo>
                  <a:cubicBezTo>
                    <a:pt x="1613778" y="618693"/>
                    <a:pt x="1623561" y="608678"/>
                    <a:pt x="1635628" y="608678"/>
                  </a:cubicBezTo>
                  <a:close/>
                  <a:moveTo>
                    <a:pt x="1488401" y="608678"/>
                  </a:moveTo>
                  <a:cubicBezTo>
                    <a:pt x="1501331" y="608678"/>
                    <a:pt x="1511812" y="618693"/>
                    <a:pt x="1511812" y="631048"/>
                  </a:cubicBezTo>
                  <a:cubicBezTo>
                    <a:pt x="1511812" y="643403"/>
                    <a:pt x="1501331" y="653418"/>
                    <a:pt x="1488401" y="653418"/>
                  </a:cubicBezTo>
                  <a:cubicBezTo>
                    <a:pt x="1475471" y="653418"/>
                    <a:pt x="1464990" y="643403"/>
                    <a:pt x="1464990" y="631048"/>
                  </a:cubicBezTo>
                  <a:cubicBezTo>
                    <a:pt x="1464990" y="618693"/>
                    <a:pt x="1475471" y="608678"/>
                    <a:pt x="1488401" y="608678"/>
                  </a:cubicBezTo>
                  <a:close/>
                  <a:moveTo>
                    <a:pt x="904694" y="608678"/>
                  </a:moveTo>
                  <a:cubicBezTo>
                    <a:pt x="917624" y="608678"/>
                    <a:pt x="928105" y="619392"/>
                    <a:pt x="928105" y="632609"/>
                  </a:cubicBezTo>
                  <a:cubicBezTo>
                    <a:pt x="928105" y="645826"/>
                    <a:pt x="917624" y="656540"/>
                    <a:pt x="904694" y="656540"/>
                  </a:cubicBezTo>
                  <a:cubicBezTo>
                    <a:pt x="891764" y="656540"/>
                    <a:pt x="881283" y="645826"/>
                    <a:pt x="881283" y="632609"/>
                  </a:cubicBezTo>
                  <a:cubicBezTo>
                    <a:pt x="881283" y="619392"/>
                    <a:pt x="891764" y="608678"/>
                    <a:pt x="904694" y="608678"/>
                  </a:cubicBezTo>
                  <a:close/>
                  <a:moveTo>
                    <a:pt x="756426" y="608678"/>
                  </a:moveTo>
                  <a:cubicBezTo>
                    <a:pt x="770792" y="608678"/>
                    <a:pt x="782438" y="619858"/>
                    <a:pt x="782438" y="633650"/>
                  </a:cubicBezTo>
                  <a:cubicBezTo>
                    <a:pt x="782438" y="647442"/>
                    <a:pt x="770792" y="658622"/>
                    <a:pt x="756426" y="658622"/>
                  </a:cubicBezTo>
                  <a:cubicBezTo>
                    <a:pt x="742060" y="658622"/>
                    <a:pt x="730414" y="647442"/>
                    <a:pt x="730414" y="633650"/>
                  </a:cubicBezTo>
                  <a:cubicBezTo>
                    <a:pt x="730414" y="619858"/>
                    <a:pt x="742060" y="608678"/>
                    <a:pt x="756426" y="608678"/>
                  </a:cubicBezTo>
                  <a:close/>
                  <a:moveTo>
                    <a:pt x="1854649" y="606597"/>
                  </a:moveTo>
                  <a:cubicBezTo>
                    <a:pt x="1864706" y="606597"/>
                    <a:pt x="1872858" y="614982"/>
                    <a:pt x="1872858" y="625326"/>
                  </a:cubicBezTo>
                  <a:cubicBezTo>
                    <a:pt x="1872858" y="635670"/>
                    <a:pt x="1864706" y="644055"/>
                    <a:pt x="1854649" y="644055"/>
                  </a:cubicBezTo>
                  <a:cubicBezTo>
                    <a:pt x="1844592" y="644055"/>
                    <a:pt x="1836440" y="635670"/>
                    <a:pt x="1836440" y="625326"/>
                  </a:cubicBezTo>
                  <a:cubicBezTo>
                    <a:pt x="1836440" y="614982"/>
                    <a:pt x="1844592" y="606597"/>
                    <a:pt x="1854649" y="606597"/>
                  </a:cubicBezTo>
                  <a:close/>
                  <a:moveTo>
                    <a:pt x="182604" y="601394"/>
                  </a:moveTo>
                  <a:cubicBezTo>
                    <a:pt x="184615" y="601394"/>
                    <a:pt x="186246" y="603025"/>
                    <a:pt x="186246" y="605036"/>
                  </a:cubicBezTo>
                  <a:cubicBezTo>
                    <a:pt x="186246" y="607047"/>
                    <a:pt x="184615" y="608678"/>
                    <a:pt x="182604" y="608678"/>
                  </a:cubicBezTo>
                  <a:cubicBezTo>
                    <a:pt x="180593" y="608678"/>
                    <a:pt x="178962" y="607047"/>
                    <a:pt x="178962" y="605036"/>
                  </a:cubicBezTo>
                  <a:cubicBezTo>
                    <a:pt x="178962" y="603025"/>
                    <a:pt x="180593" y="601394"/>
                    <a:pt x="182604" y="601394"/>
                  </a:cubicBezTo>
                  <a:close/>
                  <a:moveTo>
                    <a:pt x="457290" y="594112"/>
                  </a:moveTo>
                  <a:cubicBezTo>
                    <a:pt x="466197" y="594112"/>
                    <a:pt x="473418" y="600867"/>
                    <a:pt x="473418" y="609199"/>
                  </a:cubicBezTo>
                  <a:cubicBezTo>
                    <a:pt x="473418" y="617531"/>
                    <a:pt x="466197" y="624286"/>
                    <a:pt x="457290" y="624286"/>
                  </a:cubicBezTo>
                  <a:cubicBezTo>
                    <a:pt x="448383" y="624286"/>
                    <a:pt x="441162" y="617531"/>
                    <a:pt x="441162" y="609199"/>
                  </a:cubicBezTo>
                  <a:cubicBezTo>
                    <a:pt x="441162" y="600867"/>
                    <a:pt x="448383" y="594112"/>
                    <a:pt x="457290" y="594112"/>
                  </a:cubicBezTo>
                  <a:close/>
                  <a:moveTo>
                    <a:pt x="2209451" y="594111"/>
                  </a:moveTo>
                  <a:cubicBezTo>
                    <a:pt x="2210888" y="594111"/>
                    <a:pt x="2212053" y="595742"/>
                    <a:pt x="2212053" y="597753"/>
                  </a:cubicBezTo>
                  <a:cubicBezTo>
                    <a:pt x="2212053" y="599764"/>
                    <a:pt x="2210888" y="601395"/>
                    <a:pt x="2209451" y="601395"/>
                  </a:cubicBezTo>
                  <a:cubicBezTo>
                    <a:pt x="2208014" y="601395"/>
                    <a:pt x="2206849" y="599764"/>
                    <a:pt x="2206849" y="597753"/>
                  </a:cubicBezTo>
                  <a:cubicBezTo>
                    <a:pt x="2206849" y="595742"/>
                    <a:pt x="2208014" y="594111"/>
                    <a:pt x="2209451" y="594111"/>
                  </a:cubicBezTo>
                  <a:close/>
                  <a:moveTo>
                    <a:pt x="1935286" y="588909"/>
                  </a:moveTo>
                  <a:cubicBezTo>
                    <a:pt x="1943331" y="588909"/>
                    <a:pt x="1949853" y="595664"/>
                    <a:pt x="1949853" y="603996"/>
                  </a:cubicBezTo>
                  <a:cubicBezTo>
                    <a:pt x="1949853" y="612328"/>
                    <a:pt x="1943331" y="619083"/>
                    <a:pt x="1935286" y="619083"/>
                  </a:cubicBezTo>
                  <a:cubicBezTo>
                    <a:pt x="1927241" y="619083"/>
                    <a:pt x="1920719" y="612328"/>
                    <a:pt x="1920719" y="603996"/>
                  </a:cubicBezTo>
                  <a:cubicBezTo>
                    <a:pt x="1920719" y="595664"/>
                    <a:pt x="1927241" y="588909"/>
                    <a:pt x="1935286" y="588909"/>
                  </a:cubicBezTo>
                  <a:close/>
                  <a:moveTo>
                    <a:pt x="965562" y="586828"/>
                  </a:moveTo>
                  <a:cubicBezTo>
                    <a:pt x="976480" y="586828"/>
                    <a:pt x="985331" y="595679"/>
                    <a:pt x="985331" y="606597"/>
                  </a:cubicBezTo>
                  <a:cubicBezTo>
                    <a:pt x="985331" y="617515"/>
                    <a:pt x="976480" y="626366"/>
                    <a:pt x="965562" y="626366"/>
                  </a:cubicBezTo>
                  <a:cubicBezTo>
                    <a:pt x="954644" y="626366"/>
                    <a:pt x="945793" y="617515"/>
                    <a:pt x="945793" y="606597"/>
                  </a:cubicBezTo>
                  <a:cubicBezTo>
                    <a:pt x="945793" y="595679"/>
                    <a:pt x="954644" y="586828"/>
                    <a:pt x="965562" y="586828"/>
                  </a:cubicBezTo>
                  <a:close/>
                  <a:moveTo>
                    <a:pt x="670586" y="586828"/>
                  </a:moveTo>
                  <a:cubicBezTo>
                    <a:pt x="682941" y="586828"/>
                    <a:pt x="692956" y="596145"/>
                    <a:pt x="692956" y="607638"/>
                  </a:cubicBezTo>
                  <a:cubicBezTo>
                    <a:pt x="692956" y="619131"/>
                    <a:pt x="682941" y="628448"/>
                    <a:pt x="670586" y="628448"/>
                  </a:cubicBezTo>
                  <a:cubicBezTo>
                    <a:pt x="658231" y="628448"/>
                    <a:pt x="648216" y="619131"/>
                    <a:pt x="648216" y="607638"/>
                  </a:cubicBezTo>
                  <a:cubicBezTo>
                    <a:pt x="648216" y="596145"/>
                    <a:pt x="658231" y="586828"/>
                    <a:pt x="670586" y="586828"/>
                  </a:cubicBezTo>
                  <a:close/>
                  <a:moveTo>
                    <a:pt x="105609" y="586828"/>
                  </a:moveTo>
                  <a:cubicBezTo>
                    <a:pt x="106471" y="586828"/>
                    <a:pt x="107170" y="587294"/>
                    <a:pt x="107170" y="587869"/>
                  </a:cubicBezTo>
                  <a:cubicBezTo>
                    <a:pt x="107170" y="588444"/>
                    <a:pt x="106471" y="588910"/>
                    <a:pt x="105609" y="588910"/>
                  </a:cubicBezTo>
                  <a:cubicBezTo>
                    <a:pt x="104747" y="588910"/>
                    <a:pt x="104048" y="588444"/>
                    <a:pt x="104048" y="587869"/>
                  </a:cubicBezTo>
                  <a:cubicBezTo>
                    <a:pt x="104048" y="587294"/>
                    <a:pt x="104747" y="586828"/>
                    <a:pt x="105609" y="586828"/>
                  </a:cubicBezTo>
                  <a:close/>
                  <a:moveTo>
                    <a:pt x="1425452" y="584747"/>
                  </a:moveTo>
                  <a:cubicBezTo>
                    <a:pt x="1436370" y="584747"/>
                    <a:pt x="1445221" y="593598"/>
                    <a:pt x="1445221" y="604516"/>
                  </a:cubicBezTo>
                  <a:cubicBezTo>
                    <a:pt x="1445221" y="615434"/>
                    <a:pt x="1436370" y="624285"/>
                    <a:pt x="1425452" y="624285"/>
                  </a:cubicBezTo>
                  <a:cubicBezTo>
                    <a:pt x="1414534" y="624285"/>
                    <a:pt x="1405683" y="615434"/>
                    <a:pt x="1405683" y="604516"/>
                  </a:cubicBezTo>
                  <a:cubicBezTo>
                    <a:pt x="1405683" y="593598"/>
                    <a:pt x="1414534" y="584747"/>
                    <a:pt x="1425452" y="584747"/>
                  </a:cubicBezTo>
                  <a:close/>
                  <a:moveTo>
                    <a:pt x="1722508" y="581626"/>
                  </a:moveTo>
                  <a:cubicBezTo>
                    <a:pt x="1734863" y="581626"/>
                    <a:pt x="1744878" y="591641"/>
                    <a:pt x="1744878" y="603996"/>
                  </a:cubicBezTo>
                  <a:cubicBezTo>
                    <a:pt x="1744878" y="616351"/>
                    <a:pt x="1734863" y="626366"/>
                    <a:pt x="1722508" y="626366"/>
                  </a:cubicBezTo>
                  <a:cubicBezTo>
                    <a:pt x="1710153" y="626366"/>
                    <a:pt x="1700138" y="616351"/>
                    <a:pt x="1700138" y="603996"/>
                  </a:cubicBezTo>
                  <a:cubicBezTo>
                    <a:pt x="1700138" y="591641"/>
                    <a:pt x="1710153" y="581626"/>
                    <a:pt x="1722508" y="581626"/>
                  </a:cubicBezTo>
                  <a:close/>
                  <a:moveTo>
                    <a:pt x="2286446" y="579545"/>
                  </a:moveTo>
                  <a:cubicBezTo>
                    <a:pt x="2286734" y="579545"/>
                    <a:pt x="2286967" y="579778"/>
                    <a:pt x="2286967" y="580066"/>
                  </a:cubicBezTo>
                  <a:cubicBezTo>
                    <a:pt x="2286967" y="580354"/>
                    <a:pt x="2286734" y="580587"/>
                    <a:pt x="2286446" y="580587"/>
                  </a:cubicBezTo>
                  <a:cubicBezTo>
                    <a:pt x="2286158" y="580587"/>
                    <a:pt x="2285925" y="580354"/>
                    <a:pt x="2285925" y="580066"/>
                  </a:cubicBezTo>
                  <a:cubicBezTo>
                    <a:pt x="2285925" y="579778"/>
                    <a:pt x="2286158" y="579545"/>
                    <a:pt x="2286446" y="579545"/>
                  </a:cubicBezTo>
                  <a:close/>
                  <a:moveTo>
                    <a:pt x="2015401" y="576423"/>
                  </a:moveTo>
                  <a:cubicBezTo>
                    <a:pt x="2018849" y="576423"/>
                    <a:pt x="2021644" y="579218"/>
                    <a:pt x="2021644" y="582666"/>
                  </a:cubicBezTo>
                  <a:cubicBezTo>
                    <a:pt x="2021644" y="586114"/>
                    <a:pt x="2018849" y="588909"/>
                    <a:pt x="2015401" y="588909"/>
                  </a:cubicBezTo>
                  <a:cubicBezTo>
                    <a:pt x="2011953" y="588909"/>
                    <a:pt x="2009158" y="586114"/>
                    <a:pt x="2009158" y="582666"/>
                  </a:cubicBezTo>
                  <a:cubicBezTo>
                    <a:pt x="2009158" y="579218"/>
                    <a:pt x="2011953" y="576423"/>
                    <a:pt x="2015401" y="576423"/>
                  </a:cubicBezTo>
                  <a:close/>
                  <a:moveTo>
                    <a:pt x="376653" y="574342"/>
                  </a:moveTo>
                  <a:cubicBezTo>
                    <a:pt x="383549" y="574342"/>
                    <a:pt x="389139" y="580398"/>
                    <a:pt x="389139" y="587868"/>
                  </a:cubicBezTo>
                  <a:cubicBezTo>
                    <a:pt x="389139" y="595338"/>
                    <a:pt x="383549" y="601394"/>
                    <a:pt x="376653" y="601394"/>
                  </a:cubicBezTo>
                  <a:cubicBezTo>
                    <a:pt x="369757" y="601394"/>
                    <a:pt x="364167" y="595338"/>
                    <a:pt x="364167" y="587868"/>
                  </a:cubicBezTo>
                  <a:cubicBezTo>
                    <a:pt x="364167" y="580398"/>
                    <a:pt x="369757" y="574342"/>
                    <a:pt x="376653" y="574342"/>
                  </a:cubicBezTo>
                  <a:close/>
                  <a:moveTo>
                    <a:pt x="1579963" y="572261"/>
                  </a:moveTo>
                  <a:cubicBezTo>
                    <a:pt x="1592893" y="572261"/>
                    <a:pt x="1603374" y="582742"/>
                    <a:pt x="1603374" y="595672"/>
                  </a:cubicBezTo>
                  <a:cubicBezTo>
                    <a:pt x="1603374" y="608602"/>
                    <a:pt x="1592893" y="619083"/>
                    <a:pt x="1579963" y="619083"/>
                  </a:cubicBezTo>
                  <a:cubicBezTo>
                    <a:pt x="1567033" y="619083"/>
                    <a:pt x="1556552" y="608602"/>
                    <a:pt x="1556552" y="595672"/>
                  </a:cubicBezTo>
                  <a:cubicBezTo>
                    <a:pt x="1556552" y="582742"/>
                    <a:pt x="1567033" y="572261"/>
                    <a:pt x="1579963" y="572261"/>
                  </a:cubicBezTo>
                  <a:close/>
                  <a:moveTo>
                    <a:pt x="812091" y="572261"/>
                  </a:moveTo>
                  <a:cubicBezTo>
                    <a:pt x="825595" y="572261"/>
                    <a:pt x="836542" y="583907"/>
                    <a:pt x="836542" y="598273"/>
                  </a:cubicBezTo>
                  <a:cubicBezTo>
                    <a:pt x="836542" y="612639"/>
                    <a:pt x="825595" y="624285"/>
                    <a:pt x="812091" y="624285"/>
                  </a:cubicBezTo>
                  <a:cubicBezTo>
                    <a:pt x="798587" y="624285"/>
                    <a:pt x="787640" y="612639"/>
                    <a:pt x="787640" y="598273"/>
                  </a:cubicBezTo>
                  <a:cubicBezTo>
                    <a:pt x="787640" y="583907"/>
                    <a:pt x="798587" y="572261"/>
                    <a:pt x="812091" y="572261"/>
                  </a:cubicBezTo>
                  <a:close/>
                  <a:moveTo>
                    <a:pt x="585789" y="564978"/>
                  </a:moveTo>
                  <a:cubicBezTo>
                    <a:pt x="596133" y="564978"/>
                    <a:pt x="604518" y="573130"/>
                    <a:pt x="604518" y="583187"/>
                  </a:cubicBezTo>
                  <a:cubicBezTo>
                    <a:pt x="604518" y="593244"/>
                    <a:pt x="596133" y="601396"/>
                    <a:pt x="585789" y="601396"/>
                  </a:cubicBezTo>
                  <a:cubicBezTo>
                    <a:pt x="575445" y="601396"/>
                    <a:pt x="567060" y="593244"/>
                    <a:pt x="567060" y="583187"/>
                  </a:cubicBezTo>
                  <a:cubicBezTo>
                    <a:pt x="567060" y="573130"/>
                    <a:pt x="575445" y="564978"/>
                    <a:pt x="585789" y="564978"/>
                  </a:cubicBezTo>
                  <a:close/>
                  <a:moveTo>
                    <a:pt x="1362504" y="561857"/>
                  </a:moveTo>
                  <a:cubicBezTo>
                    <a:pt x="1375434" y="561857"/>
                    <a:pt x="1385915" y="572338"/>
                    <a:pt x="1385915" y="585268"/>
                  </a:cubicBezTo>
                  <a:cubicBezTo>
                    <a:pt x="1385915" y="598198"/>
                    <a:pt x="1375434" y="608679"/>
                    <a:pt x="1362504" y="608679"/>
                  </a:cubicBezTo>
                  <a:cubicBezTo>
                    <a:pt x="1349574" y="608679"/>
                    <a:pt x="1339093" y="598198"/>
                    <a:pt x="1339093" y="585268"/>
                  </a:cubicBezTo>
                  <a:cubicBezTo>
                    <a:pt x="1339093" y="572338"/>
                    <a:pt x="1349574" y="561857"/>
                    <a:pt x="1362504" y="561857"/>
                  </a:cubicBezTo>
                  <a:close/>
                  <a:moveTo>
                    <a:pt x="1029551" y="561857"/>
                  </a:moveTo>
                  <a:cubicBezTo>
                    <a:pt x="1043055" y="561857"/>
                    <a:pt x="1054002" y="573037"/>
                    <a:pt x="1054002" y="586829"/>
                  </a:cubicBezTo>
                  <a:cubicBezTo>
                    <a:pt x="1054002" y="600621"/>
                    <a:pt x="1043055" y="611801"/>
                    <a:pt x="1029551" y="611801"/>
                  </a:cubicBezTo>
                  <a:cubicBezTo>
                    <a:pt x="1016047" y="611801"/>
                    <a:pt x="1005100" y="600621"/>
                    <a:pt x="1005100" y="586829"/>
                  </a:cubicBezTo>
                  <a:cubicBezTo>
                    <a:pt x="1005100" y="573037"/>
                    <a:pt x="1016047" y="561857"/>
                    <a:pt x="1029551" y="561857"/>
                  </a:cubicBezTo>
                  <a:close/>
                  <a:moveTo>
                    <a:pt x="2094998" y="559776"/>
                  </a:moveTo>
                  <a:cubicBezTo>
                    <a:pt x="2097010" y="559776"/>
                    <a:pt x="2098640" y="560941"/>
                    <a:pt x="2098640" y="562377"/>
                  </a:cubicBezTo>
                  <a:cubicBezTo>
                    <a:pt x="2098640" y="563813"/>
                    <a:pt x="2097010" y="564978"/>
                    <a:pt x="2094998" y="564978"/>
                  </a:cubicBezTo>
                  <a:cubicBezTo>
                    <a:pt x="2092987" y="564978"/>
                    <a:pt x="2091356" y="563813"/>
                    <a:pt x="2091356" y="562377"/>
                  </a:cubicBezTo>
                  <a:cubicBezTo>
                    <a:pt x="2091356" y="560941"/>
                    <a:pt x="2092987" y="559776"/>
                    <a:pt x="2094998" y="559776"/>
                  </a:cubicBezTo>
                  <a:close/>
                  <a:moveTo>
                    <a:pt x="1807828" y="559776"/>
                  </a:moveTo>
                  <a:cubicBezTo>
                    <a:pt x="1817885" y="559776"/>
                    <a:pt x="1826037" y="567928"/>
                    <a:pt x="1826037" y="577985"/>
                  </a:cubicBezTo>
                  <a:cubicBezTo>
                    <a:pt x="1826037" y="588042"/>
                    <a:pt x="1817885" y="596194"/>
                    <a:pt x="1807828" y="596194"/>
                  </a:cubicBezTo>
                  <a:cubicBezTo>
                    <a:pt x="1797771" y="596194"/>
                    <a:pt x="1789619" y="588042"/>
                    <a:pt x="1789619" y="577985"/>
                  </a:cubicBezTo>
                  <a:cubicBezTo>
                    <a:pt x="1789619" y="567928"/>
                    <a:pt x="1797771" y="559776"/>
                    <a:pt x="1807828" y="559776"/>
                  </a:cubicBezTo>
                  <a:close/>
                  <a:moveTo>
                    <a:pt x="297056" y="559776"/>
                  </a:moveTo>
                  <a:cubicBezTo>
                    <a:pt x="302515" y="559776"/>
                    <a:pt x="306941" y="564202"/>
                    <a:pt x="306941" y="569661"/>
                  </a:cubicBezTo>
                  <a:cubicBezTo>
                    <a:pt x="306941" y="575120"/>
                    <a:pt x="302515" y="579546"/>
                    <a:pt x="297056" y="579546"/>
                  </a:cubicBezTo>
                  <a:cubicBezTo>
                    <a:pt x="291597" y="579546"/>
                    <a:pt x="287171" y="575120"/>
                    <a:pt x="287171" y="569661"/>
                  </a:cubicBezTo>
                  <a:cubicBezTo>
                    <a:pt x="287171" y="564202"/>
                    <a:pt x="291597" y="559776"/>
                    <a:pt x="297056" y="559776"/>
                  </a:cubicBezTo>
                  <a:close/>
                  <a:moveTo>
                    <a:pt x="1295913" y="549371"/>
                  </a:moveTo>
                  <a:cubicBezTo>
                    <a:pt x="1308843" y="549371"/>
                    <a:pt x="1319324" y="559852"/>
                    <a:pt x="1319324" y="572782"/>
                  </a:cubicBezTo>
                  <a:cubicBezTo>
                    <a:pt x="1319324" y="585712"/>
                    <a:pt x="1308843" y="596193"/>
                    <a:pt x="1295913" y="596193"/>
                  </a:cubicBezTo>
                  <a:cubicBezTo>
                    <a:pt x="1282983" y="596193"/>
                    <a:pt x="1272502" y="585712"/>
                    <a:pt x="1272502" y="572782"/>
                  </a:cubicBezTo>
                  <a:cubicBezTo>
                    <a:pt x="1272502" y="559852"/>
                    <a:pt x="1282983" y="549371"/>
                    <a:pt x="1295913" y="549371"/>
                  </a:cubicBezTo>
                  <a:close/>
                  <a:moveTo>
                    <a:pt x="1095101" y="549371"/>
                  </a:moveTo>
                  <a:cubicBezTo>
                    <a:pt x="1108031" y="549371"/>
                    <a:pt x="1118512" y="559852"/>
                    <a:pt x="1118512" y="572782"/>
                  </a:cubicBezTo>
                  <a:cubicBezTo>
                    <a:pt x="1118512" y="585712"/>
                    <a:pt x="1108031" y="596193"/>
                    <a:pt x="1095101" y="596193"/>
                  </a:cubicBezTo>
                  <a:cubicBezTo>
                    <a:pt x="1082171" y="596193"/>
                    <a:pt x="1071690" y="585712"/>
                    <a:pt x="1071690" y="572782"/>
                  </a:cubicBezTo>
                  <a:cubicBezTo>
                    <a:pt x="1071690" y="559852"/>
                    <a:pt x="1082171" y="549371"/>
                    <a:pt x="1095101" y="549371"/>
                  </a:cubicBezTo>
                  <a:close/>
                  <a:moveTo>
                    <a:pt x="722610" y="544169"/>
                  </a:moveTo>
                  <a:cubicBezTo>
                    <a:pt x="734965" y="544169"/>
                    <a:pt x="744980" y="554184"/>
                    <a:pt x="744980" y="566539"/>
                  </a:cubicBezTo>
                  <a:cubicBezTo>
                    <a:pt x="744980" y="578894"/>
                    <a:pt x="734965" y="588909"/>
                    <a:pt x="722610" y="588909"/>
                  </a:cubicBezTo>
                  <a:cubicBezTo>
                    <a:pt x="710255" y="588909"/>
                    <a:pt x="700240" y="578894"/>
                    <a:pt x="700240" y="566539"/>
                  </a:cubicBezTo>
                  <a:cubicBezTo>
                    <a:pt x="700240" y="554184"/>
                    <a:pt x="710255" y="544169"/>
                    <a:pt x="722610" y="544169"/>
                  </a:cubicBezTo>
                  <a:close/>
                  <a:moveTo>
                    <a:pt x="1668924" y="542088"/>
                  </a:moveTo>
                  <a:cubicBezTo>
                    <a:pt x="1680417" y="542088"/>
                    <a:pt x="1689734" y="551638"/>
                    <a:pt x="1689734" y="563418"/>
                  </a:cubicBezTo>
                  <a:cubicBezTo>
                    <a:pt x="1689734" y="575198"/>
                    <a:pt x="1680417" y="584748"/>
                    <a:pt x="1668924" y="584748"/>
                  </a:cubicBezTo>
                  <a:cubicBezTo>
                    <a:pt x="1657431" y="584748"/>
                    <a:pt x="1648114" y="575198"/>
                    <a:pt x="1648114" y="563418"/>
                  </a:cubicBezTo>
                  <a:cubicBezTo>
                    <a:pt x="1648114" y="551638"/>
                    <a:pt x="1657431" y="542088"/>
                    <a:pt x="1668924" y="542088"/>
                  </a:cubicBezTo>
                  <a:close/>
                  <a:moveTo>
                    <a:pt x="1230363" y="542088"/>
                  </a:moveTo>
                  <a:cubicBezTo>
                    <a:pt x="1242718" y="542088"/>
                    <a:pt x="1252733" y="552569"/>
                    <a:pt x="1252733" y="565499"/>
                  </a:cubicBezTo>
                  <a:cubicBezTo>
                    <a:pt x="1252733" y="578429"/>
                    <a:pt x="1242718" y="588910"/>
                    <a:pt x="1230363" y="588910"/>
                  </a:cubicBezTo>
                  <a:cubicBezTo>
                    <a:pt x="1218008" y="588910"/>
                    <a:pt x="1207993" y="578429"/>
                    <a:pt x="1207993" y="565499"/>
                  </a:cubicBezTo>
                  <a:cubicBezTo>
                    <a:pt x="1207993" y="552569"/>
                    <a:pt x="1218008" y="542088"/>
                    <a:pt x="1230363" y="542088"/>
                  </a:cubicBezTo>
                  <a:close/>
                  <a:moveTo>
                    <a:pt x="1161692" y="542088"/>
                  </a:moveTo>
                  <a:cubicBezTo>
                    <a:pt x="1174622" y="542088"/>
                    <a:pt x="1185103" y="552569"/>
                    <a:pt x="1185103" y="565499"/>
                  </a:cubicBezTo>
                  <a:cubicBezTo>
                    <a:pt x="1185103" y="578429"/>
                    <a:pt x="1174622" y="588910"/>
                    <a:pt x="1161692" y="588910"/>
                  </a:cubicBezTo>
                  <a:cubicBezTo>
                    <a:pt x="1148762" y="588910"/>
                    <a:pt x="1138281" y="578429"/>
                    <a:pt x="1138281" y="565499"/>
                  </a:cubicBezTo>
                  <a:cubicBezTo>
                    <a:pt x="1138281" y="552569"/>
                    <a:pt x="1148762" y="542088"/>
                    <a:pt x="1161692" y="542088"/>
                  </a:cubicBezTo>
                  <a:close/>
                  <a:moveTo>
                    <a:pt x="502550" y="542088"/>
                  </a:moveTo>
                  <a:cubicBezTo>
                    <a:pt x="512319" y="542088"/>
                    <a:pt x="520238" y="549774"/>
                    <a:pt x="520238" y="559256"/>
                  </a:cubicBezTo>
                  <a:cubicBezTo>
                    <a:pt x="520238" y="568738"/>
                    <a:pt x="512319" y="576424"/>
                    <a:pt x="502550" y="576424"/>
                  </a:cubicBezTo>
                  <a:cubicBezTo>
                    <a:pt x="492781" y="576424"/>
                    <a:pt x="484862" y="568738"/>
                    <a:pt x="484862" y="559256"/>
                  </a:cubicBezTo>
                  <a:cubicBezTo>
                    <a:pt x="484862" y="549774"/>
                    <a:pt x="492781" y="542088"/>
                    <a:pt x="502550" y="542088"/>
                  </a:cubicBezTo>
                  <a:close/>
                  <a:moveTo>
                    <a:pt x="219541" y="542088"/>
                  </a:moveTo>
                  <a:cubicBezTo>
                    <a:pt x="222989" y="542088"/>
                    <a:pt x="225784" y="544883"/>
                    <a:pt x="225784" y="548331"/>
                  </a:cubicBezTo>
                  <a:cubicBezTo>
                    <a:pt x="225784" y="551779"/>
                    <a:pt x="222989" y="554574"/>
                    <a:pt x="219541" y="554574"/>
                  </a:cubicBezTo>
                  <a:cubicBezTo>
                    <a:pt x="216093" y="554574"/>
                    <a:pt x="213298" y="551779"/>
                    <a:pt x="213298" y="548331"/>
                  </a:cubicBezTo>
                  <a:cubicBezTo>
                    <a:pt x="213298" y="544883"/>
                    <a:pt x="216093" y="542088"/>
                    <a:pt x="219541" y="542088"/>
                  </a:cubicBezTo>
                  <a:close/>
                  <a:moveTo>
                    <a:pt x="2172513" y="540007"/>
                  </a:moveTo>
                  <a:cubicBezTo>
                    <a:pt x="2173662" y="540007"/>
                    <a:pt x="2174594" y="540939"/>
                    <a:pt x="2174594" y="542088"/>
                  </a:cubicBezTo>
                  <a:cubicBezTo>
                    <a:pt x="2174594" y="543237"/>
                    <a:pt x="2173662" y="544169"/>
                    <a:pt x="2172513" y="544169"/>
                  </a:cubicBezTo>
                  <a:cubicBezTo>
                    <a:pt x="2171364" y="544169"/>
                    <a:pt x="2170432" y="543237"/>
                    <a:pt x="2170432" y="542088"/>
                  </a:cubicBezTo>
                  <a:cubicBezTo>
                    <a:pt x="2170432" y="540939"/>
                    <a:pt x="2171364" y="540007"/>
                    <a:pt x="2172513" y="540007"/>
                  </a:cubicBezTo>
                  <a:close/>
                  <a:moveTo>
                    <a:pt x="1520656" y="540007"/>
                  </a:moveTo>
                  <a:cubicBezTo>
                    <a:pt x="1533586" y="540007"/>
                    <a:pt x="1544067" y="550488"/>
                    <a:pt x="1544067" y="563418"/>
                  </a:cubicBezTo>
                  <a:cubicBezTo>
                    <a:pt x="1544067" y="576348"/>
                    <a:pt x="1533586" y="586829"/>
                    <a:pt x="1520656" y="586829"/>
                  </a:cubicBezTo>
                  <a:cubicBezTo>
                    <a:pt x="1507726" y="586829"/>
                    <a:pt x="1497245" y="576348"/>
                    <a:pt x="1497245" y="563418"/>
                  </a:cubicBezTo>
                  <a:cubicBezTo>
                    <a:pt x="1497245" y="550488"/>
                    <a:pt x="1507726" y="540007"/>
                    <a:pt x="1520656" y="540007"/>
                  </a:cubicBezTo>
                  <a:close/>
                  <a:moveTo>
                    <a:pt x="869838" y="540007"/>
                  </a:moveTo>
                  <a:cubicBezTo>
                    <a:pt x="884204" y="540007"/>
                    <a:pt x="895850" y="551653"/>
                    <a:pt x="895850" y="566019"/>
                  </a:cubicBezTo>
                  <a:cubicBezTo>
                    <a:pt x="895850" y="580385"/>
                    <a:pt x="884204" y="592031"/>
                    <a:pt x="869838" y="592031"/>
                  </a:cubicBezTo>
                  <a:cubicBezTo>
                    <a:pt x="855472" y="592031"/>
                    <a:pt x="843826" y="580385"/>
                    <a:pt x="843826" y="566019"/>
                  </a:cubicBezTo>
                  <a:cubicBezTo>
                    <a:pt x="843826" y="551653"/>
                    <a:pt x="855472" y="540007"/>
                    <a:pt x="869838" y="540007"/>
                  </a:cubicBezTo>
                  <a:close/>
                  <a:moveTo>
                    <a:pt x="1888985" y="536885"/>
                  </a:moveTo>
                  <a:cubicBezTo>
                    <a:pt x="1897892" y="536885"/>
                    <a:pt x="1905113" y="544106"/>
                    <a:pt x="1905113" y="553013"/>
                  </a:cubicBezTo>
                  <a:cubicBezTo>
                    <a:pt x="1905113" y="561920"/>
                    <a:pt x="1897892" y="569141"/>
                    <a:pt x="1888985" y="569141"/>
                  </a:cubicBezTo>
                  <a:cubicBezTo>
                    <a:pt x="1880078" y="569141"/>
                    <a:pt x="1872857" y="561920"/>
                    <a:pt x="1872857" y="553013"/>
                  </a:cubicBezTo>
                  <a:cubicBezTo>
                    <a:pt x="1872857" y="544106"/>
                    <a:pt x="1880078" y="536885"/>
                    <a:pt x="1888985" y="536885"/>
                  </a:cubicBezTo>
                  <a:close/>
                  <a:moveTo>
                    <a:pt x="141505" y="527521"/>
                  </a:moveTo>
                  <a:cubicBezTo>
                    <a:pt x="142654" y="527521"/>
                    <a:pt x="143586" y="528686"/>
                    <a:pt x="143586" y="530123"/>
                  </a:cubicBezTo>
                  <a:cubicBezTo>
                    <a:pt x="143586" y="531560"/>
                    <a:pt x="142654" y="532725"/>
                    <a:pt x="141505" y="532725"/>
                  </a:cubicBezTo>
                  <a:cubicBezTo>
                    <a:pt x="140356" y="532725"/>
                    <a:pt x="139424" y="531560"/>
                    <a:pt x="139424" y="530123"/>
                  </a:cubicBezTo>
                  <a:cubicBezTo>
                    <a:pt x="139424" y="528686"/>
                    <a:pt x="140356" y="527521"/>
                    <a:pt x="141505" y="527521"/>
                  </a:cubicBezTo>
                  <a:close/>
                  <a:moveTo>
                    <a:pt x="419833" y="522319"/>
                  </a:moveTo>
                  <a:cubicBezTo>
                    <a:pt x="428740" y="522319"/>
                    <a:pt x="435961" y="529074"/>
                    <a:pt x="435961" y="537406"/>
                  </a:cubicBezTo>
                  <a:cubicBezTo>
                    <a:pt x="435961" y="545738"/>
                    <a:pt x="428740" y="552493"/>
                    <a:pt x="419833" y="552493"/>
                  </a:cubicBezTo>
                  <a:cubicBezTo>
                    <a:pt x="410926" y="552493"/>
                    <a:pt x="403705" y="545738"/>
                    <a:pt x="403705" y="537406"/>
                  </a:cubicBezTo>
                  <a:cubicBezTo>
                    <a:pt x="403705" y="529074"/>
                    <a:pt x="410926" y="522319"/>
                    <a:pt x="419833" y="522319"/>
                  </a:cubicBezTo>
                  <a:close/>
                  <a:moveTo>
                    <a:pt x="1972222" y="520238"/>
                  </a:moveTo>
                  <a:cubicBezTo>
                    <a:pt x="1978831" y="520238"/>
                    <a:pt x="1984188" y="525595"/>
                    <a:pt x="1984188" y="532204"/>
                  </a:cubicBezTo>
                  <a:cubicBezTo>
                    <a:pt x="1984188" y="538813"/>
                    <a:pt x="1978831" y="544170"/>
                    <a:pt x="1972222" y="544170"/>
                  </a:cubicBezTo>
                  <a:cubicBezTo>
                    <a:pt x="1965613" y="544170"/>
                    <a:pt x="1960256" y="538813"/>
                    <a:pt x="1960256" y="532204"/>
                  </a:cubicBezTo>
                  <a:cubicBezTo>
                    <a:pt x="1960256" y="525595"/>
                    <a:pt x="1965613" y="520238"/>
                    <a:pt x="1972222" y="520238"/>
                  </a:cubicBezTo>
                  <a:close/>
                  <a:moveTo>
                    <a:pt x="636252" y="520238"/>
                  </a:moveTo>
                  <a:cubicBezTo>
                    <a:pt x="645734" y="520238"/>
                    <a:pt x="653420" y="528390"/>
                    <a:pt x="653420" y="538447"/>
                  </a:cubicBezTo>
                  <a:cubicBezTo>
                    <a:pt x="653420" y="548504"/>
                    <a:pt x="645734" y="556656"/>
                    <a:pt x="636252" y="556656"/>
                  </a:cubicBezTo>
                  <a:cubicBezTo>
                    <a:pt x="626770" y="556656"/>
                    <a:pt x="619084" y="548504"/>
                    <a:pt x="619084" y="538447"/>
                  </a:cubicBezTo>
                  <a:cubicBezTo>
                    <a:pt x="619084" y="528390"/>
                    <a:pt x="626770" y="520238"/>
                    <a:pt x="636252" y="520238"/>
                  </a:cubicBezTo>
                  <a:close/>
                  <a:moveTo>
                    <a:pt x="1757364" y="515035"/>
                  </a:moveTo>
                  <a:cubicBezTo>
                    <a:pt x="1768282" y="515035"/>
                    <a:pt x="1777133" y="523886"/>
                    <a:pt x="1777133" y="534804"/>
                  </a:cubicBezTo>
                  <a:cubicBezTo>
                    <a:pt x="1777133" y="545722"/>
                    <a:pt x="1768282" y="554573"/>
                    <a:pt x="1757364" y="554573"/>
                  </a:cubicBezTo>
                  <a:cubicBezTo>
                    <a:pt x="1746446" y="554573"/>
                    <a:pt x="1737595" y="545722"/>
                    <a:pt x="1737595" y="534804"/>
                  </a:cubicBezTo>
                  <a:cubicBezTo>
                    <a:pt x="1737595" y="523886"/>
                    <a:pt x="1746446" y="515035"/>
                    <a:pt x="1757364" y="515035"/>
                  </a:cubicBezTo>
                  <a:close/>
                  <a:moveTo>
                    <a:pt x="1459268" y="512954"/>
                  </a:moveTo>
                  <a:cubicBezTo>
                    <a:pt x="1472198" y="512954"/>
                    <a:pt x="1482679" y="523901"/>
                    <a:pt x="1482679" y="537405"/>
                  </a:cubicBezTo>
                  <a:cubicBezTo>
                    <a:pt x="1482679" y="550909"/>
                    <a:pt x="1472198" y="561856"/>
                    <a:pt x="1459268" y="561856"/>
                  </a:cubicBezTo>
                  <a:cubicBezTo>
                    <a:pt x="1446338" y="561856"/>
                    <a:pt x="1435857" y="550909"/>
                    <a:pt x="1435857" y="537405"/>
                  </a:cubicBezTo>
                  <a:cubicBezTo>
                    <a:pt x="1435857" y="523901"/>
                    <a:pt x="1446338" y="512954"/>
                    <a:pt x="1459268" y="512954"/>
                  </a:cubicBezTo>
                  <a:close/>
                  <a:moveTo>
                    <a:pt x="932266" y="512954"/>
                  </a:moveTo>
                  <a:cubicBezTo>
                    <a:pt x="946632" y="512954"/>
                    <a:pt x="958278" y="524600"/>
                    <a:pt x="958278" y="538966"/>
                  </a:cubicBezTo>
                  <a:cubicBezTo>
                    <a:pt x="958278" y="553332"/>
                    <a:pt x="946632" y="564978"/>
                    <a:pt x="932266" y="564978"/>
                  </a:cubicBezTo>
                  <a:cubicBezTo>
                    <a:pt x="917900" y="564978"/>
                    <a:pt x="906254" y="553332"/>
                    <a:pt x="906254" y="538966"/>
                  </a:cubicBezTo>
                  <a:cubicBezTo>
                    <a:pt x="906254" y="524600"/>
                    <a:pt x="917900" y="512954"/>
                    <a:pt x="932266" y="512954"/>
                  </a:cubicBezTo>
                  <a:close/>
                  <a:moveTo>
                    <a:pt x="779836" y="507752"/>
                  </a:moveTo>
                  <a:cubicBezTo>
                    <a:pt x="792191" y="507752"/>
                    <a:pt x="802206" y="517767"/>
                    <a:pt x="802206" y="530122"/>
                  </a:cubicBezTo>
                  <a:cubicBezTo>
                    <a:pt x="802206" y="542477"/>
                    <a:pt x="792191" y="552492"/>
                    <a:pt x="779836" y="552492"/>
                  </a:cubicBezTo>
                  <a:cubicBezTo>
                    <a:pt x="767481" y="552492"/>
                    <a:pt x="757466" y="542477"/>
                    <a:pt x="757466" y="530122"/>
                  </a:cubicBezTo>
                  <a:cubicBezTo>
                    <a:pt x="757466" y="517767"/>
                    <a:pt x="767481" y="507752"/>
                    <a:pt x="779836" y="507752"/>
                  </a:cubicBezTo>
                  <a:close/>
                  <a:moveTo>
                    <a:pt x="339716" y="507752"/>
                  </a:moveTo>
                  <a:cubicBezTo>
                    <a:pt x="345175" y="507752"/>
                    <a:pt x="349601" y="511479"/>
                    <a:pt x="349601" y="516076"/>
                  </a:cubicBezTo>
                  <a:cubicBezTo>
                    <a:pt x="349601" y="520673"/>
                    <a:pt x="345175" y="524400"/>
                    <a:pt x="339716" y="524400"/>
                  </a:cubicBezTo>
                  <a:cubicBezTo>
                    <a:pt x="334257" y="524400"/>
                    <a:pt x="329831" y="520673"/>
                    <a:pt x="329831" y="516076"/>
                  </a:cubicBezTo>
                  <a:cubicBezTo>
                    <a:pt x="329831" y="511479"/>
                    <a:pt x="334257" y="507752"/>
                    <a:pt x="339716" y="507752"/>
                  </a:cubicBezTo>
                  <a:close/>
                  <a:moveTo>
                    <a:pt x="2051298" y="504631"/>
                  </a:moveTo>
                  <a:cubicBezTo>
                    <a:pt x="2053883" y="504631"/>
                    <a:pt x="2055980" y="506961"/>
                    <a:pt x="2055980" y="509833"/>
                  </a:cubicBezTo>
                  <a:cubicBezTo>
                    <a:pt x="2055980" y="512706"/>
                    <a:pt x="2053883" y="515036"/>
                    <a:pt x="2051298" y="515036"/>
                  </a:cubicBezTo>
                  <a:cubicBezTo>
                    <a:pt x="2048713" y="515036"/>
                    <a:pt x="2046616" y="512706"/>
                    <a:pt x="2046616" y="509833"/>
                  </a:cubicBezTo>
                  <a:cubicBezTo>
                    <a:pt x="2046616" y="506961"/>
                    <a:pt x="2048713" y="504631"/>
                    <a:pt x="2051298" y="504631"/>
                  </a:cubicBezTo>
                  <a:close/>
                  <a:moveTo>
                    <a:pt x="1612218" y="504630"/>
                  </a:moveTo>
                  <a:cubicBezTo>
                    <a:pt x="1623998" y="504630"/>
                    <a:pt x="1633548" y="514645"/>
                    <a:pt x="1633548" y="527000"/>
                  </a:cubicBezTo>
                  <a:cubicBezTo>
                    <a:pt x="1633548" y="539355"/>
                    <a:pt x="1623998" y="549370"/>
                    <a:pt x="1612218" y="549370"/>
                  </a:cubicBezTo>
                  <a:cubicBezTo>
                    <a:pt x="1600438" y="549370"/>
                    <a:pt x="1590888" y="539355"/>
                    <a:pt x="1590888" y="527000"/>
                  </a:cubicBezTo>
                  <a:cubicBezTo>
                    <a:pt x="1590888" y="514645"/>
                    <a:pt x="1600438" y="504630"/>
                    <a:pt x="1612218" y="504630"/>
                  </a:cubicBezTo>
                  <a:close/>
                  <a:moveTo>
                    <a:pt x="550933" y="497347"/>
                  </a:moveTo>
                  <a:cubicBezTo>
                    <a:pt x="559840" y="497347"/>
                    <a:pt x="567061" y="504102"/>
                    <a:pt x="567061" y="512434"/>
                  </a:cubicBezTo>
                  <a:cubicBezTo>
                    <a:pt x="567061" y="520766"/>
                    <a:pt x="559840" y="527521"/>
                    <a:pt x="550933" y="527521"/>
                  </a:cubicBezTo>
                  <a:cubicBezTo>
                    <a:pt x="542026" y="527521"/>
                    <a:pt x="534805" y="520766"/>
                    <a:pt x="534805" y="512434"/>
                  </a:cubicBezTo>
                  <a:cubicBezTo>
                    <a:pt x="534805" y="504102"/>
                    <a:pt x="542026" y="497347"/>
                    <a:pt x="550933" y="497347"/>
                  </a:cubicBezTo>
                  <a:close/>
                  <a:moveTo>
                    <a:pt x="1839561" y="495266"/>
                  </a:moveTo>
                  <a:cubicBezTo>
                    <a:pt x="1847031" y="495266"/>
                    <a:pt x="1853087" y="501322"/>
                    <a:pt x="1853087" y="508792"/>
                  </a:cubicBezTo>
                  <a:cubicBezTo>
                    <a:pt x="1853087" y="516262"/>
                    <a:pt x="1847031" y="522318"/>
                    <a:pt x="1839561" y="522318"/>
                  </a:cubicBezTo>
                  <a:cubicBezTo>
                    <a:pt x="1832091" y="522318"/>
                    <a:pt x="1826035" y="516262"/>
                    <a:pt x="1826035" y="508792"/>
                  </a:cubicBezTo>
                  <a:cubicBezTo>
                    <a:pt x="1826035" y="501322"/>
                    <a:pt x="1832091" y="495266"/>
                    <a:pt x="1839561" y="495266"/>
                  </a:cubicBezTo>
                  <a:close/>
                  <a:moveTo>
                    <a:pt x="1394758" y="493185"/>
                  </a:moveTo>
                  <a:cubicBezTo>
                    <a:pt x="1407688" y="493185"/>
                    <a:pt x="1418169" y="503666"/>
                    <a:pt x="1418169" y="516596"/>
                  </a:cubicBezTo>
                  <a:cubicBezTo>
                    <a:pt x="1418169" y="529526"/>
                    <a:pt x="1407688" y="540007"/>
                    <a:pt x="1394758" y="540007"/>
                  </a:cubicBezTo>
                  <a:cubicBezTo>
                    <a:pt x="1381828" y="540007"/>
                    <a:pt x="1371347" y="529526"/>
                    <a:pt x="1371347" y="516596"/>
                  </a:cubicBezTo>
                  <a:cubicBezTo>
                    <a:pt x="1371347" y="503666"/>
                    <a:pt x="1381828" y="493185"/>
                    <a:pt x="1394758" y="493185"/>
                  </a:cubicBezTo>
                  <a:close/>
                  <a:moveTo>
                    <a:pt x="996256" y="493185"/>
                  </a:moveTo>
                  <a:cubicBezTo>
                    <a:pt x="1010335" y="493185"/>
                    <a:pt x="1021748" y="504598"/>
                    <a:pt x="1021748" y="518677"/>
                  </a:cubicBezTo>
                  <a:cubicBezTo>
                    <a:pt x="1021748" y="532756"/>
                    <a:pt x="1010335" y="544169"/>
                    <a:pt x="996256" y="544169"/>
                  </a:cubicBezTo>
                  <a:cubicBezTo>
                    <a:pt x="982177" y="544169"/>
                    <a:pt x="970764" y="532756"/>
                    <a:pt x="970764" y="518677"/>
                  </a:cubicBezTo>
                  <a:cubicBezTo>
                    <a:pt x="970764" y="504598"/>
                    <a:pt x="982177" y="493185"/>
                    <a:pt x="996256" y="493185"/>
                  </a:cubicBezTo>
                  <a:close/>
                  <a:moveTo>
                    <a:pt x="260120" y="490064"/>
                  </a:moveTo>
                  <a:cubicBezTo>
                    <a:pt x="262994" y="490064"/>
                    <a:pt x="265323" y="492393"/>
                    <a:pt x="265323" y="495267"/>
                  </a:cubicBezTo>
                  <a:cubicBezTo>
                    <a:pt x="265323" y="498141"/>
                    <a:pt x="262994" y="500470"/>
                    <a:pt x="260120" y="500470"/>
                  </a:cubicBezTo>
                  <a:cubicBezTo>
                    <a:pt x="257246" y="500470"/>
                    <a:pt x="254917" y="498141"/>
                    <a:pt x="254917" y="495267"/>
                  </a:cubicBezTo>
                  <a:cubicBezTo>
                    <a:pt x="254917" y="492393"/>
                    <a:pt x="257246" y="490064"/>
                    <a:pt x="260120" y="490064"/>
                  </a:cubicBezTo>
                  <a:close/>
                  <a:moveTo>
                    <a:pt x="2131935" y="487983"/>
                  </a:moveTo>
                  <a:cubicBezTo>
                    <a:pt x="2132510" y="487983"/>
                    <a:pt x="2132976" y="488449"/>
                    <a:pt x="2132976" y="489024"/>
                  </a:cubicBezTo>
                  <a:cubicBezTo>
                    <a:pt x="2132976" y="489599"/>
                    <a:pt x="2132510" y="490065"/>
                    <a:pt x="2131935" y="490065"/>
                  </a:cubicBezTo>
                  <a:cubicBezTo>
                    <a:pt x="2131360" y="490065"/>
                    <a:pt x="2130894" y="489599"/>
                    <a:pt x="2130894" y="489024"/>
                  </a:cubicBezTo>
                  <a:cubicBezTo>
                    <a:pt x="2130894" y="488449"/>
                    <a:pt x="2131360" y="487983"/>
                    <a:pt x="2131935" y="487983"/>
                  </a:cubicBezTo>
                  <a:close/>
                  <a:moveTo>
                    <a:pt x="689316" y="482781"/>
                  </a:moveTo>
                  <a:cubicBezTo>
                    <a:pt x="698223" y="482781"/>
                    <a:pt x="705444" y="490002"/>
                    <a:pt x="705444" y="498909"/>
                  </a:cubicBezTo>
                  <a:cubicBezTo>
                    <a:pt x="705444" y="507816"/>
                    <a:pt x="698223" y="515037"/>
                    <a:pt x="689316" y="515037"/>
                  </a:cubicBezTo>
                  <a:cubicBezTo>
                    <a:pt x="680409" y="515037"/>
                    <a:pt x="673188" y="507816"/>
                    <a:pt x="673188" y="498909"/>
                  </a:cubicBezTo>
                  <a:cubicBezTo>
                    <a:pt x="673188" y="490002"/>
                    <a:pt x="680409" y="482781"/>
                    <a:pt x="689316" y="482781"/>
                  </a:cubicBezTo>
                  <a:close/>
                  <a:moveTo>
                    <a:pt x="1329208" y="480700"/>
                  </a:moveTo>
                  <a:cubicBezTo>
                    <a:pt x="1341563" y="480700"/>
                    <a:pt x="1351578" y="490483"/>
                    <a:pt x="1351578" y="502550"/>
                  </a:cubicBezTo>
                  <a:cubicBezTo>
                    <a:pt x="1351578" y="514617"/>
                    <a:pt x="1341563" y="524400"/>
                    <a:pt x="1329208" y="524400"/>
                  </a:cubicBezTo>
                  <a:cubicBezTo>
                    <a:pt x="1316853" y="524400"/>
                    <a:pt x="1306838" y="514617"/>
                    <a:pt x="1306838" y="502550"/>
                  </a:cubicBezTo>
                  <a:cubicBezTo>
                    <a:pt x="1306838" y="490483"/>
                    <a:pt x="1316853" y="480700"/>
                    <a:pt x="1329208" y="480700"/>
                  </a:cubicBezTo>
                  <a:close/>
                  <a:moveTo>
                    <a:pt x="1062846" y="480700"/>
                  </a:moveTo>
                  <a:cubicBezTo>
                    <a:pt x="1075776" y="480700"/>
                    <a:pt x="1086257" y="490483"/>
                    <a:pt x="1086257" y="502550"/>
                  </a:cubicBezTo>
                  <a:cubicBezTo>
                    <a:pt x="1086257" y="514617"/>
                    <a:pt x="1075776" y="524400"/>
                    <a:pt x="1062846" y="524400"/>
                  </a:cubicBezTo>
                  <a:cubicBezTo>
                    <a:pt x="1049916" y="524400"/>
                    <a:pt x="1039435" y="514617"/>
                    <a:pt x="1039435" y="502550"/>
                  </a:cubicBezTo>
                  <a:cubicBezTo>
                    <a:pt x="1039435" y="490483"/>
                    <a:pt x="1049916" y="480700"/>
                    <a:pt x="1062846" y="480700"/>
                  </a:cubicBezTo>
                  <a:close/>
                  <a:moveTo>
                    <a:pt x="1702739" y="477578"/>
                  </a:moveTo>
                  <a:cubicBezTo>
                    <a:pt x="1712221" y="477578"/>
                    <a:pt x="1719907" y="485497"/>
                    <a:pt x="1719907" y="495266"/>
                  </a:cubicBezTo>
                  <a:cubicBezTo>
                    <a:pt x="1719907" y="505035"/>
                    <a:pt x="1712221" y="512954"/>
                    <a:pt x="1702739" y="512954"/>
                  </a:cubicBezTo>
                  <a:cubicBezTo>
                    <a:pt x="1693257" y="512954"/>
                    <a:pt x="1685571" y="505035"/>
                    <a:pt x="1685571" y="495266"/>
                  </a:cubicBezTo>
                  <a:cubicBezTo>
                    <a:pt x="1685571" y="485497"/>
                    <a:pt x="1693257" y="477578"/>
                    <a:pt x="1702739" y="477578"/>
                  </a:cubicBezTo>
                  <a:close/>
                  <a:moveTo>
                    <a:pt x="1552911" y="477578"/>
                  </a:moveTo>
                  <a:cubicBezTo>
                    <a:pt x="1562968" y="477578"/>
                    <a:pt x="1571120" y="485963"/>
                    <a:pt x="1571120" y="496307"/>
                  </a:cubicBezTo>
                  <a:cubicBezTo>
                    <a:pt x="1571120" y="506651"/>
                    <a:pt x="1562968" y="515036"/>
                    <a:pt x="1552911" y="515036"/>
                  </a:cubicBezTo>
                  <a:cubicBezTo>
                    <a:pt x="1542854" y="515036"/>
                    <a:pt x="1534702" y="506651"/>
                    <a:pt x="1534702" y="496307"/>
                  </a:cubicBezTo>
                  <a:cubicBezTo>
                    <a:pt x="1534702" y="485963"/>
                    <a:pt x="1542854" y="477578"/>
                    <a:pt x="1552911" y="477578"/>
                  </a:cubicBezTo>
                  <a:close/>
                  <a:moveTo>
                    <a:pt x="839144" y="477578"/>
                  </a:moveTo>
                  <a:cubicBezTo>
                    <a:pt x="850350" y="477578"/>
                    <a:pt x="859434" y="486429"/>
                    <a:pt x="859434" y="497347"/>
                  </a:cubicBezTo>
                  <a:cubicBezTo>
                    <a:pt x="859434" y="508265"/>
                    <a:pt x="850350" y="517116"/>
                    <a:pt x="839144" y="517116"/>
                  </a:cubicBezTo>
                  <a:cubicBezTo>
                    <a:pt x="827938" y="517116"/>
                    <a:pt x="818854" y="508265"/>
                    <a:pt x="818854" y="497347"/>
                  </a:cubicBezTo>
                  <a:cubicBezTo>
                    <a:pt x="818854" y="486429"/>
                    <a:pt x="827938" y="477578"/>
                    <a:pt x="839144" y="477578"/>
                  </a:cubicBezTo>
                  <a:close/>
                  <a:moveTo>
                    <a:pt x="467174" y="475497"/>
                  </a:moveTo>
                  <a:cubicBezTo>
                    <a:pt x="474644" y="475497"/>
                    <a:pt x="480700" y="481553"/>
                    <a:pt x="480700" y="489023"/>
                  </a:cubicBezTo>
                  <a:cubicBezTo>
                    <a:pt x="480700" y="496493"/>
                    <a:pt x="474644" y="502549"/>
                    <a:pt x="467174" y="502549"/>
                  </a:cubicBezTo>
                  <a:cubicBezTo>
                    <a:pt x="459704" y="502549"/>
                    <a:pt x="453648" y="496493"/>
                    <a:pt x="453648" y="489023"/>
                  </a:cubicBezTo>
                  <a:cubicBezTo>
                    <a:pt x="453648" y="481553"/>
                    <a:pt x="459704" y="475497"/>
                    <a:pt x="467174" y="475497"/>
                  </a:cubicBezTo>
                  <a:close/>
                  <a:moveTo>
                    <a:pt x="1925401" y="472376"/>
                  </a:moveTo>
                  <a:cubicBezTo>
                    <a:pt x="1930860" y="472376"/>
                    <a:pt x="1935286" y="477034"/>
                    <a:pt x="1935286" y="482781"/>
                  </a:cubicBezTo>
                  <a:cubicBezTo>
                    <a:pt x="1935286" y="488528"/>
                    <a:pt x="1930860" y="493186"/>
                    <a:pt x="1925401" y="493186"/>
                  </a:cubicBezTo>
                  <a:cubicBezTo>
                    <a:pt x="1919942" y="493186"/>
                    <a:pt x="1915516" y="488528"/>
                    <a:pt x="1915516" y="482781"/>
                  </a:cubicBezTo>
                  <a:cubicBezTo>
                    <a:pt x="1915516" y="477034"/>
                    <a:pt x="1919942" y="472376"/>
                    <a:pt x="1925401" y="472376"/>
                  </a:cubicBezTo>
                  <a:close/>
                  <a:moveTo>
                    <a:pt x="180003" y="472376"/>
                  </a:moveTo>
                  <a:cubicBezTo>
                    <a:pt x="180578" y="472376"/>
                    <a:pt x="181044" y="473541"/>
                    <a:pt x="181044" y="474978"/>
                  </a:cubicBezTo>
                  <a:cubicBezTo>
                    <a:pt x="181044" y="476415"/>
                    <a:pt x="180578" y="477580"/>
                    <a:pt x="180003" y="477580"/>
                  </a:cubicBezTo>
                  <a:cubicBezTo>
                    <a:pt x="179428" y="477580"/>
                    <a:pt x="178962" y="476415"/>
                    <a:pt x="178962" y="474978"/>
                  </a:cubicBezTo>
                  <a:cubicBezTo>
                    <a:pt x="178962" y="473541"/>
                    <a:pt x="179428" y="472376"/>
                    <a:pt x="180003" y="472376"/>
                  </a:cubicBezTo>
                  <a:close/>
                  <a:moveTo>
                    <a:pt x="1263658" y="470295"/>
                  </a:moveTo>
                  <a:cubicBezTo>
                    <a:pt x="1276588" y="470295"/>
                    <a:pt x="1287069" y="480310"/>
                    <a:pt x="1287069" y="492665"/>
                  </a:cubicBezTo>
                  <a:cubicBezTo>
                    <a:pt x="1287069" y="505020"/>
                    <a:pt x="1276588" y="515035"/>
                    <a:pt x="1263658" y="515035"/>
                  </a:cubicBezTo>
                  <a:cubicBezTo>
                    <a:pt x="1250728" y="515035"/>
                    <a:pt x="1240247" y="505020"/>
                    <a:pt x="1240247" y="492665"/>
                  </a:cubicBezTo>
                  <a:cubicBezTo>
                    <a:pt x="1240247" y="480310"/>
                    <a:pt x="1250728" y="470295"/>
                    <a:pt x="1263658" y="470295"/>
                  </a:cubicBezTo>
                  <a:close/>
                  <a:moveTo>
                    <a:pt x="1128396" y="470295"/>
                  </a:moveTo>
                  <a:cubicBezTo>
                    <a:pt x="1140751" y="470295"/>
                    <a:pt x="1150766" y="480776"/>
                    <a:pt x="1150766" y="493706"/>
                  </a:cubicBezTo>
                  <a:cubicBezTo>
                    <a:pt x="1150766" y="506636"/>
                    <a:pt x="1140751" y="517117"/>
                    <a:pt x="1128396" y="517117"/>
                  </a:cubicBezTo>
                  <a:cubicBezTo>
                    <a:pt x="1116041" y="517117"/>
                    <a:pt x="1106026" y="506636"/>
                    <a:pt x="1106026" y="493706"/>
                  </a:cubicBezTo>
                  <a:cubicBezTo>
                    <a:pt x="1106026" y="480776"/>
                    <a:pt x="1116041" y="470295"/>
                    <a:pt x="1128396" y="470295"/>
                  </a:cubicBezTo>
                  <a:close/>
                  <a:moveTo>
                    <a:pt x="1194986" y="468214"/>
                  </a:moveTo>
                  <a:cubicBezTo>
                    <a:pt x="1207341" y="468214"/>
                    <a:pt x="1217356" y="478229"/>
                    <a:pt x="1217356" y="490584"/>
                  </a:cubicBezTo>
                  <a:cubicBezTo>
                    <a:pt x="1217356" y="502939"/>
                    <a:pt x="1207341" y="512954"/>
                    <a:pt x="1194986" y="512954"/>
                  </a:cubicBezTo>
                  <a:cubicBezTo>
                    <a:pt x="1182631" y="512954"/>
                    <a:pt x="1172616" y="502939"/>
                    <a:pt x="1172616" y="490584"/>
                  </a:cubicBezTo>
                  <a:cubicBezTo>
                    <a:pt x="1172616" y="478229"/>
                    <a:pt x="1182631" y="468214"/>
                    <a:pt x="1194986" y="468214"/>
                  </a:cubicBezTo>
                  <a:close/>
                  <a:moveTo>
                    <a:pt x="2007077" y="455728"/>
                  </a:moveTo>
                  <a:cubicBezTo>
                    <a:pt x="2009950" y="455728"/>
                    <a:pt x="2012280" y="457825"/>
                    <a:pt x="2012280" y="460410"/>
                  </a:cubicBezTo>
                  <a:cubicBezTo>
                    <a:pt x="2012280" y="462995"/>
                    <a:pt x="2009950" y="465092"/>
                    <a:pt x="2007077" y="465092"/>
                  </a:cubicBezTo>
                  <a:cubicBezTo>
                    <a:pt x="2004205" y="465092"/>
                    <a:pt x="2001875" y="462995"/>
                    <a:pt x="2001875" y="460410"/>
                  </a:cubicBezTo>
                  <a:cubicBezTo>
                    <a:pt x="2001875" y="457825"/>
                    <a:pt x="2004205" y="455728"/>
                    <a:pt x="2007077" y="455728"/>
                  </a:cubicBezTo>
                  <a:close/>
                  <a:moveTo>
                    <a:pt x="602957" y="452607"/>
                  </a:moveTo>
                  <a:cubicBezTo>
                    <a:pt x="611864" y="452607"/>
                    <a:pt x="619085" y="459828"/>
                    <a:pt x="619085" y="468735"/>
                  </a:cubicBezTo>
                  <a:cubicBezTo>
                    <a:pt x="619085" y="477642"/>
                    <a:pt x="611864" y="484863"/>
                    <a:pt x="602957" y="484863"/>
                  </a:cubicBezTo>
                  <a:cubicBezTo>
                    <a:pt x="594050" y="484863"/>
                    <a:pt x="586829" y="477642"/>
                    <a:pt x="586829" y="468735"/>
                  </a:cubicBezTo>
                  <a:cubicBezTo>
                    <a:pt x="586829" y="459828"/>
                    <a:pt x="594050" y="452607"/>
                    <a:pt x="602957" y="452607"/>
                  </a:cubicBezTo>
                  <a:close/>
                  <a:moveTo>
                    <a:pt x="383936" y="452607"/>
                  </a:moveTo>
                  <a:cubicBezTo>
                    <a:pt x="390832" y="452607"/>
                    <a:pt x="396422" y="458197"/>
                    <a:pt x="396422" y="465093"/>
                  </a:cubicBezTo>
                  <a:cubicBezTo>
                    <a:pt x="396422" y="471989"/>
                    <a:pt x="390832" y="477579"/>
                    <a:pt x="383936" y="477579"/>
                  </a:cubicBezTo>
                  <a:cubicBezTo>
                    <a:pt x="377040" y="477579"/>
                    <a:pt x="371450" y="471989"/>
                    <a:pt x="371450" y="465093"/>
                  </a:cubicBezTo>
                  <a:cubicBezTo>
                    <a:pt x="371450" y="458197"/>
                    <a:pt x="377040" y="452607"/>
                    <a:pt x="383936" y="452607"/>
                  </a:cubicBezTo>
                  <a:close/>
                  <a:moveTo>
                    <a:pt x="1789099" y="450526"/>
                  </a:moveTo>
                  <a:cubicBezTo>
                    <a:pt x="1797431" y="450526"/>
                    <a:pt x="1804186" y="457281"/>
                    <a:pt x="1804186" y="465613"/>
                  </a:cubicBezTo>
                  <a:cubicBezTo>
                    <a:pt x="1804186" y="473945"/>
                    <a:pt x="1797431" y="480700"/>
                    <a:pt x="1789099" y="480700"/>
                  </a:cubicBezTo>
                  <a:cubicBezTo>
                    <a:pt x="1780767" y="480700"/>
                    <a:pt x="1774012" y="473945"/>
                    <a:pt x="1774012" y="465613"/>
                  </a:cubicBezTo>
                  <a:cubicBezTo>
                    <a:pt x="1774012" y="457281"/>
                    <a:pt x="1780767" y="450526"/>
                    <a:pt x="1789099" y="450526"/>
                  </a:cubicBezTo>
                  <a:close/>
                  <a:moveTo>
                    <a:pt x="1491003" y="450526"/>
                  </a:moveTo>
                  <a:cubicBezTo>
                    <a:pt x="1501347" y="450526"/>
                    <a:pt x="1509732" y="458911"/>
                    <a:pt x="1509732" y="469255"/>
                  </a:cubicBezTo>
                  <a:cubicBezTo>
                    <a:pt x="1509732" y="479599"/>
                    <a:pt x="1501347" y="487984"/>
                    <a:pt x="1491003" y="487984"/>
                  </a:cubicBezTo>
                  <a:cubicBezTo>
                    <a:pt x="1480659" y="487984"/>
                    <a:pt x="1472274" y="479599"/>
                    <a:pt x="1472274" y="469255"/>
                  </a:cubicBezTo>
                  <a:cubicBezTo>
                    <a:pt x="1472274" y="458911"/>
                    <a:pt x="1480659" y="450526"/>
                    <a:pt x="1491003" y="450526"/>
                  </a:cubicBezTo>
                  <a:close/>
                  <a:moveTo>
                    <a:pt x="901052" y="448445"/>
                  </a:moveTo>
                  <a:cubicBezTo>
                    <a:pt x="913119" y="448445"/>
                    <a:pt x="922902" y="458460"/>
                    <a:pt x="922902" y="470815"/>
                  </a:cubicBezTo>
                  <a:cubicBezTo>
                    <a:pt x="922902" y="483170"/>
                    <a:pt x="913119" y="493185"/>
                    <a:pt x="901052" y="493185"/>
                  </a:cubicBezTo>
                  <a:cubicBezTo>
                    <a:pt x="888985" y="493185"/>
                    <a:pt x="879202" y="483170"/>
                    <a:pt x="879202" y="470815"/>
                  </a:cubicBezTo>
                  <a:cubicBezTo>
                    <a:pt x="879202" y="458460"/>
                    <a:pt x="888985" y="448445"/>
                    <a:pt x="901052" y="448445"/>
                  </a:cubicBezTo>
                  <a:close/>
                  <a:moveTo>
                    <a:pt x="746543" y="445324"/>
                  </a:moveTo>
                  <a:cubicBezTo>
                    <a:pt x="756600" y="445324"/>
                    <a:pt x="764752" y="453243"/>
                    <a:pt x="764752" y="463012"/>
                  </a:cubicBezTo>
                  <a:cubicBezTo>
                    <a:pt x="764752" y="472781"/>
                    <a:pt x="756600" y="480700"/>
                    <a:pt x="746543" y="480700"/>
                  </a:cubicBezTo>
                  <a:cubicBezTo>
                    <a:pt x="736486" y="480700"/>
                    <a:pt x="728334" y="472781"/>
                    <a:pt x="728334" y="463012"/>
                  </a:cubicBezTo>
                  <a:cubicBezTo>
                    <a:pt x="728334" y="453243"/>
                    <a:pt x="736486" y="445324"/>
                    <a:pt x="746543" y="445324"/>
                  </a:cubicBezTo>
                  <a:close/>
                  <a:moveTo>
                    <a:pt x="1645513" y="441162"/>
                  </a:moveTo>
                  <a:cubicBezTo>
                    <a:pt x="1654995" y="441162"/>
                    <a:pt x="1662681" y="449314"/>
                    <a:pt x="1662681" y="459371"/>
                  </a:cubicBezTo>
                  <a:cubicBezTo>
                    <a:pt x="1662681" y="469428"/>
                    <a:pt x="1654995" y="477580"/>
                    <a:pt x="1645513" y="477580"/>
                  </a:cubicBezTo>
                  <a:cubicBezTo>
                    <a:pt x="1636031" y="477580"/>
                    <a:pt x="1628345" y="469428"/>
                    <a:pt x="1628345" y="459371"/>
                  </a:cubicBezTo>
                  <a:cubicBezTo>
                    <a:pt x="1628345" y="449314"/>
                    <a:pt x="1636031" y="441162"/>
                    <a:pt x="1645513" y="441162"/>
                  </a:cubicBezTo>
                  <a:close/>
                  <a:moveTo>
                    <a:pt x="2088756" y="435959"/>
                  </a:moveTo>
                  <a:cubicBezTo>
                    <a:pt x="2090193" y="435959"/>
                    <a:pt x="2091358" y="436425"/>
                    <a:pt x="2091358" y="437000"/>
                  </a:cubicBezTo>
                  <a:cubicBezTo>
                    <a:pt x="2091358" y="437575"/>
                    <a:pt x="2090193" y="438041"/>
                    <a:pt x="2088756" y="438041"/>
                  </a:cubicBezTo>
                  <a:cubicBezTo>
                    <a:pt x="2087319" y="438041"/>
                    <a:pt x="2086154" y="437575"/>
                    <a:pt x="2086154" y="437000"/>
                  </a:cubicBezTo>
                  <a:cubicBezTo>
                    <a:pt x="2086154" y="436425"/>
                    <a:pt x="2087319" y="435959"/>
                    <a:pt x="2088756" y="435959"/>
                  </a:cubicBezTo>
                  <a:close/>
                  <a:moveTo>
                    <a:pt x="303299" y="435959"/>
                  </a:moveTo>
                  <a:cubicBezTo>
                    <a:pt x="308183" y="435959"/>
                    <a:pt x="312143" y="439686"/>
                    <a:pt x="312143" y="444283"/>
                  </a:cubicBezTo>
                  <a:cubicBezTo>
                    <a:pt x="312143" y="448880"/>
                    <a:pt x="308183" y="452607"/>
                    <a:pt x="303299" y="452607"/>
                  </a:cubicBezTo>
                  <a:cubicBezTo>
                    <a:pt x="298415" y="452607"/>
                    <a:pt x="294455" y="448880"/>
                    <a:pt x="294455" y="444283"/>
                  </a:cubicBezTo>
                  <a:cubicBezTo>
                    <a:pt x="294455" y="439686"/>
                    <a:pt x="298415" y="435959"/>
                    <a:pt x="303299" y="435959"/>
                  </a:cubicBezTo>
                  <a:close/>
                  <a:moveTo>
                    <a:pt x="516597" y="428676"/>
                  </a:moveTo>
                  <a:cubicBezTo>
                    <a:pt x="525504" y="428676"/>
                    <a:pt x="532725" y="435198"/>
                    <a:pt x="532725" y="443243"/>
                  </a:cubicBezTo>
                  <a:cubicBezTo>
                    <a:pt x="532725" y="451288"/>
                    <a:pt x="525504" y="457810"/>
                    <a:pt x="516597" y="457810"/>
                  </a:cubicBezTo>
                  <a:cubicBezTo>
                    <a:pt x="507690" y="457810"/>
                    <a:pt x="500469" y="451288"/>
                    <a:pt x="500469" y="443243"/>
                  </a:cubicBezTo>
                  <a:cubicBezTo>
                    <a:pt x="500469" y="435198"/>
                    <a:pt x="507690" y="428676"/>
                    <a:pt x="516597" y="428676"/>
                  </a:cubicBezTo>
                  <a:close/>
                  <a:moveTo>
                    <a:pt x="1874417" y="425554"/>
                  </a:moveTo>
                  <a:cubicBezTo>
                    <a:pt x="1882175" y="425554"/>
                    <a:pt x="1888464" y="431610"/>
                    <a:pt x="1888464" y="439080"/>
                  </a:cubicBezTo>
                  <a:cubicBezTo>
                    <a:pt x="1888464" y="446550"/>
                    <a:pt x="1882175" y="452606"/>
                    <a:pt x="1874417" y="452606"/>
                  </a:cubicBezTo>
                  <a:cubicBezTo>
                    <a:pt x="1866659" y="452606"/>
                    <a:pt x="1860370" y="446550"/>
                    <a:pt x="1860370" y="439080"/>
                  </a:cubicBezTo>
                  <a:cubicBezTo>
                    <a:pt x="1860370" y="431610"/>
                    <a:pt x="1866659" y="425554"/>
                    <a:pt x="1874417" y="425554"/>
                  </a:cubicBezTo>
                  <a:close/>
                  <a:moveTo>
                    <a:pt x="1426493" y="425554"/>
                  </a:moveTo>
                  <a:cubicBezTo>
                    <a:pt x="1437986" y="425554"/>
                    <a:pt x="1447303" y="435104"/>
                    <a:pt x="1447303" y="446884"/>
                  </a:cubicBezTo>
                  <a:cubicBezTo>
                    <a:pt x="1447303" y="458664"/>
                    <a:pt x="1437986" y="468214"/>
                    <a:pt x="1426493" y="468214"/>
                  </a:cubicBezTo>
                  <a:cubicBezTo>
                    <a:pt x="1415000" y="468214"/>
                    <a:pt x="1405683" y="458664"/>
                    <a:pt x="1405683" y="446884"/>
                  </a:cubicBezTo>
                  <a:cubicBezTo>
                    <a:pt x="1405683" y="435104"/>
                    <a:pt x="1415000" y="425554"/>
                    <a:pt x="1426493" y="425554"/>
                  </a:cubicBezTo>
                  <a:close/>
                  <a:moveTo>
                    <a:pt x="964001" y="425554"/>
                  </a:moveTo>
                  <a:cubicBezTo>
                    <a:pt x="976931" y="425554"/>
                    <a:pt x="987412" y="436035"/>
                    <a:pt x="987412" y="448965"/>
                  </a:cubicBezTo>
                  <a:cubicBezTo>
                    <a:pt x="987412" y="461895"/>
                    <a:pt x="976931" y="472376"/>
                    <a:pt x="964001" y="472376"/>
                  </a:cubicBezTo>
                  <a:cubicBezTo>
                    <a:pt x="951071" y="472376"/>
                    <a:pt x="940590" y="461895"/>
                    <a:pt x="940590" y="448965"/>
                  </a:cubicBezTo>
                  <a:cubicBezTo>
                    <a:pt x="940590" y="436035"/>
                    <a:pt x="951071" y="425554"/>
                    <a:pt x="964001" y="425554"/>
                  </a:cubicBezTo>
                  <a:close/>
                  <a:moveTo>
                    <a:pt x="657581" y="418271"/>
                  </a:moveTo>
                  <a:cubicBezTo>
                    <a:pt x="665051" y="418271"/>
                    <a:pt x="671107" y="423861"/>
                    <a:pt x="671107" y="430757"/>
                  </a:cubicBezTo>
                  <a:cubicBezTo>
                    <a:pt x="671107" y="437653"/>
                    <a:pt x="665051" y="443243"/>
                    <a:pt x="657581" y="443243"/>
                  </a:cubicBezTo>
                  <a:cubicBezTo>
                    <a:pt x="650111" y="443243"/>
                    <a:pt x="644055" y="437653"/>
                    <a:pt x="644055" y="430757"/>
                  </a:cubicBezTo>
                  <a:cubicBezTo>
                    <a:pt x="644055" y="423861"/>
                    <a:pt x="650111" y="418271"/>
                    <a:pt x="657581" y="418271"/>
                  </a:cubicBezTo>
                  <a:close/>
                  <a:moveTo>
                    <a:pt x="222142" y="418271"/>
                  </a:moveTo>
                  <a:cubicBezTo>
                    <a:pt x="224153" y="418271"/>
                    <a:pt x="225784" y="419902"/>
                    <a:pt x="225784" y="421913"/>
                  </a:cubicBezTo>
                  <a:cubicBezTo>
                    <a:pt x="225784" y="423924"/>
                    <a:pt x="224153" y="425555"/>
                    <a:pt x="222142" y="425555"/>
                  </a:cubicBezTo>
                  <a:cubicBezTo>
                    <a:pt x="220131" y="425555"/>
                    <a:pt x="218500" y="423924"/>
                    <a:pt x="218500" y="421913"/>
                  </a:cubicBezTo>
                  <a:cubicBezTo>
                    <a:pt x="218500" y="419902"/>
                    <a:pt x="220131" y="418271"/>
                    <a:pt x="222142" y="418271"/>
                  </a:cubicBezTo>
                  <a:close/>
                  <a:moveTo>
                    <a:pt x="805850" y="416190"/>
                  </a:moveTo>
                  <a:cubicBezTo>
                    <a:pt x="814757" y="416190"/>
                    <a:pt x="821978" y="423411"/>
                    <a:pt x="821978" y="432318"/>
                  </a:cubicBezTo>
                  <a:cubicBezTo>
                    <a:pt x="821978" y="441225"/>
                    <a:pt x="814757" y="448446"/>
                    <a:pt x="805850" y="448446"/>
                  </a:cubicBezTo>
                  <a:cubicBezTo>
                    <a:pt x="796943" y="448446"/>
                    <a:pt x="789722" y="441225"/>
                    <a:pt x="789722" y="432318"/>
                  </a:cubicBezTo>
                  <a:cubicBezTo>
                    <a:pt x="789722" y="423411"/>
                    <a:pt x="796943" y="416190"/>
                    <a:pt x="805850" y="416190"/>
                  </a:cubicBezTo>
                  <a:close/>
                  <a:moveTo>
                    <a:pt x="1734474" y="413069"/>
                  </a:moveTo>
                  <a:cubicBezTo>
                    <a:pt x="1741370" y="413069"/>
                    <a:pt x="1746960" y="419358"/>
                    <a:pt x="1746960" y="427116"/>
                  </a:cubicBezTo>
                  <a:cubicBezTo>
                    <a:pt x="1746960" y="434874"/>
                    <a:pt x="1741370" y="441163"/>
                    <a:pt x="1734474" y="441163"/>
                  </a:cubicBezTo>
                  <a:cubicBezTo>
                    <a:pt x="1727578" y="441163"/>
                    <a:pt x="1721988" y="434874"/>
                    <a:pt x="1721988" y="427116"/>
                  </a:cubicBezTo>
                  <a:cubicBezTo>
                    <a:pt x="1721988" y="419358"/>
                    <a:pt x="1727578" y="413069"/>
                    <a:pt x="1734474" y="413069"/>
                  </a:cubicBezTo>
                  <a:close/>
                  <a:moveTo>
                    <a:pt x="1586206" y="413069"/>
                  </a:moveTo>
                  <a:cubicBezTo>
                    <a:pt x="1594538" y="413069"/>
                    <a:pt x="1601293" y="419824"/>
                    <a:pt x="1601293" y="428156"/>
                  </a:cubicBezTo>
                  <a:cubicBezTo>
                    <a:pt x="1601293" y="436488"/>
                    <a:pt x="1594538" y="443243"/>
                    <a:pt x="1586206" y="443243"/>
                  </a:cubicBezTo>
                  <a:cubicBezTo>
                    <a:pt x="1577874" y="443243"/>
                    <a:pt x="1571119" y="436488"/>
                    <a:pt x="1571119" y="428156"/>
                  </a:cubicBezTo>
                  <a:cubicBezTo>
                    <a:pt x="1571119" y="419824"/>
                    <a:pt x="1577874" y="413069"/>
                    <a:pt x="1586206" y="413069"/>
                  </a:cubicBezTo>
                  <a:close/>
                  <a:moveTo>
                    <a:pt x="1362504" y="413069"/>
                  </a:moveTo>
                  <a:cubicBezTo>
                    <a:pt x="1372561" y="413069"/>
                    <a:pt x="1380713" y="421454"/>
                    <a:pt x="1380713" y="431798"/>
                  </a:cubicBezTo>
                  <a:cubicBezTo>
                    <a:pt x="1380713" y="442142"/>
                    <a:pt x="1372561" y="450527"/>
                    <a:pt x="1362504" y="450527"/>
                  </a:cubicBezTo>
                  <a:cubicBezTo>
                    <a:pt x="1352447" y="450527"/>
                    <a:pt x="1344295" y="442142"/>
                    <a:pt x="1344295" y="431798"/>
                  </a:cubicBezTo>
                  <a:cubicBezTo>
                    <a:pt x="1344295" y="421454"/>
                    <a:pt x="1352447" y="413069"/>
                    <a:pt x="1362504" y="413069"/>
                  </a:cubicBezTo>
                  <a:close/>
                  <a:moveTo>
                    <a:pt x="1028511" y="413069"/>
                  </a:moveTo>
                  <a:cubicBezTo>
                    <a:pt x="1038568" y="413069"/>
                    <a:pt x="1046720" y="421920"/>
                    <a:pt x="1046720" y="432838"/>
                  </a:cubicBezTo>
                  <a:cubicBezTo>
                    <a:pt x="1046720" y="443756"/>
                    <a:pt x="1038568" y="452607"/>
                    <a:pt x="1028511" y="452607"/>
                  </a:cubicBezTo>
                  <a:cubicBezTo>
                    <a:pt x="1018454" y="452607"/>
                    <a:pt x="1010302" y="443756"/>
                    <a:pt x="1010302" y="432838"/>
                  </a:cubicBezTo>
                  <a:cubicBezTo>
                    <a:pt x="1010302" y="421920"/>
                    <a:pt x="1018454" y="413069"/>
                    <a:pt x="1028511" y="413069"/>
                  </a:cubicBezTo>
                  <a:close/>
                  <a:moveTo>
                    <a:pt x="1959736" y="405785"/>
                  </a:moveTo>
                  <a:cubicBezTo>
                    <a:pt x="1964046" y="405785"/>
                    <a:pt x="1967540" y="409279"/>
                    <a:pt x="1967540" y="413589"/>
                  </a:cubicBezTo>
                  <a:cubicBezTo>
                    <a:pt x="1967540" y="417899"/>
                    <a:pt x="1964046" y="421393"/>
                    <a:pt x="1959736" y="421393"/>
                  </a:cubicBezTo>
                  <a:cubicBezTo>
                    <a:pt x="1955426" y="421393"/>
                    <a:pt x="1951932" y="417899"/>
                    <a:pt x="1951932" y="413589"/>
                  </a:cubicBezTo>
                  <a:cubicBezTo>
                    <a:pt x="1951932" y="409279"/>
                    <a:pt x="1955426" y="405785"/>
                    <a:pt x="1959736" y="405785"/>
                  </a:cubicBezTo>
                  <a:close/>
                  <a:moveTo>
                    <a:pt x="432318" y="405785"/>
                  </a:moveTo>
                  <a:cubicBezTo>
                    <a:pt x="438352" y="405785"/>
                    <a:pt x="443243" y="411375"/>
                    <a:pt x="443243" y="418271"/>
                  </a:cubicBezTo>
                  <a:cubicBezTo>
                    <a:pt x="443243" y="425167"/>
                    <a:pt x="438352" y="430757"/>
                    <a:pt x="432318" y="430757"/>
                  </a:cubicBezTo>
                  <a:cubicBezTo>
                    <a:pt x="426284" y="430757"/>
                    <a:pt x="421393" y="425167"/>
                    <a:pt x="421393" y="418271"/>
                  </a:cubicBezTo>
                  <a:cubicBezTo>
                    <a:pt x="421393" y="411375"/>
                    <a:pt x="426284" y="405785"/>
                    <a:pt x="432318" y="405785"/>
                  </a:cubicBezTo>
                  <a:close/>
                  <a:moveTo>
                    <a:pt x="1295393" y="403704"/>
                  </a:moveTo>
                  <a:cubicBezTo>
                    <a:pt x="1305737" y="403704"/>
                    <a:pt x="1314122" y="412089"/>
                    <a:pt x="1314122" y="422433"/>
                  </a:cubicBezTo>
                  <a:cubicBezTo>
                    <a:pt x="1314122" y="432777"/>
                    <a:pt x="1305737" y="441162"/>
                    <a:pt x="1295393" y="441162"/>
                  </a:cubicBezTo>
                  <a:cubicBezTo>
                    <a:pt x="1285049" y="441162"/>
                    <a:pt x="1276664" y="432777"/>
                    <a:pt x="1276664" y="422433"/>
                  </a:cubicBezTo>
                  <a:cubicBezTo>
                    <a:pt x="1276664" y="412089"/>
                    <a:pt x="1285049" y="403704"/>
                    <a:pt x="1295393" y="403704"/>
                  </a:cubicBezTo>
                  <a:close/>
                  <a:moveTo>
                    <a:pt x="1095102" y="403704"/>
                  </a:moveTo>
                  <a:cubicBezTo>
                    <a:pt x="1105159" y="403704"/>
                    <a:pt x="1113311" y="412089"/>
                    <a:pt x="1113311" y="422433"/>
                  </a:cubicBezTo>
                  <a:cubicBezTo>
                    <a:pt x="1113311" y="432777"/>
                    <a:pt x="1105159" y="441162"/>
                    <a:pt x="1095102" y="441162"/>
                  </a:cubicBezTo>
                  <a:cubicBezTo>
                    <a:pt x="1085045" y="441162"/>
                    <a:pt x="1076893" y="432777"/>
                    <a:pt x="1076893" y="422433"/>
                  </a:cubicBezTo>
                  <a:cubicBezTo>
                    <a:pt x="1076893" y="412089"/>
                    <a:pt x="1085045" y="403704"/>
                    <a:pt x="1095102" y="403704"/>
                  </a:cubicBezTo>
                  <a:close/>
                  <a:moveTo>
                    <a:pt x="1228803" y="398502"/>
                  </a:moveTo>
                  <a:cubicBezTo>
                    <a:pt x="1239147" y="398502"/>
                    <a:pt x="1247532" y="406887"/>
                    <a:pt x="1247532" y="417231"/>
                  </a:cubicBezTo>
                  <a:cubicBezTo>
                    <a:pt x="1247532" y="427575"/>
                    <a:pt x="1239147" y="435960"/>
                    <a:pt x="1228803" y="435960"/>
                  </a:cubicBezTo>
                  <a:cubicBezTo>
                    <a:pt x="1218459" y="435960"/>
                    <a:pt x="1210074" y="427575"/>
                    <a:pt x="1210074" y="417231"/>
                  </a:cubicBezTo>
                  <a:cubicBezTo>
                    <a:pt x="1210074" y="406887"/>
                    <a:pt x="1218459" y="398502"/>
                    <a:pt x="1228803" y="398502"/>
                  </a:cubicBezTo>
                  <a:close/>
                  <a:moveTo>
                    <a:pt x="1162212" y="398502"/>
                  </a:moveTo>
                  <a:cubicBezTo>
                    <a:pt x="1172556" y="398502"/>
                    <a:pt x="1180941" y="406887"/>
                    <a:pt x="1180941" y="417231"/>
                  </a:cubicBezTo>
                  <a:cubicBezTo>
                    <a:pt x="1180941" y="427575"/>
                    <a:pt x="1172556" y="435960"/>
                    <a:pt x="1162212" y="435960"/>
                  </a:cubicBezTo>
                  <a:cubicBezTo>
                    <a:pt x="1151868" y="435960"/>
                    <a:pt x="1143483" y="427575"/>
                    <a:pt x="1143483" y="417231"/>
                  </a:cubicBezTo>
                  <a:cubicBezTo>
                    <a:pt x="1143483" y="406887"/>
                    <a:pt x="1151868" y="398502"/>
                    <a:pt x="1162212" y="398502"/>
                  </a:cubicBezTo>
                  <a:close/>
                  <a:moveTo>
                    <a:pt x="568100" y="389138"/>
                  </a:moveTo>
                  <a:cubicBezTo>
                    <a:pt x="575570" y="389138"/>
                    <a:pt x="581626" y="394495"/>
                    <a:pt x="581626" y="401104"/>
                  </a:cubicBezTo>
                  <a:cubicBezTo>
                    <a:pt x="581626" y="407713"/>
                    <a:pt x="575570" y="413070"/>
                    <a:pt x="568100" y="413070"/>
                  </a:cubicBezTo>
                  <a:cubicBezTo>
                    <a:pt x="560630" y="413070"/>
                    <a:pt x="554574" y="407713"/>
                    <a:pt x="554574" y="401104"/>
                  </a:cubicBezTo>
                  <a:cubicBezTo>
                    <a:pt x="554574" y="394495"/>
                    <a:pt x="560630" y="389138"/>
                    <a:pt x="568100" y="389138"/>
                  </a:cubicBezTo>
                  <a:close/>
                  <a:moveTo>
                    <a:pt x="1522737" y="386017"/>
                  </a:moveTo>
                  <a:cubicBezTo>
                    <a:pt x="1531644" y="386017"/>
                    <a:pt x="1538865" y="392772"/>
                    <a:pt x="1538865" y="401104"/>
                  </a:cubicBezTo>
                  <a:cubicBezTo>
                    <a:pt x="1538865" y="409436"/>
                    <a:pt x="1531644" y="416191"/>
                    <a:pt x="1522737" y="416191"/>
                  </a:cubicBezTo>
                  <a:cubicBezTo>
                    <a:pt x="1513830" y="416191"/>
                    <a:pt x="1506609" y="409436"/>
                    <a:pt x="1506609" y="401104"/>
                  </a:cubicBezTo>
                  <a:cubicBezTo>
                    <a:pt x="1506609" y="392772"/>
                    <a:pt x="1513830" y="386017"/>
                    <a:pt x="1522737" y="386017"/>
                  </a:cubicBezTo>
                  <a:close/>
                  <a:moveTo>
                    <a:pt x="867758" y="386017"/>
                  </a:moveTo>
                  <a:cubicBezTo>
                    <a:pt x="878102" y="386017"/>
                    <a:pt x="886487" y="393936"/>
                    <a:pt x="886487" y="403705"/>
                  </a:cubicBezTo>
                  <a:cubicBezTo>
                    <a:pt x="886487" y="413474"/>
                    <a:pt x="878102" y="421393"/>
                    <a:pt x="867758" y="421393"/>
                  </a:cubicBezTo>
                  <a:cubicBezTo>
                    <a:pt x="857414" y="421393"/>
                    <a:pt x="849029" y="413474"/>
                    <a:pt x="849029" y="403705"/>
                  </a:cubicBezTo>
                  <a:cubicBezTo>
                    <a:pt x="849029" y="393936"/>
                    <a:pt x="857414" y="386017"/>
                    <a:pt x="867758" y="386017"/>
                  </a:cubicBezTo>
                  <a:close/>
                  <a:moveTo>
                    <a:pt x="2042974" y="386016"/>
                  </a:moveTo>
                  <a:cubicBezTo>
                    <a:pt x="2044985" y="386016"/>
                    <a:pt x="2046616" y="387647"/>
                    <a:pt x="2046616" y="389658"/>
                  </a:cubicBezTo>
                  <a:cubicBezTo>
                    <a:pt x="2046616" y="391669"/>
                    <a:pt x="2044985" y="393300"/>
                    <a:pt x="2042974" y="393300"/>
                  </a:cubicBezTo>
                  <a:cubicBezTo>
                    <a:pt x="2040963" y="393300"/>
                    <a:pt x="2039332" y="391669"/>
                    <a:pt x="2039332" y="389658"/>
                  </a:cubicBezTo>
                  <a:cubicBezTo>
                    <a:pt x="2039332" y="387647"/>
                    <a:pt x="2040963" y="386016"/>
                    <a:pt x="2042974" y="386016"/>
                  </a:cubicBezTo>
                  <a:close/>
                  <a:moveTo>
                    <a:pt x="1822393" y="386016"/>
                  </a:moveTo>
                  <a:cubicBezTo>
                    <a:pt x="1828427" y="386016"/>
                    <a:pt x="1833318" y="391140"/>
                    <a:pt x="1833318" y="397461"/>
                  </a:cubicBezTo>
                  <a:cubicBezTo>
                    <a:pt x="1833318" y="403782"/>
                    <a:pt x="1828427" y="408906"/>
                    <a:pt x="1822393" y="408906"/>
                  </a:cubicBezTo>
                  <a:cubicBezTo>
                    <a:pt x="1816359" y="408906"/>
                    <a:pt x="1811468" y="403782"/>
                    <a:pt x="1811468" y="397461"/>
                  </a:cubicBezTo>
                  <a:cubicBezTo>
                    <a:pt x="1811468" y="391140"/>
                    <a:pt x="1816359" y="386016"/>
                    <a:pt x="1822393" y="386016"/>
                  </a:cubicBezTo>
                  <a:close/>
                  <a:moveTo>
                    <a:pt x="349080" y="383935"/>
                  </a:moveTo>
                  <a:cubicBezTo>
                    <a:pt x="354539" y="383935"/>
                    <a:pt x="358965" y="388826"/>
                    <a:pt x="358965" y="394860"/>
                  </a:cubicBezTo>
                  <a:cubicBezTo>
                    <a:pt x="358965" y="400894"/>
                    <a:pt x="354539" y="405785"/>
                    <a:pt x="349080" y="405785"/>
                  </a:cubicBezTo>
                  <a:cubicBezTo>
                    <a:pt x="343621" y="405785"/>
                    <a:pt x="339195" y="400894"/>
                    <a:pt x="339195" y="394860"/>
                  </a:cubicBezTo>
                  <a:cubicBezTo>
                    <a:pt x="339195" y="388826"/>
                    <a:pt x="343621" y="383935"/>
                    <a:pt x="349080" y="383935"/>
                  </a:cubicBezTo>
                  <a:close/>
                  <a:moveTo>
                    <a:pt x="714288" y="380814"/>
                  </a:moveTo>
                  <a:cubicBezTo>
                    <a:pt x="722046" y="380814"/>
                    <a:pt x="728335" y="387103"/>
                    <a:pt x="728335" y="394861"/>
                  </a:cubicBezTo>
                  <a:cubicBezTo>
                    <a:pt x="728335" y="402619"/>
                    <a:pt x="722046" y="408908"/>
                    <a:pt x="714288" y="408908"/>
                  </a:cubicBezTo>
                  <a:cubicBezTo>
                    <a:pt x="706530" y="408908"/>
                    <a:pt x="700241" y="402619"/>
                    <a:pt x="700241" y="394861"/>
                  </a:cubicBezTo>
                  <a:cubicBezTo>
                    <a:pt x="700241" y="387103"/>
                    <a:pt x="706530" y="380814"/>
                    <a:pt x="714288" y="380814"/>
                  </a:cubicBezTo>
                  <a:close/>
                  <a:moveTo>
                    <a:pt x="1676207" y="378733"/>
                  </a:moveTo>
                  <a:cubicBezTo>
                    <a:pt x="1683677" y="378733"/>
                    <a:pt x="1689733" y="384789"/>
                    <a:pt x="1689733" y="392259"/>
                  </a:cubicBezTo>
                  <a:cubicBezTo>
                    <a:pt x="1689733" y="399729"/>
                    <a:pt x="1683677" y="405785"/>
                    <a:pt x="1676207" y="405785"/>
                  </a:cubicBezTo>
                  <a:cubicBezTo>
                    <a:pt x="1668737" y="405785"/>
                    <a:pt x="1662681" y="399729"/>
                    <a:pt x="1662681" y="392259"/>
                  </a:cubicBezTo>
                  <a:cubicBezTo>
                    <a:pt x="1662681" y="384789"/>
                    <a:pt x="1668737" y="378733"/>
                    <a:pt x="1676207" y="378733"/>
                  </a:cubicBezTo>
                  <a:close/>
                  <a:moveTo>
                    <a:pt x="266883" y="369369"/>
                  </a:moveTo>
                  <a:cubicBezTo>
                    <a:pt x="268894" y="369369"/>
                    <a:pt x="270525" y="371000"/>
                    <a:pt x="270525" y="373011"/>
                  </a:cubicBezTo>
                  <a:cubicBezTo>
                    <a:pt x="270525" y="375022"/>
                    <a:pt x="268894" y="376653"/>
                    <a:pt x="266883" y="376653"/>
                  </a:cubicBezTo>
                  <a:cubicBezTo>
                    <a:pt x="264872" y="376653"/>
                    <a:pt x="263241" y="375022"/>
                    <a:pt x="263241" y="373011"/>
                  </a:cubicBezTo>
                  <a:cubicBezTo>
                    <a:pt x="263241" y="371000"/>
                    <a:pt x="264872" y="369369"/>
                    <a:pt x="266883" y="369369"/>
                  </a:cubicBezTo>
                  <a:close/>
                  <a:moveTo>
                    <a:pt x="930706" y="364167"/>
                  </a:moveTo>
                  <a:cubicBezTo>
                    <a:pt x="940188" y="364167"/>
                    <a:pt x="947874" y="371853"/>
                    <a:pt x="947874" y="381335"/>
                  </a:cubicBezTo>
                  <a:cubicBezTo>
                    <a:pt x="947874" y="390817"/>
                    <a:pt x="940188" y="398503"/>
                    <a:pt x="930706" y="398503"/>
                  </a:cubicBezTo>
                  <a:cubicBezTo>
                    <a:pt x="921224" y="398503"/>
                    <a:pt x="913538" y="390817"/>
                    <a:pt x="913538" y="381335"/>
                  </a:cubicBezTo>
                  <a:cubicBezTo>
                    <a:pt x="913538" y="371853"/>
                    <a:pt x="921224" y="364167"/>
                    <a:pt x="930706" y="364167"/>
                  </a:cubicBezTo>
                  <a:close/>
                  <a:moveTo>
                    <a:pt x="1460308" y="361045"/>
                  </a:moveTo>
                  <a:cubicBezTo>
                    <a:pt x="1469790" y="361045"/>
                    <a:pt x="1477476" y="368964"/>
                    <a:pt x="1477476" y="378733"/>
                  </a:cubicBezTo>
                  <a:cubicBezTo>
                    <a:pt x="1477476" y="388502"/>
                    <a:pt x="1469790" y="396421"/>
                    <a:pt x="1460308" y="396421"/>
                  </a:cubicBezTo>
                  <a:cubicBezTo>
                    <a:pt x="1450826" y="396421"/>
                    <a:pt x="1443140" y="388502"/>
                    <a:pt x="1443140" y="378733"/>
                  </a:cubicBezTo>
                  <a:cubicBezTo>
                    <a:pt x="1443140" y="368964"/>
                    <a:pt x="1450826" y="361045"/>
                    <a:pt x="1460308" y="361045"/>
                  </a:cubicBezTo>
                  <a:close/>
                  <a:moveTo>
                    <a:pt x="482781" y="361045"/>
                  </a:moveTo>
                  <a:cubicBezTo>
                    <a:pt x="489677" y="361045"/>
                    <a:pt x="495267" y="366635"/>
                    <a:pt x="495267" y="373531"/>
                  </a:cubicBezTo>
                  <a:cubicBezTo>
                    <a:pt x="495267" y="380427"/>
                    <a:pt x="489677" y="386017"/>
                    <a:pt x="482781" y="386017"/>
                  </a:cubicBezTo>
                  <a:cubicBezTo>
                    <a:pt x="475885" y="386017"/>
                    <a:pt x="470295" y="380427"/>
                    <a:pt x="470295" y="373531"/>
                  </a:cubicBezTo>
                  <a:cubicBezTo>
                    <a:pt x="470295" y="366635"/>
                    <a:pt x="475885" y="361045"/>
                    <a:pt x="482781" y="361045"/>
                  </a:cubicBezTo>
                  <a:close/>
                  <a:moveTo>
                    <a:pt x="1907713" y="358964"/>
                  </a:moveTo>
                  <a:cubicBezTo>
                    <a:pt x="1913172" y="358964"/>
                    <a:pt x="1917598" y="363390"/>
                    <a:pt x="1917598" y="368849"/>
                  </a:cubicBezTo>
                  <a:cubicBezTo>
                    <a:pt x="1917598" y="374308"/>
                    <a:pt x="1913172" y="378734"/>
                    <a:pt x="1907713" y="378734"/>
                  </a:cubicBezTo>
                  <a:cubicBezTo>
                    <a:pt x="1902254" y="378734"/>
                    <a:pt x="1897828" y="374308"/>
                    <a:pt x="1897828" y="368849"/>
                  </a:cubicBezTo>
                  <a:cubicBezTo>
                    <a:pt x="1897828" y="363390"/>
                    <a:pt x="1902254" y="358964"/>
                    <a:pt x="1907713" y="358964"/>
                  </a:cubicBezTo>
                  <a:close/>
                  <a:moveTo>
                    <a:pt x="1766728" y="353762"/>
                  </a:moveTo>
                  <a:cubicBezTo>
                    <a:pt x="1769602" y="353762"/>
                    <a:pt x="1771931" y="356091"/>
                    <a:pt x="1771931" y="358965"/>
                  </a:cubicBezTo>
                  <a:cubicBezTo>
                    <a:pt x="1771931" y="361839"/>
                    <a:pt x="1769602" y="364168"/>
                    <a:pt x="1766728" y="364168"/>
                  </a:cubicBezTo>
                  <a:cubicBezTo>
                    <a:pt x="1763854" y="364168"/>
                    <a:pt x="1761525" y="361839"/>
                    <a:pt x="1761525" y="358965"/>
                  </a:cubicBezTo>
                  <a:cubicBezTo>
                    <a:pt x="1761525" y="356091"/>
                    <a:pt x="1763854" y="353762"/>
                    <a:pt x="1766728" y="353762"/>
                  </a:cubicBezTo>
                  <a:close/>
                  <a:moveTo>
                    <a:pt x="1616900" y="353762"/>
                  </a:moveTo>
                  <a:cubicBezTo>
                    <a:pt x="1620348" y="353762"/>
                    <a:pt x="1623143" y="356557"/>
                    <a:pt x="1623143" y="360005"/>
                  </a:cubicBezTo>
                  <a:cubicBezTo>
                    <a:pt x="1623143" y="363453"/>
                    <a:pt x="1620348" y="366248"/>
                    <a:pt x="1616900" y="366248"/>
                  </a:cubicBezTo>
                  <a:cubicBezTo>
                    <a:pt x="1613452" y="366248"/>
                    <a:pt x="1610657" y="363453"/>
                    <a:pt x="1610657" y="360005"/>
                  </a:cubicBezTo>
                  <a:cubicBezTo>
                    <a:pt x="1610657" y="356557"/>
                    <a:pt x="1613452" y="353762"/>
                    <a:pt x="1616900" y="353762"/>
                  </a:cubicBezTo>
                  <a:close/>
                  <a:moveTo>
                    <a:pt x="772554" y="353762"/>
                  </a:moveTo>
                  <a:cubicBezTo>
                    <a:pt x="778013" y="353762"/>
                    <a:pt x="782439" y="358188"/>
                    <a:pt x="782439" y="363647"/>
                  </a:cubicBezTo>
                  <a:cubicBezTo>
                    <a:pt x="782439" y="369106"/>
                    <a:pt x="778013" y="373532"/>
                    <a:pt x="772554" y="373532"/>
                  </a:cubicBezTo>
                  <a:cubicBezTo>
                    <a:pt x="767095" y="373532"/>
                    <a:pt x="762669" y="369106"/>
                    <a:pt x="762669" y="363647"/>
                  </a:cubicBezTo>
                  <a:cubicBezTo>
                    <a:pt x="762669" y="358188"/>
                    <a:pt x="767095" y="353762"/>
                    <a:pt x="772554" y="353762"/>
                  </a:cubicBezTo>
                  <a:close/>
                  <a:moveTo>
                    <a:pt x="624286" y="353762"/>
                  </a:moveTo>
                  <a:cubicBezTo>
                    <a:pt x="628309" y="353762"/>
                    <a:pt x="631570" y="357722"/>
                    <a:pt x="631570" y="362606"/>
                  </a:cubicBezTo>
                  <a:cubicBezTo>
                    <a:pt x="631570" y="367490"/>
                    <a:pt x="628309" y="371450"/>
                    <a:pt x="624286" y="371450"/>
                  </a:cubicBezTo>
                  <a:cubicBezTo>
                    <a:pt x="620263" y="371450"/>
                    <a:pt x="617002" y="367490"/>
                    <a:pt x="617002" y="362606"/>
                  </a:cubicBezTo>
                  <a:cubicBezTo>
                    <a:pt x="617002" y="357722"/>
                    <a:pt x="620263" y="353762"/>
                    <a:pt x="624286" y="353762"/>
                  </a:cubicBezTo>
                  <a:close/>
                  <a:moveTo>
                    <a:pt x="1395799" y="351681"/>
                  </a:moveTo>
                  <a:cubicBezTo>
                    <a:pt x="1401258" y="351681"/>
                    <a:pt x="1405684" y="356572"/>
                    <a:pt x="1405684" y="362606"/>
                  </a:cubicBezTo>
                  <a:cubicBezTo>
                    <a:pt x="1405684" y="368640"/>
                    <a:pt x="1401258" y="373531"/>
                    <a:pt x="1395799" y="373531"/>
                  </a:cubicBezTo>
                  <a:cubicBezTo>
                    <a:pt x="1390340" y="373531"/>
                    <a:pt x="1385914" y="368640"/>
                    <a:pt x="1385914" y="362606"/>
                  </a:cubicBezTo>
                  <a:cubicBezTo>
                    <a:pt x="1385914" y="356572"/>
                    <a:pt x="1390340" y="351681"/>
                    <a:pt x="1395799" y="351681"/>
                  </a:cubicBezTo>
                  <a:close/>
                  <a:moveTo>
                    <a:pt x="995216" y="349600"/>
                  </a:moveTo>
                  <a:cubicBezTo>
                    <a:pt x="1003548" y="349600"/>
                    <a:pt x="1010303" y="356122"/>
                    <a:pt x="1010303" y="364167"/>
                  </a:cubicBezTo>
                  <a:cubicBezTo>
                    <a:pt x="1010303" y="372212"/>
                    <a:pt x="1003548" y="378734"/>
                    <a:pt x="995216" y="378734"/>
                  </a:cubicBezTo>
                  <a:cubicBezTo>
                    <a:pt x="986884" y="378734"/>
                    <a:pt x="980129" y="372212"/>
                    <a:pt x="980129" y="364167"/>
                  </a:cubicBezTo>
                  <a:cubicBezTo>
                    <a:pt x="980129" y="356122"/>
                    <a:pt x="986884" y="349600"/>
                    <a:pt x="995216" y="349600"/>
                  </a:cubicBezTo>
                  <a:close/>
                  <a:moveTo>
                    <a:pt x="1993031" y="341276"/>
                  </a:moveTo>
                  <a:cubicBezTo>
                    <a:pt x="1993893" y="341276"/>
                    <a:pt x="1994592" y="341975"/>
                    <a:pt x="1994592" y="342837"/>
                  </a:cubicBezTo>
                  <a:cubicBezTo>
                    <a:pt x="1994592" y="343699"/>
                    <a:pt x="1993893" y="344398"/>
                    <a:pt x="1993031" y="344398"/>
                  </a:cubicBezTo>
                  <a:cubicBezTo>
                    <a:pt x="1992169" y="344398"/>
                    <a:pt x="1991470" y="343699"/>
                    <a:pt x="1991470" y="342837"/>
                  </a:cubicBezTo>
                  <a:cubicBezTo>
                    <a:pt x="1991470" y="341975"/>
                    <a:pt x="1992169" y="341276"/>
                    <a:pt x="1993031" y="341276"/>
                  </a:cubicBezTo>
                  <a:close/>
                  <a:moveTo>
                    <a:pt x="397462" y="341276"/>
                  </a:moveTo>
                  <a:cubicBezTo>
                    <a:pt x="400910" y="341276"/>
                    <a:pt x="403705" y="344071"/>
                    <a:pt x="403705" y="347519"/>
                  </a:cubicBezTo>
                  <a:cubicBezTo>
                    <a:pt x="403705" y="350967"/>
                    <a:pt x="400910" y="353762"/>
                    <a:pt x="397462" y="353762"/>
                  </a:cubicBezTo>
                  <a:cubicBezTo>
                    <a:pt x="394014" y="353762"/>
                    <a:pt x="391219" y="350967"/>
                    <a:pt x="391219" y="347519"/>
                  </a:cubicBezTo>
                  <a:cubicBezTo>
                    <a:pt x="391219" y="344071"/>
                    <a:pt x="394014" y="341276"/>
                    <a:pt x="397462" y="341276"/>
                  </a:cubicBezTo>
                  <a:close/>
                  <a:moveTo>
                    <a:pt x="1328688" y="339195"/>
                  </a:moveTo>
                  <a:cubicBezTo>
                    <a:pt x="1335584" y="339195"/>
                    <a:pt x="1341174" y="344086"/>
                    <a:pt x="1341174" y="350120"/>
                  </a:cubicBezTo>
                  <a:cubicBezTo>
                    <a:pt x="1341174" y="356154"/>
                    <a:pt x="1335584" y="361045"/>
                    <a:pt x="1328688" y="361045"/>
                  </a:cubicBezTo>
                  <a:cubicBezTo>
                    <a:pt x="1321792" y="361045"/>
                    <a:pt x="1316202" y="356154"/>
                    <a:pt x="1316202" y="350120"/>
                  </a:cubicBezTo>
                  <a:cubicBezTo>
                    <a:pt x="1316202" y="344086"/>
                    <a:pt x="1321792" y="339195"/>
                    <a:pt x="1328688" y="339195"/>
                  </a:cubicBezTo>
                  <a:close/>
                  <a:moveTo>
                    <a:pt x="1061806" y="337114"/>
                  </a:moveTo>
                  <a:cubicBezTo>
                    <a:pt x="1070138" y="337114"/>
                    <a:pt x="1076893" y="343636"/>
                    <a:pt x="1076893" y="351681"/>
                  </a:cubicBezTo>
                  <a:cubicBezTo>
                    <a:pt x="1076893" y="359726"/>
                    <a:pt x="1070138" y="366248"/>
                    <a:pt x="1061806" y="366248"/>
                  </a:cubicBezTo>
                  <a:cubicBezTo>
                    <a:pt x="1053474" y="366248"/>
                    <a:pt x="1046719" y="359726"/>
                    <a:pt x="1046719" y="351681"/>
                  </a:cubicBezTo>
                  <a:cubicBezTo>
                    <a:pt x="1046719" y="343636"/>
                    <a:pt x="1053474" y="337114"/>
                    <a:pt x="1061806" y="337114"/>
                  </a:cubicBezTo>
                  <a:close/>
                  <a:moveTo>
                    <a:pt x="1262098" y="331912"/>
                  </a:moveTo>
                  <a:cubicBezTo>
                    <a:pt x="1268994" y="331912"/>
                    <a:pt x="1274584" y="336803"/>
                    <a:pt x="1274584" y="342837"/>
                  </a:cubicBezTo>
                  <a:cubicBezTo>
                    <a:pt x="1274584" y="348871"/>
                    <a:pt x="1268994" y="353762"/>
                    <a:pt x="1262098" y="353762"/>
                  </a:cubicBezTo>
                  <a:cubicBezTo>
                    <a:pt x="1255202" y="353762"/>
                    <a:pt x="1249612" y="348871"/>
                    <a:pt x="1249612" y="342837"/>
                  </a:cubicBezTo>
                  <a:cubicBezTo>
                    <a:pt x="1249612" y="336803"/>
                    <a:pt x="1255202" y="331912"/>
                    <a:pt x="1262098" y="331912"/>
                  </a:cubicBezTo>
                  <a:close/>
                  <a:moveTo>
                    <a:pt x="1195507" y="329831"/>
                  </a:moveTo>
                  <a:cubicBezTo>
                    <a:pt x="1202403" y="329831"/>
                    <a:pt x="1207993" y="335188"/>
                    <a:pt x="1207993" y="341797"/>
                  </a:cubicBezTo>
                  <a:cubicBezTo>
                    <a:pt x="1207993" y="348406"/>
                    <a:pt x="1202403" y="353763"/>
                    <a:pt x="1195507" y="353763"/>
                  </a:cubicBezTo>
                  <a:cubicBezTo>
                    <a:pt x="1188611" y="353763"/>
                    <a:pt x="1183021" y="348406"/>
                    <a:pt x="1183021" y="341797"/>
                  </a:cubicBezTo>
                  <a:cubicBezTo>
                    <a:pt x="1183021" y="335188"/>
                    <a:pt x="1188611" y="329831"/>
                    <a:pt x="1195507" y="329831"/>
                  </a:cubicBezTo>
                  <a:close/>
                  <a:moveTo>
                    <a:pt x="1127357" y="329831"/>
                  </a:moveTo>
                  <a:cubicBezTo>
                    <a:pt x="1135115" y="329831"/>
                    <a:pt x="1141404" y="335887"/>
                    <a:pt x="1141404" y="343357"/>
                  </a:cubicBezTo>
                  <a:cubicBezTo>
                    <a:pt x="1141404" y="350827"/>
                    <a:pt x="1135115" y="356883"/>
                    <a:pt x="1127357" y="356883"/>
                  </a:cubicBezTo>
                  <a:cubicBezTo>
                    <a:pt x="1119599" y="356883"/>
                    <a:pt x="1113310" y="350827"/>
                    <a:pt x="1113310" y="343357"/>
                  </a:cubicBezTo>
                  <a:cubicBezTo>
                    <a:pt x="1113310" y="335887"/>
                    <a:pt x="1119599" y="329831"/>
                    <a:pt x="1127357" y="329831"/>
                  </a:cubicBezTo>
                  <a:close/>
                  <a:moveTo>
                    <a:pt x="1556553" y="326709"/>
                  </a:moveTo>
                  <a:cubicBezTo>
                    <a:pt x="1560576" y="326709"/>
                    <a:pt x="1563837" y="329970"/>
                    <a:pt x="1563837" y="333993"/>
                  </a:cubicBezTo>
                  <a:cubicBezTo>
                    <a:pt x="1563837" y="338016"/>
                    <a:pt x="1560576" y="341277"/>
                    <a:pt x="1556553" y="341277"/>
                  </a:cubicBezTo>
                  <a:cubicBezTo>
                    <a:pt x="1552530" y="341277"/>
                    <a:pt x="1549269" y="338016"/>
                    <a:pt x="1549269" y="333993"/>
                  </a:cubicBezTo>
                  <a:cubicBezTo>
                    <a:pt x="1549269" y="329970"/>
                    <a:pt x="1552530" y="326709"/>
                    <a:pt x="1556553" y="326709"/>
                  </a:cubicBezTo>
                  <a:close/>
                  <a:moveTo>
                    <a:pt x="1854648" y="324628"/>
                  </a:moveTo>
                  <a:cubicBezTo>
                    <a:pt x="1856660" y="324628"/>
                    <a:pt x="1858290" y="326259"/>
                    <a:pt x="1858290" y="328270"/>
                  </a:cubicBezTo>
                  <a:cubicBezTo>
                    <a:pt x="1858290" y="330282"/>
                    <a:pt x="1856660" y="331912"/>
                    <a:pt x="1854648" y="331912"/>
                  </a:cubicBezTo>
                  <a:cubicBezTo>
                    <a:pt x="1852637" y="331912"/>
                    <a:pt x="1851006" y="330282"/>
                    <a:pt x="1851006" y="328270"/>
                  </a:cubicBezTo>
                  <a:cubicBezTo>
                    <a:pt x="1851006" y="326259"/>
                    <a:pt x="1852637" y="324628"/>
                    <a:pt x="1854648" y="324628"/>
                  </a:cubicBezTo>
                  <a:close/>
                  <a:moveTo>
                    <a:pt x="834462" y="324628"/>
                  </a:moveTo>
                  <a:cubicBezTo>
                    <a:pt x="841358" y="324628"/>
                    <a:pt x="846948" y="330218"/>
                    <a:pt x="846948" y="337114"/>
                  </a:cubicBezTo>
                  <a:cubicBezTo>
                    <a:pt x="846948" y="344010"/>
                    <a:pt x="841358" y="349600"/>
                    <a:pt x="834462" y="349600"/>
                  </a:cubicBezTo>
                  <a:cubicBezTo>
                    <a:pt x="827566" y="349600"/>
                    <a:pt x="821976" y="344010"/>
                    <a:pt x="821976" y="337114"/>
                  </a:cubicBezTo>
                  <a:cubicBezTo>
                    <a:pt x="821976" y="330218"/>
                    <a:pt x="827566" y="324628"/>
                    <a:pt x="834462" y="324628"/>
                  </a:cubicBezTo>
                  <a:close/>
                  <a:moveTo>
                    <a:pt x="534805" y="324628"/>
                  </a:moveTo>
                  <a:cubicBezTo>
                    <a:pt x="538828" y="324628"/>
                    <a:pt x="542089" y="328355"/>
                    <a:pt x="542089" y="332952"/>
                  </a:cubicBezTo>
                  <a:cubicBezTo>
                    <a:pt x="542089" y="337549"/>
                    <a:pt x="538828" y="341276"/>
                    <a:pt x="534805" y="341276"/>
                  </a:cubicBezTo>
                  <a:cubicBezTo>
                    <a:pt x="530782" y="341276"/>
                    <a:pt x="527521" y="337549"/>
                    <a:pt x="527521" y="332952"/>
                  </a:cubicBezTo>
                  <a:cubicBezTo>
                    <a:pt x="527521" y="328355"/>
                    <a:pt x="530782" y="324628"/>
                    <a:pt x="534805" y="324628"/>
                  </a:cubicBezTo>
                  <a:close/>
                  <a:moveTo>
                    <a:pt x="313704" y="321507"/>
                  </a:moveTo>
                  <a:cubicBezTo>
                    <a:pt x="315715" y="321507"/>
                    <a:pt x="317346" y="323371"/>
                    <a:pt x="317346" y="325669"/>
                  </a:cubicBezTo>
                  <a:cubicBezTo>
                    <a:pt x="317346" y="327967"/>
                    <a:pt x="315715" y="329831"/>
                    <a:pt x="313704" y="329831"/>
                  </a:cubicBezTo>
                  <a:cubicBezTo>
                    <a:pt x="311693" y="329831"/>
                    <a:pt x="310062" y="327967"/>
                    <a:pt x="310062" y="325669"/>
                  </a:cubicBezTo>
                  <a:cubicBezTo>
                    <a:pt x="310062" y="323371"/>
                    <a:pt x="311693" y="321507"/>
                    <a:pt x="313704" y="321507"/>
                  </a:cubicBezTo>
                  <a:close/>
                  <a:moveTo>
                    <a:pt x="680472" y="319426"/>
                  </a:moveTo>
                  <a:cubicBezTo>
                    <a:pt x="684495" y="319426"/>
                    <a:pt x="687756" y="323386"/>
                    <a:pt x="687756" y="328270"/>
                  </a:cubicBezTo>
                  <a:cubicBezTo>
                    <a:pt x="687756" y="333154"/>
                    <a:pt x="684495" y="337114"/>
                    <a:pt x="680472" y="337114"/>
                  </a:cubicBezTo>
                  <a:cubicBezTo>
                    <a:pt x="676449" y="337114"/>
                    <a:pt x="673188" y="333154"/>
                    <a:pt x="673188" y="328270"/>
                  </a:cubicBezTo>
                  <a:cubicBezTo>
                    <a:pt x="673188" y="323386"/>
                    <a:pt x="676449" y="319426"/>
                    <a:pt x="680472" y="319426"/>
                  </a:cubicBezTo>
                  <a:close/>
                  <a:moveTo>
                    <a:pt x="1708461" y="317345"/>
                  </a:moveTo>
                  <a:cubicBezTo>
                    <a:pt x="1711909" y="317345"/>
                    <a:pt x="1714704" y="320140"/>
                    <a:pt x="1714704" y="323588"/>
                  </a:cubicBezTo>
                  <a:cubicBezTo>
                    <a:pt x="1714704" y="327036"/>
                    <a:pt x="1711909" y="329831"/>
                    <a:pt x="1708461" y="329831"/>
                  </a:cubicBezTo>
                  <a:cubicBezTo>
                    <a:pt x="1705013" y="329831"/>
                    <a:pt x="1702218" y="327036"/>
                    <a:pt x="1702218" y="323588"/>
                  </a:cubicBezTo>
                  <a:cubicBezTo>
                    <a:pt x="1702218" y="320140"/>
                    <a:pt x="1705013" y="317345"/>
                    <a:pt x="1708461" y="317345"/>
                  </a:cubicBezTo>
                  <a:close/>
                  <a:moveTo>
                    <a:pt x="1492563" y="301738"/>
                  </a:moveTo>
                  <a:cubicBezTo>
                    <a:pt x="1498022" y="301738"/>
                    <a:pt x="1502448" y="305698"/>
                    <a:pt x="1502448" y="310582"/>
                  </a:cubicBezTo>
                  <a:cubicBezTo>
                    <a:pt x="1502448" y="315466"/>
                    <a:pt x="1498022" y="319426"/>
                    <a:pt x="1492563" y="319426"/>
                  </a:cubicBezTo>
                  <a:cubicBezTo>
                    <a:pt x="1487104" y="319426"/>
                    <a:pt x="1482678" y="315466"/>
                    <a:pt x="1482678" y="310582"/>
                  </a:cubicBezTo>
                  <a:cubicBezTo>
                    <a:pt x="1482678" y="305698"/>
                    <a:pt x="1487104" y="301738"/>
                    <a:pt x="1492563" y="301738"/>
                  </a:cubicBezTo>
                  <a:close/>
                  <a:moveTo>
                    <a:pt x="896890" y="299657"/>
                  </a:moveTo>
                  <a:cubicBezTo>
                    <a:pt x="904360" y="299657"/>
                    <a:pt x="910416" y="305713"/>
                    <a:pt x="910416" y="313183"/>
                  </a:cubicBezTo>
                  <a:cubicBezTo>
                    <a:pt x="910416" y="320653"/>
                    <a:pt x="904360" y="326709"/>
                    <a:pt x="896890" y="326709"/>
                  </a:cubicBezTo>
                  <a:cubicBezTo>
                    <a:pt x="889420" y="326709"/>
                    <a:pt x="883364" y="320653"/>
                    <a:pt x="883364" y="313183"/>
                  </a:cubicBezTo>
                  <a:cubicBezTo>
                    <a:pt x="883364" y="305713"/>
                    <a:pt x="889420" y="299657"/>
                    <a:pt x="896890" y="299657"/>
                  </a:cubicBezTo>
                  <a:close/>
                  <a:moveTo>
                    <a:pt x="1941008" y="297576"/>
                  </a:moveTo>
                  <a:cubicBezTo>
                    <a:pt x="1943019" y="297576"/>
                    <a:pt x="1944650" y="298508"/>
                    <a:pt x="1944650" y="299657"/>
                  </a:cubicBezTo>
                  <a:cubicBezTo>
                    <a:pt x="1944650" y="300806"/>
                    <a:pt x="1943019" y="301738"/>
                    <a:pt x="1941008" y="301738"/>
                  </a:cubicBezTo>
                  <a:cubicBezTo>
                    <a:pt x="1938997" y="301738"/>
                    <a:pt x="1937366" y="300806"/>
                    <a:pt x="1937366" y="299657"/>
                  </a:cubicBezTo>
                  <a:cubicBezTo>
                    <a:pt x="1937366" y="298508"/>
                    <a:pt x="1938997" y="297576"/>
                    <a:pt x="1941008" y="297576"/>
                  </a:cubicBezTo>
                  <a:close/>
                  <a:moveTo>
                    <a:pt x="448446" y="297576"/>
                  </a:moveTo>
                  <a:cubicBezTo>
                    <a:pt x="452469" y="297576"/>
                    <a:pt x="455730" y="300837"/>
                    <a:pt x="455730" y="304860"/>
                  </a:cubicBezTo>
                  <a:cubicBezTo>
                    <a:pt x="455730" y="308883"/>
                    <a:pt x="452469" y="312144"/>
                    <a:pt x="448446" y="312144"/>
                  </a:cubicBezTo>
                  <a:cubicBezTo>
                    <a:pt x="444423" y="312144"/>
                    <a:pt x="441162" y="308883"/>
                    <a:pt x="441162" y="304860"/>
                  </a:cubicBezTo>
                  <a:cubicBezTo>
                    <a:pt x="441162" y="300837"/>
                    <a:pt x="444423" y="297576"/>
                    <a:pt x="448446" y="297576"/>
                  </a:cubicBezTo>
                  <a:close/>
                  <a:moveTo>
                    <a:pt x="740299" y="287171"/>
                  </a:moveTo>
                  <a:cubicBezTo>
                    <a:pt x="745758" y="287171"/>
                    <a:pt x="750184" y="291597"/>
                    <a:pt x="750184" y="297056"/>
                  </a:cubicBezTo>
                  <a:cubicBezTo>
                    <a:pt x="750184" y="302515"/>
                    <a:pt x="745758" y="306941"/>
                    <a:pt x="740299" y="306941"/>
                  </a:cubicBezTo>
                  <a:cubicBezTo>
                    <a:pt x="734840" y="306941"/>
                    <a:pt x="730414" y="302515"/>
                    <a:pt x="730414" y="297056"/>
                  </a:cubicBezTo>
                  <a:cubicBezTo>
                    <a:pt x="730414" y="291597"/>
                    <a:pt x="734840" y="287171"/>
                    <a:pt x="740299" y="287171"/>
                  </a:cubicBezTo>
                  <a:close/>
                  <a:moveTo>
                    <a:pt x="590470" y="287171"/>
                  </a:moveTo>
                  <a:cubicBezTo>
                    <a:pt x="595354" y="287171"/>
                    <a:pt x="599314" y="290432"/>
                    <a:pt x="599314" y="294455"/>
                  </a:cubicBezTo>
                  <a:cubicBezTo>
                    <a:pt x="599314" y="298478"/>
                    <a:pt x="595354" y="301739"/>
                    <a:pt x="590470" y="301739"/>
                  </a:cubicBezTo>
                  <a:cubicBezTo>
                    <a:pt x="585586" y="301739"/>
                    <a:pt x="581626" y="298478"/>
                    <a:pt x="581626" y="294455"/>
                  </a:cubicBezTo>
                  <a:cubicBezTo>
                    <a:pt x="581626" y="290432"/>
                    <a:pt x="585586" y="287171"/>
                    <a:pt x="590470" y="287171"/>
                  </a:cubicBezTo>
                  <a:close/>
                  <a:moveTo>
                    <a:pt x="1798983" y="285090"/>
                  </a:moveTo>
                  <a:cubicBezTo>
                    <a:pt x="1801857" y="285090"/>
                    <a:pt x="1804186" y="287885"/>
                    <a:pt x="1804186" y="291333"/>
                  </a:cubicBezTo>
                  <a:cubicBezTo>
                    <a:pt x="1804186" y="294781"/>
                    <a:pt x="1801857" y="297576"/>
                    <a:pt x="1798983" y="297576"/>
                  </a:cubicBezTo>
                  <a:cubicBezTo>
                    <a:pt x="1796109" y="297576"/>
                    <a:pt x="1793780" y="294781"/>
                    <a:pt x="1793780" y="291333"/>
                  </a:cubicBezTo>
                  <a:cubicBezTo>
                    <a:pt x="1793780" y="287885"/>
                    <a:pt x="1796109" y="285090"/>
                    <a:pt x="1798983" y="285090"/>
                  </a:cubicBezTo>
                  <a:close/>
                  <a:moveTo>
                    <a:pt x="1649154" y="285090"/>
                  </a:moveTo>
                  <a:cubicBezTo>
                    <a:pt x="1652602" y="285090"/>
                    <a:pt x="1655397" y="288351"/>
                    <a:pt x="1655397" y="292374"/>
                  </a:cubicBezTo>
                  <a:cubicBezTo>
                    <a:pt x="1655397" y="296397"/>
                    <a:pt x="1652602" y="299658"/>
                    <a:pt x="1649154" y="299658"/>
                  </a:cubicBezTo>
                  <a:cubicBezTo>
                    <a:pt x="1645706" y="299658"/>
                    <a:pt x="1642911" y="296397"/>
                    <a:pt x="1642911" y="292374"/>
                  </a:cubicBezTo>
                  <a:cubicBezTo>
                    <a:pt x="1642911" y="288351"/>
                    <a:pt x="1645706" y="285090"/>
                    <a:pt x="1649154" y="285090"/>
                  </a:cubicBezTo>
                  <a:close/>
                  <a:moveTo>
                    <a:pt x="1428054" y="281969"/>
                  </a:moveTo>
                  <a:cubicBezTo>
                    <a:pt x="1433513" y="281969"/>
                    <a:pt x="1437939" y="287093"/>
                    <a:pt x="1437939" y="293414"/>
                  </a:cubicBezTo>
                  <a:cubicBezTo>
                    <a:pt x="1437939" y="299735"/>
                    <a:pt x="1433513" y="304859"/>
                    <a:pt x="1428054" y="304859"/>
                  </a:cubicBezTo>
                  <a:cubicBezTo>
                    <a:pt x="1422595" y="304859"/>
                    <a:pt x="1418169" y="299735"/>
                    <a:pt x="1418169" y="293414"/>
                  </a:cubicBezTo>
                  <a:cubicBezTo>
                    <a:pt x="1418169" y="287093"/>
                    <a:pt x="1422595" y="281969"/>
                    <a:pt x="1428054" y="281969"/>
                  </a:cubicBezTo>
                  <a:close/>
                  <a:moveTo>
                    <a:pt x="962961" y="279888"/>
                  </a:moveTo>
                  <a:cubicBezTo>
                    <a:pt x="971293" y="279888"/>
                    <a:pt x="978048" y="286643"/>
                    <a:pt x="978048" y="294975"/>
                  </a:cubicBezTo>
                  <a:cubicBezTo>
                    <a:pt x="978048" y="303307"/>
                    <a:pt x="971293" y="310062"/>
                    <a:pt x="962961" y="310062"/>
                  </a:cubicBezTo>
                  <a:cubicBezTo>
                    <a:pt x="954629" y="310062"/>
                    <a:pt x="947874" y="303307"/>
                    <a:pt x="947874" y="294975"/>
                  </a:cubicBezTo>
                  <a:cubicBezTo>
                    <a:pt x="947874" y="286643"/>
                    <a:pt x="954629" y="279888"/>
                    <a:pt x="962961" y="279888"/>
                  </a:cubicBezTo>
                  <a:close/>
                  <a:moveTo>
                    <a:pt x="362606" y="277807"/>
                  </a:moveTo>
                  <a:cubicBezTo>
                    <a:pt x="364617" y="277807"/>
                    <a:pt x="366248" y="278739"/>
                    <a:pt x="366248" y="279888"/>
                  </a:cubicBezTo>
                  <a:cubicBezTo>
                    <a:pt x="366248" y="281037"/>
                    <a:pt x="364617" y="281969"/>
                    <a:pt x="362606" y="281969"/>
                  </a:cubicBezTo>
                  <a:cubicBezTo>
                    <a:pt x="360595" y="281969"/>
                    <a:pt x="358964" y="281037"/>
                    <a:pt x="358964" y="279888"/>
                  </a:cubicBezTo>
                  <a:cubicBezTo>
                    <a:pt x="358964" y="278739"/>
                    <a:pt x="360595" y="277807"/>
                    <a:pt x="362606" y="277807"/>
                  </a:cubicBezTo>
                  <a:close/>
                  <a:moveTo>
                    <a:pt x="1361983" y="274686"/>
                  </a:moveTo>
                  <a:cubicBezTo>
                    <a:pt x="1365431" y="274686"/>
                    <a:pt x="1368226" y="277015"/>
                    <a:pt x="1368226" y="279889"/>
                  </a:cubicBezTo>
                  <a:cubicBezTo>
                    <a:pt x="1368226" y="282763"/>
                    <a:pt x="1365431" y="285092"/>
                    <a:pt x="1361983" y="285092"/>
                  </a:cubicBezTo>
                  <a:cubicBezTo>
                    <a:pt x="1358535" y="285092"/>
                    <a:pt x="1355740" y="282763"/>
                    <a:pt x="1355740" y="279889"/>
                  </a:cubicBezTo>
                  <a:cubicBezTo>
                    <a:pt x="1355740" y="277015"/>
                    <a:pt x="1358535" y="274686"/>
                    <a:pt x="1361983" y="274686"/>
                  </a:cubicBezTo>
                  <a:close/>
                  <a:moveTo>
                    <a:pt x="1028511" y="269483"/>
                  </a:moveTo>
                  <a:cubicBezTo>
                    <a:pt x="1034545" y="269483"/>
                    <a:pt x="1039436" y="274607"/>
                    <a:pt x="1039436" y="280928"/>
                  </a:cubicBezTo>
                  <a:cubicBezTo>
                    <a:pt x="1039436" y="287249"/>
                    <a:pt x="1034545" y="292373"/>
                    <a:pt x="1028511" y="292373"/>
                  </a:cubicBezTo>
                  <a:cubicBezTo>
                    <a:pt x="1022477" y="292373"/>
                    <a:pt x="1017586" y="287249"/>
                    <a:pt x="1017586" y="280928"/>
                  </a:cubicBezTo>
                  <a:cubicBezTo>
                    <a:pt x="1017586" y="274607"/>
                    <a:pt x="1022477" y="269483"/>
                    <a:pt x="1028511" y="269483"/>
                  </a:cubicBezTo>
                  <a:close/>
                  <a:moveTo>
                    <a:pt x="1295393" y="265321"/>
                  </a:moveTo>
                  <a:cubicBezTo>
                    <a:pt x="1298841" y="265321"/>
                    <a:pt x="1301636" y="268116"/>
                    <a:pt x="1301636" y="271564"/>
                  </a:cubicBezTo>
                  <a:cubicBezTo>
                    <a:pt x="1301636" y="275012"/>
                    <a:pt x="1298841" y="277807"/>
                    <a:pt x="1295393" y="277807"/>
                  </a:cubicBezTo>
                  <a:cubicBezTo>
                    <a:pt x="1291945" y="277807"/>
                    <a:pt x="1289150" y="275012"/>
                    <a:pt x="1289150" y="271564"/>
                  </a:cubicBezTo>
                  <a:cubicBezTo>
                    <a:pt x="1289150" y="268116"/>
                    <a:pt x="1291945" y="265321"/>
                    <a:pt x="1295393" y="265321"/>
                  </a:cubicBezTo>
                  <a:close/>
                  <a:moveTo>
                    <a:pt x="1588806" y="262200"/>
                  </a:moveTo>
                  <a:cubicBezTo>
                    <a:pt x="1589955" y="262200"/>
                    <a:pt x="1590887" y="263831"/>
                    <a:pt x="1590887" y="265842"/>
                  </a:cubicBezTo>
                  <a:cubicBezTo>
                    <a:pt x="1590887" y="267854"/>
                    <a:pt x="1589955" y="269484"/>
                    <a:pt x="1588806" y="269484"/>
                  </a:cubicBezTo>
                  <a:cubicBezTo>
                    <a:pt x="1587657" y="269484"/>
                    <a:pt x="1586725" y="267854"/>
                    <a:pt x="1586725" y="265842"/>
                  </a:cubicBezTo>
                  <a:cubicBezTo>
                    <a:pt x="1586725" y="263831"/>
                    <a:pt x="1587657" y="262200"/>
                    <a:pt x="1588806" y="262200"/>
                  </a:cubicBezTo>
                  <a:close/>
                  <a:moveTo>
                    <a:pt x="1094061" y="262200"/>
                  </a:moveTo>
                  <a:cubicBezTo>
                    <a:pt x="1099520" y="262200"/>
                    <a:pt x="1103946" y="266160"/>
                    <a:pt x="1103946" y="271044"/>
                  </a:cubicBezTo>
                  <a:cubicBezTo>
                    <a:pt x="1103946" y="275928"/>
                    <a:pt x="1099520" y="279888"/>
                    <a:pt x="1094061" y="279888"/>
                  </a:cubicBezTo>
                  <a:cubicBezTo>
                    <a:pt x="1088602" y="279888"/>
                    <a:pt x="1084176" y="275928"/>
                    <a:pt x="1084176" y="271044"/>
                  </a:cubicBezTo>
                  <a:cubicBezTo>
                    <a:pt x="1084176" y="266160"/>
                    <a:pt x="1088602" y="262200"/>
                    <a:pt x="1094061" y="262200"/>
                  </a:cubicBezTo>
                  <a:close/>
                  <a:moveTo>
                    <a:pt x="800646" y="260119"/>
                  </a:moveTo>
                  <a:cubicBezTo>
                    <a:pt x="805530" y="260119"/>
                    <a:pt x="809490" y="264079"/>
                    <a:pt x="809490" y="268963"/>
                  </a:cubicBezTo>
                  <a:cubicBezTo>
                    <a:pt x="809490" y="273847"/>
                    <a:pt x="805530" y="277807"/>
                    <a:pt x="800646" y="277807"/>
                  </a:cubicBezTo>
                  <a:cubicBezTo>
                    <a:pt x="795762" y="277807"/>
                    <a:pt x="791802" y="273847"/>
                    <a:pt x="791802" y="268963"/>
                  </a:cubicBezTo>
                  <a:cubicBezTo>
                    <a:pt x="791802" y="264079"/>
                    <a:pt x="795762" y="260119"/>
                    <a:pt x="800646" y="260119"/>
                  </a:cubicBezTo>
                  <a:close/>
                  <a:moveTo>
                    <a:pt x="501509" y="260119"/>
                  </a:moveTo>
                  <a:cubicBezTo>
                    <a:pt x="503807" y="260119"/>
                    <a:pt x="505671" y="261750"/>
                    <a:pt x="505671" y="263761"/>
                  </a:cubicBezTo>
                  <a:cubicBezTo>
                    <a:pt x="505671" y="265772"/>
                    <a:pt x="503807" y="267403"/>
                    <a:pt x="501509" y="267403"/>
                  </a:cubicBezTo>
                  <a:cubicBezTo>
                    <a:pt x="499211" y="267403"/>
                    <a:pt x="497347" y="265772"/>
                    <a:pt x="497347" y="263761"/>
                  </a:cubicBezTo>
                  <a:cubicBezTo>
                    <a:pt x="497347" y="261750"/>
                    <a:pt x="499211" y="260119"/>
                    <a:pt x="501509" y="260119"/>
                  </a:cubicBezTo>
                  <a:close/>
                  <a:moveTo>
                    <a:pt x="1887944" y="258038"/>
                  </a:moveTo>
                  <a:cubicBezTo>
                    <a:pt x="1889381" y="258038"/>
                    <a:pt x="1890546" y="258504"/>
                    <a:pt x="1890546" y="259079"/>
                  </a:cubicBezTo>
                  <a:cubicBezTo>
                    <a:pt x="1890546" y="259654"/>
                    <a:pt x="1889381" y="260120"/>
                    <a:pt x="1887944" y="260120"/>
                  </a:cubicBezTo>
                  <a:cubicBezTo>
                    <a:pt x="1886507" y="260120"/>
                    <a:pt x="1885342" y="259654"/>
                    <a:pt x="1885342" y="259079"/>
                  </a:cubicBezTo>
                  <a:cubicBezTo>
                    <a:pt x="1885342" y="258504"/>
                    <a:pt x="1886507" y="258038"/>
                    <a:pt x="1887944" y="258038"/>
                  </a:cubicBezTo>
                  <a:close/>
                  <a:moveTo>
                    <a:pt x="1228803" y="258038"/>
                  </a:moveTo>
                  <a:cubicBezTo>
                    <a:pt x="1233400" y="258038"/>
                    <a:pt x="1237127" y="261765"/>
                    <a:pt x="1237127" y="266362"/>
                  </a:cubicBezTo>
                  <a:cubicBezTo>
                    <a:pt x="1237127" y="270959"/>
                    <a:pt x="1233400" y="274686"/>
                    <a:pt x="1228803" y="274686"/>
                  </a:cubicBezTo>
                  <a:cubicBezTo>
                    <a:pt x="1224206" y="274686"/>
                    <a:pt x="1220479" y="270959"/>
                    <a:pt x="1220479" y="266362"/>
                  </a:cubicBezTo>
                  <a:cubicBezTo>
                    <a:pt x="1220479" y="261765"/>
                    <a:pt x="1224206" y="258038"/>
                    <a:pt x="1228803" y="258038"/>
                  </a:cubicBezTo>
                  <a:close/>
                  <a:moveTo>
                    <a:pt x="1160652" y="258038"/>
                  </a:moveTo>
                  <a:cubicBezTo>
                    <a:pt x="1166111" y="258038"/>
                    <a:pt x="1170537" y="262464"/>
                    <a:pt x="1170537" y="267923"/>
                  </a:cubicBezTo>
                  <a:cubicBezTo>
                    <a:pt x="1170537" y="273382"/>
                    <a:pt x="1166111" y="277808"/>
                    <a:pt x="1160652" y="277808"/>
                  </a:cubicBezTo>
                  <a:cubicBezTo>
                    <a:pt x="1155193" y="277808"/>
                    <a:pt x="1150767" y="273382"/>
                    <a:pt x="1150767" y="267923"/>
                  </a:cubicBezTo>
                  <a:cubicBezTo>
                    <a:pt x="1150767" y="262464"/>
                    <a:pt x="1155193" y="258038"/>
                    <a:pt x="1160652" y="258038"/>
                  </a:cubicBezTo>
                  <a:close/>
                  <a:moveTo>
                    <a:pt x="647697" y="258038"/>
                  </a:moveTo>
                  <a:cubicBezTo>
                    <a:pt x="649709" y="258038"/>
                    <a:pt x="651339" y="258970"/>
                    <a:pt x="651339" y="260119"/>
                  </a:cubicBezTo>
                  <a:cubicBezTo>
                    <a:pt x="651339" y="261268"/>
                    <a:pt x="649709" y="262200"/>
                    <a:pt x="647697" y="262200"/>
                  </a:cubicBezTo>
                  <a:cubicBezTo>
                    <a:pt x="645686" y="262200"/>
                    <a:pt x="644055" y="261268"/>
                    <a:pt x="644055" y="260119"/>
                  </a:cubicBezTo>
                  <a:cubicBezTo>
                    <a:pt x="644055" y="258970"/>
                    <a:pt x="645686" y="258038"/>
                    <a:pt x="647697" y="258038"/>
                  </a:cubicBezTo>
                  <a:close/>
                  <a:moveTo>
                    <a:pt x="1742276" y="254917"/>
                  </a:moveTo>
                  <a:cubicBezTo>
                    <a:pt x="1743712" y="254917"/>
                    <a:pt x="1744877" y="255616"/>
                    <a:pt x="1744877" y="256478"/>
                  </a:cubicBezTo>
                  <a:cubicBezTo>
                    <a:pt x="1744877" y="257340"/>
                    <a:pt x="1743712" y="258039"/>
                    <a:pt x="1742276" y="258039"/>
                  </a:cubicBezTo>
                  <a:cubicBezTo>
                    <a:pt x="1740840" y="258039"/>
                    <a:pt x="1739675" y="257340"/>
                    <a:pt x="1739675" y="256478"/>
                  </a:cubicBezTo>
                  <a:cubicBezTo>
                    <a:pt x="1739675" y="255616"/>
                    <a:pt x="1740840" y="254917"/>
                    <a:pt x="1742276" y="254917"/>
                  </a:cubicBezTo>
                  <a:close/>
                  <a:moveTo>
                    <a:pt x="1525858" y="240350"/>
                  </a:moveTo>
                  <a:cubicBezTo>
                    <a:pt x="1527870" y="240350"/>
                    <a:pt x="1529500" y="241981"/>
                    <a:pt x="1529500" y="243992"/>
                  </a:cubicBezTo>
                  <a:cubicBezTo>
                    <a:pt x="1529500" y="246004"/>
                    <a:pt x="1527870" y="247634"/>
                    <a:pt x="1525858" y="247634"/>
                  </a:cubicBezTo>
                  <a:cubicBezTo>
                    <a:pt x="1523847" y="247634"/>
                    <a:pt x="1522216" y="246004"/>
                    <a:pt x="1522216" y="243992"/>
                  </a:cubicBezTo>
                  <a:cubicBezTo>
                    <a:pt x="1522216" y="241981"/>
                    <a:pt x="1523847" y="240350"/>
                    <a:pt x="1525858" y="240350"/>
                  </a:cubicBezTo>
                  <a:close/>
                  <a:moveTo>
                    <a:pt x="865156" y="238269"/>
                  </a:moveTo>
                  <a:cubicBezTo>
                    <a:pt x="870040" y="238269"/>
                    <a:pt x="874000" y="241996"/>
                    <a:pt x="874000" y="246593"/>
                  </a:cubicBezTo>
                  <a:cubicBezTo>
                    <a:pt x="874000" y="251190"/>
                    <a:pt x="870040" y="254917"/>
                    <a:pt x="865156" y="254917"/>
                  </a:cubicBezTo>
                  <a:cubicBezTo>
                    <a:pt x="860272" y="254917"/>
                    <a:pt x="856312" y="251190"/>
                    <a:pt x="856312" y="246593"/>
                  </a:cubicBezTo>
                  <a:cubicBezTo>
                    <a:pt x="856312" y="241996"/>
                    <a:pt x="860272" y="238269"/>
                    <a:pt x="865156" y="238269"/>
                  </a:cubicBezTo>
                  <a:close/>
                  <a:moveTo>
                    <a:pt x="414630" y="233066"/>
                  </a:moveTo>
                  <a:cubicBezTo>
                    <a:pt x="416641" y="233066"/>
                    <a:pt x="418272" y="234697"/>
                    <a:pt x="418272" y="236708"/>
                  </a:cubicBezTo>
                  <a:cubicBezTo>
                    <a:pt x="418272" y="238719"/>
                    <a:pt x="416641" y="240350"/>
                    <a:pt x="414630" y="240350"/>
                  </a:cubicBezTo>
                  <a:cubicBezTo>
                    <a:pt x="412619" y="240350"/>
                    <a:pt x="410988" y="238719"/>
                    <a:pt x="410988" y="236708"/>
                  </a:cubicBezTo>
                  <a:cubicBezTo>
                    <a:pt x="410988" y="234697"/>
                    <a:pt x="412619" y="233066"/>
                    <a:pt x="414630" y="233066"/>
                  </a:cubicBezTo>
                  <a:close/>
                  <a:moveTo>
                    <a:pt x="707004" y="225783"/>
                  </a:moveTo>
                  <a:cubicBezTo>
                    <a:pt x="709016" y="225783"/>
                    <a:pt x="710646" y="227414"/>
                    <a:pt x="710646" y="229425"/>
                  </a:cubicBezTo>
                  <a:cubicBezTo>
                    <a:pt x="710646" y="231437"/>
                    <a:pt x="709016" y="233067"/>
                    <a:pt x="707004" y="233067"/>
                  </a:cubicBezTo>
                  <a:cubicBezTo>
                    <a:pt x="704993" y="233067"/>
                    <a:pt x="703362" y="231437"/>
                    <a:pt x="703362" y="229425"/>
                  </a:cubicBezTo>
                  <a:cubicBezTo>
                    <a:pt x="703362" y="227414"/>
                    <a:pt x="704993" y="225783"/>
                    <a:pt x="707004" y="225783"/>
                  </a:cubicBezTo>
                  <a:close/>
                  <a:moveTo>
                    <a:pt x="1682969" y="222662"/>
                  </a:moveTo>
                  <a:cubicBezTo>
                    <a:pt x="1684405" y="222662"/>
                    <a:pt x="1685570" y="223827"/>
                    <a:pt x="1685570" y="225263"/>
                  </a:cubicBezTo>
                  <a:cubicBezTo>
                    <a:pt x="1685570" y="226699"/>
                    <a:pt x="1684405" y="227864"/>
                    <a:pt x="1682969" y="227864"/>
                  </a:cubicBezTo>
                  <a:cubicBezTo>
                    <a:pt x="1681533" y="227864"/>
                    <a:pt x="1680368" y="226699"/>
                    <a:pt x="1680368" y="225263"/>
                  </a:cubicBezTo>
                  <a:cubicBezTo>
                    <a:pt x="1680368" y="223827"/>
                    <a:pt x="1681533" y="222662"/>
                    <a:pt x="1682969" y="222662"/>
                  </a:cubicBezTo>
                  <a:close/>
                  <a:moveTo>
                    <a:pt x="558216" y="222661"/>
                  </a:moveTo>
                  <a:cubicBezTo>
                    <a:pt x="560227" y="222661"/>
                    <a:pt x="561858" y="224292"/>
                    <a:pt x="561858" y="226303"/>
                  </a:cubicBezTo>
                  <a:cubicBezTo>
                    <a:pt x="561858" y="228314"/>
                    <a:pt x="560227" y="229945"/>
                    <a:pt x="558216" y="229945"/>
                  </a:cubicBezTo>
                  <a:cubicBezTo>
                    <a:pt x="556205" y="229945"/>
                    <a:pt x="554574" y="228314"/>
                    <a:pt x="554574" y="226303"/>
                  </a:cubicBezTo>
                  <a:cubicBezTo>
                    <a:pt x="554574" y="224292"/>
                    <a:pt x="556205" y="222661"/>
                    <a:pt x="558216" y="222661"/>
                  </a:cubicBezTo>
                  <a:close/>
                  <a:moveTo>
                    <a:pt x="1460307" y="220581"/>
                  </a:moveTo>
                  <a:cubicBezTo>
                    <a:pt x="1462892" y="220581"/>
                    <a:pt x="1464989" y="222212"/>
                    <a:pt x="1464989" y="224223"/>
                  </a:cubicBezTo>
                  <a:cubicBezTo>
                    <a:pt x="1464989" y="226235"/>
                    <a:pt x="1462892" y="227865"/>
                    <a:pt x="1460307" y="227865"/>
                  </a:cubicBezTo>
                  <a:cubicBezTo>
                    <a:pt x="1457722" y="227865"/>
                    <a:pt x="1455625" y="226235"/>
                    <a:pt x="1455625" y="224223"/>
                  </a:cubicBezTo>
                  <a:cubicBezTo>
                    <a:pt x="1455625" y="222212"/>
                    <a:pt x="1457722" y="220581"/>
                    <a:pt x="1460307" y="220581"/>
                  </a:cubicBezTo>
                  <a:close/>
                  <a:moveTo>
                    <a:pt x="1832278" y="220580"/>
                  </a:moveTo>
                  <a:cubicBezTo>
                    <a:pt x="1832853" y="220580"/>
                    <a:pt x="1833319" y="221745"/>
                    <a:pt x="1833319" y="223182"/>
                  </a:cubicBezTo>
                  <a:cubicBezTo>
                    <a:pt x="1833319" y="224619"/>
                    <a:pt x="1832853" y="225784"/>
                    <a:pt x="1832278" y="225784"/>
                  </a:cubicBezTo>
                  <a:cubicBezTo>
                    <a:pt x="1831703" y="225784"/>
                    <a:pt x="1831237" y="224619"/>
                    <a:pt x="1831237" y="223182"/>
                  </a:cubicBezTo>
                  <a:cubicBezTo>
                    <a:pt x="1831237" y="221745"/>
                    <a:pt x="1831703" y="220580"/>
                    <a:pt x="1832278" y="220580"/>
                  </a:cubicBezTo>
                  <a:close/>
                  <a:moveTo>
                    <a:pt x="929665" y="215378"/>
                  </a:moveTo>
                  <a:cubicBezTo>
                    <a:pt x="935699" y="215378"/>
                    <a:pt x="940590" y="220502"/>
                    <a:pt x="940590" y="226823"/>
                  </a:cubicBezTo>
                  <a:cubicBezTo>
                    <a:pt x="940590" y="233144"/>
                    <a:pt x="935699" y="238268"/>
                    <a:pt x="929665" y="238268"/>
                  </a:cubicBezTo>
                  <a:cubicBezTo>
                    <a:pt x="923631" y="238268"/>
                    <a:pt x="918740" y="233144"/>
                    <a:pt x="918740" y="226823"/>
                  </a:cubicBezTo>
                  <a:cubicBezTo>
                    <a:pt x="918740" y="220502"/>
                    <a:pt x="923631" y="215378"/>
                    <a:pt x="929665" y="215378"/>
                  </a:cubicBezTo>
                  <a:close/>
                  <a:moveTo>
                    <a:pt x="1394238" y="208095"/>
                  </a:moveTo>
                  <a:cubicBezTo>
                    <a:pt x="1394813" y="208095"/>
                    <a:pt x="1395279" y="208561"/>
                    <a:pt x="1395279" y="209136"/>
                  </a:cubicBezTo>
                  <a:cubicBezTo>
                    <a:pt x="1395279" y="209711"/>
                    <a:pt x="1394813" y="210177"/>
                    <a:pt x="1394238" y="210177"/>
                  </a:cubicBezTo>
                  <a:cubicBezTo>
                    <a:pt x="1393663" y="210177"/>
                    <a:pt x="1393197" y="209711"/>
                    <a:pt x="1393197" y="209136"/>
                  </a:cubicBezTo>
                  <a:cubicBezTo>
                    <a:pt x="1393197" y="208561"/>
                    <a:pt x="1393663" y="208095"/>
                    <a:pt x="1394238" y="208095"/>
                  </a:cubicBezTo>
                  <a:close/>
                  <a:moveTo>
                    <a:pt x="995216" y="200812"/>
                  </a:moveTo>
                  <a:cubicBezTo>
                    <a:pt x="1000675" y="200812"/>
                    <a:pt x="1005101" y="205238"/>
                    <a:pt x="1005101" y="210697"/>
                  </a:cubicBezTo>
                  <a:cubicBezTo>
                    <a:pt x="1005101" y="216156"/>
                    <a:pt x="1000675" y="220582"/>
                    <a:pt x="995216" y="220582"/>
                  </a:cubicBezTo>
                  <a:cubicBezTo>
                    <a:pt x="989757" y="220582"/>
                    <a:pt x="985331" y="216156"/>
                    <a:pt x="985331" y="210697"/>
                  </a:cubicBezTo>
                  <a:cubicBezTo>
                    <a:pt x="985331" y="205238"/>
                    <a:pt x="989757" y="200812"/>
                    <a:pt x="995216" y="200812"/>
                  </a:cubicBezTo>
                  <a:close/>
                  <a:moveTo>
                    <a:pt x="1621581" y="197690"/>
                  </a:moveTo>
                  <a:cubicBezTo>
                    <a:pt x="1621868" y="197690"/>
                    <a:pt x="1622101" y="197923"/>
                    <a:pt x="1622101" y="198210"/>
                  </a:cubicBezTo>
                  <a:cubicBezTo>
                    <a:pt x="1622101" y="198497"/>
                    <a:pt x="1621868" y="198730"/>
                    <a:pt x="1621581" y="198730"/>
                  </a:cubicBezTo>
                  <a:cubicBezTo>
                    <a:pt x="1621294" y="198730"/>
                    <a:pt x="1621061" y="198497"/>
                    <a:pt x="1621061" y="198210"/>
                  </a:cubicBezTo>
                  <a:cubicBezTo>
                    <a:pt x="1621061" y="197923"/>
                    <a:pt x="1621294" y="197690"/>
                    <a:pt x="1621581" y="197690"/>
                  </a:cubicBezTo>
                  <a:close/>
                  <a:moveTo>
                    <a:pt x="1329207" y="197690"/>
                  </a:moveTo>
                  <a:cubicBezTo>
                    <a:pt x="1330643" y="197690"/>
                    <a:pt x="1331808" y="198389"/>
                    <a:pt x="1331808" y="199251"/>
                  </a:cubicBezTo>
                  <a:cubicBezTo>
                    <a:pt x="1331808" y="200113"/>
                    <a:pt x="1330643" y="200812"/>
                    <a:pt x="1329207" y="200812"/>
                  </a:cubicBezTo>
                  <a:cubicBezTo>
                    <a:pt x="1327771" y="200812"/>
                    <a:pt x="1326606" y="200113"/>
                    <a:pt x="1326606" y="199251"/>
                  </a:cubicBezTo>
                  <a:cubicBezTo>
                    <a:pt x="1326606" y="198389"/>
                    <a:pt x="1327771" y="197690"/>
                    <a:pt x="1329207" y="197690"/>
                  </a:cubicBezTo>
                  <a:close/>
                  <a:moveTo>
                    <a:pt x="769952" y="197690"/>
                  </a:moveTo>
                  <a:cubicBezTo>
                    <a:pt x="771101" y="197690"/>
                    <a:pt x="772033" y="198855"/>
                    <a:pt x="772033" y="200291"/>
                  </a:cubicBezTo>
                  <a:cubicBezTo>
                    <a:pt x="772033" y="201727"/>
                    <a:pt x="771101" y="202892"/>
                    <a:pt x="769952" y="202892"/>
                  </a:cubicBezTo>
                  <a:cubicBezTo>
                    <a:pt x="768803" y="202892"/>
                    <a:pt x="767871" y="201727"/>
                    <a:pt x="767871" y="200291"/>
                  </a:cubicBezTo>
                  <a:cubicBezTo>
                    <a:pt x="767871" y="198855"/>
                    <a:pt x="768803" y="197690"/>
                    <a:pt x="769952" y="197690"/>
                  </a:cubicBezTo>
                  <a:close/>
                  <a:moveTo>
                    <a:pt x="469255" y="195609"/>
                  </a:moveTo>
                  <a:cubicBezTo>
                    <a:pt x="469830" y="195609"/>
                    <a:pt x="470296" y="196075"/>
                    <a:pt x="470296" y="196650"/>
                  </a:cubicBezTo>
                  <a:cubicBezTo>
                    <a:pt x="470296" y="197225"/>
                    <a:pt x="469830" y="197691"/>
                    <a:pt x="469255" y="197691"/>
                  </a:cubicBezTo>
                  <a:cubicBezTo>
                    <a:pt x="468680" y="197691"/>
                    <a:pt x="468214" y="197225"/>
                    <a:pt x="468214" y="196650"/>
                  </a:cubicBezTo>
                  <a:cubicBezTo>
                    <a:pt x="468214" y="196075"/>
                    <a:pt x="468680" y="195609"/>
                    <a:pt x="469255" y="195609"/>
                  </a:cubicBezTo>
                  <a:close/>
                  <a:moveTo>
                    <a:pt x="1262097" y="190407"/>
                  </a:moveTo>
                  <a:cubicBezTo>
                    <a:pt x="1263246" y="190407"/>
                    <a:pt x="1264178" y="191572"/>
                    <a:pt x="1264178" y="193008"/>
                  </a:cubicBezTo>
                  <a:cubicBezTo>
                    <a:pt x="1264178" y="194444"/>
                    <a:pt x="1263246" y="195609"/>
                    <a:pt x="1262097" y="195609"/>
                  </a:cubicBezTo>
                  <a:cubicBezTo>
                    <a:pt x="1260948" y="195609"/>
                    <a:pt x="1260016" y="194444"/>
                    <a:pt x="1260016" y="193008"/>
                  </a:cubicBezTo>
                  <a:cubicBezTo>
                    <a:pt x="1260016" y="191572"/>
                    <a:pt x="1260948" y="190407"/>
                    <a:pt x="1262097" y="190407"/>
                  </a:cubicBezTo>
                  <a:close/>
                  <a:moveTo>
                    <a:pt x="1061806" y="190407"/>
                  </a:moveTo>
                  <a:cubicBezTo>
                    <a:pt x="1067265" y="190407"/>
                    <a:pt x="1071691" y="194833"/>
                    <a:pt x="1071691" y="200292"/>
                  </a:cubicBezTo>
                  <a:cubicBezTo>
                    <a:pt x="1071691" y="205751"/>
                    <a:pt x="1067265" y="210177"/>
                    <a:pt x="1061806" y="210177"/>
                  </a:cubicBezTo>
                  <a:cubicBezTo>
                    <a:pt x="1056347" y="210177"/>
                    <a:pt x="1051921" y="205751"/>
                    <a:pt x="1051921" y="200292"/>
                  </a:cubicBezTo>
                  <a:cubicBezTo>
                    <a:pt x="1051921" y="194833"/>
                    <a:pt x="1056347" y="190407"/>
                    <a:pt x="1061806" y="190407"/>
                  </a:cubicBezTo>
                  <a:close/>
                  <a:moveTo>
                    <a:pt x="615442" y="190407"/>
                  </a:moveTo>
                  <a:cubicBezTo>
                    <a:pt x="616304" y="190407"/>
                    <a:pt x="617003" y="191106"/>
                    <a:pt x="617003" y="191968"/>
                  </a:cubicBezTo>
                  <a:cubicBezTo>
                    <a:pt x="617003" y="192830"/>
                    <a:pt x="616304" y="193529"/>
                    <a:pt x="615442" y="193529"/>
                  </a:cubicBezTo>
                  <a:cubicBezTo>
                    <a:pt x="614580" y="193529"/>
                    <a:pt x="613881" y="192830"/>
                    <a:pt x="613881" y="191968"/>
                  </a:cubicBezTo>
                  <a:cubicBezTo>
                    <a:pt x="613881" y="191106"/>
                    <a:pt x="614580" y="190407"/>
                    <a:pt x="615442" y="190407"/>
                  </a:cubicBezTo>
                  <a:close/>
                  <a:moveTo>
                    <a:pt x="1195507" y="186245"/>
                  </a:moveTo>
                  <a:cubicBezTo>
                    <a:pt x="1198379" y="186245"/>
                    <a:pt x="1200709" y="188342"/>
                    <a:pt x="1200709" y="190927"/>
                  </a:cubicBezTo>
                  <a:cubicBezTo>
                    <a:pt x="1200709" y="193512"/>
                    <a:pt x="1198379" y="195609"/>
                    <a:pt x="1195507" y="195609"/>
                  </a:cubicBezTo>
                  <a:cubicBezTo>
                    <a:pt x="1192634" y="195609"/>
                    <a:pt x="1190304" y="193512"/>
                    <a:pt x="1190304" y="190927"/>
                  </a:cubicBezTo>
                  <a:cubicBezTo>
                    <a:pt x="1190304" y="188342"/>
                    <a:pt x="1192634" y="186245"/>
                    <a:pt x="1195507" y="186245"/>
                  </a:cubicBezTo>
                  <a:close/>
                  <a:moveTo>
                    <a:pt x="1127355" y="186245"/>
                  </a:moveTo>
                  <a:cubicBezTo>
                    <a:pt x="1132239" y="186245"/>
                    <a:pt x="1136199" y="189506"/>
                    <a:pt x="1136199" y="193529"/>
                  </a:cubicBezTo>
                  <a:cubicBezTo>
                    <a:pt x="1136199" y="197552"/>
                    <a:pt x="1132239" y="200813"/>
                    <a:pt x="1127355" y="200813"/>
                  </a:cubicBezTo>
                  <a:cubicBezTo>
                    <a:pt x="1122471" y="200813"/>
                    <a:pt x="1118511" y="197552"/>
                    <a:pt x="1118511" y="193529"/>
                  </a:cubicBezTo>
                  <a:cubicBezTo>
                    <a:pt x="1118511" y="189506"/>
                    <a:pt x="1122471" y="186245"/>
                    <a:pt x="1127355" y="186245"/>
                  </a:cubicBezTo>
                  <a:close/>
                  <a:moveTo>
                    <a:pt x="1557593" y="173759"/>
                  </a:moveTo>
                  <a:cubicBezTo>
                    <a:pt x="1558168" y="173759"/>
                    <a:pt x="1558634" y="174225"/>
                    <a:pt x="1558634" y="174800"/>
                  </a:cubicBezTo>
                  <a:cubicBezTo>
                    <a:pt x="1558634" y="175375"/>
                    <a:pt x="1558168" y="175841"/>
                    <a:pt x="1557593" y="175841"/>
                  </a:cubicBezTo>
                  <a:cubicBezTo>
                    <a:pt x="1557018" y="175841"/>
                    <a:pt x="1556552" y="175375"/>
                    <a:pt x="1556552" y="174800"/>
                  </a:cubicBezTo>
                  <a:cubicBezTo>
                    <a:pt x="1556552" y="174225"/>
                    <a:pt x="1557018" y="173759"/>
                    <a:pt x="1557593" y="173759"/>
                  </a:cubicBezTo>
                  <a:close/>
                  <a:moveTo>
                    <a:pt x="831860" y="173759"/>
                  </a:moveTo>
                  <a:cubicBezTo>
                    <a:pt x="834445" y="173759"/>
                    <a:pt x="836542" y="175856"/>
                    <a:pt x="836542" y="178441"/>
                  </a:cubicBezTo>
                  <a:cubicBezTo>
                    <a:pt x="836542" y="181026"/>
                    <a:pt x="834445" y="183123"/>
                    <a:pt x="831860" y="183123"/>
                  </a:cubicBezTo>
                  <a:cubicBezTo>
                    <a:pt x="829275" y="183123"/>
                    <a:pt x="827178" y="181026"/>
                    <a:pt x="827178" y="178441"/>
                  </a:cubicBezTo>
                  <a:cubicBezTo>
                    <a:pt x="827178" y="175856"/>
                    <a:pt x="829275" y="173759"/>
                    <a:pt x="831860" y="173759"/>
                  </a:cubicBezTo>
                  <a:close/>
                  <a:moveTo>
                    <a:pt x="674749" y="161274"/>
                  </a:moveTo>
                  <a:cubicBezTo>
                    <a:pt x="675611" y="161274"/>
                    <a:pt x="676310" y="161740"/>
                    <a:pt x="676310" y="162315"/>
                  </a:cubicBezTo>
                  <a:cubicBezTo>
                    <a:pt x="676310" y="162890"/>
                    <a:pt x="675611" y="163356"/>
                    <a:pt x="674749" y="163356"/>
                  </a:cubicBezTo>
                  <a:cubicBezTo>
                    <a:pt x="673887" y="163356"/>
                    <a:pt x="673188" y="162890"/>
                    <a:pt x="673188" y="162315"/>
                  </a:cubicBezTo>
                  <a:cubicBezTo>
                    <a:pt x="673188" y="161740"/>
                    <a:pt x="673887" y="161274"/>
                    <a:pt x="674749" y="161274"/>
                  </a:cubicBezTo>
                  <a:close/>
                  <a:moveTo>
                    <a:pt x="1493603" y="153990"/>
                  </a:moveTo>
                  <a:cubicBezTo>
                    <a:pt x="1494465" y="153990"/>
                    <a:pt x="1495164" y="154456"/>
                    <a:pt x="1495164" y="155031"/>
                  </a:cubicBezTo>
                  <a:cubicBezTo>
                    <a:pt x="1495164" y="155606"/>
                    <a:pt x="1494465" y="156072"/>
                    <a:pt x="1493603" y="156072"/>
                  </a:cubicBezTo>
                  <a:cubicBezTo>
                    <a:pt x="1492741" y="156072"/>
                    <a:pt x="1492042" y="155606"/>
                    <a:pt x="1492042" y="155031"/>
                  </a:cubicBezTo>
                  <a:cubicBezTo>
                    <a:pt x="1492042" y="154456"/>
                    <a:pt x="1492741" y="153990"/>
                    <a:pt x="1493603" y="153990"/>
                  </a:cubicBezTo>
                  <a:close/>
                  <a:moveTo>
                    <a:pt x="894809" y="148788"/>
                  </a:moveTo>
                  <a:cubicBezTo>
                    <a:pt x="899406" y="148788"/>
                    <a:pt x="903133" y="152748"/>
                    <a:pt x="903133" y="157632"/>
                  </a:cubicBezTo>
                  <a:cubicBezTo>
                    <a:pt x="903133" y="162516"/>
                    <a:pt x="899406" y="166476"/>
                    <a:pt x="894809" y="166476"/>
                  </a:cubicBezTo>
                  <a:cubicBezTo>
                    <a:pt x="890212" y="166476"/>
                    <a:pt x="886485" y="162516"/>
                    <a:pt x="886485" y="157632"/>
                  </a:cubicBezTo>
                  <a:cubicBezTo>
                    <a:pt x="886485" y="152748"/>
                    <a:pt x="890212" y="148788"/>
                    <a:pt x="894809" y="148788"/>
                  </a:cubicBezTo>
                  <a:close/>
                  <a:moveTo>
                    <a:pt x="1428053" y="138384"/>
                  </a:moveTo>
                  <a:cubicBezTo>
                    <a:pt x="1429489" y="138384"/>
                    <a:pt x="1430654" y="139082"/>
                    <a:pt x="1430654" y="139944"/>
                  </a:cubicBezTo>
                  <a:cubicBezTo>
                    <a:pt x="1430654" y="140806"/>
                    <a:pt x="1429489" y="141505"/>
                    <a:pt x="1428053" y="141505"/>
                  </a:cubicBezTo>
                  <a:cubicBezTo>
                    <a:pt x="1426617" y="141505"/>
                    <a:pt x="1425452" y="140806"/>
                    <a:pt x="1425452" y="139944"/>
                  </a:cubicBezTo>
                  <a:cubicBezTo>
                    <a:pt x="1425452" y="139082"/>
                    <a:pt x="1426617" y="138384"/>
                    <a:pt x="1428053" y="138384"/>
                  </a:cubicBezTo>
                  <a:close/>
                  <a:moveTo>
                    <a:pt x="960359" y="131101"/>
                  </a:moveTo>
                  <a:cubicBezTo>
                    <a:pt x="966106" y="131101"/>
                    <a:pt x="970764" y="135527"/>
                    <a:pt x="970764" y="140985"/>
                  </a:cubicBezTo>
                  <a:cubicBezTo>
                    <a:pt x="970764" y="146444"/>
                    <a:pt x="966106" y="150870"/>
                    <a:pt x="960359" y="150870"/>
                  </a:cubicBezTo>
                  <a:cubicBezTo>
                    <a:pt x="954612" y="150870"/>
                    <a:pt x="949954" y="146444"/>
                    <a:pt x="949954" y="140985"/>
                  </a:cubicBezTo>
                  <a:cubicBezTo>
                    <a:pt x="949954" y="135527"/>
                    <a:pt x="954612" y="131101"/>
                    <a:pt x="960359" y="131101"/>
                  </a:cubicBezTo>
                  <a:close/>
                  <a:moveTo>
                    <a:pt x="1362503" y="125899"/>
                  </a:moveTo>
                  <a:cubicBezTo>
                    <a:pt x="1363365" y="125899"/>
                    <a:pt x="1364064" y="126598"/>
                    <a:pt x="1364064" y="127460"/>
                  </a:cubicBezTo>
                  <a:cubicBezTo>
                    <a:pt x="1364064" y="128322"/>
                    <a:pt x="1363365" y="129021"/>
                    <a:pt x="1362503" y="129021"/>
                  </a:cubicBezTo>
                  <a:cubicBezTo>
                    <a:pt x="1361641" y="129021"/>
                    <a:pt x="1360942" y="128322"/>
                    <a:pt x="1360942" y="127460"/>
                  </a:cubicBezTo>
                  <a:cubicBezTo>
                    <a:pt x="1360942" y="126598"/>
                    <a:pt x="1361641" y="125899"/>
                    <a:pt x="1362503" y="125899"/>
                  </a:cubicBezTo>
                  <a:close/>
                  <a:moveTo>
                    <a:pt x="1026950" y="121737"/>
                  </a:moveTo>
                  <a:cubicBezTo>
                    <a:pt x="1030973" y="121737"/>
                    <a:pt x="1034234" y="124998"/>
                    <a:pt x="1034234" y="129021"/>
                  </a:cubicBezTo>
                  <a:cubicBezTo>
                    <a:pt x="1034234" y="133044"/>
                    <a:pt x="1030973" y="136305"/>
                    <a:pt x="1026950" y="136305"/>
                  </a:cubicBezTo>
                  <a:cubicBezTo>
                    <a:pt x="1022927" y="136305"/>
                    <a:pt x="1019666" y="133044"/>
                    <a:pt x="1019666" y="129021"/>
                  </a:cubicBezTo>
                  <a:cubicBezTo>
                    <a:pt x="1019666" y="124998"/>
                    <a:pt x="1022927" y="121737"/>
                    <a:pt x="1026950" y="121737"/>
                  </a:cubicBezTo>
                  <a:close/>
                  <a:moveTo>
                    <a:pt x="1295393" y="118615"/>
                  </a:moveTo>
                  <a:cubicBezTo>
                    <a:pt x="1295968" y="118615"/>
                    <a:pt x="1296434" y="119314"/>
                    <a:pt x="1296434" y="120176"/>
                  </a:cubicBezTo>
                  <a:cubicBezTo>
                    <a:pt x="1296434" y="121038"/>
                    <a:pt x="1295968" y="121737"/>
                    <a:pt x="1295393" y="121737"/>
                  </a:cubicBezTo>
                  <a:cubicBezTo>
                    <a:pt x="1294818" y="121737"/>
                    <a:pt x="1294352" y="121038"/>
                    <a:pt x="1294352" y="120176"/>
                  </a:cubicBezTo>
                  <a:cubicBezTo>
                    <a:pt x="1294352" y="119314"/>
                    <a:pt x="1294818" y="118615"/>
                    <a:pt x="1295393" y="118615"/>
                  </a:cubicBezTo>
                  <a:close/>
                  <a:moveTo>
                    <a:pt x="1092500" y="114453"/>
                  </a:moveTo>
                  <a:cubicBezTo>
                    <a:pt x="1095948" y="114453"/>
                    <a:pt x="1098743" y="117015"/>
                    <a:pt x="1098743" y="120176"/>
                  </a:cubicBezTo>
                  <a:cubicBezTo>
                    <a:pt x="1098743" y="123337"/>
                    <a:pt x="1095948" y="125899"/>
                    <a:pt x="1092500" y="125899"/>
                  </a:cubicBezTo>
                  <a:cubicBezTo>
                    <a:pt x="1089052" y="125899"/>
                    <a:pt x="1086257" y="123337"/>
                    <a:pt x="1086257" y="120176"/>
                  </a:cubicBezTo>
                  <a:cubicBezTo>
                    <a:pt x="1086257" y="117015"/>
                    <a:pt x="1089052" y="114453"/>
                    <a:pt x="1092500" y="114453"/>
                  </a:cubicBezTo>
                  <a:close/>
                  <a:moveTo>
                    <a:pt x="1228802" y="111332"/>
                  </a:moveTo>
                  <a:cubicBezTo>
                    <a:pt x="1231100" y="111332"/>
                    <a:pt x="1232964" y="112962"/>
                    <a:pt x="1232964" y="114974"/>
                  </a:cubicBezTo>
                  <a:cubicBezTo>
                    <a:pt x="1232964" y="116986"/>
                    <a:pt x="1231100" y="118616"/>
                    <a:pt x="1228802" y="118616"/>
                  </a:cubicBezTo>
                  <a:cubicBezTo>
                    <a:pt x="1226504" y="118616"/>
                    <a:pt x="1224640" y="116986"/>
                    <a:pt x="1224640" y="114974"/>
                  </a:cubicBezTo>
                  <a:cubicBezTo>
                    <a:pt x="1224640" y="112962"/>
                    <a:pt x="1226504" y="111332"/>
                    <a:pt x="1228802" y="111332"/>
                  </a:cubicBezTo>
                  <a:close/>
                  <a:moveTo>
                    <a:pt x="1160651" y="109251"/>
                  </a:moveTo>
                  <a:cubicBezTo>
                    <a:pt x="1164961" y="109251"/>
                    <a:pt x="1168455" y="112512"/>
                    <a:pt x="1168455" y="116535"/>
                  </a:cubicBezTo>
                  <a:cubicBezTo>
                    <a:pt x="1168455" y="120558"/>
                    <a:pt x="1164961" y="123819"/>
                    <a:pt x="1160651" y="123819"/>
                  </a:cubicBezTo>
                  <a:cubicBezTo>
                    <a:pt x="1156341" y="123819"/>
                    <a:pt x="1152847" y="120558"/>
                    <a:pt x="1152847" y="116535"/>
                  </a:cubicBezTo>
                  <a:cubicBezTo>
                    <a:pt x="1152847" y="112512"/>
                    <a:pt x="1156341" y="109251"/>
                    <a:pt x="1160651" y="109251"/>
                  </a:cubicBezTo>
                  <a:close/>
                  <a:moveTo>
                    <a:pt x="799606" y="106129"/>
                  </a:moveTo>
                  <a:cubicBezTo>
                    <a:pt x="801043" y="106129"/>
                    <a:pt x="802208" y="107294"/>
                    <a:pt x="802208" y="108731"/>
                  </a:cubicBezTo>
                  <a:cubicBezTo>
                    <a:pt x="802208" y="110168"/>
                    <a:pt x="801043" y="111333"/>
                    <a:pt x="799606" y="111333"/>
                  </a:cubicBezTo>
                  <a:cubicBezTo>
                    <a:pt x="798169" y="111333"/>
                    <a:pt x="797004" y="110168"/>
                    <a:pt x="797004" y="108731"/>
                  </a:cubicBezTo>
                  <a:cubicBezTo>
                    <a:pt x="797004" y="107294"/>
                    <a:pt x="798169" y="106129"/>
                    <a:pt x="799606" y="106129"/>
                  </a:cubicBezTo>
                  <a:close/>
                  <a:moveTo>
                    <a:pt x="863075" y="86360"/>
                  </a:moveTo>
                  <a:cubicBezTo>
                    <a:pt x="865086" y="86360"/>
                    <a:pt x="866717" y="87524"/>
                    <a:pt x="866717" y="88962"/>
                  </a:cubicBezTo>
                  <a:cubicBezTo>
                    <a:pt x="866717" y="90399"/>
                    <a:pt x="865086" y="91564"/>
                    <a:pt x="863075" y="91564"/>
                  </a:cubicBezTo>
                  <a:cubicBezTo>
                    <a:pt x="861064" y="91564"/>
                    <a:pt x="859433" y="90399"/>
                    <a:pt x="859433" y="88962"/>
                  </a:cubicBezTo>
                  <a:cubicBezTo>
                    <a:pt x="859433" y="87524"/>
                    <a:pt x="861064" y="86360"/>
                    <a:pt x="863075" y="86360"/>
                  </a:cubicBezTo>
                  <a:close/>
                  <a:moveTo>
                    <a:pt x="1461349" y="69713"/>
                  </a:moveTo>
                  <a:cubicBezTo>
                    <a:pt x="1462211" y="69713"/>
                    <a:pt x="1462910" y="70178"/>
                    <a:pt x="1462910" y="70753"/>
                  </a:cubicBezTo>
                  <a:cubicBezTo>
                    <a:pt x="1462910" y="71328"/>
                    <a:pt x="1462211" y="71794"/>
                    <a:pt x="1461349" y="71794"/>
                  </a:cubicBezTo>
                  <a:cubicBezTo>
                    <a:pt x="1460487" y="71794"/>
                    <a:pt x="1459788" y="71328"/>
                    <a:pt x="1459788" y="70753"/>
                  </a:cubicBezTo>
                  <a:cubicBezTo>
                    <a:pt x="1459788" y="70178"/>
                    <a:pt x="1460487" y="69713"/>
                    <a:pt x="1461349" y="69713"/>
                  </a:cubicBezTo>
                  <a:close/>
                  <a:moveTo>
                    <a:pt x="928105" y="66591"/>
                  </a:moveTo>
                  <a:cubicBezTo>
                    <a:pt x="930979" y="66591"/>
                    <a:pt x="933308" y="68919"/>
                    <a:pt x="933308" y="71794"/>
                  </a:cubicBezTo>
                  <a:cubicBezTo>
                    <a:pt x="933308" y="74667"/>
                    <a:pt x="930979" y="76996"/>
                    <a:pt x="928105" y="76996"/>
                  </a:cubicBezTo>
                  <a:cubicBezTo>
                    <a:pt x="925231" y="76996"/>
                    <a:pt x="922902" y="74667"/>
                    <a:pt x="922902" y="71794"/>
                  </a:cubicBezTo>
                  <a:cubicBezTo>
                    <a:pt x="922902" y="68919"/>
                    <a:pt x="925231" y="66591"/>
                    <a:pt x="928105" y="66591"/>
                  </a:cubicBezTo>
                  <a:close/>
                  <a:moveTo>
                    <a:pt x="703883" y="66590"/>
                  </a:moveTo>
                  <a:cubicBezTo>
                    <a:pt x="704171" y="66590"/>
                    <a:pt x="704404" y="66824"/>
                    <a:pt x="704404" y="67111"/>
                  </a:cubicBezTo>
                  <a:cubicBezTo>
                    <a:pt x="704404" y="67399"/>
                    <a:pt x="704171" y="67632"/>
                    <a:pt x="703883" y="67632"/>
                  </a:cubicBezTo>
                  <a:cubicBezTo>
                    <a:pt x="703595" y="67632"/>
                    <a:pt x="703362" y="67399"/>
                    <a:pt x="703362" y="67111"/>
                  </a:cubicBezTo>
                  <a:cubicBezTo>
                    <a:pt x="703362" y="66824"/>
                    <a:pt x="703595" y="66590"/>
                    <a:pt x="703883" y="66590"/>
                  </a:cubicBezTo>
                  <a:close/>
                  <a:moveTo>
                    <a:pt x="992614" y="57227"/>
                  </a:moveTo>
                  <a:cubicBezTo>
                    <a:pt x="993763" y="57227"/>
                    <a:pt x="994695" y="58391"/>
                    <a:pt x="994695" y="59829"/>
                  </a:cubicBezTo>
                  <a:cubicBezTo>
                    <a:pt x="994695" y="61266"/>
                    <a:pt x="993763" y="62431"/>
                    <a:pt x="992614" y="62431"/>
                  </a:cubicBezTo>
                  <a:cubicBezTo>
                    <a:pt x="991465" y="62431"/>
                    <a:pt x="990533" y="61266"/>
                    <a:pt x="990533" y="59829"/>
                  </a:cubicBezTo>
                  <a:cubicBezTo>
                    <a:pt x="990533" y="58391"/>
                    <a:pt x="991465" y="57227"/>
                    <a:pt x="992614" y="57227"/>
                  </a:cubicBezTo>
                  <a:close/>
                  <a:moveTo>
                    <a:pt x="1327648" y="46821"/>
                  </a:moveTo>
                  <a:cubicBezTo>
                    <a:pt x="1328223" y="46821"/>
                    <a:pt x="1328689" y="47521"/>
                    <a:pt x="1328689" y="48383"/>
                  </a:cubicBezTo>
                  <a:cubicBezTo>
                    <a:pt x="1328689" y="49244"/>
                    <a:pt x="1328223" y="49943"/>
                    <a:pt x="1327648" y="49943"/>
                  </a:cubicBezTo>
                  <a:cubicBezTo>
                    <a:pt x="1327073" y="49943"/>
                    <a:pt x="1326607" y="49244"/>
                    <a:pt x="1326607" y="48383"/>
                  </a:cubicBezTo>
                  <a:cubicBezTo>
                    <a:pt x="1326607" y="47521"/>
                    <a:pt x="1327073" y="46821"/>
                    <a:pt x="1327648" y="46821"/>
                  </a:cubicBezTo>
                  <a:close/>
                  <a:moveTo>
                    <a:pt x="1059204" y="46821"/>
                  </a:moveTo>
                  <a:cubicBezTo>
                    <a:pt x="1060353" y="46821"/>
                    <a:pt x="1061285" y="47987"/>
                    <a:pt x="1061285" y="49423"/>
                  </a:cubicBezTo>
                  <a:cubicBezTo>
                    <a:pt x="1061285" y="50861"/>
                    <a:pt x="1060353" y="52026"/>
                    <a:pt x="1059204" y="52026"/>
                  </a:cubicBezTo>
                  <a:cubicBezTo>
                    <a:pt x="1058055" y="52026"/>
                    <a:pt x="1057123" y="50861"/>
                    <a:pt x="1057123" y="49423"/>
                  </a:cubicBezTo>
                  <a:cubicBezTo>
                    <a:pt x="1057123" y="47987"/>
                    <a:pt x="1058055" y="46821"/>
                    <a:pt x="1059204" y="46821"/>
                  </a:cubicBezTo>
                  <a:close/>
                  <a:moveTo>
                    <a:pt x="1261057" y="42661"/>
                  </a:moveTo>
                  <a:cubicBezTo>
                    <a:pt x="1261632" y="42661"/>
                    <a:pt x="1262098" y="43127"/>
                    <a:pt x="1262098" y="43701"/>
                  </a:cubicBezTo>
                  <a:cubicBezTo>
                    <a:pt x="1262098" y="44277"/>
                    <a:pt x="1261632" y="44742"/>
                    <a:pt x="1261057" y="44742"/>
                  </a:cubicBezTo>
                  <a:cubicBezTo>
                    <a:pt x="1260482" y="44742"/>
                    <a:pt x="1260016" y="44277"/>
                    <a:pt x="1260016" y="43701"/>
                  </a:cubicBezTo>
                  <a:cubicBezTo>
                    <a:pt x="1260016" y="43127"/>
                    <a:pt x="1260482" y="42661"/>
                    <a:pt x="1261057" y="42661"/>
                  </a:cubicBezTo>
                  <a:close/>
                  <a:moveTo>
                    <a:pt x="1193946" y="39539"/>
                  </a:moveTo>
                  <a:cubicBezTo>
                    <a:pt x="1194808" y="39539"/>
                    <a:pt x="1195507" y="40237"/>
                    <a:pt x="1195507" y="41099"/>
                  </a:cubicBezTo>
                  <a:cubicBezTo>
                    <a:pt x="1195507" y="41962"/>
                    <a:pt x="1194808" y="42661"/>
                    <a:pt x="1193946" y="42661"/>
                  </a:cubicBezTo>
                  <a:cubicBezTo>
                    <a:pt x="1193084" y="42661"/>
                    <a:pt x="1192385" y="41962"/>
                    <a:pt x="1192385" y="41099"/>
                  </a:cubicBezTo>
                  <a:cubicBezTo>
                    <a:pt x="1192385" y="40237"/>
                    <a:pt x="1193084" y="39539"/>
                    <a:pt x="1193946" y="39539"/>
                  </a:cubicBezTo>
                  <a:close/>
                  <a:moveTo>
                    <a:pt x="1126316" y="39539"/>
                  </a:moveTo>
                  <a:cubicBezTo>
                    <a:pt x="1127753" y="39539"/>
                    <a:pt x="1128918" y="41169"/>
                    <a:pt x="1128918" y="43181"/>
                  </a:cubicBezTo>
                  <a:cubicBezTo>
                    <a:pt x="1128918" y="45192"/>
                    <a:pt x="1127753" y="46823"/>
                    <a:pt x="1126316" y="46823"/>
                  </a:cubicBezTo>
                  <a:cubicBezTo>
                    <a:pt x="1124879" y="46823"/>
                    <a:pt x="1123714" y="45192"/>
                    <a:pt x="1123714" y="43181"/>
                  </a:cubicBezTo>
                  <a:cubicBezTo>
                    <a:pt x="1123714" y="41169"/>
                    <a:pt x="1124879" y="39539"/>
                    <a:pt x="1126316" y="39539"/>
                  </a:cubicBezTo>
                  <a:close/>
                  <a:moveTo>
                    <a:pt x="830300" y="19769"/>
                  </a:moveTo>
                  <a:cubicBezTo>
                    <a:pt x="830875" y="19769"/>
                    <a:pt x="831341" y="20468"/>
                    <a:pt x="831341" y="21330"/>
                  </a:cubicBezTo>
                  <a:cubicBezTo>
                    <a:pt x="831341" y="22192"/>
                    <a:pt x="830875" y="22891"/>
                    <a:pt x="830300" y="22891"/>
                  </a:cubicBezTo>
                  <a:cubicBezTo>
                    <a:pt x="829725" y="22891"/>
                    <a:pt x="829259" y="22192"/>
                    <a:pt x="829259" y="21330"/>
                  </a:cubicBezTo>
                  <a:cubicBezTo>
                    <a:pt x="829259" y="20468"/>
                    <a:pt x="829725" y="19769"/>
                    <a:pt x="830300" y="19769"/>
                  </a:cubicBezTo>
                  <a:close/>
                  <a:moveTo>
                    <a:pt x="894810" y="0"/>
                  </a:moveTo>
                  <a:cubicBezTo>
                    <a:pt x="895385" y="0"/>
                    <a:pt x="895851" y="1165"/>
                    <a:pt x="895851" y="2602"/>
                  </a:cubicBezTo>
                  <a:cubicBezTo>
                    <a:pt x="895851" y="4039"/>
                    <a:pt x="895385" y="5204"/>
                    <a:pt x="894810" y="5204"/>
                  </a:cubicBezTo>
                  <a:cubicBezTo>
                    <a:pt x="894235" y="5204"/>
                    <a:pt x="893769" y="4039"/>
                    <a:pt x="893769" y="2602"/>
                  </a:cubicBezTo>
                  <a:cubicBezTo>
                    <a:pt x="893769" y="1165"/>
                    <a:pt x="894235" y="0"/>
                    <a:pt x="894810" y="0"/>
                  </a:cubicBezTo>
                  <a:close/>
                </a:path>
              </a:pathLst>
            </a:custGeom>
            <a:gradFill flip="none" rotWithShape="1">
              <a:gsLst>
                <a:gs pos="32000">
                  <a:schemeClr val="accent2">
                    <a:lumMod val="75000"/>
                    <a:alpha val="21000"/>
                  </a:schemeClr>
                </a:gs>
                <a:gs pos="94000">
                  <a:schemeClr val="accent1">
                    <a:lumMod val="75000"/>
                  </a:schemeClr>
                </a:gs>
              </a:gsLst>
              <a:path path="circle">
                <a:fillToRect l="50000" t="50000" r="50000" b="50000"/>
              </a:path>
              <a:tileRect/>
            </a:gra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Medium" panose="020B0600000000000000" pitchFamily="34" charset="-122"/>
                <a:sym typeface="思源黑体 CN Normal" panose="020B0400000000000000" pitchFamily="34" charset="-122"/>
              </a:endParaRPr>
            </a:p>
          </p:txBody>
        </p:sp>
      </p:grpSp>
      <p:sp>
        <p:nvSpPr>
          <p:cNvPr id="18" name="矩形 17"/>
          <p:cNvSpPr/>
          <p:nvPr/>
        </p:nvSpPr>
        <p:spPr>
          <a:xfrm rot="10800000">
            <a:off x="7598679" y="869730"/>
            <a:ext cx="4580460" cy="1397155"/>
          </a:xfrm>
          <a:prstGeom prst="rect">
            <a:avLst/>
          </a:prstGeom>
          <a:gradFill>
            <a:gsLst>
              <a:gs pos="52000">
                <a:srgbClr val="FFFFFF"/>
              </a:gs>
              <a:gs pos="90000">
                <a:srgbClr val="FFFFFF">
                  <a:alpha val="0"/>
                </a:srgbClr>
              </a:gs>
            </a:gsLst>
            <a:lin ang="0" scaled="0"/>
          </a:gradFill>
          <a:ln w="12700" cap="flat" cmpd="sng" algn="ctr">
            <a:noFill/>
            <a:prstDash val="solid"/>
            <a:miter lim="800000"/>
          </a:ln>
          <a:effectLst>
            <a:outerShdw blurRad="190500" dist="38100" algn="r" rotWithShape="0">
              <a:srgbClr val="3B8BF1">
                <a:alpha val="15000"/>
              </a:srgbClr>
            </a:outerShdw>
          </a:effectLst>
        </p:spPr>
        <p:txBody>
          <a:bodyPr rtlCol="0" anchor="ctr"/>
          <a:lstStyle/>
          <a:p>
            <a:pPr algn="ctr"/>
            <a:r>
              <a:rPr lang="en-US" altLang="zh-CN" kern="0" dirty="0">
                <a:solidFill>
                  <a:prstClr val="white"/>
                </a:solidFill>
                <a:latin typeface="Montserrat"/>
              </a:rPr>
              <a:t>v</a:t>
            </a:r>
            <a:endParaRPr lang="zh-CN" altLang="en-US" kern="0" dirty="0">
              <a:solidFill>
                <a:prstClr val="white"/>
              </a:solidFill>
              <a:latin typeface="Montserrat"/>
            </a:endParaRPr>
          </a:p>
        </p:txBody>
      </p:sp>
      <p:sp>
        <p:nvSpPr>
          <p:cNvPr id="19" name="矩形 18"/>
          <p:cNvSpPr/>
          <p:nvPr/>
        </p:nvSpPr>
        <p:spPr>
          <a:xfrm rot="10800000">
            <a:off x="8075695" y="2748512"/>
            <a:ext cx="4116304" cy="1397155"/>
          </a:xfrm>
          <a:prstGeom prst="rect">
            <a:avLst/>
          </a:prstGeom>
          <a:gradFill>
            <a:gsLst>
              <a:gs pos="52000">
                <a:srgbClr val="FFFFFF"/>
              </a:gs>
              <a:gs pos="90000">
                <a:srgbClr val="FFFFFF">
                  <a:alpha val="0"/>
                </a:srgbClr>
              </a:gs>
            </a:gsLst>
            <a:lin ang="0" scaled="0"/>
          </a:gradFill>
          <a:ln w="12700" cap="flat" cmpd="sng" algn="ctr">
            <a:noFill/>
            <a:prstDash val="solid"/>
            <a:miter lim="800000"/>
          </a:ln>
          <a:effectLst>
            <a:outerShdw blurRad="190500" dist="38100" algn="r" rotWithShape="0">
              <a:srgbClr val="3B8BF1">
                <a:alpha val="15000"/>
              </a:srgbClr>
            </a:outerShdw>
          </a:effectLst>
        </p:spPr>
        <p:txBody>
          <a:bodyPr rtlCol="0" anchor="ctr"/>
          <a:lstStyle/>
          <a:p>
            <a:pPr algn="ctr"/>
            <a:r>
              <a:rPr lang="en-US" altLang="zh-CN" kern="0" dirty="0">
                <a:solidFill>
                  <a:prstClr val="white"/>
                </a:solidFill>
                <a:latin typeface="Montserrat"/>
              </a:rPr>
              <a:t>v</a:t>
            </a:r>
            <a:endParaRPr lang="zh-CN" altLang="en-US" kern="0" dirty="0">
              <a:solidFill>
                <a:prstClr val="white"/>
              </a:solidFill>
              <a:latin typeface="Montserrat"/>
            </a:endParaRPr>
          </a:p>
        </p:txBody>
      </p:sp>
      <p:sp>
        <p:nvSpPr>
          <p:cNvPr id="20" name="矩形 19"/>
          <p:cNvSpPr/>
          <p:nvPr/>
        </p:nvSpPr>
        <p:spPr>
          <a:xfrm rot="10800000">
            <a:off x="8075697" y="4625923"/>
            <a:ext cx="4116303" cy="1397155"/>
          </a:xfrm>
          <a:prstGeom prst="rect">
            <a:avLst/>
          </a:prstGeom>
          <a:gradFill>
            <a:gsLst>
              <a:gs pos="52000">
                <a:srgbClr val="FFFFFF"/>
              </a:gs>
              <a:gs pos="90000">
                <a:srgbClr val="FFFFFF">
                  <a:alpha val="0"/>
                </a:srgbClr>
              </a:gs>
            </a:gsLst>
            <a:lin ang="0" scaled="0"/>
          </a:gradFill>
          <a:ln w="12700" cap="flat" cmpd="sng" algn="ctr">
            <a:noFill/>
            <a:prstDash val="solid"/>
            <a:miter lim="800000"/>
          </a:ln>
          <a:effectLst>
            <a:outerShdw blurRad="190500" dist="38100" algn="r" rotWithShape="0">
              <a:srgbClr val="3B8BF1">
                <a:alpha val="15000"/>
              </a:srgbClr>
            </a:outerShdw>
          </a:effectLst>
        </p:spPr>
        <p:txBody>
          <a:bodyPr rtlCol="0" anchor="ctr"/>
          <a:lstStyle/>
          <a:p>
            <a:pPr algn="ctr"/>
            <a:r>
              <a:rPr lang="en-US" altLang="zh-CN" kern="0" dirty="0">
                <a:solidFill>
                  <a:prstClr val="white"/>
                </a:solidFill>
                <a:latin typeface="Montserrat"/>
              </a:rPr>
              <a:t>v</a:t>
            </a:r>
            <a:endParaRPr lang="zh-CN" altLang="en-US" kern="0" dirty="0">
              <a:solidFill>
                <a:prstClr val="white"/>
              </a:solidFill>
              <a:latin typeface="Montserrat"/>
            </a:endParaRPr>
          </a:p>
        </p:txBody>
      </p:sp>
      <p:sp>
        <p:nvSpPr>
          <p:cNvPr id="16" name="矩形 15"/>
          <p:cNvSpPr/>
          <p:nvPr/>
        </p:nvSpPr>
        <p:spPr>
          <a:xfrm>
            <a:off x="-1" y="2794883"/>
            <a:ext cx="4116303" cy="1397155"/>
          </a:xfrm>
          <a:prstGeom prst="rect">
            <a:avLst/>
          </a:prstGeom>
          <a:gradFill>
            <a:gsLst>
              <a:gs pos="52000">
                <a:srgbClr val="FFFFFF"/>
              </a:gs>
              <a:gs pos="90000">
                <a:srgbClr val="FFFFFF">
                  <a:alpha val="0"/>
                </a:srgbClr>
              </a:gs>
            </a:gsLst>
            <a:lin ang="0" scaled="0"/>
          </a:gradFill>
          <a:ln w="12700" cap="flat" cmpd="sng" algn="ctr">
            <a:noFill/>
            <a:prstDash val="solid"/>
            <a:miter lim="800000"/>
          </a:ln>
          <a:effectLst>
            <a:outerShdw blurRad="190500" dist="38100" algn="r" rotWithShape="0">
              <a:srgbClr val="3B8BF1">
                <a:alpha val="15000"/>
              </a:srgbClr>
            </a:outerShdw>
          </a:effectLst>
        </p:spPr>
        <p:txBody>
          <a:bodyPr rtlCol="0" anchor="ctr"/>
          <a:lstStyle/>
          <a:p>
            <a:pPr algn="ctr"/>
            <a:r>
              <a:rPr lang="en-US" altLang="zh-CN" kern="0" dirty="0">
                <a:solidFill>
                  <a:prstClr val="white"/>
                </a:solidFill>
                <a:latin typeface="Montserrat"/>
              </a:rPr>
              <a:t>v</a:t>
            </a:r>
            <a:endParaRPr lang="zh-CN" altLang="en-US" kern="0" dirty="0">
              <a:solidFill>
                <a:prstClr val="white"/>
              </a:solidFill>
              <a:latin typeface="Montserrat"/>
            </a:endParaRPr>
          </a:p>
        </p:txBody>
      </p:sp>
      <p:sp>
        <p:nvSpPr>
          <p:cNvPr id="17" name="矩形 16"/>
          <p:cNvSpPr/>
          <p:nvPr/>
        </p:nvSpPr>
        <p:spPr>
          <a:xfrm>
            <a:off x="-1" y="4685098"/>
            <a:ext cx="4116303" cy="1397155"/>
          </a:xfrm>
          <a:prstGeom prst="rect">
            <a:avLst/>
          </a:prstGeom>
          <a:gradFill>
            <a:gsLst>
              <a:gs pos="52000">
                <a:srgbClr val="FFFFFF"/>
              </a:gs>
              <a:gs pos="90000">
                <a:srgbClr val="FFFFFF">
                  <a:alpha val="0"/>
                </a:srgbClr>
              </a:gs>
            </a:gsLst>
            <a:lin ang="0" scaled="0"/>
          </a:gradFill>
          <a:ln w="12700" cap="flat" cmpd="sng" algn="ctr">
            <a:noFill/>
            <a:prstDash val="solid"/>
            <a:miter lim="800000"/>
          </a:ln>
          <a:effectLst>
            <a:outerShdw blurRad="190500" dist="38100" algn="r" rotWithShape="0">
              <a:srgbClr val="3B8BF1">
                <a:alpha val="15000"/>
              </a:srgbClr>
            </a:outerShdw>
          </a:effectLst>
        </p:spPr>
        <p:txBody>
          <a:bodyPr rtlCol="0" anchor="ctr"/>
          <a:lstStyle/>
          <a:p>
            <a:pPr algn="ctr"/>
            <a:r>
              <a:rPr lang="en-US" altLang="zh-CN" kern="0" dirty="0">
                <a:solidFill>
                  <a:prstClr val="white"/>
                </a:solidFill>
                <a:latin typeface="Montserrat"/>
              </a:rPr>
              <a:t>v</a:t>
            </a:r>
            <a:endParaRPr lang="zh-CN" altLang="en-US" kern="0" dirty="0">
              <a:solidFill>
                <a:prstClr val="white"/>
              </a:solidFill>
              <a:latin typeface="Montserrat"/>
            </a:endParaRPr>
          </a:p>
        </p:txBody>
      </p:sp>
      <p:sp>
        <p:nvSpPr>
          <p:cNvPr id="15" name="矩形 14"/>
          <p:cNvSpPr/>
          <p:nvPr/>
        </p:nvSpPr>
        <p:spPr>
          <a:xfrm>
            <a:off x="-1" y="889261"/>
            <a:ext cx="4116303" cy="1397155"/>
          </a:xfrm>
          <a:prstGeom prst="rect">
            <a:avLst/>
          </a:prstGeom>
          <a:gradFill>
            <a:gsLst>
              <a:gs pos="52000">
                <a:srgbClr val="FFFFFF"/>
              </a:gs>
              <a:gs pos="90000">
                <a:srgbClr val="FFFFFF">
                  <a:alpha val="0"/>
                </a:srgbClr>
              </a:gs>
            </a:gsLst>
            <a:lin ang="0" scaled="0"/>
          </a:gradFill>
          <a:ln w="12700" cap="flat" cmpd="sng" algn="ctr">
            <a:noFill/>
            <a:prstDash val="solid"/>
            <a:miter lim="800000"/>
          </a:ln>
          <a:effectLst>
            <a:outerShdw blurRad="190500" dist="38100" algn="r" rotWithShape="0">
              <a:srgbClr val="3B8BF1">
                <a:alpha val="15000"/>
              </a:srgbClr>
            </a:outerShdw>
          </a:effectLst>
        </p:spPr>
        <p:txBody>
          <a:bodyPr rtlCol="0" anchor="ctr"/>
          <a:lstStyle/>
          <a:p>
            <a:pPr algn="ctr"/>
            <a:r>
              <a:rPr lang="en-US" altLang="zh-CN" kern="0" dirty="0">
                <a:solidFill>
                  <a:prstClr val="white"/>
                </a:solidFill>
                <a:latin typeface="Montserrat"/>
              </a:rPr>
              <a:t>v</a:t>
            </a:r>
            <a:endParaRPr lang="zh-CN" altLang="en-US" kern="0" dirty="0">
              <a:solidFill>
                <a:prstClr val="white"/>
              </a:solidFill>
              <a:latin typeface="Montserrat"/>
            </a:endParaRPr>
          </a:p>
        </p:txBody>
      </p:sp>
      <p:sp>
        <p:nvSpPr>
          <p:cNvPr id="43" name="矩形 42"/>
          <p:cNvSpPr/>
          <p:nvPr/>
        </p:nvSpPr>
        <p:spPr>
          <a:xfrm>
            <a:off x="8909902" y="2931160"/>
            <a:ext cx="3098165" cy="1027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lang="zh-CN" altLang="zh-CN" sz="2200" b="1" kern="100" dirty="0">
                <a:solidFill>
                  <a:schemeClr val="tx1"/>
                </a:solidFill>
                <a:latin typeface="楷体" panose="02010609060101010101" charset="-122"/>
                <a:ea typeface="楷体" panose="02010609060101010101" charset="-122"/>
              </a:rPr>
              <a:t>高效集聚全球创新要素、自主拓展产业新赛道</a:t>
            </a:r>
            <a:endParaRPr lang="zh-CN" altLang="zh-CN" sz="2200" b="1" kern="100" dirty="0">
              <a:solidFill>
                <a:schemeClr val="tx1"/>
              </a:solidFill>
              <a:latin typeface="楷体" panose="02010609060101010101" charset="-122"/>
              <a:ea typeface="楷体" panose="02010609060101010101" charset="-122"/>
            </a:endParaRPr>
          </a:p>
        </p:txBody>
      </p:sp>
      <p:sp>
        <p:nvSpPr>
          <p:cNvPr id="67" name="矩形 66"/>
          <p:cNvSpPr/>
          <p:nvPr/>
        </p:nvSpPr>
        <p:spPr>
          <a:xfrm>
            <a:off x="532003" y="1068253"/>
            <a:ext cx="3447415" cy="1027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lang="zh-CN" altLang="zh-CN" sz="2200" b="1" kern="100" dirty="0">
                <a:solidFill>
                  <a:schemeClr val="tx1"/>
                </a:solidFill>
                <a:effectLst/>
                <a:latin typeface="楷体" panose="02010609060101010101" charset="-122"/>
                <a:ea typeface="楷体" panose="02010609060101010101" charset="-122"/>
                <a:cs typeface="仿宋" panose="02010609060101010101" pitchFamily="49" charset="-122"/>
              </a:rPr>
              <a:t>把握人工智能等</a:t>
            </a:r>
            <a:endParaRPr lang="zh-CN" altLang="zh-CN" sz="2200" b="1" kern="100" dirty="0">
              <a:solidFill>
                <a:schemeClr val="tx1"/>
              </a:solidFill>
              <a:effectLst/>
              <a:latin typeface="楷体" panose="02010609060101010101" charset="-122"/>
              <a:ea typeface="楷体" panose="02010609060101010101" charset="-122"/>
              <a:cs typeface="仿宋" panose="02010609060101010101" pitchFamily="49" charset="-122"/>
            </a:endParaRPr>
          </a:p>
          <a:p>
            <a:pPr algn="r">
              <a:lnSpc>
                <a:spcPct val="120000"/>
              </a:lnSpc>
            </a:pPr>
            <a:r>
              <a:rPr lang="zh-CN" altLang="zh-CN" sz="2200" b="1" kern="100" dirty="0">
                <a:solidFill>
                  <a:schemeClr val="tx1"/>
                </a:solidFill>
                <a:effectLst/>
                <a:latin typeface="楷体" panose="02010609060101010101" charset="-122"/>
                <a:ea typeface="楷体" panose="02010609060101010101" charset="-122"/>
                <a:cs typeface="仿宋" panose="02010609060101010101" pitchFamily="49" charset="-122"/>
              </a:rPr>
              <a:t>新科技革命浪潮</a:t>
            </a:r>
            <a:endParaRPr kumimoji="1" lang="en-US" altLang="zh-CN" sz="2200" b="1" kern="100" dirty="0">
              <a:solidFill>
                <a:schemeClr val="tx1"/>
              </a:solidFill>
              <a:latin typeface="楷体" panose="02010609060101010101" charset="-122"/>
              <a:ea typeface="楷体" panose="02010609060101010101" charset="-122"/>
            </a:endParaRPr>
          </a:p>
        </p:txBody>
      </p:sp>
      <p:sp>
        <p:nvSpPr>
          <p:cNvPr id="61" name="矩形 60"/>
          <p:cNvSpPr/>
          <p:nvPr/>
        </p:nvSpPr>
        <p:spPr>
          <a:xfrm>
            <a:off x="-72003" y="3160489"/>
            <a:ext cx="3373120" cy="62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lang="zh-CN" altLang="zh-CN" sz="2200" b="1" kern="100" dirty="0">
                <a:solidFill>
                  <a:schemeClr val="tx1"/>
                </a:solidFill>
                <a:latin typeface="楷体" panose="02010609060101010101" charset="-122"/>
                <a:ea typeface="楷体" panose="02010609060101010101" charset="-122"/>
              </a:rPr>
              <a:t>实现人与自然和谐共生</a:t>
            </a:r>
            <a:endParaRPr lang="en-US" altLang="zh-CN" sz="2200" b="1" kern="100" dirty="0">
              <a:solidFill>
                <a:schemeClr val="tx1"/>
              </a:solidFill>
              <a:latin typeface="楷体" panose="02010609060101010101" charset="-122"/>
              <a:ea typeface="楷体" panose="02010609060101010101" charset="-122"/>
            </a:endParaRPr>
          </a:p>
        </p:txBody>
      </p:sp>
      <p:sp>
        <p:nvSpPr>
          <p:cNvPr id="49" name="矩形 48"/>
          <p:cNvSpPr/>
          <p:nvPr/>
        </p:nvSpPr>
        <p:spPr>
          <a:xfrm>
            <a:off x="8300801" y="1137149"/>
            <a:ext cx="3373120" cy="1027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lang="zh-CN" altLang="zh-CN" sz="2200" b="1" kern="100" dirty="0">
                <a:solidFill>
                  <a:schemeClr val="tx1"/>
                </a:solidFill>
                <a:latin typeface="楷体" panose="02010609060101010101" charset="-122"/>
                <a:ea typeface="楷体" panose="02010609060101010101" charset="-122"/>
              </a:rPr>
              <a:t>保持并增强产业体系完备和配套能力强的优势</a:t>
            </a:r>
            <a:endParaRPr lang="en-US" altLang="zh-CN" sz="2200" b="1" kern="100" dirty="0">
              <a:solidFill>
                <a:schemeClr val="tx1"/>
              </a:solidFill>
              <a:latin typeface="楷体" panose="02010609060101010101" charset="-122"/>
              <a:ea typeface="楷体" panose="02010609060101010101" charset="-122"/>
            </a:endParaRPr>
          </a:p>
        </p:txBody>
      </p:sp>
      <p:sp>
        <p:nvSpPr>
          <p:cNvPr id="75" name="矩形 74"/>
          <p:cNvSpPr/>
          <p:nvPr/>
        </p:nvSpPr>
        <p:spPr>
          <a:xfrm>
            <a:off x="8167221" y="4909824"/>
            <a:ext cx="3412490" cy="1027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lang="zh-CN" altLang="zh-CN" sz="2200" b="1" kern="100" dirty="0">
                <a:solidFill>
                  <a:schemeClr val="tx1"/>
                </a:solidFill>
                <a:latin typeface="楷体" panose="02010609060101010101" charset="-122"/>
                <a:ea typeface="楷体" panose="02010609060101010101" charset="-122"/>
              </a:rPr>
              <a:t>实现重要产业链自主可控、确保国民经济循环畅通</a:t>
            </a:r>
            <a:endParaRPr lang="en-US" altLang="zh-CN" sz="2200" b="1" kern="100" dirty="0">
              <a:solidFill>
                <a:schemeClr val="tx1"/>
              </a:solidFill>
              <a:latin typeface="楷体" panose="02010609060101010101" charset="-122"/>
              <a:ea typeface="楷体" panose="02010609060101010101" charset="-122"/>
            </a:endParaRPr>
          </a:p>
        </p:txBody>
      </p:sp>
      <p:sp>
        <p:nvSpPr>
          <p:cNvPr id="93" name="矩形 92"/>
          <p:cNvSpPr/>
          <p:nvPr/>
        </p:nvSpPr>
        <p:spPr>
          <a:xfrm>
            <a:off x="463912" y="5087348"/>
            <a:ext cx="3533140" cy="62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lnSpc>
                <a:spcPct val="120000"/>
              </a:lnSpc>
            </a:pPr>
            <a:r>
              <a:rPr lang="zh-CN" altLang="en-US" sz="2200" b="1" kern="100" dirty="0">
                <a:solidFill>
                  <a:schemeClr val="tx1"/>
                </a:solidFill>
                <a:latin typeface="楷体" panose="02010609060101010101" charset="-122"/>
                <a:ea typeface="楷体" panose="02010609060101010101" charset="-122"/>
              </a:rPr>
              <a:t>提</a:t>
            </a:r>
            <a:r>
              <a:rPr lang="zh-CN" altLang="zh-CN" sz="2200" b="1" kern="100" dirty="0">
                <a:solidFill>
                  <a:schemeClr val="tx1"/>
                </a:solidFill>
                <a:latin typeface="楷体" panose="02010609060101010101" charset="-122"/>
                <a:ea typeface="楷体" panose="02010609060101010101" charset="-122"/>
              </a:rPr>
              <a:t>升产业体系整体效能</a:t>
            </a:r>
            <a:endParaRPr lang="en-US" altLang="zh-CN" sz="2200" b="1" kern="100" dirty="0">
              <a:solidFill>
                <a:schemeClr val="tx1"/>
              </a:solidFill>
              <a:latin typeface="楷体" panose="02010609060101010101" charset="-122"/>
              <a:ea typeface="楷体" panose="02010609060101010101" charset="-122"/>
            </a:endParaRPr>
          </a:p>
        </p:txBody>
      </p:sp>
      <p:cxnSp>
        <p:nvCxnSpPr>
          <p:cNvPr id="84" name="直接箭头连接符 79"/>
          <p:cNvCxnSpPr/>
          <p:nvPr/>
        </p:nvCxnSpPr>
        <p:spPr bwMode="auto">
          <a:xfrm>
            <a:off x="6216765" y="-949153"/>
            <a:ext cx="6355726" cy="2375"/>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0" name="椭圆 99"/>
          <p:cNvSpPr/>
          <p:nvPr/>
        </p:nvSpPr>
        <p:spPr>
          <a:xfrm>
            <a:off x="2118019" y="7948039"/>
            <a:ext cx="4379567" cy="4379567"/>
          </a:xfrm>
          <a:prstGeom prst="ellipse">
            <a:avLst/>
          </a:prstGeom>
          <a:noFill/>
          <a:ln w="19050" cap="rnd">
            <a:solidFill>
              <a:srgbClr val="DF1716">
                <a:alpha val="10000"/>
              </a:srgb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Medium" panose="020B0600000000000000" pitchFamily="34" charset="-122"/>
              <a:sym typeface="思源黑体 CN Normal" panose="020B0400000000000000" pitchFamily="34" charset="-122"/>
            </a:endParaRPr>
          </a:p>
        </p:txBody>
      </p:sp>
      <p:grpSp>
        <p:nvGrpSpPr>
          <p:cNvPr id="6" name="组合 5"/>
          <p:cNvGrpSpPr/>
          <p:nvPr/>
        </p:nvGrpSpPr>
        <p:grpSpPr>
          <a:xfrm>
            <a:off x="3431649" y="1042518"/>
            <a:ext cx="5328702" cy="4906516"/>
            <a:chOff x="3431649" y="1155627"/>
            <a:chExt cx="5328702" cy="4906516"/>
          </a:xfrm>
        </p:grpSpPr>
        <p:sp>
          <p:nvSpPr>
            <p:cNvPr id="7" name="íṩ1îḓe"/>
            <p:cNvSpPr/>
            <p:nvPr/>
          </p:nvSpPr>
          <p:spPr>
            <a:xfrm>
              <a:off x="3431649" y="3075485"/>
              <a:ext cx="1066800" cy="1066800"/>
            </a:xfrm>
            <a:prstGeom prst="ellipse">
              <a:avLst/>
            </a:prstGeom>
            <a:solidFill>
              <a:srgbClr val="0765FF"/>
            </a:solidFill>
            <a:ln w="12700" cap="rnd">
              <a:noFill/>
              <a:prstDash val="solid"/>
              <a:round/>
            </a:ln>
            <a:effectLst>
              <a:outerShdw blurRad="254000" dist="127000" algn="ctr" rotWithShape="0">
                <a:srgbClr val="0765FF">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2000" b="1" dirty="0">
                <a:solidFill>
                  <a:schemeClr val="bg1"/>
                </a:solidFill>
                <a:latin typeface="Arial" panose="020B0604020202020204" pitchFamily="34" charset="0"/>
                <a:ea typeface="微软雅黑" panose="020B0503020204020204" pitchFamily="34" charset="-122"/>
              </a:endParaRPr>
            </a:p>
          </p:txBody>
        </p:sp>
        <p:sp>
          <p:nvSpPr>
            <p:cNvPr id="8" name="ïşľïḓè"/>
            <p:cNvSpPr/>
            <p:nvPr/>
          </p:nvSpPr>
          <p:spPr>
            <a:xfrm>
              <a:off x="4176420" y="1155627"/>
              <a:ext cx="1066800" cy="1066800"/>
            </a:xfrm>
            <a:prstGeom prst="ellipse">
              <a:avLst/>
            </a:prstGeom>
            <a:solidFill>
              <a:srgbClr val="0037BA"/>
            </a:solidFill>
            <a:ln w="12700" cap="rnd">
              <a:noFill/>
              <a:prstDash val="solid"/>
              <a:round/>
            </a:ln>
            <a:effectLst>
              <a:outerShdw blurRad="254000" dist="127000" algn="ctr" rotWithShape="0">
                <a:srgbClr val="0037BA">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2000" b="1" dirty="0">
                <a:solidFill>
                  <a:srgbClr val="0037BA"/>
                </a:solidFill>
                <a:latin typeface="Arial" panose="020B0604020202020204" pitchFamily="34" charset="0"/>
                <a:ea typeface="微软雅黑" panose="020B0503020204020204" pitchFamily="34" charset="-122"/>
              </a:endParaRPr>
            </a:p>
          </p:txBody>
        </p:sp>
        <p:sp>
          <p:nvSpPr>
            <p:cNvPr id="9" name="i$ľïďé"/>
            <p:cNvSpPr/>
            <p:nvPr/>
          </p:nvSpPr>
          <p:spPr>
            <a:xfrm>
              <a:off x="4176420" y="4995343"/>
              <a:ext cx="1066800" cy="1066800"/>
            </a:xfrm>
            <a:prstGeom prst="ellipse">
              <a:avLst/>
            </a:prstGeom>
            <a:solidFill>
              <a:schemeClr val="accent4">
                <a:lumMod val="50000"/>
              </a:schemeClr>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2000" b="1" dirty="0">
                <a:solidFill>
                  <a:schemeClr val="bg1"/>
                </a:solidFill>
                <a:latin typeface="Arial" panose="020B0604020202020204" pitchFamily="34" charset="0"/>
                <a:ea typeface="微软雅黑" panose="020B0503020204020204" pitchFamily="34" charset="-122"/>
              </a:endParaRPr>
            </a:p>
          </p:txBody>
        </p:sp>
        <p:sp>
          <p:nvSpPr>
            <p:cNvPr id="10" name="îS1íďê"/>
            <p:cNvSpPr/>
            <p:nvPr/>
          </p:nvSpPr>
          <p:spPr>
            <a:xfrm flipH="1">
              <a:off x="7693551" y="3075485"/>
              <a:ext cx="1066800" cy="1066800"/>
            </a:xfrm>
            <a:prstGeom prst="ellipse">
              <a:avLst/>
            </a:prstGeom>
            <a:solidFill>
              <a:srgbClr val="92D050"/>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2000" b="1" dirty="0">
                <a:solidFill>
                  <a:schemeClr val="bg1"/>
                </a:solidFill>
                <a:latin typeface="Arial" panose="020B0604020202020204" pitchFamily="34" charset="0"/>
                <a:ea typeface="微软雅黑" panose="020B0503020204020204" pitchFamily="34" charset="-122"/>
              </a:endParaRPr>
            </a:p>
          </p:txBody>
        </p:sp>
        <p:sp>
          <p:nvSpPr>
            <p:cNvPr id="11" name="iŝ1îdè"/>
            <p:cNvSpPr/>
            <p:nvPr/>
          </p:nvSpPr>
          <p:spPr>
            <a:xfrm flipH="1">
              <a:off x="6948780" y="1155627"/>
              <a:ext cx="1066800" cy="1066800"/>
            </a:xfrm>
            <a:prstGeom prst="ellipse">
              <a:avLst/>
            </a:prstGeom>
            <a:solidFill>
              <a:schemeClr val="accent2">
                <a:lumMod val="75000"/>
              </a:schemeClr>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en-US" altLang="zh-CN" sz="2000" b="1" dirty="0">
                <a:solidFill>
                  <a:schemeClr val="bg1"/>
                </a:solidFill>
                <a:latin typeface="Arial" panose="020B0604020202020204" pitchFamily="34" charset="0"/>
                <a:ea typeface="微软雅黑" panose="020B0503020204020204" pitchFamily="34" charset="-122"/>
              </a:endParaRPr>
            </a:p>
          </p:txBody>
        </p:sp>
        <p:sp>
          <p:nvSpPr>
            <p:cNvPr id="12" name="íṥlíďè"/>
            <p:cNvSpPr/>
            <p:nvPr/>
          </p:nvSpPr>
          <p:spPr>
            <a:xfrm flipH="1">
              <a:off x="6948780" y="4995343"/>
              <a:ext cx="1066800" cy="1066800"/>
            </a:xfrm>
            <a:prstGeom prst="ellipse">
              <a:avLst/>
            </a:prstGeom>
            <a:solidFill>
              <a:srgbClr val="1F5F32"/>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en-US" altLang="zh-CN" sz="2000" b="1" dirty="0">
                <a:solidFill>
                  <a:srgbClr val="1F5F32"/>
                </a:solidFill>
                <a:latin typeface="Arial" panose="020B0604020202020204" pitchFamily="34" charset="0"/>
                <a:ea typeface="微软雅黑" panose="020B0503020204020204" pitchFamily="34" charset="-122"/>
              </a:endParaRPr>
            </a:p>
          </p:txBody>
        </p:sp>
      </p:grpSp>
      <p:sp>
        <p:nvSpPr>
          <p:cNvPr id="14" name="矩形 13"/>
          <p:cNvSpPr/>
          <p:nvPr/>
        </p:nvSpPr>
        <p:spPr>
          <a:xfrm>
            <a:off x="6507575" y="1306172"/>
            <a:ext cx="1969192" cy="54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zh-CN" sz="2400" b="1" kern="100" dirty="0">
                <a:solidFill>
                  <a:schemeClr val="bg1"/>
                </a:solidFill>
                <a:effectLst>
                  <a:outerShdw blurRad="38100" dist="38100" dir="2700000" algn="tl">
                    <a:srgbClr val="000000">
                      <a:alpha val="43137"/>
                    </a:srgbClr>
                  </a:outerShdw>
                </a:effectLst>
                <a:latin typeface="+mn-ea"/>
                <a:cs typeface="仿宋" panose="02010609060101010101" pitchFamily="49" charset="-122"/>
              </a:rPr>
              <a:t>完整性</a:t>
            </a:r>
            <a:endParaRPr kumimoji="1" lang="zh-CN" altLang="zh-CN" sz="2400" b="1" kern="100" dirty="0">
              <a:solidFill>
                <a:schemeClr val="bg1"/>
              </a:solidFill>
              <a:effectLst>
                <a:outerShdw blurRad="38100" dist="38100" dir="2700000" algn="tl">
                  <a:srgbClr val="000000">
                    <a:alpha val="43137"/>
                  </a:srgbClr>
                </a:outerShdw>
              </a:effectLst>
              <a:latin typeface="+mn-ea"/>
              <a:cs typeface="仿宋" panose="02010609060101010101" pitchFamily="49" charset="-122"/>
            </a:endParaRPr>
          </a:p>
        </p:txBody>
      </p:sp>
      <p:sp>
        <p:nvSpPr>
          <p:cNvPr id="21" name="矩形 20"/>
          <p:cNvSpPr/>
          <p:nvPr/>
        </p:nvSpPr>
        <p:spPr>
          <a:xfrm>
            <a:off x="3742842" y="1305894"/>
            <a:ext cx="1969192" cy="54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zh-CN" sz="2400" b="1" kern="100" dirty="0">
                <a:solidFill>
                  <a:schemeClr val="bg1"/>
                </a:solidFill>
                <a:effectLst>
                  <a:outerShdw blurRad="38100" dist="38100" dir="2700000" algn="tl">
                    <a:srgbClr val="000000">
                      <a:alpha val="43137"/>
                    </a:srgbClr>
                  </a:outerShdw>
                </a:effectLst>
                <a:latin typeface="+mn-ea"/>
                <a:cs typeface="仿宋" panose="02010609060101010101" pitchFamily="49" charset="-122"/>
              </a:rPr>
              <a:t>智能化</a:t>
            </a:r>
            <a:endParaRPr kumimoji="1" lang="en-US" altLang="zh-CN" sz="2400" b="1" dirty="0">
              <a:solidFill>
                <a:schemeClr val="bg1"/>
              </a:solidFill>
              <a:effectLst>
                <a:outerShdw blurRad="38100" dist="38100" dir="2700000" algn="tl">
                  <a:srgbClr val="000000">
                    <a:alpha val="43137"/>
                  </a:srgbClr>
                </a:outerShdw>
              </a:effectLst>
              <a:latin typeface="+mn-ea"/>
            </a:endParaRPr>
          </a:p>
        </p:txBody>
      </p:sp>
      <p:sp>
        <p:nvSpPr>
          <p:cNvPr id="23" name="矩形 22"/>
          <p:cNvSpPr/>
          <p:nvPr/>
        </p:nvSpPr>
        <p:spPr>
          <a:xfrm>
            <a:off x="2994822" y="3236194"/>
            <a:ext cx="1969192" cy="54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zh-CN" sz="2400" b="1" kern="100" dirty="0">
                <a:solidFill>
                  <a:schemeClr val="bg1"/>
                </a:solidFill>
                <a:effectLst>
                  <a:outerShdw blurRad="38100" dist="38100" dir="2700000" algn="tl">
                    <a:srgbClr val="000000">
                      <a:alpha val="43137"/>
                    </a:srgbClr>
                  </a:outerShdw>
                </a:effectLst>
                <a:latin typeface="+mn-ea"/>
              </a:rPr>
              <a:t>绿色化</a:t>
            </a:r>
            <a:endParaRPr lang="zh-CN" altLang="zh-CN" sz="2400" b="1" kern="100" dirty="0">
              <a:solidFill>
                <a:schemeClr val="bg1"/>
              </a:solidFill>
              <a:effectLst>
                <a:outerShdw blurRad="38100" dist="38100" dir="2700000" algn="tl">
                  <a:srgbClr val="000000">
                    <a:alpha val="43137"/>
                  </a:srgbClr>
                </a:outerShdw>
              </a:effectLst>
              <a:latin typeface="+mn-ea"/>
            </a:endParaRPr>
          </a:p>
        </p:txBody>
      </p:sp>
      <p:sp>
        <p:nvSpPr>
          <p:cNvPr id="24" name="矩形 23"/>
          <p:cNvSpPr/>
          <p:nvPr/>
        </p:nvSpPr>
        <p:spPr>
          <a:xfrm>
            <a:off x="3725224" y="5128818"/>
            <a:ext cx="1969192" cy="54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b="1" kern="100" dirty="0">
                <a:solidFill>
                  <a:schemeClr val="bg1"/>
                </a:solidFill>
                <a:effectLst>
                  <a:outerShdw blurRad="38100" dist="38100" dir="2700000" algn="tl">
                    <a:srgbClr val="000000">
                      <a:alpha val="43137"/>
                    </a:srgbClr>
                  </a:outerShdw>
                </a:effectLst>
                <a:latin typeface="+mn-ea"/>
              </a:rPr>
              <a:t>融合</a:t>
            </a:r>
            <a:r>
              <a:rPr lang="zh-CN" altLang="zh-CN" sz="2400" b="1" kern="100" dirty="0">
                <a:solidFill>
                  <a:schemeClr val="bg1"/>
                </a:solidFill>
                <a:effectLst>
                  <a:outerShdw blurRad="38100" dist="38100" dir="2700000" algn="tl">
                    <a:srgbClr val="000000">
                      <a:alpha val="43137"/>
                    </a:srgbClr>
                  </a:outerShdw>
                </a:effectLst>
                <a:latin typeface="+mn-ea"/>
              </a:rPr>
              <a:t>化</a:t>
            </a:r>
            <a:endParaRPr lang="zh-CN" altLang="zh-CN" sz="2400" b="1" kern="100" dirty="0">
              <a:solidFill>
                <a:schemeClr val="bg1"/>
              </a:solidFill>
              <a:effectLst>
                <a:outerShdw blurRad="38100" dist="38100" dir="2700000" algn="tl">
                  <a:srgbClr val="000000">
                    <a:alpha val="43137"/>
                  </a:srgbClr>
                </a:outerShdw>
              </a:effectLst>
              <a:latin typeface="+mn-ea"/>
            </a:endParaRPr>
          </a:p>
        </p:txBody>
      </p:sp>
      <p:sp>
        <p:nvSpPr>
          <p:cNvPr id="25" name="矩形 24"/>
          <p:cNvSpPr/>
          <p:nvPr/>
        </p:nvSpPr>
        <p:spPr>
          <a:xfrm>
            <a:off x="7669182" y="3211904"/>
            <a:ext cx="1969192" cy="54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2400" b="1" kern="100" dirty="0">
                <a:solidFill>
                  <a:schemeClr val="bg1"/>
                </a:solidFill>
                <a:effectLst>
                  <a:outerShdw blurRad="38100" dist="38100" dir="2700000" algn="tl">
                    <a:srgbClr val="000000">
                      <a:alpha val="43137"/>
                    </a:srgbClr>
                  </a:outerShdw>
                </a:effectLst>
                <a:latin typeface="+mn-ea"/>
                <a:cs typeface="仿宋" panose="02010609060101010101" pitchFamily="49" charset="-122"/>
              </a:rPr>
              <a:t>先进性</a:t>
            </a:r>
            <a:endParaRPr kumimoji="1" lang="zh-CN" altLang="zh-CN" sz="2400" b="1" kern="100" dirty="0">
              <a:solidFill>
                <a:schemeClr val="bg1"/>
              </a:solidFill>
              <a:effectLst>
                <a:outerShdw blurRad="38100" dist="38100" dir="2700000" algn="tl">
                  <a:srgbClr val="000000">
                    <a:alpha val="43137"/>
                  </a:srgbClr>
                </a:outerShdw>
              </a:effectLst>
              <a:latin typeface="+mn-ea"/>
              <a:cs typeface="仿宋" panose="02010609060101010101" pitchFamily="49" charset="-122"/>
            </a:endParaRPr>
          </a:p>
        </p:txBody>
      </p:sp>
      <p:sp>
        <p:nvSpPr>
          <p:cNvPr id="26" name="矩形 25"/>
          <p:cNvSpPr/>
          <p:nvPr/>
        </p:nvSpPr>
        <p:spPr>
          <a:xfrm>
            <a:off x="6497586" y="5143068"/>
            <a:ext cx="1969192" cy="54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2400" b="1" kern="100" dirty="0">
                <a:solidFill>
                  <a:schemeClr val="bg1"/>
                </a:solidFill>
                <a:effectLst>
                  <a:outerShdw blurRad="38100" dist="38100" dir="2700000" algn="tl">
                    <a:srgbClr val="000000">
                      <a:alpha val="43137"/>
                    </a:srgbClr>
                  </a:outerShdw>
                </a:effectLst>
                <a:latin typeface="+mn-ea"/>
                <a:cs typeface="仿宋" panose="02010609060101010101" pitchFamily="49" charset="-122"/>
              </a:rPr>
              <a:t>安全性</a:t>
            </a:r>
            <a:endParaRPr kumimoji="1" lang="zh-CN" altLang="zh-CN" sz="2400" b="1" kern="100" dirty="0">
              <a:solidFill>
                <a:schemeClr val="bg1"/>
              </a:solidFill>
              <a:effectLst>
                <a:outerShdw blurRad="38100" dist="38100" dir="2700000" algn="tl">
                  <a:srgbClr val="000000">
                    <a:alpha val="43137"/>
                  </a:srgbClr>
                </a:outerShdw>
              </a:effectLst>
              <a:latin typeface="+mn-ea"/>
              <a:cs typeface="仿宋" panose="02010609060101010101" pitchFamily="49" charset="-122"/>
            </a:endParaRPr>
          </a:p>
        </p:txBody>
      </p:sp>
      <p:grpSp>
        <p:nvGrpSpPr>
          <p:cNvPr id="3" name="组合 2"/>
          <p:cNvGrpSpPr/>
          <p:nvPr/>
        </p:nvGrpSpPr>
        <p:grpSpPr>
          <a:xfrm>
            <a:off x="4789911" y="2327721"/>
            <a:ext cx="2367563" cy="2367563"/>
            <a:chOff x="4789911" y="2327721"/>
            <a:chExt cx="2367563" cy="2367563"/>
          </a:xfrm>
        </p:grpSpPr>
        <p:sp>
          <p:nvSpPr>
            <p:cNvPr id="28" name="椭圆 27"/>
            <p:cNvSpPr/>
            <p:nvPr/>
          </p:nvSpPr>
          <p:spPr>
            <a:xfrm>
              <a:off x="4789911" y="2327721"/>
              <a:ext cx="2367563" cy="236756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íṧļide"/>
            <p:cNvSpPr txBox="1"/>
            <p:nvPr/>
          </p:nvSpPr>
          <p:spPr>
            <a:xfrm>
              <a:off x="4835139" y="2837238"/>
              <a:ext cx="2288839" cy="1383665"/>
            </a:xfrm>
            <a:prstGeom prst="rect">
              <a:avLst/>
            </a:prstGeom>
            <a:noFill/>
          </p:spPr>
          <p:txBody>
            <a:bodyPr wrap="square" rtlCol="0">
              <a:spAutoFit/>
            </a:bodyPr>
            <a:lstStyle/>
            <a:p>
              <a:pPr algn="ctr"/>
              <a:r>
                <a:rPr lang="zh-CN" altLang="zh-CN" sz="2800" b="1" kern="0" dirty="0">
                  <a:solidFill>
                    <a:srgbClr val="C00000"/>
                  </a:solidFill>
                  <a:latin typeface="黑体" panose="02010609060101010101" charset="-122"/>
                  <a:ea typeface="黑体" panose="02010609060101010101" charset="-122"/>
                </a:rPr>
                <a:t>建设现代化产业体系的目标要求</a:t>
              </a:r>
              <a:endParaRPr lang="zh-CN" altLang="zh-CN" sz="2800" b="1" kern="0" dirty="0">
                <a:solidFill>
                  <a:srgbClr val="C00000"/>
                </a:solidFill>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style.rotation</p:attrName>
                                        </p:attrNameLst>
                                      </p:cBhvr>
                                      <p:tavLst>
                                        <p:tav tm="0">
                                          <p:val>
                                            <p:fltVal val="720"/>
                                          </p:val>
                                        </p:tav>
                                        <p:tav tm="100000">
                                          <p:val>
                                            <p:fltVal val="0"/>
                                          </p:val>
                                        </p:tav>
                                      </p:tavLst>
                                    </p:anim>
                                    <p:anim calcmode="lin" valueType="num">
                                      <p:cBhvr>
                                        <p:cTn id="9" dur="1000" fill="hold"/>
                                        <p:tgtEl>
                                          <p:spTgt spid="3"/>
                                        </p:tgtEl>
                                        <p:attrNameLst>
                                          <p:attrName>ppt_h</p:attrName>
                                        </p:attrNameLst>
                                      </p:cBhvr>
                                      <p:tavLst>
                                        <p:tav tm="0">
                                          <p:val>
                                            <p:fltVal val="0"/>
                                          </p:val>
                                        </p:tav>
                                        <p:tav tm="100000">
                                          <p:val>
                                            <p:strVal val="#ppt_h"/>
                                          </p:val>
                                        </p:tav>
                                      </p:tavLst>
                                    </p:anim>
                                    <p:anim calcmode="lin" valueType="num">
                                      <p:cBhvr>
                                        <p:cTn id="10" dur="1000" fill="hold"/>
                                        <p:tgtEl>
                                          <p:spTgt spid="3"/>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1000" fill="hold"/>
                                        <p:tgtEl>
                                          <p:spTgt spid="27"/>
                                        </p:tgtEl>
                                        <p:attrNameLst>
                                          <p:attrName>ppt_w</p:attrName>
                                        </p:attrNameLst>
                                      </p:cBhvr>
                                      <p:tavLst>
                                        <p:tav tm="0">
                                          <p:val>
                                            <p:fltVal val="0"/>
                                          </p:val>
                                        </p:tav>
                                        <p:tav tm="100000">
                                          <p:val>
                                            <p:strVal val="#ppt_w"/>
                                          </p:val>
                                        </p:tav>
                                      </p:tavLst>
                                    </p:anim>
                                    <p:anim calcmode="lin" valueType="num">
                                      <p:cBhvr>
                                        <p:cTn id="15" dur="1000" fill="hold"/>
                                        <p:tgtEl>
                                          <p:spTgt spid="27"/>
                                        </p:tgtEl>
                                        <p:attrNameLst>
                                          <p:attrName>ppt_h</p:attrName>
                                        </p:attrNameLst>
                                      </p:cBhvr>
                                      <p:tavLst>
                                        <p:tav tm="0">
                                          <p:val>
                                            <p:fltVal val="0"/>
                                          </p:val>
                                        </p:tav>
                                        <p:tav tm="100000">
                                          <p:val>
                                            <p:strVal val="#ppt_h"/>
                                          </p:val>
                                        </p:tav>
                                      </p:tavLst>
                                    </p:anim>
                                    <p:animEffect transition="in" filter="fade">
                                      <p:cBhvr>
                                        <p:cTn id="16" dur="1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par>
                                <p:cTn id="25" presetID="23" presetClass="entr" presetSubtype="16"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1000"/>
                                        <p:tgtEl>
                                          <p:spTgt spid="1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left)">
                                      <p:cBhvr>
                                        <p:cTn id="35" dur="10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1000" fill="hold"/>
                                        <p:tgtEl>
                                          <p:spTgt spid="23"/>
                                        </p:tgtEl>
                                        <p:attrNameLst>
                                          <p:attrName>ppt_w</p:attrName>
                                        </p:attrNameLst>
                                      </p:cBhvr>
                                      <p:tavLst>
                                        <p:tav tm="0">
                                          <p:val>
                                            <p:fltVal val="0"/>
                                          </p:val>
                                        </p:tav>
                                        <p:tav tm="100000">
                                          <p:val>
                                            <p:strVal val="#ppt_w"/>
                                          </p:val>
                                        </p:tav>
                                      </p:tavLst>
                                    </p:anim>
                                    <p:anim calcmode="lin" valueType="num">
                                      <p:cBhvr>
                                        <p:cTn id="41" dur="1000" fill="hold"/>
                                        <p:tgtEl>
                                          <p:spTgt spid="23"/>
                                        </p:tgtEl>
                                        <p:attrNameLst>
                                          <p:attrName>ppt_h</p:attrName>
                                        </p:attrNameLst>
                                      </p:cBhvr>
                                      <p:tavLst>
                                        <p:tav tm="0">
                                          <p:val>
                                            <p:fltVal val="0"/>
                                          </p:val>
                                        </p:tav>
                                        <p:tav tm="100000">
                                          <p:val>
                                            <p:strVal val="#ppt_h"/>
                                          </p:val>
                                        </p:tav>
                                      </p:tavLst>
                                    </p:anim>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1000"/>
                                        <p:tgtEl>
                                          <p:spTgt spid="16"/>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wipe(left)">
                                      <p:cBhvr>
                                        <p:cTn id="48" dur="1000"/>
                                        <p:tgtEl>
                                          <p:spTgt spid="61"/>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1000" fill="hold"/>
                                        <p:tgtEl>
                                          <p:spTgt spid="24"/>
                                        </p:tgtEl>
                                        <p:attrNameLst>
                                          <p:attrName>ppt_w</p:attrName>
                                        </p:attrNameLst>
                                      </p:cBhvr>
                                      <p:tavLst>
                                        <p:tav tm="0">
                                          <p:val>
                                            <p:fltVal val="0"/>
                                          </p:val>
                                        </p:tav>
                                        <p:tav tm="100000">
                                          <p:val>
                                            <p:strVal val="#ppt_w"/>
                                          </p:val>
                                        </p:tav>
                                      </p:tavLst>
                                    </p:anim>
                                    <p:anim calcmode="lin" valueType="num">
                                      <p:cBhvr>
                                        <p:cTn id="54" dur="1000" fill="hold"/>
                                        <p:tgtEl>
                                          <p:spTgt spid="24"/>
                                        </p:tgtEl>
                                        <p:attrNameLst>
                                          <p:attrName>ppt_h</p:attrName>
                                        </p:attrNameLst>
                                      </p:cBhvr>
                                      <p:tavLst>
                                        <p:tav tm="0">
                                          <p:val>
                                            <p:fltVal val="0"/>
                                          </p:val>
                                        </p:tav>
                                        <p:tav tm="100000">
                                          <p:val>
                                            <p:strVal val="#ppt_h"/>
                                          </p:val>
                                        </p:tav>
                                      </p:tavLst>
                                    </p:anim>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1000"/>
                                        <p:tgtEl>
                                          <p:spTgt spid="17"/>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93"/>
                                        </p:tgtEl>
                                        <p:attrNameLst>
                                          <p:attrName>style.visibility</p:attrName>
                                        </p:attrNameLst>
                                      </p:cBhvr>
                                      <p:to>
                                        <p:strVal val="visible"/>
                                      </p:to>
                                    </p:set>
                                    <p:animEffect transition="in" filter="wipe(left)">
                                      <p:cBhvr>
                                        <p:cTn id="61" dur="1000"/>
                                        <p:tgtEl>
                                          <p:spTgt spid="93"/>
                                        </p:tgtEl>
                                      </p:cBhvr>
                                    </p:animEffect>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p:cTn id="66" dur="1000" fill="hold"/>
                                        <p:tgtEl>
                                          <p:spTgt spid="14"/>
                                        </p:tgtEl>
                                        <p:attrNameLst>
                                          <p:attrName>ppt_w</p:attrName>
                                        </p:attrNameLst>
                                      </p:cBhvr>
                                      <p:tavLst>
                                        <p:tav tm="0">
                                          <p:val>
                                            <p:fltVal val="0"/>
                                          </p:val>
                                        </p:tav>
                                        <p:tav tm="100000">
                                          <p:val>
                                            <p:strVal val="#ppt_w"/>
                                          </p:val>
                                        </p:tav>
                                      </p:tavLst>
                                    </p:anim>
                                    <p:anim calcmode="lin" valueType="num">
                                      <p:cBhvr>
                                        <p:cTn id="67" dur="1000" fill="hold"/>
                                        <p:tgtEl>
                                          <p:spTgt spid="14"/>
                                        </p:tgtEl>
                                        <p:attrNameLst>
                                          <p:attrName>ppt_h</p:attrName>
                                        </p:attrNameLst>
                                      </p:cBhvr>
                                      <p:tavLst>
                                        <p:tav tm="0">
                                          <p:val>
                                            <p:fltVal val="0"/>
                                          </p:val>
                                        </p:tav>
                                        <p:tav tm="100000">
                                          <p:val>
                                            <p:strVal val="#ppt_h"/>
                                          </p:val>
                                        </p:tav>
                                      </p:tavLst>
                                    </p:anim>
                                  </p:childTnLst>
                                </p:cTn>
                              </p:par>
                            </p:childTnLst>
                          </p:cTn>
                        </p:par>
                        <p:par>
                          <p:cTn id="68" fill="hold">
                            <p:stCondLst>
                              <p:cond delay="1000"/>
                            </p:stCondLst>
                            <p:childTnLst>
                              <p:par>
                                <p:cTn id="69" presetID="22" presetClass="entr" presetSubtype="2"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right)">
                                      <p:cBhvr>
                                        <p:cTn id="71" dur="1000"/>
                                        <p:tgtEl>
                                          <p:spTgt spid="18"/>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wipe(left)">
                                      <p:cBhvr>
                                        <p:cTn id="74" dur="1000"/>
                                        <p:tgtEl>
                                          <p:spTgt spid="49"/>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p:cTn id="79" dur="1000" fill="hold"/>
                                        <p:tgtEl>
                                          <p:spTgt spid="25"/>
                                        </p:tgtEl>
                                        <p:attrNameLst>
                                          <p:attrName>ppt_w</p:attrName>
                                        </p:attrNameLst>
                                      </p:cBhvr>
                                      <p:tavLst>
                                        <p:tav tm="0">
                                          <p:val>
                                            <p:fltVal val="0"/>
                                          </p:val>
                                        </p:tav>
                                        <p:tav tm="100000">
                                          <p:val>
                                            <p:strVal val="#ppt_w"/>
                                          </p:val>
                                        </p:tav>
                                      </p:tavLst>
                                    </p:anim>
                                    <p:anim calcmode="lin" valueType="num">
                                      <p:cBhvr>
                                        <p:cTn id="80" dur="1000" fill="hold"/>
                                        <p:tgtEl>
                                          <p:spTgt spid="25"/>
                                        </p:tgtEl>
                                        <p:attrNameLst>
                                          <p:attrName>ppt_h</p:attrName>
                                        </p:attrNameLst>
                                      </p:cBhvr>
                                      <p:tavLst>
                                        <p:tav tm="0">
                                          <p:val>
                                            <p:fltVal val="0"/>
                                          </p:val>
                                        </p:tav>
                                        <p:tav tm="100000">
                                          <p:val>
                                            <p:strVal val="#ppt_h"/>
                                          </p:val>
                                        </p:tav>
                                      </p:tavLst>
                                    </p:anim>
                                    <p:animEffect transition="in" filter="fade">
                                      <p:cBhvr>
                                        <p:cTn id="81" dur="1000"/>
                                        <p:tgtEl>
                                          <p:spTgt spid="25"/>
                                        </p:tgtEl>
                                      </p:cBhvr>
                                    </p:animEffect>
                                  </p:childTnLst>
                                </p:cTn>
                              </p:par>
                            </p:childTnLst>
                          </p:cTn>
                        </p:par>
                        <p:par>
                          <p:cTn id="82" fill="hold">
                            <p:stCondLst>
                              <p:cond delay="1000"/>
                            </p:stCondLst>
                            <p:childTnLst>
                              <p:par>
                                <p:cTn id="83" presetID="22" presetClass="entr" presetSubtype="2"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right)">
                                      <p:cBhvr>
                                        <p:cTn id="85" dur="1000"/>
                                        <p:tgtEl>
                                          <p:spTgt spid="19"/>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left)">
                                      <p:cBhvr>
                                        <p:cTn id="88" dur="1000"/>
                                        <p:tgtEl>
                                          <p:spTgt spid="43"/>
                                        </p:tgtEl>
                                      </p:cBhvr>
                                    </p:animEffect>
                                  </p:childTnLst>
                                </p:cTn>
                              </p:par>
                            </p:childTnLst>
                          </p:cTn>
                        </p:par>
                      </p:childTnLst>
                    </p:cTn>
                  </p:par>
                  <p:par>
                    <p:cTn id="89" fill="hold">
                      <p:stCondLst>
                        <p:cond delay="indefinite"/>
                      </p:stCondLst>
                      <p:childTnLst>
                        <p:par>
                          <p:cTn id="90" fill="hold">
                            <p:stCondLst>
                              <p:cond delay="0"/>
                            </p:stCondLst>
                            <p:childTnLst>
                              <p:par>
                                <p:cTn id="91" presetID="23" presetClass="entr" presetSubtype="16" fill="hold" grpId="0" nodeType="click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1000" fill="hold"/>
                                        <p:tgtEl>
                                          <p:spTgt spid="26"/>
                                        </p:tgtEl>
                                        <p:attrNameLst>
                                          <p:attrName>ppt_w</p:attrName>
                                        </p:attrNameLst>
                                      </p:cBhvr>
                                      <p:tavLst>
                                        <p:tav tm="0">
                                          <p:val>
                                            <p:fltVal val="0"/>
                                          </p:val>
                                        </p:tav>
                                        <p:tav tm="100000">
                                          <p:val>
                                            <p:strVal val="#ppt_w"/>
                                          </p:val>
                                        </p:tav>
                                      </p:tavLst>
                                    </p:anim>
                                    <p:anim calcmode="lin" valueType="num">
                                      <p:cBhvr>
                                        <p:cTn id="94" dur="1000" fill="hold"/>
                                        <p:tgtEl>
                                          <p:spTgt spid="26"/>
                                        </p:tgtEl>
                                        <p:attrNameLst>
                                          <p:attrName>ppt_h</p:attrName>
                                        </p:attrNameLst>
                                      </p:cBhvr>
                                      <p:tavLst>
                                        <p:tav tm="0">
                                          <p:val>
                                            <p:fltVal val="0"/>
                                          </p:val>
                                        </p:tav>
                                        <p:tav tm="100000">
                                          <p:val>
                                            <p:strVal val="#ppt_h"/>
                                          </p:val>
                                        </p:tav>
                                      </p:tavLst>
                                    </p:anim>
                                  </p:childTnLst>
                                </p:cTn>
                              </p:par>
                              <p:par>
                                <p:cTn id="95" presetID="22" presetClass="entr" presetSubtype="2"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right)">
                                      <p:cBhvr>
                                        <p:cTn id="97" dur="1000"/>
                                        <p:tgtEl>
                                          <p:spTgt spid="20"/>
                                        </p:tgtEl>
                                      </p:cBhvr>
                                    </p:animEffect>
                                  </p:childTnLst>
                                </p:cTn>
                              </p:par>
                            </p:childTnLst>
                          </p:cTn>
                        </p:par>
                        <p:par>
                          <p:cTn id="98" fill="hold">
                            <p:stCondLst>
                              <p:cond delay="1000"/>
                            </p:stCondLst>
                            <p:childTnLst>
                              <p:par>
                                <p:cTn id="99" presetID="22" presetClass="entr" presetSubtype="8" fill="hold" grpId="0" nodeType="after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wipe(left)">
                                      <p:cBhvr>
                                        <p:cTn id="101"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16" grpId="0" bldLvl="0" animBg="1"/>
      <p:bldP spid="17" grpId="0" bldLvl="0" animBg="1"/>
      <p:bldP spid="15" grpId="0" bldLvl="0" animBg="1"/>
      <p:bldP spid="43" grpId="0" bldLvl="0" animBg="1"/>
      <p:bldP spid="67" grpId="0" bldLvl="0" animBg="1"/>
      <p:bldP spid="61" grpId="0" bldLvl="0" animBg="1"/>
      <p:bldP spid="49" grpId="0" bldLvl="0" animBg="1"/>
      <p:bldP spid="75" grpId="0" bldLvl="0" animBg="1"/>
      <p:bldP spid="93" grpId="0" bldLvl="0" animBg="1"/>
      <p:bldP spid="14" grpId="0" bldLvl="0" animBg="1"/>
      <p:bldP spid="21" grpId="0" bldLvl="0" animBg="1"/>
      <p:bldP spid="23" grpId="0" bldLvl="0" animBg="1"/>
      <p:bldP spid="24" grpId="0" bldLvl="0" animBg="1"/>
      <p:bldP spid="25" grpId="0" bldLvl="0" animBg="1"/>
      <p:bldP spid="26"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45573" y="1675284"/>
            <a:ext cx="3305256" cy="4131325"/>
          </a:xfrm>
          <a:prstGeom prst="roundRect">
            <a:avLst>
              <a:gd name="adj" fmla="val 11835"/>
            </a:avLst>
          </a:prstGeom>
          <a:blipFill dpi="0" rotWithShape="1">
            <a:blip r:embed="rId1"/>
            <a:srcRect/>
            <a:stretch>
              <a:fillRect l="-65000" t="-3000" r="-32000" b="-14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SzPct val="25000"/>
            </a:pPr>
            <a:endPar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标题 1"/>
          <p:cNvSpPr txBox="1"/>
          <p:nvPr/>
        </p:nvSpPr>
        <p:spPr>
          <a:xfrm>
            <a:off x="1605280" y="138430"/>
            <a:ext cx="9851390" cy="1028700"/>
          </a:xfrm>
          <a:prstGeom prst="rect">
            <a:avLst/>
          </a:prstGeom>
          <a:noFill/>
          <a:scene3d>
            <a:camera prst="orthographicFront"/>
            <a:lightRig rig="threePt" dir="t"/>
          </a:scene3d>
        </p:spPr>
        <p:txBody>
          <a:bodyPr wrap="square" rtlCol="0">
            <a:noAutofit/>
          </a:bodyPr>
          <a:lstStyle>
            <a:defPPr>
              <a:defRPr lang="zh-CN"/>
            </a:defPPr>
            <a:lvl1pPr marR="0" lvl="0" indent="0" fontAlgn="auto">
              <a:lnSpc>
                <a:spcPct val="100000"/>
              </a:lnSpc>
              <a:spcBef>
                <a:spcPts val="0"/>
              </a:spcBef>
              <a:spcAft>
                <a:spcPts val="0"/>
              </a:spcAft>
              <a:buClrTx/>
              <a:buSzTx/>
              <a:buFontTx/>
              <a:buNone/>
              <a:defRPr sz="3200" kern="0">
                <a:gradFill>
                  <a:gsLst>
                    <a:gs pos="100000">
                      <a:srgbClr val="0041E2"/>
                    </a:gs>
                    <a:gs pos="0">
                      <a:srgbClr val="0031A5"/>
                    </a:gs>
                  </a:gsLst>
                  <a:lin ang="0" scaled="0"/>
                </a:gradFill>
                <a:latin typeface="思源黑体 CN Bold" panose="020B0800000000000000" pitchFamily="34" charset="-122"/>
                <a:ea typeface="思源黑体 CN Bold" panose="020B0800000000000000" pitchFamily="34" charset="-122"/>
              </a:defRPr>
            </a:lvl1pPr>
          </a:lstStyle>
          <a:p>
            <a:endParaRPr lang="en-US" altLang="zh-CN" dirty="0">
              <a:solidFill>
                <a:srgbClr val="C00000"/>
              </a:solidFill>
              <a:latin typeface="黑体" panose="02010609060101010101" charset="-122"/>
              <a:ea typeface="黑体" panose="02010609060101010101" charset="-122"/>
              <a:cs typeface="黑体" panose="02010609060101010101" charset="-122"/>
            </a:endParaRPr>
          </a:p>
          <a:p>
            <a:r>
              <a:rPr lang="en-US" altLang="zh-CN" sz="2400" b="1" dirty="0">
                <a:solidFill>
                  <a:srgbClr val="C00000"/>
                </a:solidFill>
                <a:latin typeface="黑体" panose="02010609060101010101" charset="-122"/>
                <a:ea typeface="黑体" panose="02010609060101010101" charset="-122"/>
                <a:cs typeface="黑体" panose="02010609060101010101" charset="-122"/>
              </a:rPr>
              <a:t>2. </a:t>
            </a:r>
            <a:r>
              <a:rPr lang="zh-CN" altLang="en-US" sz="2400" b="1" dirty="0">
                <a:solidFill>
                  <a:srgbClr val="C00000"/>
                </a:solidFill>
                <a:latin typeface="黑体" panose="02010609060101010101" charset="-122"/>
                <a:ea typeface="黑体" panose="02010609060101010101" charset="-122"/>
                <a:cs typeface="黑体" panose="02010609060101010101" charset="-122"/>
              </a:rPr>
              <a:t>建设现代化产业体系意义重大</a:t>
            </a:r>
            <a:endParaRPr lang="zh-CN" altLang="en-US" sz="2400" b="1" dirty="0">
              <a:solidFill>
                <a:srgbClr val="C00000"/>
              </a:solidFill>
              <a:latin typeface="黑体" panose="02010609060101010101" charset="-122"/>
              <a:ea typeface="黑体" panose="02010609060101010101" charset="-122"/>
              <a:cs typeface="黑体" panose="02010609060101010101" charset="-122"/>
            </a:endParaRPr>
          </a:p>
        </p:txBody>
      </p:sp>
      <p:grpSp>
        <p:nvGrpSpPr>
          <p:cNvPr id="19" name="组合 18"/>
          <p:cNvGrpSpPr/>
          <p:nvPr/>
        </p:nvGrpSpPr>
        <p:grpSpPr>
          <a:xfrm>
            <a:off x="2529840" y="2890520"/>
            <a:ext cx="2458720" cy="1851660"/>
            <a:chOff x="2529840" y="2890520"/>
            <a:chExt cx="2458720" cy="1851660"/>
          </a:xfrm>
        </p:grpSpPr>
        <p:sp>
          <p:nvSpPr>
            <p:cNvPr id="4" name="文本框 3"/>
            <p:cNvSpPr txBox="1">
              <a:spLocks noChangeAspect="1"/>
            </p:cNvSpPr>
            <p:nvPr/>
          </p:nvSpPr>
          <p:spPr>
            <a:xfrm>
              <a:off x="2529840" y="2890520"/>
              <a:ext cx="2442845" cy="1851660"/>
            </a:xfrm>
            <a:prstGeom prst="roundRect">
              <a:avLst>
                <a:gd name="adj" fmla="val 99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algn="ctr" defTabSz="913765">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p:cNvSpPr txBox="1"/>
            <p:nvPr/>
          </p:nvSpPr>
          <p:spPr>
            <a:xfrm>
              <a:off x="2628900" y="2935605"/>
              <a:ext cx="2359660" cy="1753235"/>
            </a:xfrm>
            <a:prstGeom prst="rect">
              <a:avLst/>
            </a:prstGeom>
            <a:noFill/>
          </p:spPr>
          <p:txBody>
            <a:bodyPr wrap="square" rtlCol="0" anchor="t">
              <a:spAutoFit/>
            </a:bodyPr>
            <a:lstStyle/>
            <a:p>
              <a:pPr>
                <a:lnSpc>
                  <a:spcPct val="150000"/>
                </a:lnSpc>
              </a:pPr>
              <a:r>
                <a:rPr lang="zh-CN" altLang="en-US" sz="2400" b="1" dirty="0">
                  <a:solidFill>
                    <a:schemeClr val="bg1"/>
                  </a:solidFill>
                  <a:sym typeface="+mn-ea"/>
                </a:rPr>
                <a:t>产业体系是国民经济循环体系的动力和基础</a:t>
              </a:r>
              <a:endParaRPr lang="zh-CN" altLang="en-US" sz="2400" b="1" dirty="0">
                <a:solidFill>
                  <a:schemeClr val="bg1"/>
                </a:solidFill>
                <a:sym typeface="+mn-ea"/>
              </a:endParaRPr>
            </a:p>
          </p:txBody>
        </p:sp>
      </p:grpSp>
      <p:grpSp>
        <p:nvGrpSpPr>
          <p:cNvPr id="21" name="组合 20"/>
          <p:cNvGrpSpPr/>
          <p:nvPr/>
        </p:nvGrpSpPr>
        <p:grpSpPr>
          <a:xfrm>
            <a:off x="5727826" y="2181314"/>
            <a:ext cx="6167686" cy="715426"/>
            <a:chOff x="5727826" y="2181314"/>
            <a:chExt cx="6167686" cy="715426"/>
          </a:xfrm>
        </p:grpSpPr>
        <p:sp>
          <p:nvSpPr>
            <p:cNvPr id="10" name="矩形: 圆角 9"/>
            <p:cNvSpPr/>
            <p:nvPr/>
          </p:nvSpPr>
          <p:spPr>
            <a:xfrm>
              <a:off x="5727826" y="2248289"/>
              <a:ext cx="6167686" cy="648451"/>
            </a:xfrm>
            <a:prstGeom prst="roundRect">
              <a:avLst/>
            </a:prstGeom>
            <a:solidFill>
              <a:srgbClr val="FCE7D8">
                <a:alpha val="32925"/>
              </a:srgbClr>
            </a:solidFill>
            <a:ln>
              <a:solidFill>
                <a:srgbClr val="FBAE86"/>
              </a:solidFill>
            </a:ln>
          </p:spPr>
          <p:style>
            <a:lnRef idx="2">
              <a:schemeClr val="accent1">
                <a:shade val="50000"/>
              </a:schemeClr>
            </a:lnRef>
            <a:fillRef idx="1">
              <a:schemeClr val="accent1"/>
            </a:fillRef>
            <a:effectRef idx="0">
              <a:schemeClr val="accent1"/>
            </a:effectRef>
            <a:fontRef idx="minor">
              <a:schemeClr val="lt1"/>
            </a:fontRef>
          </p:style>
          <p:txBody>
            <a:bodyPr lIns="433440" tIns="45720" rIns="91440" bIns="45720" rtlCol="0" anchor="ctr"/>
            <a:lstStyle/>
            <a:p>
              <a:pPr>
                <a:lnSpc>
                  <a:spcPct val="130000"/>
                </a:lnSpc>
              </a:pPr>
              <a:endParaRPr kumimoji="1"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6724608" y="2181314"/>
              <a:ext cx="4265906" cy="608987"/>
            </a:xfrm>
            <a:prstGeom prst="rect">
              <a:avLst/>
            </a:prstGeom>
            <a:noFill/>
          </p:spPr>
          <p:txBody>
            <a:bodyPr wrap="square" rtlCol="0" anchor="t">
              <a:noAutofit/>
            </a:bodyPr>
            <a:lstStyle/>
            <a:p>
              <a:pPr algn="r">
                <a:lnSpc>
                  <a:spcPct val="150000"/>
                </a:lnSpc>
              </a:pPr>
              <a:r>
                <a:rPr lang="zh-CN" altLang="en-US" sz="2400" b="1" dirty="0">
                  <a:solidFill>
                    <a:schemeClr val="tx1"/>
                  </a:solidFill>
                  <a:latin typeface="楷体" panose="02010609060101010101" charset="-122"/>
                  <a:ea typeface="楷体" panose="02010609060101010101" charset="-122"/>
                  <a:sym typeface="+mn-ea"/>
                </a:rPr>
                <a:t>各个产业有序链接、高效匹配</a:t>
              </a:r>
              <a:endParaRPr lang="zh-CN" altLang="en-US" sz="2400" b="1" dirty="0">
                <a:solidFill>
                  <a:srgbClr val="0037BA"/>
                </a:solidFill>
                <a:latin typeface="楷体" panose="02010609060101010101" charset="-122"/>
                <a:ea typeface="楷体" panose="02010609060101010101" charset="-122"/>
                <a:sym typeface="+mn-ea"/>
              </a:endParaRPr>
            </a:p>
            <a:p>
              <a:pPr>
                <a:lnSpc>
                  <a:spcPct val="150000"/>
                </a:lnSpc>
              </a:pPr>
              <a:endParaRPr lang="zh-CN" altLang="en-US" sz="2400" b="1" dirty="0">
                <a:latin typeface="楷体" panose="02010609060101010101" charset="-122"/>
                <a:ea typeface="楷体" panose="02010609060101010101" charset="-122"/>
              </a:endParaRPr>
            </a:p>
            <a:p>
              <a:pPr>
                <a:lnSpc>
                  <a:spcPct val="150000"/>
                </a:lnSpc>
              </a:pPr>
              <a:endParaRPr lang="zh-CN" altLang="en-US" sz="2400" b="1" dirty="0">
                <a:latin typeface="楷体" panose="02010609060101010101" charset="-122"/>
                <a:ea typeface="楷体" panose="02010609060101010101" charset="-122"/>
              </a:endParaRPr>
            </a:p>
            <a:p>
              <a:pPr>
                <a:lnSpc>
                  <a:spcPct val="150000"/>
                </a:lnSpc>
              </a:pPr>
              <a:endParaRPr lang="zh-CN" altLang="en-US" sz="2400" b="1" dirty="0">
                <a:latin typeface="楷体" panose="02010609060101010101" charset="-122"/>
                <a:ea typeface="楷体" panose="02010609060101010101" charset="-122"/>
              </a:endParaRPr>
            </a:p>
          </p:txBody>
        </p:sp>
      </p:grpSp>
      <p:grpSp>
        <p:nvGrpSpPr>
          <p:cNvPr id="24" name="组合 23"/>
          <p:cNvGrpSpPr/>
          <p:nvPr/>
        </p:nvGrpSpPr>
        <p:grpSpPr>
          <a:xfrm>
            <a:off x="5727826" y="3247148"/>
            <a:ext cx="6167686" cy="1273383"/>
            <a:chOff x="5727826" y="3247148"/>
            <a:chExt cx="6167686" cy="1273383"/>
          </a:xfrm>
        </p:grpSpPr>
        <p:sp>
          <p:nvSpPr>
            <p:cNvPr id="11" name="矩形: 圆角 10"/>
            <p:cNvSpPr/>
            <p:nvPr/>
          </p:nvSpPr>
          <p:spPr>
            <a:xfrm>
              <a:off x="5727826" y="3247148"/>
              <a:ext cx="6167686" cy="1273383"/>
            </a:xfrm>
            <a:prstGeom prst="roundRect">
              <a:avLst/>
            </a:prstGeom>
            <a:solidFill>
              <a:srgbClr val="FCE7D8">
                <a:alpha val="32925"/>
              </a:srgbClr>
            </a:solidFill>
            <a:ln>
              <a:solidFill>
                <a:srgbClr val="FBAE86"/>
              </a:solidFill>
            </a:ln>
          </p:spPr>
          <p:style>
            <a:lnRef idx="2">
              <a:schemeClr val="accent1">
                <a:shade val="50000"/>
              </a:schemeClr>
            </a:lnRef>
            <a:fillRef idx="1">
              <a:schemeClr val="accent1"/>
            </a:fillRef>
            <a:effectRef idx="0">
              <a:schemeClr val="accent1"/>
            </a:effectRef>
            <a:fontRef idx="minor">
              <a:schemeClr val="lt1"/>
            </a:fontRef>
          </p:style>
          <p:txBody>
            <a:bodyPr lIns="433440" tIns="45720" rIns="91440" bIns="45720" rtlCol="0" anchor="ctr"/>
            <a:lstStyle/>
            <a:p>
              <a:pPr>
                <a:lnSpc>
                  <a:spcPct val="130000"/>
                </a:lnSpc>
              </a:pPr>
              <a:endParaRPr kumimoji="1"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6144290" y="3268277"/>
              <a:ext cx="5426543" cy="1113766"/>
            </a:xfrm>
            <a:prstGeom prst="rect">
              <a:avLst/>
            </a:prstGeom>
            <a:noFill/>
            <a:ln>
              <a:noFill/>
            </a:ln>
          </p:spPr>
          <p:txBody>
            <a:bodyPr wrap="square" rtlCol="0">
              <a:spAutoFit/>
            </a:bodyPr>
            <a:lstStyle/>
            <a:p>
              <a:pPr algn="ctr">
                <a:lnSpc>
                  <a:spcPct val="150000"/>
                </a:lnSpc>
              </a:pPr>
              <a:r>
                <a:rPr lang="zh-CN" altLang="en-US" sz="2400" b="1" dirty="0">
                  <a:solidFill>
                    <a:schemeClr val="tx1"/>
                  </a:solidFill>
                  <a:latin typeface="楷体" panose="02010609060101010101" charset="-122"/>
                  <a:ea typeface="楷体" panose="02010609060101010101" charset="-122"/>
                  <a:sym typeface="+mn-ea"/>
                </a:rPr>
                <a:t>促进实体经济、科技创新、现代金融、人力资源等实现协同发展</a:t>
              </a:r>
              <a:endParaRPr lang="zh-CN" altLang="en-US" sz="2400" b="1" dirty="0">
                <a:solidFill>
                  <a:schemeClr val="tx1"/>
                </a:solidFill>
                <a:latin typeface="楷体" panose="02010609060101010101" charset="-122"/>
                <a:ea typeface="楷体" panose="02010609060101010101" charset="-122"/>
                <a:sym typeface="+mn-ea"/>
              </a:endParaRPr>
            </a:p>
          </p:txBody>
        </p:sp>
      </p:grpSp>
      <p:grpSp>
        <p:nvGrpSpPr>
          <p:cNvPr id="25" name="组合 24"/>
          <p:cNvGrpSpPr/>
          <p:nvPr/>
        </p:nvGrpSpPr>
        <p:grpSpPr>
          <a:xfrm>
            <a:off x="5698617" y="4845050"/>
            <a:ext cx="6196895" cy="648451"/>
            <a:chOff x="5698617" y="4845050"/>
            <a:chExt cx="6196895" cy="648451"/>
          </a:xfrm>
        </p:grpSpPr>
        <p:sp>
          <p:nvSpPr>
            <p:cNvPr id="12" name="矩形: 圆角 11"/>
            <p:cNvSpPr/>
            <p:nvPr/>
          </p:nvSpPr>
          <p:spPr>
            <a:xfrm>
              <a:off x="5727826" y="4845050"/>
              <a:ext cx="6167686" cy="648451"/>
            </a:xfrm>
            <a:prstGeom prst="roundRect">
              <a:avLst/>
            </a:prstGeom>
            <a:solidFill>
              <a:srgbClr val="FCE7D8">
                <a:alpha val="32925"/>
              </a:srgbClr>
            </a:solidFill>
            <a:ln>
              <a:solidFill>
                <a:srgbClr val="FBAE86"/>
              </a:solidFill>
            </a:ln>
          </p:spPr>
          <p:style>
            <a:lnRef idx="2">
              <a:schemeClr val="accent1">
                <a:shade val="50000"/>
              </a:schemeClr>
            </a:lnRef>
            <a:fillRef idx="1">
              <a:schemeClr val="accent1"/>
            </a:fillRef>
            <a:effectRef idx="0">
              <a:schemeClr val="accent1"/>
            </a:effectRef>
            <a:fontRef idx="minor">
              <a:schemeClr val="lt1"/>
            </a:fontRef>
          </p:style>
          <p:txBody>
            <a:bodyPr lIns="433440" tIns="45720" rIns="91440" bIns="45720" rtlCol="0" anchor="ctr"/>
            <a:lstStyle/>
            <a:p>
              <a:pPr>
                <a:lnSpc>
                  <a:spcPct val="130000"/>
                </a:lnSpc>
              </a:pPr>
              <a:endParaRPr kumimoji="1" lang="en-US" altLang="zh-CN" sz="1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nvSpPr>
          <p:spPr>
            <a:xfrm>
              <a:off x="5698617" y="4845050"/>
              <a:ext cx="6167685" cy="559769"/>
            </a:xfrm>
            <a:prstGeom prst="rect">
              <a:avLst/>
            </a:prstGeom>
            <a:noFill/>
          </p:spPr>
          <p:txBody>
            <a:bodyPr wrap="square" rtlCol="0" anchor="t">
              <a:spAutoFit/>
            </a:bodyPr>
            <a:lstStyle/>
            <a:p>
              <a:pPr algn="r">
                <a:lnSpc>
                  <a:spcPct val="150000"/>
                </a:lnSpc>
              </a:pPr>
              <a:r>
                <a:rPr lang="zh-CN" altLang="en-US" sz="2400" b="1" dirty="0">
                  <a:solidFill>
                    <a:schemeClr val="tx1"/>
                  </a:solidFill>
                  <a:latin typeface="楷体" panose="02010609060101010101" charset="-122"/>
                  <a:ea typeface="楷体" panose="02010609060101010101" charset="-122"/>
                  <a:sym typeface="+mn-ea"/>
                </a:rPr>
                <a:t>国民经济循环能够在各种情况下都畅通无阻</a:t>
              </a:r>
              <a:endParaRPr lang="zh-CN" altLang="en-US" sz="2400" b="1" dirty="0">
                <a:solidFill>
                  <a:schemeClr val="tx1"/>
                </a:solidFill>
                <a:latin typeface="楷体" panose="02010609060101010101" charset="-122"/>
                <a:ea typeface="楷体" panose="02010609060101010101" charset="-122"/>
                <a:sym typeface="+mn-ea"/>
              </a:endParaRPr>
            </a:p>
          </p:txBody>
        </p:sp>
      </p:grpSp>
      <p:grpSp>
        <p:nvGrpSpPr>
          <p:cNvPr id="18" name="组合 17"/>
          <p:cNvGrpSpPr/>
          <p:nvPr/>
        </p:nvGrpSpPr>
        <p:grpSpPr>
          <a:xfrm>
            <a:off x="6190114" y="1028700"/>
            <a:ext cx="5391058" cy="830997"/>
            <a:chOff x="6190114" y="1028700"/>
            <a:chExt cx="5391058" cy="830997"/>
          </a:xfrm>
        </p:grpSpPr>
        <p:sp>
          <p:nvSpPr>
            <p:cNvPr id="3" name="îṧļîḋê"/>
            <p:cNvSpPr txBox="1"/>
            <p:nvPr/>
          </p:nvSpPr>
          <p:spPr>
            <a:xfrm>
              <a:off x="6190114" y="1185622"/>
              <a:ext cx="5092018" cy="521970"/>
            </a:xfrm>
            <a:prstGeom prst="rect">
              <a:avLst/>
            </a:prstGeom>
            <a:noFill/>
          </p:spPr>
          <p:txBody>
            <a:bodyPr wrap="square" rtlCol="0">
              <a:spAutoFit/>
            </a:bodyPr>
            <a:lstStyle/>
            <a:p>
              <a:pPr algn="r"/>
              <a:r>
                <a:rPr lang="zh-CN" altLang="zh-CN" sz="2800" b="1" kern="0" dirty="0">
                  <a:gradFill>
                    <a:gsLst>
                      <a:gs pos="100000">
                        <a:srgbClr val="0041E2"/>
                      </a:gs>
                      <a:gs pos="0">
                        <a:srgbClr val="0031A5"/>
                      </a:gs>
                    </a:gsLst>
                    <a:lin ang="0" scaled="0"/>
                  </a:gradFill>
                  <a:latin typeface="+mn-ea"/>
                </a:rPr>
                <a:t>推动高质量发展</a:t>
              </a:r>
              <a:r>
                <a:rPr lang="zh-CN" altLang="zh-CN" sz="2800" b="1" dirty="0"/>
                <a:t>的必然要求</a:t>
              </a:r>
              <a:endParaRPr lang="zh-CN" altLang="en-US" sz="2800" b="1" dirty="0"/>
            </a:p>
          </p:txBody>
        </p:sp>
        <p:sp>
          <p:nvSpPr>
            <p:cNvPr id="13" name="ïsḷîdè"/>
            <p:cNvSpPr/>
            <p:nvPr/>
          </p:nvSpPr>
          <p:spPr>
            <a:xfrm flipH="1">
              <a:off x="11456628" y="1028700"/>
              <a:ext cx="124544" cy="830997"/>
            </a:xfrm>
            <a:prstGeom prst="roundRect">
              <a:avLst>
                <a:gd name="adj" fmla="val 44900"/>
              </a:avLst>
            </a:prstGeom>
            <a:gradFill>
              <a:gsLst>
                <a:gs pos="0">
                  <a:schemeClr val="accent1">
                    <a:lumMod val="60000"/>
                    <a:lumOff val="40000"/>
                  </a:schemeClr>
                </a:gs>
                <a:gs pos="60000">
                  <a:srgbClr val="0037BA"/>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bg1"/>
                </a:solidFill>
              </a:endParaRPr>
            </a:p>
          </p:txBody>
        </p:sp>
      </p:grpSp>
      <p:sp>
        <p:nvSpPr>
          <p:cNvPr id="22" name="箭头: 右 21"/>
          <p:cNvSpPr/>
          <p:nvPr/>
        </p:nvSpPr>
        <p:spPr>
          <a:xfrm rot="5400000">
            <a:off x="8553067" y="2758045"/>
            <a:ext cx="608987" cy="614381"/>
          </a:xfrm>
          <a:prstGeom prst="rightArrow">
            <a:avLst/>
          </a:prstGeom>
          <a:gradFill flip="none" rotWithShape="1">
            <a:gsLst>
              <a:gs pos="0">
                <a:srgbClr val="FFC000">
                  <a:alpha val="0"/>
                </a:srgbClr>
              </a:gs>
              <a:gs pos="100000">
                <a:srgbClr val="EE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p:cNvSpPr/>
          <p:nvPr/>
        </p:nvSpPr>
        <p:spPr>
          <a:xfrm rot="5400000">
            <a:off x="8553067" y="4375600"/>
            <a:ext cx="608987" cy="614381"/>
          </a:xfrm>
          <a:prstGeom prst="rightArrow">
            <a:avLst/>
          </a:prstGeom>
          <a:gradFill flip="none" rotWithShape="1">
            <a:gsLst>
              <a:gs pos="0">
                <a:srgbClr val="FFC000">
                  <a:alpha val="0"/>
                </a:srgbClr>
              </a:gs>
              <a:gs pos="100000">
                <a:srgbClr val="EE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865686" y="2542071"/>
            <a:ext cx="862141" cy="2671194"/>
            <a:chOff x="4865686" y="2542071"/>
            <a:chExt cx="862141" cy="2671194"/>
          </a:xfrm>
        </p:grpSpPr>
        <p:cxnSp>
          <p:nvCxnSpPr>
            <p:cNvPr id="7" name="直接箭头连接符 6"/>
            <p:cNvCxnSpPr/>
            <p:nvPr/>
          </p:nvCxnSpPr>
          <p:spPr>
            <a:xfrm flipH="1">
              <a:off x="5311362" y="2542071"/>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4865686" y="3879342"/>
              <a:ext cx="832931"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5311362" y="5213265"/>
              <a:ext cx="416465"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311362" y="2542071"/>
              <a:ext cx="0" cy="2671194"/>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1000"/>
                                        <p:tgtEl>
                                          <p:spTgt spid="18"/>
                                        </p:tgtEl>
                                      </p:cBhvr>
                                    </p:animEffect>
                                  </p:childTnLst>
                                </p:cTn>
                              </p:par>
                            </p:childTnLst>
                          </p:cTn>
                        </p:par>
                        <p:par>
                          <p:cTn id="13" fill="hold">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1000" fill="hold"/>
                                        <p:tgtEl>
                                          <p:spTgt spid="2"/>
                                        </p:tgtEl>
                                        <p:attrNameLst>
                                          <p:attrName>ppt_x</p:attrName>
                                        </p:attrNameLst>
                                      </p:cBhvr>
                                      <p:tavLst>
                                        <p:tav tm="0">
                                          <p:val>
                                            <p:strVal val="0-#ppt_w/2"/>
                                          </p:val>
                                        </p:tav>
                                        <p:tav tm="100000">
                                          <p:val>
                                            <p:strVal val="#ppt_x"/>
                                          </p:val>
                                        </p:tav>
                                      </p:tavLst>
                                    </p:anim>
                                    <p:anim calcmode="lin" valueType="num">
                                      <p:cBhvr additive="base">
                                        <p:cTn id="17" dur="10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8"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1000" fill="hold"/>
                                        <p:tgtEl>
                                          <p:spTgt spid="19"/>
                                        </p:tgtEl>
                                        <p:attrNameLst>
                                          <p:attrName>ppt_x</p:attrName>
                                        </p:attrNameLst>
                                      </p:cBhvr>
                                      <p:tavLst>
                                        <p:tav tm="0">
                                          <p:val>
                                            <p:strVal val="0-#ppt_w/2"/>
                                          </p:val>
                                        </p:tav>
                                        <p:tav tm="100000">
                                          <p:val>
                                            <p:strVal val="#ppt_x"/>
                                          </p:val>
                                        </p:tav>
                                      </p:tavLst>
                                    </p:anim>
                                    <p:anim calcmode="lin" valueType="num">
                                      <p:cBhvr additive="base">
                                        <p:cTn id="22" dur="100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childTnLst>
                          </p:cTn>
                        </p:par>
                        <p:par>
                          <p:cTn id="27" fill="hold">
                            <p:stCondLst>
                              <p:cond delay="4500"/>
                            </p:stCondLst>
                            <p:childTnLst>
                              <p:par>
                                <p:cTn id="28" presetID="22" presetClass="entr" presetSubtype="8"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1000"/>
                                        <p:tgtEl>
                                          <p:spTgt spid="21"/>
                                        </p:tgtEl>
                                      </p:cBhvr>
                                    </p:animEffect>
                                  </p:childTnLst>
                                </p:cTn>
                              </p:par>
                            </p:childTnLst>
                          </p:cTn>
                        </p:par>
                        <p:par>
                          <p:cTn id="31" fill="hold">
                            <p:stCondLst>
                              <p:cond delay="5500"/>
                            </p:stCondLst>
                            <p:childTnLst>
                              <p:par>
                                <p:cTn id="32" presetID="22" presetClass="entr" presetSubtype="1"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1000"/>
                                        <p:tgtEl>
                                          <p:spTgt spid="22"/>
                                        </p:tgtEl>
                                      </p:cBhvr>
                                    </p:animEffect>
                                  </p:childTnLst>
                                </p:cTn>
                              </p:par>
                            </p:childTnLst>
                          </p:cTn>
                        </p:par>
                        <p:par>
                          <p:cTn id="35" fill="hold">
                            <p:stCondLst>
                              <p:cond delay="6500"/>
                            </p:stCondLst>
                            <p:childTnLst>
                              <p:par>
                                <p:cTn id="36" presetID="22" presetClass="entr" presetSubtype="8"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1000"/>
                                        <p:tgtEl>
                                          <p:spTgt spid="24"/>
                                        </p:tgtEl>
                                      </p:cBhvr>
                                    </p:animEffect>
                                  </p:childTnLst>
                                </p:cTn>
                              </p:par>
                            </p:childTnLst>
                          </p:cTn>
                        </p:par>
                        <p:par>
                          <p:cTn id="39" fill="hold">
                            <p:stCondLst>
                              <p:cond delay="7500"/>
                            </p:stCondLst>
                            <p:childTnLst>
                              <p:par>
                                <p:cTn id="40" presetID="22" presetClass="entr" presetSubtype="1"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1000"/>
                                        <p:tgtEl>
                                          <p:spTgt spid="23"/>
                                        </p:tgtEl>
                                      </p:cBhvr>
                                    </p:animEffect>
                                  </p:childTnLst>
                                </p:cTn>
                              </p:par>
                            </p:childTnLst>
                          </p:cTn>
                        </p:par>
                        <p:par>
                          <p:cTn id="43" fill="hold">
                            <p:stCondLst>
                              <p:cond delay="8500"/>
                            </p:stCondLst>
                            <p:childTnLst>
                              <p:par>
                                <p:cTn id="44" presetID="22" presetClass="entr" presetSubtype="8"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2" grpId="0" bldLvl="0" animBg="1"/>
      <p:bldP spid="23" grpId="0" bldLvl="0" animBg="1"/>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p:nvPr/>
        </p:nvSpPr>
        <p:spPr>
          <a:xfrm>
            <a:off x="1814195" y="367030"/>
            <a:ext cx="9642475" cy="818515"/>
          </a:xfrm>
          <a:prstGeom prst="rect">
            <a:avLst/>
          </a:prstGeom>
          <a:noFill/>
          <a:scene3d>
            <a:camera prst="orthographicFront"/>
            <a:lightRig rig="threePt" dir="t"/>
          </a:scene3d>
        </p:spPr>
        <p:txBody>
          <a:bodyPr wrap="square" rtlCol="0">
            <a:noAutofit/>
          </a:bodyPr>
          <a:lstStyle>
            <a:defPPr>
              <a:defRPr lang="zh-CN"/>
            </a:defPPr>
            <a:lvl1pPr marR="0" lvl="0" indent="0" fontAlgn="auto">
              <a:lnSpc>
                <a:spcPct val="100000"/>
              </a:lnSpc>
              <a:spcBef>
                <a:spcPts val="0"/>
              </a:spcBef>
              <a:spcAft>
                <a:spcPts val="0"/>
              </a:spcAft>
              <a:buClrTx/>
              <a:buSzTx/>
              <a:buFontTx/>
              <a:buNone/>
              <a:defRPr sz="3200" kern="0">
                <a:gradFill>
                  <a:gsLst>
                    <a:gs pos="100000">
                      <a:srgbClr val="0041E2"/>
                    </a:gs>
                    <a:gs pos="0">
                      <a:srgbClr val="0031A5"/>
                    </a:gs>
                  </a:gsLst>
                  <a:lin ang="0" scaled="0"/>
                </a:gradFill>
                <a:latin typeface="思源黑体 CN Bold" panose="020B0800000000000000" pitchFamily="34" charset="-122"/>
                <a:ea typeface="思源黑体 CN Bold" panose="020B0800000000000000" pitchFamily="34" charset="-122"/>
              </a:defRPr>
            </a:lvl1pPr>
          </a:lstStyle>
          <a:p>
            <a:r>
              <a:rPr lang="en-US" altLang="zh-CN" sz="2400" b="1" dirty="0">
                <a:solidFill>
                  <a:srgbClr val="C00000"/>
                </a:solidFill>
                <a:latin typeface="黑体" panose="02010609060101010101" charset="-122"/>
                <a:ea typeface="黑体" panose="02010609060101010101" charset="-122"/>
                <a:cs typeface="黑体" panose="02010609060101010101" charset="-122"/>
              </a:rPr>
              <a:t>2. </a:t>
            </a:r>
            <a:r>
              <a:rPr lang="zh-CN" altLang="en-US" sz="2400" b="1" dirty="0">
                <a:solidFill>
                  <a:srgbClr val="C00000"/>
                </a:solidFill>
                <a:latin typeface="黑体" panose="02010609060101010101" charset="-122"/>
                <a:ea typeface="黑体" panose="02010609060101010101" charset="-122"/>
                <a:cs typeface="黑体" panose="02010609060101010101" charset="-122"/>
              </a:rPr>
              <a:t>建设现代化产业体系意义重大</a:t>
            </a:r>
            <a:endParaRPr lang="zh-CN" altLang="en-US" sz="2400" b="1" dirty="0">
              <a:solidFill>
                <a:srgbClr val="C00000"/>
              </a:solidFill>
              <a:latin typeface="黑体" panose="02010609060101010101" charset="-122"/>
              <a:ea typeface="黑体" panose="02010609060101010101" charset="-122"/>
              <a:cs typeface="黑体" panose="02010609060101010101" charset="-122"/>
            </a:endParaRPr>
          </a:p>
        </p:txBody>
      </p:sp>
      <p:grpSp>
        <p:nvGrpSpPr>
          <p:cNvPr id="2" name="组合 1"/>
          <p:cNvGrpSpPr/>
          <p:nvPr/>
        </p:nvGrpSpPr>
        <p:grpSpPr>
          <a:xfrm>
            <a:off x="5880100" y="1028700"/>
            <a:ext cx="5701072" cy="830997"/>
            <a:chOff x="5880100" y="1028700"/>
            <a:chExt cx="5701072" cy="830997"/>
          </a:xfrm>
        </p:grpSpPr>
        <p:sp>
          <p:nvSpPr>
            <p:cNvPr id="37" name="îṧļîḋê"/>
            <p:cNvSpPr txBox="1"/>
            <p:nvPr/>
          </p:nvSpPr>
          <p:spPr>
            <a:xfrm>
              <a:off x="5880100" y="1185622"/>
              <a:ext cx="5402032" cy="521970"/>
            </a:xfrm>
            <a:prstGeom prst="rect">
              <a:avLst/>
            </a:prstGeom>
            <a:noFill/>
          </p:spPr>
          <p:txBody>
            <a:bodyPr wrap="square" rtlCol="0">
              <a:spAutoFit/>
            </a:bodyPr>
            <a:lstStyle/>
            <a:p>
              <a:pPr algn="r"/>
              <a:r>
                <a:rPr lang="zh-CN" altLang="en-US" sz="2800" b="1" kern="0" dirty="0">
                  <a:gradFill>
                    <a:gsLst>
                      <a:gs pos="100000">
                        <a:srgbClr val="0041E2"/>
                      </a:gs>
                      <a:gs pos="0">
                        <a:srgbClr val="0031A5"/>
                      </a:gs>
                    </a:gsLst>
                    <a:lin ang="0" scaled="0"/>
                  </a:gradFill>
                  <a:latin typeface="+mn-ea"/>
                </a:rPr>
                <a:t>赢得大国竞争主动</a:t>
              </a:r>
              <a:r>
                <a:rPr lang="zh-CN" altLang="zh-CN" sz="2800" b="1" dirty="0"/>
                <a:t>的</a:t>
              </a:r>
              <a:r>
                <a:rPr lang="zh-CN" altLang="en-US" sz="2800" b="1" dirty="0"/>
                <a:t>迫切需要</a:t>
              </a:r>
              <a:endParaRPr lang="en-US" altLang="zh-CN" sz="2800" b="1" dirty="0"/>
            </a:p>
          </p:txBody>
        </p:sp>
        <p:sp>
          <p:nvSpPr>
            <p:cNvPr id="39" name="ïsḷîdè"/>
            <p:cNvSpPr/>
            <p:nvPr/>
          </p:nvSpPr>
          <p:spPr>
            <a:xfrm flipH="1">
              <a:off x="11456628" y="1028700"/>
              <a:ext cx="124544" cy="830997"/>
            </a:xfrm>
            <a:prstGeom prst="roundRect">
              <a:avLst>
                <a:gd name="adj" fmla="val 44900"/>
              </a:avLst>
            </a:prstGeom>
            <a:gradFill>
              <a:gsLst>
                <a:gs pos="0">
                  <a:schemeClr val="accent1">
                    <a:lumMod val="60000"/>
                    <a:lumOff val="40000"/>
                  </a:schemeClr>
                </a:gs>
                <a:gs pos="60000">
                  <a:srgbClr val="0037BA"/>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bg1"/>
                </a:solidFill>
              </a:endParaRPr>
            </a:p>
          </p:txBody>
        </p:sp>
      </p:grpSp>
      <p:grpSp>
        <p:nvGrpSpPr>
          <p:cNvPr id="11" name="组合 10"/>
          <p:cNvGrpSpPr/>
          <p:nvPr/>
        </p:nvGrpSpPr>
        <p:grpSpPr>
          <a:xfrm>
            <a:off x="887931" y="3284060"/>
            <a:ext cx="10693240" cy="1200525"/>
            <a:chOff x="887931" y="3284060"/>
            <a:chExt cx="10693240" cy="1200525"/>
          </a:xfrm>
        </p:grpSpPr>
        <p:sp>
          <p:nvSpPr>
            <p:cNvPr id="5" name="矩形: 圆角 8"/>
            <p:cNvSpPr/>
            <p:nvPr/>
          </p:nvSpPr>
          <p:spPr>
            <a:xfrm flipH="1">
              <a:off x="887931" y="3362936"/>
              <a:ext cx="8025767" cy="1076205"/>
            </a:xfrm>
            <a:prstGeom prst="roundRect">
              <a:avLst>
                <a:gd name="adj" fmla="val 4463"/>
              </a:avLst>
            </a:prstGeom>
            <a:solidFill>
              <a:sysClr val="window" lastClr="FFFFFF"/>
            </a:solidFill>
            <a:ln w="12700" cap="flat" cmpd="sng" algn="ctr">
              <a:noFill/>
              <a:prstDash val="solid"/>
              <a:miter lim="800000"/>
            </a:ln>
            <a:effectLst>
              <a:outerShdw blurRad="152400" dist="139700" dir="5400000" sx="97000" sy="97000" algn="t"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Medium" panose="020B0600000000000000" pitchFamily="34" charset="-122"/>
                <a:cs typeface="+mn-cs"/>
                <a:sym typeface="思源黑体 CN Normal" panose="020B0400000000000000" pitchFamily="34" charset="-122"/>
              </a:endParaRPr>
            </a:p>
          </p:txBody>
        </p:sp>
        <p:sp>
          <p:nvSpPr>
            <p:cNvPr id="7" name="矩形: 圆角 28"/>
            <p:cNvSpPr/>
            <p:nvPr/>
          </p:nvSpPr>
          <p:spPr>
            <a:xfrm>
              <a:off x="8810193" y="3362936"/>
              <a:ext cx="95222" cy="1076205"/>
            </a:xfrm>
            <a:prstGeom prst="roundRect">
              <a:avLst>
                <a:gd name="adj" fmla="val 50000"/>
              </a:avLst>
            </a:prstGeom>
            <a:solidFill>
              <a:srgbClr val="FAAE8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Medium" panose="020B0600000000000000" pitchFamily="34" charset="-122"/>
                <a:cs typeface="+mn-cs"/>
                <a:sym typeface="思源黑体 CN Normal" panose="020B0400000000000000" pitchFamily="34" charset="-122"/>
              </a:endParaRPr>
            </a:p>
          </p:txBody>
        </p:sp>
        <p:sp>
          <p:nvSpPr>
            <p:cNvPr id="23" name="文本框 22"/>
            <p:cNvSpPr txBox="1"/>
            <p:nvPr/>
          </p:nvSpPr>
          <p:spPr>
            <a:xfrm>
              <a:off x="1836794" y="3500501"/>
              <a:ext cx="6356980" cy="637675"/>
            </a:xfrm>
            <a:prstGeom prst="rect">
              <a:avLst/>
            </a:prstGeom>
            <a:noFill/>
          </p:spPr>
          <p:txBody>
            <a:bodyPr wrap="square" rtlCol="0" anchor="ctr">
              <a:spAutoFit/>
            </a:bodyPr>
            <a:lstStyle>
              <a:defPPr>
                <a:defRPr lang="zh-CN"/>
              </a:defPPr>
              <a:lvl1pPr>
                <a:defRPr sz="2000">
                  <a:solidFill>
                    <a:srgbClr val="1768DE"/>
                  </a:solidFill>
                  <a:latin typeface="思源黑体 CN Normal" panose="020B0400000000000000" pitchFamily="34" charset="-122"/>
                  <a:ea typeface="思源黑体 CN Medium" panose="020B0600000000000000" pitchFamily="34" charset="-122"/>
                </a:defRPr>
              </a:lvl1pPr>
            </a:lstStyle>
            <a:p>
              <a:pPr algn="ctr">
                <a:lnSpc>
                  <a:spcPct val="150000"/>
                </a:lnSpc>
              </a:pPr>
              <a:r>
                <a:rPr lang="zh-CN" altLang="en-US" sz="2800" b="1" dirty="0">
                  <a:solidFill>
                    <a:schemeClr val="tx1"/>
                  </a:solidFill>
                  <a:latin typeface="楷体" panose="02010609060101010101" charset="-122"/>
                  <a:ea typeface="楷体" panose="02010609060101010101" charset="-122"/>
                </a:rPr>
                <a:t>筑牢国家发展的</a:t>
              </a:r>
              <a:r>
                <a:rPr kumimoji="1" lang="zh-CN" altLang="en-US" sz="2800" b="1" spc="120" dirty="0">
                  <a:solidFill>
                    <a:schemeClr val="tx1"/>
                  </a:solidFill>
                  <a:latin typeface="楷体" panose="02010609060101010101" charset="-122"/>
                  <a:ea typeface="楷体" panose="02010609060101010101" charset="-122"/>
                </a:rPr>
                <a:t>安全根基</a:t>
              </a:r>
              <a:endParaRPr kumimoji="1" lang="en-US" altLang="zh-CN" sz="2800" b="1" spc="120" dirty="0">
                <a:solidFill>
                  <a:schemeClr val="tx1"/>
                </a:solidFill>
                <a:latin typeface="楷体" panose="02010609060101010101" charset="-122"/>
                <a:ea typeface="楷体" panose="02010609060101010101" charset="-122"/>
              </a:endParaRPr>
            </a:p>
          </p:txBody>
        </p:sp>
        <p:sp>
          <p:nvSpPr>
            <p:cNvPr id="45" name="圆角矩形 44"/>
            <p:cNvSpPr/>
            <p:nvPr/>
          </p:nvSpPr>
          <p:spPr>
            <a:xfrm>
              <a:off x="9039951" y="3354195"/>
              <a:ext cx="2541220" cy="1130390"/>
            </a:xfrm>
            <a:prstGeom prst="roundRect">
              <a:avLst>
                <a:gd name="adj" fmla="val 5743"/>
              </a:avLst>
            </a:prstGeom>
            <a:gradFill>
              <a:gsLst>
                <a:gs pos="63000">
                  <a:srgbClr val="EE7D31"/>
                </a:gs>
                <a:gs pos="0">
                  <a:srgbClr val="FBAE86"/>
                </a:gs>
              </a:gsLst>
              <a:lin ang="10800000" scaled="0"/>
            </a:gradFill>
            <a:ln w="12700" cap="flat" cmpd="sng" algn="ctr">
              <a:noFill/>
              <a:prstDash val="solid"/>
              <a:miter lim="800000"/>
            </a:ln>
            <a:effectLst>
              <a:outerShdw blurRad="152400" dist="139700" dir="5400000" sx="97000" sy="97000" algn="t" rotWithShape="0">
                <a:prstClr val="black">
                  <a:alpha val="11000"/>
                </a:prstClr>
              </a:outerShdw>
            </a:effectLst>
          </p:spPr>
          <p:txBody>
            <a:bodyPr rtlCol="0" anchor="ctr"/>
            <a:lstStyle/>
            <a:p>
              <a:pPr algn="ctr"/>
              <a:endParaRPr lang="zh-CN" altLang="en-US" kern="0">
                <a:solidFill>
                  <a:prstClr val="white"/>
                </a:solidFill>
                <a:ea typeface="思源黑体 CN Medium" panose="020B0600000000000000" pitchFamily="34" charset="-122"/>
              </a:endParaRPr>
            </a:p>
          </p:txBody>
        </p:sp>
        <p:grpSp>
          <p:nvGrpSpPr>
            <p:cNvPr id="49" name="组合 48"/>
            <p:cNvGrpSpPr/>
            <p:nvPr/>
          </p:nvGrpSpPr>
          <p:grpSpPr>
            <a:xfrm>
              <a:off x="1282184" y="3284060"/>
              <a:ext cx="312708" cy="370562"/>
              <a:chOff x="9123718" y="4653627"/>
              <a:chExt cx="312708" cy="370562"/>
            </a:xfrm>
          </p:grpSpPr>
          <p:sp>
            <p:nvSpPr>
              <p:cNvPr id="50" name="箭头: 五边形 82"/>
              <p:cNvSpPr/>
              <p:nvPr/>
            </p:nvSpPr>
            <p:spPr>
              <a:xfrm rot="5400000">
                <a:off x="9094791" y="4682554"/>
                <a:ext cx="370562" cy="312708"/>
              </a:xfrm>
              <a:prstGeom prst="homePlate">
                <a:avLst>
                  <a:gd name="adj" fmla="val 26913"/>
                </a:avLst>
              </a:prstGeom>
              <a:gradFill>
                <a:gsLst>
                  <a:gs pos="15000">
                    <a:schemeClr val="accent1">
                      <a:lumMod val="40000"/>
                      <a:lumOff val="60000"/>
                    </a:schemeClr>
                  </a:gs>
                  <a:gs pos="100000">
                    <a:srgbClr val="0671FE"/>
                  </a:gs>
                </a:gsLst>
                <a:path path="circle">
                  <a:fillToRect r="100000" b="100000"/>
                </a:path>
              </a:gradFill>
              <a:ln w="38100">
                <a:noFill/>
              </a:ln>
              <a:effectLst>
                <a:outerShdw blurRad="152400" dist="76200" dir="2700000" algn="tl" rotWithShape="0">
                  <a:srgbClr val="0671FE">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solidFill>
                    <a:schemeClr val="bg1"/>
                  </a:solidFill>
                  <a:latin typeface="思源黑体 CN Normal" panose="020B0400000000000000" pitchFamily="34" charset="-122"/>
                  <a:ea typeface="思源黑体 CN Medium" panose="020B0600000000000000" pitchFamily="34" charset="-122"/>
                  <a:sym typeface="思源黑体 CN Normal" panose="020B0400000000000000" pitchFamily="34" charset="-122"/>
                </a:endParaRPr>
              </a:p>
            </p:txBody>
          </p:sp>
          <p:sp>
            <p:nvSpPr>
              <p:cNvPr id="51" name="星形: 五角 83"/>
              <p:cNvSpPr/>
              <p:nvPr/>
            </p:nvSpPr>
            <p:spPr>
              <a:xfrm>
                <a:off x="9161045" y="4698456"/>
                <a:ext cx="238053" cy="238053"/>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Medium" panose="020B0600000000000000" pitchFamily="34" charset="-122"/>
                  <a:cs typeface="+mn-cs"/>
                  <a:sym typeface="思源黑体 CN Normal" panose="020B0400000000000000" pitchFamily="34" charset="-122"/>
                </a:endParaRPr>
              </a:p>
            </p:txBody>
          </p:sp>
        </p:grpSp>
        <p:sp>
          <p:nvSpPr>
            <p:cNvPr id="52" name="任意多边形: 形状 8"/>
            <p:cNvSpPr/>
            <p:nvPr/>
          </p:nvSpPr>
          <p:spPr>
            <a:xfrm>
              <a:off x="9906623" y="3535041"/>
              <a:ext cx="936736" cy="764243"/>
            </a:xfrm>
            <a:custGeom>
              <a:avLst/>
              <a:gdLst>
                <a:gd name="connsiteX0" fmla="*/ 413724 w 604322"/>
                <a:gd name="connsiteY0" fmla="*/ 257105 h 493041"/>
                <a:gd name="connsiteX1" fmla="*/ 368024 w 604322"/>
                <a:gd name="connsiteY1" fmla="*/ 302726 h 493041"/>
                <a:gd name="connsiteX2" fmla="*/ 413724 w 604322"/>
                <a:gd name="connsiteY2" fmla="*/ 348346 h 493041"/>
                <a:gd name="connsiteX3" fmla="*/ 459424 w 604322"/>
                <a:gd name="connsiteY3" fmla="*/ 302726 h 493041"/>
                <a:gd name="connsiteX4" fmla="*/ 413724 w 604322"/>
                <a:gd name="connsiteY4" fmla="*/ 257105 h 493041"/>
                <a:gd name="connsiteX5" fmla="*/ 264925 w 604322"/>
                <a:gd name="connsiteY5" fmla="*/ 223445 h 493041"/>
                <a:gd name="connsiteX6" fmla="*/ 261437 w 604322"/>
                <a:gd name="connsiteY6" fmla="*/ 229366 h 493041"/>
                <a:gd name="connsiteX7" fmla="*/ 234229 w 604322"/>
                <a:gd name="connsiteY7" fmla="*/ 256535 h 493041"/>
                <a:gd name="connsiteX8" fmla="*/ 238415 w 604322"/>
                <a:gd name="connsiteY8" fmla="*/ 255490 h 493041"/>
                <a:gd name="connsiteX9" fmla="*/ 279924 w 604322"/>
                <a:gd name="connsiteY9" fmla="*/ 250265 h 493041"/>
                <a:gd name="connsiteX10" fmla="*/ 282017 w 604322"/>
                <a:gd name="connsiteY10" fmla="*/ 245214 h 493041"/>
                <a:gd name="connsiteX11" fmla="*/ 413724 w 604322"/>
                <a:gd name="connsiteY11" fmla="*/ 222281 h 493041"/>
                <a:gd name="connsiteX12" fmla="*/ 494310 w 604322"/>
                <a:gd name="connsiteY12" fmla="*/ 302726 h 493041"/>
                <a:gd name="connsiteX13" fmla="*/ 413724 w 604322"/>
                <a:gd name="connsiteY13" fmla="*/ 383170 h 493041"/>
                <a:gd name="connsiteX14" fmla="*/ 333139 w 604322"/>
                <a:gd name="connsiteY14" fmla="*/ 302726 h 493041"/>
                <a:gd name="connsiteX15" fmla="*/ 413724 w 604322"/>
                <a:gd name="connsiteY15" fmla="*/ 222281 h 493041"/>
                <a:gd name="connsiteX16" fmla="*/ 265971 w 604322"/>
                <a:gd name="connsiteY16" fmla="*/ 181124 h 493041"/>
                <a:gd name="connsiteX17" fmla="*/ 244868 w 604322"/>
                <a:gd name="connsiteY17" fmla="*/ 183737 h 493041"/>
                <a:gd name="connsiteX18" fmla="*/ 243647 w 604322"/>
                <a:gd name="connsiteY18" fmla="*/ 186523 h 493041"/>
                <a:gd name="connsiteX19" fmla="*/ 252891 w 604322"/>
                <a:gd name="connsiteY19" fmla="*/ 198540 h 493041"/>
                <a:gd name="connsiteX20" fmla="*/ 257774 w 604322"/>
                <a:gd name="connsiteY20" fmla="*/ 189310 h 493041"/>
                <a:gd name="connsiteX21" fmla="*/ 399219 w 604322"/>
                <a:gd name="connsiteY21" fmla="*/ 147163 h 493041"/>
                <a:gd name="connsiteX22" fmla="*/ 394510 w 604322"/>
                <a:gd name="connsiteY22" fmla="*/ 184085 h 493041"/>
                <a:gd name="connsiteX23" fmla="*/ 382301 w 604322"/>
                <a:gd name="connsiteY23" fmla="*/ 198714 h 493041"/>
                <a:gd name="connsiteX24" fmla="*/ 362244 w 604322"/>
                <a:gd name="connsiteY24" fmla="*/ 206900 h 493041"/>
                <a:gd name="connsiteX25" fmla="*/ 343408 w 604322"/>
                <a:gd name="connsiteY25" fmla="*/ 205332 h 493041"/>
                <a:gd name="connsiteX26" fmla="*/ 313934 w 604322"/>
                <a:gd name="connsiteY26" fmla="*/ 182517 h 493041"/>
                <a:gd name="connsiteX27" fmla="*/ 293353 w 604322"/>
                <a:gd name="connsiteY27" fmla="*/ 203068 h 493041"/>
                <a:gd name="connsiteX28" fmla="*/ 316201 w 604322"/>
                <a:gd name="connsiteY28" fmla="*/ 232327 h 493041"/>
                <a:gd name="connsiteX29" fmla="*/ 317770 w 604322"/>
                <a:gd name="connsiteY29" fmla="*/ 251310 h 493041"/>
                <a:gd name="connsiteX30" fmla="*/ 309573 w 604322"/>
                <a:gd name="connsiteY30" fmla="*/ 271338 h 493041"/>
                <a:gd name="connsiteX31" fmla="*/ 294923 w 604322"/>
                <a:gd name="connsiteY31" fmla="*/ 283529 h 493041"/>
                <a:gd name="connsiteX32" fmla="*/ 257949 w 604322"/>
                <a:gd name="connsiteY32" fmla="*/ 288231 h 493041"/>
                <a:gd name="connsiteX33" fmla="*/ 257949 w 604322"/>
                <a:gd name="connsiteY33" fmla="*/ 317316 h 493041"/>
                <a:gd name="connsiteX34" fmla="*/ 294923 w 604322"/>
                <a:gd name="connsiteY34" fmla="*/ 321844 h 493041"/>
                <a:gd name="connsiteX35" fmla="*/ 309573 w 604322"/>
                <a:gd name="connsiteY35" fmla="*/ 334035 h 493041"/>
                <a:gd name="connsiteX36" fmla="*/ 317770 w 604322"/>
                <a:gd name="connsiteY36" fmla="*/ 354063 h 493041"/>
                <a:gd name="connsiteX37" fmla="*/ 316201 w 604322"/>
                <a:gd name="connsiteY37" fmla="*/ 373046 h 493041"/>
                <a:gd name="connsiteX38" fmla="*/ 293353 w 604322"/>
                <a:gd name="connsiteY38" fmla="*/ 402305 h 493041"/>
                <a:gd name="connsiteX39" fmla="*/ 313934 w 604322"/>
                <a:gd name="connsiteY39" fmla="*/ 423030 h 493041"/>
                <a:gd name="connsiteX40" fmla="*/ 343408 w 604322"/>
                <a:gd name="connsiteY40" fmla="*/ 400041 h 493041"/>
                <a:gd name="connsiteX41" fmla="*/ 362244 w 604322"/>
                <a:gd name="connsiteY41" fmla="*/ 398473 h 493041"/>
                <a:gd name="connsiteX42" fmla="*/ 382301 w 604322"/>
                <a:gd name="connsiteY42" fmla="*/ 406833 h 493041"/>
                <a:gd name="connsiteX43" fmla="*/ 394510 w 604322"/>
                <a:gd name="connsiteY43" fmla="*/ 421288 h 493041"/>
                <a:gd name="connsiteX44" fmla="*/ 399219 w 604322"/>
                <a:gd name="connsiteY44" fmla="*/ 458209 h 493041"/>
                <a:gd name="connsiteX45" fmla="*/ 428345 w 604322"/>
                <a:gd name="connsiteY45" fmla="*/ 458209 h 493041"/>
                <a:gd name="connsiteX46" fmla="*/ 432879 w 604322"/>
                <a:gd name="connsiteY46" fmla="*/ 421288 h 493041"/>
                <a:gd name="connsiteX47" fmla="*/ 445088 w 604322"/>
                <a:gd name="connsiteY47" fmla="*/ 406833 h 493041"/>
                <a:gd name="connsiteX48" fmla="*/ 465145 w 604322"/>
                <a:gd name="connsiteY48" fmla="*/ 398473 h 493041"/>
                <a:gd name="connsiteX49" fmla="*/ 484155 w 604322"/>
                <a:gd name="connsiteY49" fmla="*/ 400041 h 493041"/>
                <a:gd name="connsiteX50" fmla="*/ 513630 w 604322"/>
                <a:gd name="connsiteY50" fmla="*/ 423030 h 493041"/>
                <a:gd name="connsiteX51" fmla="*/ 534210 w 604322"/>
                <a:gd name="connsiteY51" fmla="*/ 402305 h 493041"/>
                <a:gd name="connsiteX52" fmla="*/ 511188 w 604322"/>
                <a:gd name="connsiteY52" fmla="*/ 373046 h 493041"/>
                <a:gd name="connsiteX53" fmla="*/ 509619 w 604322"/>
                <a:gd name="connsiteY53" fmla="*/ 354063 h 493041"/>
                <a:gd name="connsiteX54" fmla="*/ 517990 w 604322"/>
                <a:gd name="connsiteY54" fmla="*/ 334035 h 493041"/>
                <a:gd name="connsiteX55" fmla="*/ 532466 w 604322"/>
                <a:gd name="connsiteY55" fmla="*/ 321844 h 493041"/>
                <a:gd name="connsiteX56" fmla="*/ 569440 w 604322"/>
                <a:gd name="connsiteY56" fmla="*/ 317316 h 493041"/>
                <a:gd name="connsiteX57" fmla="*/ 569440 w 604322"/>
                <a:gd name="connsiteY57" fmla="*/ 288231 h 493041"/>
                <a:gd name="connsiteX58" fmla="*/ 532466 w 604322"/>
                <a:gd name="connsiteY58" fmla="*/ 283529 h 493041"/>
                <a:gd name="connsiteX59" fmla="*/ 517990 w 604322"/>
                <a:gd name="connsiteY59" fmla="*/ 271338 h 493041"/>
                <a:gd name="connsiteX60" fmla="*/ 509619 w 604322"/>
                <a:gd name="connsiteY60" fmla="*/ 251310 h 493041"/>
                <a:gd name="connsiteX61" fmla="*/ 511188 w 604322"/>
                <a:gd name="connsiteY61" fmla="*/ 232327 h 493041"/>
                <a:gd name="connsiteX62" fmla="*/ 534210 w 604322"/>
                <a:gd name="connsiteY62" fmla="*/ 203068 h 493041"/>
                <a:gd name="connsiteX63" fmla="*/ 513630 w 604322"/>
                <a:gd name="connsiteY63" fmla="*/ 182517 h 493041"/>
                <a:gd name="connsiteX64" fmla="*/ 484155 w 604322"/>
                <a:gd name="connsiteY64" fmla="*/ 205332 h 493041"/>
                <a:gd name="connsiteX65" fmla="*/ 465145 w 604322"/>
                <a:gd name="connsiteY65" fmla="*/ 206900 h 493041"/>
                <a:gd name="connsiteX66" fmla="*/ 445262 w 604322"/>
                <a:gd name="connsiteY66" fmla="*/ 198714 h 493041"/>
                <a:gd name="connsiteX67" fmla="*/ 432879 w 604322"/>
                <a:gd name="connsiteY67" fmla="*/ 184085 h 493041"/>
                <a:gd name="connsiteX68" fmla="*/ 428345 w 604322"/>
                <a:gd name="connsiteY68" fmla="*/ 147163 h 493041"/>
                <a:gd name="connsiteX69" fmla="*/ 143900 w 604322"/>
                <a:gd name="connsiteY69" fmla="*/ 110285 h 493041"/>
                <a:gd name="connsiteX70" fmla="*/ 110404 w 604322"/>
                <a:gd name="connsiteY70" fmla="*/ 143723 h 493041"/>
                <a:gd name="connsiteX71" fmla="*/ 143900 w 604322"/>
                <a:gd name="connsiteY71" fmla="*/ 176986 h 493041"/>
                <a:gd name="connsiteX72" fmla="*/ 177221 w 604322"/>
                <a:gd name="connsiteY72" fmla="*/ 143723 h 493041"/>
                <a:gd name="connsiteX73" fmla="*/ 143900 w 604322"/>
                <a:gd name="connsiteY73" fmla="*/ 110285 h 493041"/>
                <a:gd name="connsiteX74" fmla="*/ 143900 w 604322"/>
                <a:gd name="connsiteY74" fmla="*/ 82420 h 493041"/>
                <a:gd name="connsiteX75" fmla="*/ 205134 w 604322"/>
                <a:gd name="connsiteY75" fmla="*/ 143723 h 493041"/>
                <a:gd name="connsiteX76" fmla="*/ 143900 w 604322"/>
                <a:gd name="connsiteY76" fmla="*/ 204851 h 493041"/>
                <a:gd name="connsiteX77" fmla="*/ 82491 w 604322"/>
                <a:gd name="connsiteY77" fmla="*/ 143723 h 493041"/>
                <a:gd name="connsiteX78" fmla="*/ 143900 w 604322"/>
                <a:gd name="connsiteY78" fmla="*/ 82420 h 493041"/>
                <a:gd name="connsiteX79" fmla="*/ 133596 w 604322"/>
                <a:gd name="connsiteY79" fmla="*/ 27865 h 493041"/>
                <a:gd name="connsiteX80" fmla="*/ 130282 w 604322"/>
                <a:gd name="connsiteY80" fmla="*/ 54860 h 493041"/>
                <a:gd name="connsiteX81" fmla="*/ 120516 w 604322"/>
                <a:gd name="connsiteY81" fmla="*/ 66528 h 493041"/>
                <a:gd name="connsiteX82" fmla="*/ 105691 w 604322"/>
                <a:gd name="connsiteY82" fmla="*/ 72624 h 493041"/>
                <a:gd name="connsiteX83" fmla="*/ 90517 w 604322"/>
                <a:gd name="connsiteY83" fmla="*/ 71231 h 493041"/>
                <a:gd name="connsiteX84" fmla="*/ 69065 w 604322"/>
                <a:gd name="connsiteY84" fmla="*/ 54686 h 493041"/>
                <a:gd name="connsiteX85" fmla="*/ 54590 w 604322"/>
                <a:gd name="connsiteY85" fmla="*/ 68967 h 493041"/>
                <a:gd name="connsiteX86" fmla="*/ 71333 w 604322"/>
                <a:gd name="connsiteY86" fmla="*/ 90388 h 493041"/>
                <a:gd name="connsiteX87" fmla="*/ 72728 w 604322"/>
                <a:gd name="connsiteY87" fmla="*/ 105540 h 493041"/>
                <a:gd name="connsiteX88" fmla="*/ 66624 w 604322"/>
                <a:gd name="connsiteY88" fmla="*/ 120343 h 493041"/>
                <a:gd name="connsiteX89" fmla="*/ 54938 w 604322"/>
                <a:gd name="connsiteY89" fmla="*/ 130096 h 493041"/>
                <a:gd name="connsiteX90" fmla="*/ 27905 w 604322"/>
                <a:gd name="connsiteY90" fmla="*/ 133579 h 493041"/>
                <a:gd name="connsiteX91" fmla="*/ 27905 w 604322"/>
                <a:gd name="connsiteY91" fmla="*/ 153781 h 493041"/>
                <a:gd name="connsiteX92" fmla="*/ 54938 w 604322"/>
                <a:gd name="connsiteY92" fmla="*/ 157090 h 493041"/>
                <a:gd name="connsiteX93" fmla="*/ 66624 w 604322"/>
                <a:gd name="connsiteY93" fmla="*/ 167017 h 493041"/>
                <a:gd name="connsiteX94" fmla="*/ 72728 w 604322"/>
                <a:gd name="connsiteY94" fmla="*/ 181821 h 493041"/>
                <a:gd name="connsiteX95" fmla="*/ 71333 w 604322"/>
                <a:gd name="connsiteY95" fmla="*/ 196973 h 493041"/>
                <a:gd name="connsiteX96" fmla="*/ 54590 w 604322"/>
                <a:gd name="connsiteY96" fmla="*/ 218394 h 493041"/>
                <a:gd name="connsiteX97" fmla="*/ 69065 w 604322"/>
                <a:gd name="connsiteY97" fmla="*/ 232675 h 493041"/>
                <a:gd name="connsiteX98" fmla="*/ 90517 w 604322"/>
                <a:gd name="connsiteY98" fmla="*/ 215956 h 493041"/>
                <a:gd name="connsiteX99" fmla="*/ 105691 w 604322"/>
                <a:gd name="connsiteY99" fmla="*/ 214737 h 493041"/>
                <a:gd name="connsiteX100" fmla="*/ 120516 w 604322"/>
                <a:gd name="connsiteY100" fmla="*/ 220832 h 493041"/>
                <a:gd name="connsiteX101" fmla="*/ 130282 w 604322"/>
                <a:gd name="connsiteY101" fmla="*/ 232501 h 493041"/>
                <a:gd name="connsiteX102" fmla="*/ 133596 w 604322"/>
                <a:gd name="connsiteY102" fmla="*/ 259495 h 493041"/>
                <a:gd name="connsiteX103" fmla="*/ 154002 w 604322"/>
                <a:gd name="connsiteY103" fmla="*/ 259495 h 493041"/>
                <a:gd name="connsiteX104" fmla="*/ 157316 w 604322"/>
                <a:gd name="connsiteY104" fmla="*/ 232501 h 493041"/>
                <a:gd name="connsiteX105" fmla="*/ 167257 w 604322"/>
                <a:gd name="connsiteY105" fmla="*/ 220832 h 493041"/>
                <a:gd name="connsiteX106" fmla="*/ 182081 w 604322"/>
                <a:gd name="connsiteY106" fmla="*/ 214737 h 493041"/>
                <a:gd name="connsiteX107" fmla="*/ 197255 w 604322"/>
                <a:gd name="connsiteY107" fmla="*/ 215956 h 493041"/>
                <a:gd name="connsiteX108" fmla="*/ 218707 w 604322"/>
                <a:gd name="connsiteY108" fmla="*/ 232675 h 493041"/>
                <a:gd name="connsiteX109" fmla="*/ 233008 w 604322"/>
                <a:gd name="connsiteY109" fmla="*/ 218394 h 493041"/>
                <a:gd name="connsiteX110" fmla="*/ 216265 w 604322"/>
                <a:gd name="connsiteY110" fmla="*/ 196973 h 493041"/>
                <a:gd name="connsiteX111" fmla="*/ 215044 w 604322"/>
                <a:gd name="connsiteY111" fmla="*/ 181821 h 493041"/>
                <a:gd name="connsiteX112" fmla="*/ 221149 w 604322"/>
                <a:gd name="connsiteY112" fmla="*/ 167017 h 493041"/>
                <a:gd name="connsiteX113" fmla="*/ 232834 w 604322"/>
                <a:gd name="connsiteY113" fmla="*/ 157090 h 493041"/>
                <a:gd name="connsiteX114" fmla="*/ 259867 w 604322"/>
                <a:gd name="connsiteY114" fmla="*/ 153781 h 493041"/>
                <a:gd name="connsiteX115" fmla="*/ 259867 w 604322"/>
                <a:gd name="connsiteY115" fmla="*/ 133579 h 493041"/>
                <a:gd name="connsiteX116" fmla="*/ 232834 w 604322"/>
                <a:gd name="connsiteY116" fmla="*/ 130096 h 493041"/>
                <a:gd name="connsiteX117" fmla="*/ 221149 w 604322"/>
                <a:gd name="connsiteY117" fmla="*/ 120343 h 493041"/>
                <a:gd name="connsiteX118" fmla="*/ 215044 w 604322"/>
                <a:gd name="connsiteY118" fmla="*/ 105540 h 493041"/>
                <a:gd name="connsiteX119" fmla="*/ 216265 w 604322"/>
                <a:gd name="connsiteY119" fmla="*/ 90388 h 493041"/>
                <a:gd name="connsiteX120" fmla="*/ 233008 w 604322"/>
                <a:gd name="connsiteY120" fmla="*/ 68967 h 493041"/>
                <a:gd name="connsiteX121" fmla="*/ 218707 w 604322"/>
                <a:gd name="connsiteY121" fmla="*/ 54686 h 493041"/>
                <a:gd name="connsiteX122" fmla="*/ 197255 w 604322"/>
                <a:gd name="connsiteY122" fmla="*/ 71405 h 493041"/>
                <a:gd name="connsiteX123" fmla="*/ 182081 w 604322"/>
                <a:gd name="connsiteY123" fmla="*/ 72624 h 493041"/>
                <a:gd name="connsiteX124" fmla="*/ 167257 w 604322"/>
                <a:gd name="connsiteY124" fmla="*/ 66528 h 493041"/>
                <a:gd name="connsiteX125" fmla="*/ 157316 w 604322"/>
                <a:gd name="connsiteY125" fmla="*/ 54860 h 493041"/>
                <a:gd name="connsiteX126" fmla="*/ 154002 w 604322"/>
                <a:gd name="connsiteY126" fmla="*/ 27865 h 493041"/>
                <a:gd name="connsiteX127" fmla="*/ 121388 w 604322"/>
                <a:gd name="connsiteY127" fmla="*/ 0 h 493041"/>
                <a:gd name="connsiteX128" fmla="*/ 166385 w 604322"/>
                <a:gd name="connsiteY128" fmla="*/ 0 h 493041"/>
                <a:gd name="connsiteX129" fmla="*/ 180163 w 604322"/>
                <a:gd name="connsiteY129" fmla="*/ 12191 h 493041"/>
                <a:gd name="connsiteX130" fmla="*/ 184000 w 604322"/>
                <a:gd name="connsiteY130" fmla="*/ 42843 h 493041"/>
                <a:gd name="connsiteX131" fmla="*/ 186790 w 604322"/>
                <a:gd name="connsiteY131" fmla="*/ 44062 h 493041"/>
                <a:gd name="connsiteX132" fmla="*/ 211207 w 604322"/>
                <a:gd name="connsiteY132" fmla="*/ 25079 h 493041"/>
                <a:gd name="connsiteX133" fmla="*/ 229695 w 604322"/>
                <a:gd name="connsiteY133" fmla="*/ 26124 h 493041"/>
                <a:gd name="connsiteX134" fmla="*/ 261437 w 604322"/>
                <a:gd name="connsiteY134" fmla="*/ 57995 h 493041"/>
                <a:gd name="connsiteX135" fmla="*/ 262658 w 604322"/>
                <a:gd name="connsiteY135" fmla="*/ 76455 h 493041"/>
                <a:gd name="connsiteX136" fmla="*/ 243647 w 604322"/>
                <a:gd name="connsiteY136" fmla="*/ 100663 h 493041"/>
                <a:gd name="connsiteX137" fmla="*/ 244868 w 604322"/>
                <a:gd name="connsiteY137" fmla="*/ 103624 h 493041"/>
                <a:gd name="connsiteX138" fmla="*/ 275389 w 604322"/>
                <a:gd name="connsiteY138" fmla="*/ 107281 h 493041"/>
                <a:gd name="connsiteX139" fmla="*/ 287598 w 604322"/>
                <a:gd name="connsiteY139" fmla="*/ 121214 h 493041"/>
                <a:gd name="connsiteX140" fmla="*/ 287598 w 604322"/>
                <a:gd name="connsiteY140" fmla="*/ 159354 h 493041"/>
                <a:gd name="connsiteX141" fmla="*/ 300155 w 604322"/>
                <a:gd name="connsiteY141" fmla="*/ 146989 h 493041"/>
                <a:gd name="connsiteX142" fmla="*/ 323177 w 604322"/>
                <a:gd name="connsiteY142" fmla="*/ 145422 h 493041"/>
                <a:gd name="connsiteX143" fmla="*/ 356140 w 604322"/>
                <a:gd name="connsiteY143" fmla="*/ 171197 h 493041"/>
                <a:gd name="connsiteX144" fmla="*/ 361372 w 604322"/>
                <a:gd name="connsiteY144" fmla="*/ 169107 h 493041"/>
                <a:gd name="connsiteX145" fmla="*/ 366430 w 604322"/>
                <a:gd name="connsiteY145" fmla="*/ 127658 h 493041"/>
                <a:gd name="connsiteX146" fmla="*/ 383696 w 604322"/>
                <a:gd name="connsiteY146" fmla="*/ 112332 h 493041"/>
                <a:gd name="connsiteX147" fmla="*/ 443693 w 604322"/>
                <a:gd name="connsiteY147" fmla="*/ 112332 h 493041"/>
                <a:gd name="connsiteX148" fmla="*/ 461133 w 604322"/>
                <a:gd name="connsiteY148" fmla="*/ 127658 h 493041"/>
                <a:gd name="connsiteX149" fmla="*/ 466191 w 604322"/>
                <a:gd name="connsiteY149" fmla="*/ 169107 h 493041"/>
                <a:gd name="connsiteX150" fmla="*/ 471249 w 604322"/>
                <a:gd name="connsiteY150" fmla="*/ 171197 h 493041"/>
                <a:gd name="connsiteX151" fmla="*/ 504212 w 604322"/>
                <a:gd name="connsiteY151" fmla="*/ 145596 h 493041"/>
                <a:gd name="connsiteX152" fmla="*/ 527234 w 604322"/>
                <a:gd name="connsiteY152" fmla="*/ 146989 h 493041"/>
                <a:gd name="connsiteX153" fmla="*/ 569789 w 604322"/>
                <a:gd name="connsiteY153" fmla="*/ 189310 h 493041"/>
                <a:gd name="connsiteX154" fmla="*/ 571185 w 604322"/>
                <a:gd name="connsiteY154" fmla="*/ 212298 h 493041"/>
                <a:gd name="connsiteX155" fmla="*/ 545372 w 604322"/>
                <a:gd name="connsiteY155" fmla="*/ 245214 h 493041"/>
                <a:gd name="connsiteX156" fmla="*/ 547465 w 604322"/>
                <a:gd name="connsiteY156" fmla="*/ 250265 h 493041"/>
                <a:gd name="connsiteX157" fmla="*/ 589149 w 604322"/>
                <a:gd name="connsiteY157" fmla="*/ 255490 h 493041"/>
                <a:gd name="connsiteX158" fmla="*/ 604322 w 604322"/>
                <a:gd name="connsiteY158" fmla="*/ 272731 h 493041"/>
                <a:gd name="connsiteX159" fmla="*/ 604322 w 604322"/>
                <a:gd name="connsiteY159" fmla="*/ 332642 h 493041"/>
                <a:gd name="connsiteX160" fmla="*/ 589149 w 604322"/>
                <a:gd name="connsiteY160" fmla="*/ 349883 h 493041"/>
                <a:gd name="connsiteX161" fmla="*/ 547465 w 604322"/>
                <a:gd name="connsiteY161" fmla="*/ 355108 h 493041"/>
                <a:gd name="connsiteX162" fmla="*/ 545372 w 604322"/>
                <a:gd name="connsiteY162" fmla="*/ 360159 h 493041"/>
                <a:gd name="connsiteX163" fmla="*/ 571185 w 604322"/>
                <a:gd name="connsiteY163" fmla="*/ 393074 h 493041"/>
                <a:gd name="connsiteX164" fmla="*/ 569789 w 604322"/>
                <a:gd name="connsiteY164" fmla="*/ 416063 h 493041"/>
                <a:gd name="connsiteX165" fmla="*/ 527408 w 604322"/>
                <a:gd name="connsiteY165" fmla="*/ 458558 h 493041"/>
                <a:gd name="connsiteX166" fmla="*/ 504212 w 604322"/>
                <a:gd name="connsiteY166" fmla="*/ 459951 h 493041"/>
                <a:gd name="connsiteX167" fmla="*/ 471249 w 604322"/>
                <a:gd name="connsiteY167" fmla="*/ 434176 h 493041"/>
                <a:gd name="connsiteX168" fmla="*/ 466191 w 604322"/>
                <a:gd name="connsiteY168" fmla="*/ 436266 h 493041"/>
                <a:gd name="connsiteX169" fmla="*/ 461133 w 604322"/>
                <a:gd name="connsiteY169" fmla="*/ 477715 h 493041"/>
                <a:gd name="connsiteX170" fmla="*/ 443693 w 604322"/>
                <a:gd name="connsiteY170" fmla="*/ 493041 h 493041"/>
                <a:gd name="connsiteX171" fmla="*/ 383696 w 604322"/>
                <a:gd name="connsiteY171" fmla="*/ 493041 h 493041"/>
                <a:gd name="connsiteX172" fmla="*/ 366430 w 604322"/>
                <a:gd name="connsiteY172" fmla="*/ 477715 h 493041"/>
                <a:gd name="connsiteX173" fmla="*/ 361372 w 604322"/>
                <a:gd name="connsiteY173" fmla="*/ 436266 h 493041"/>
                <a:gd name="connsiteX174" fmla="*/ 356140 w 604322"/>
                <a:gd name="connsiteY174" fmla="*/ 434176 h 493041"/>
                <a:gd name="connsiteX175" fmla="*/ 323177 w 604322"/>
                <a:gd name="connsiteY175" fmla="*/ 459951 h 493041"/>
                <a:gd name="connsiteX176" fmla="*/ 300155 w 604322"/>
                <a:gd name="connsiteY176" fmla="*/ 458558 h 493041"/>
                <a:gd name="connsiteX177" fmla="*/ 257774 w 604322"/>
                <a:gd name="connsiteY177" fmla="*/ 416063 h 493041"/>
                <a:gd name="connsiteX178" fmla="*/ 256379 w 604322"/>
                <a:gd name="connsiteY178" fmla="*/ 393074 h 493041"/>
                <a:gd name="connsiteX179" fmla="*/ 282017 w 604322"/>
                <a:gd name="connsiteY179" fmla="*/ 360159 h 493041"/>
                <a:gd name="connsiteX180" fmla="*/ 279924 w 604322"/>
                <a:gd name="connsiteY180" fmla="*/ 355108 h 493041"/>
                <a:gd name="connsiteX181" fmla="*/ 238415 w 604322"/>
                <a:gd name="connsiteY181" fmla="*/ 349883 h 493041"/>
                <a:gd name="connsiteX182" fmla="*/ 223067 w 604322"/>
                <a:gd name="connsiteY182" fmla="*/ 332642 h 493041"/>
                <a:gd name="connsiteX183" fmla="*/ 223067 w 604322"/>
                <a:gd name="connsiteY183" fmla="*/ 272731 h 493041"/>
                <a:gd name="connsiteX184" fmla="*/ 225509 w 604322"/>
                <a:gd name="connsiteY184" fmla="*/ 264023 h 493041"/>
                <a:gd name="connsiteX185" fmla="*/ 211207 w 604322"/>
                <a:gd name="connsiteY185" fmla="*/ 262282 h 493041"/>
                <a:gd name="connsiteX186" fmla="*/ 186790 w 604322"/>
                <a:gd name="connsiteY186" fmla="*/ 243299 h 493041"/>
                <a:gd name="connsiteX187" fmla="*/ 184000 w 604322"/>
                <a:gd name="connsiteY187" fmla="*/ 244518 h 493041"/>
                <a:gd name="connsiteX188" fmla="*/ 180163 w 604322"/>
                <a:gd name="connsiteY188" fmla="*/ 274995 h 493041"/>
                <a:gd name="connsiteX189" fmla="*/ 166385 w 604322"/>
                <a:gd name="connsiteY189" fmla="*/ 287361 h 493041"/>
                <a:gd name="connsiteX190" fmla="*/ 121388 w 604322"/>
                <a:gd name="connsiteY190" fmla="*/ 287361 h 493041"/>
                <a:gd name="connsiteX191" fmla="*/ 107435 w 604322"/>
                <a:gd name="connsiteY191" fmla="*/ 274995 h 493041"/>
                <a:gd name="connsiteX192" fmla="*/ 103772 w 604322"/>
                <a:gd name="connsiteY192" fmla="*/ 244518 h 493041"/>
                <a:gd name="connsiteX193" fmla="*/ 100808 w 604322"/>
                <a:gd name="connsiteY193" fmla="*/ 243299 h 493041"/>
                <a:gd name="connsiteX194" fmla="*/ 76565 w 604322"/>
                <a:gd name="connsiteY194" fmla="*/ 262282 h 493041"/>
                <a:gd name="connsiteX195" fmla="*/ 58078 w 604322"/>
                <a:gd name="connsiteY195" fmla="*/ 261063 h 493041"/>
                <a:gd name="connsiteX196" fmla="*/ 26161 w 604322"/>
                <a:gd name="connsiteY196" fmla="*/ 229366 h 493041"/>
                <a:gd name="connsiteX197" fmla="*/ 25115 w 604322"/>
                <a:gd name="connsiteY197" fmla="*/ 210905 h 493041"/>
                <a:gd name="connsiteX198" fmla="*/ 44125 w 604322"/>
                <a:gd name="connsiteY198" fmla="*/ 186523 h 493041"/>
                <a:gd name="connsiteX199" fmla="*/ 42904 w 604322"/>
                <a:gd name="connsiteY199" fmla="*/ 183737 h 493041"/>
                <a:gd name="connsiteX200" fmla="*/ 12209 w 604322"/>
                <a:gd name="connsiteY200" fmla="*/ 179905 h 493041"/>
                <a:gd name="connsiteX201" fmla="*/ 0 w 604322"/>
                <a:gd name="connsiteY201" fmla="*/ 166147 h 493041"/>
                <a:gd name="connsiteX202" fmla="*/ 0 w 604322"/>
                <a:gd name="connsiteY202" fmla="*/ 121214 h 493041"/>
                <a:gd name="connsiteX203" fmla="*/ 12209 w 604322"/>
                <a:gd name="connsiteY203" fmla="*/ 107281 h 493041"/>
                <a:gd name="connsiteX204" fmla="*/ 42904 w 604322"/>
                <a:gd name="connsiteY204" fmla="*/ 103624 h 493041"/>
                <a:gd name="connsiteX205" fmla="*/ 44125 w 604322"/>
                <a:gd name="connsiteY205" fmla="*/ 100663 h 493041"/>
                <a:gd name="connsiteX206" fmla="*/ 25115 w 604322"/>
                <a:gd name="connsiteY206" fmla="*/ 76455 h 493041"/>
                <a:gd name="connsiteX207" fmla="*/ 26161 w 604322"/>
                <a:gd name="connsiteY207" fmla="*/ 57995 h 493041"/>
                <a:gd name="connsiteX208" fmla="*/ 58078 w 604322"/>
                <a:gd name="connsiteY208" fmla="*/ 26124 h 493041"/>
                <a:gd name="connsiteX209" fmla="*/ 76565 w 604322"/>
                <a:gd name="connsiteY209" fmla="*/ 25079 h 493041"/>
                <a:gd name="connsiteX210" fmla="*/ 100808 w 604322"/>
                <a:gd name="connsiteY210" fmla="*/ 44062 h 493041"/>
                <a:gd name="connsiteX211" fmla="*/ 103772 w 604322"/>
                <a:gd name="connsiteY211" fmla="*/ 42843 h 493041"/>
                <a:gd name="connsiteX212" fmla="*/ 107435 w 604322"/>
                <a:gd name="connsiteY212" fmla="*/ 12191 h 493041"/>
                <a:gd name="connsiteX213" fmla="*/ 121388 w 604322"/>
                <a:gd name="connsiteY213" fmla="*/ 0 h 49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604322" h="493041">
                  <a:moveTo>
                    <a:pt x="413724" y="257105"/>
                  </a:moveTo>
                  <a:cubicBezTo>
                    <a:pt x="388607" y="257105"/>
                    <a:pt x="368024" y="277652"/>
                    <a:pt x="368024" y="302726"/>
                  </a:cubicBezTo>
                  <a:cubicBezTo>
                    <a:pt x="368024" y="327973"/>
                    <a:pt x="388607" y="348346"/>
                    <a:pt x="413724" y="348346"/>
                  </a:cubicBezTo>
                  <a:cubicBezTo>
                    <a:pt x="439016" y="348346"/>
                    <a:pt x="459424" y="327973"/>
                    <a:pt x="459424" y="302726"/>
                  </a:cubicBezTo>
                  <a:cubicBezTo>
                    <a:pt x="459424" y="277652"/>
                    <a:pt x="439016" y="257105"/>
                    <a:pt x="413724" y="257105"/>
                  </a:cubicBezTo>
                  <a:close/>
                  <a:moveTo>
                    <a:pt x="264925" y="223445"/>
                  </a:moveTo>
                  <a:cubicBezTo>
                    <a:pt x="264227" y="225534"/>
                    <a:pt x="263181" y="227624"/>
                    <a:pt x="261437" y="229366"/>
                  </a:cubicBezTo>
                  <a:lnTo>
                    <a:pt x="234229" y="256535"/>
                  </a:lnTo>
                  <a:cubicBezTo>
                    <a:pt x="235625" y="256012"/>
                    <a:pt x="237020" y="255664"/>
                    <a:pt x="238415" y="255490"/>
                  </a:cubicBezTo>
                  <a:lnTo>
                    <a:pt x="279924" y="250265"/>
                  </a:lnTo>
                  <a:cubicBezTo>
                    <a:pt x="280622" y="248697"/>
                    <a:pt x="281319" y="246956"/>
                    <a:pt x="282017" y="245214"/>
                  </a:cubicBezTo>
                  <a:close/>
                  <a:moveTo>
                    <a:pt x="413724" y="222281"/>
                  </a:moveTo>
                  <a:cubicBezTo>
                    <a:pt x="458204" y="222281"/>
                    <a:pt x="494310" y="258324"/>
                    <a:pt x="494310" y="302726"/>
                  </a:cubicBezTo>
                  <a:cubicBezTo>
                    <a:pt x="494310" y="347127"/>
                    <a:pt x="458204" y="383170"/>
                    <a:pt x="413724" y="383170"/>
                  </a:cubicBezTo>
                  <a:cubicBezTo>
                    <a:pt x="369420" y="383170"/>
                    <a:pt x="333139" y="347127"/>
                    <a:pt x="333139" y="302726"/>
                  </a:cubicBezTo>
                  <a:cubicBezTo>
                    <a:pt x="333139" y="258324"/>
                    <a:pt x="369420" y="222281"/>
                    <a:pt x="413724" y="222281"/>
                  </a:cubicBezTo>
                  <a:close/>
                  <a:moveTo>
                    <a:pt x="265971" y="181124"/>
                  </a:moveTo>
                  <a:lnTo>
                    <a:pt x="244868" y="183737"/>
                  </a:lnTo>
                  <a:cubicBezTo>
                    <a:pt x="244345" y="184782"/>
                    <a:pt x="243996" y="185652"/>
                    <a:pt x="243647" y="186523"/>
                  </a:cubicBezTo>
                  <a:lnTo>
                    <a:pt x="252891" y="198540"/>
                  </a:lnTo>
                  <a:cubicBezTo>
                    <a:pt x="253589" y="195057"/>
                    <a:pt x="255158" y="191922"/>
                    <a:pt x="257774" y="189310"/>
                  </a:cubicBezTo>
                  <a:close/>
                  <a:moveTo>
                    <a:pt x="399219" y="147163"/>
                  </a:moveTo>
                  <a:lnTo>
                    <a:pt x="394510" y="184085"/>
                  </a:lnTo>
                  <a:cubicBezTo>
                    <a:pt x="393812" y="191051"/>
                    <a:pt x="388929" y="196624"/>
                    <a:pt x="382301" y="198714"/>
                  </a:cubicBezTo>
                  <a:cubicBezTo>
                    <a:pt x="375325" y="200804"/>
                    <a:pt x="368697" y="203591"/>
                    <a:pt x="362244" y="206900"/>
                  </a:cubicBezTo>
                  <a:cubicBezTo>
                    <a:pt x="356315" y="210209"/>
                    <a:pt x="348815" y="209512"/>
                    <a:pt x="343408" y="205332"/>
                  </a:cubicBezTo>
                  <a:lnTo>
                    <a:pt x="313934" y="182517"/>
                  </a:lnTo>
                  <a:lnTo>
                    <a:pt x="293353" y="203068"/>
                  </a:lnTo>
                  <a:lnTo>
                    <a:pt x="316201" y="232327"/>
                  </a:lnTo>
                  <a:cubicBezTo>
                    <a:pt x="320561" y="237900"/>
                    <a:pt x="321084" y="245214"/>
                    <a:pt x="317770" y="251310"/>
                  </a:cubicBezTo>
                  <a:cubicBezTo>
                    <a:pt x="314457" y="257580"/>
                    <a:pt x="311666" y="264372"/>
                    <a:pt x="309573" y="271338"/>
                  </a:cubicBezTo>
                  <a:cubicBezTo>
                    <a:pt x="307480" y="277956"/>
                    <a:pt x="301899" y="282658"/>
                    <a:pt x="294923" y="283529"/>
                  </a:cubicBezTo>
                  <a:lnTo>
                    <a:pt x="257949" y="288231"/>
                  </a:lnTo>
                  <a:lnTo>
                    <a:pt x="257949" y="317316"/>
                  </a:lnTo>
                  <a:lnTo>
                    <a:pt x="294923" y="321844"/>
                  </a:lnTo>
                  <a:cubicBezTo>
                    <a:pt x="301899" y="322715"/>
                    <a:pt x="307480" y="327417"/>
                    <a:pt x="309573" y="334035"/>
                  </a:cubicBezTo>
                  <a:cubicBezTo>
                    <a:pt x="311666" y="341001"/>
                    <a:pt x="314457" y="347793"/>
                    <a:pt x="317770" y="354063"/>
                  </a:cubicBezTo>
                  <a:cubicBezTo>
                    <a:pt x="321084" y="360159"/>
                    <a:pt x="320561" y="367647"/>
                    <a:pt x="316201" y="373046"/>
                  </a:cubicBezTo>
                  <a:lnTo>
                    <a:pt x="293353" y="402305"/>
                  </a:lnTo>
                  <a:lnTo>
                    <a:pt x="313934" y="423030"/>
                  </a:lnTo>
                  <a:lnTo>
                    <a:pt x="343408" y="400041"/>
                  </a:lnTo>
                  <a:cubicBezTo>
                    <a:pt x="348815" y="395861"/>
                    <a:pt x="356315" y="395164"/>
                    <a:pt x="362244" y="398473"/>
                  </a:cubicBezTo>
                  <a:cubicBezTo>
                    <a:pt x="368697" y="401782"/>
                    <a:pt x="375325" y="404569"/>
                    <a:pt x="382301" y="406833"/>
                  </a:cubicBezTo>
                  <a:cubicBezTo>
                    <a:pt x="388929" y="408749"/>
                    <a:pt x="393812" y="414496"/>
                    <a:pt x="394510" y="421288"/>
                  </a:cubicBezTo>
                  <a:lnTo>
                    <a:pt x="399219" y="458209"/>
                  </a:lnTo>
                  <a:lnTo>
                    <a:pt x="428345" y="458209"/>
                  </a:lnTo>
                  <a:lnTo>
                    <a:pt x="432879" y="421288"/>
                  </a:lnTo>
                  <a:cubicBezTo>
                    <a:pt x="433751" y="414496"/>
                    <a:pt x="438635" y="408749"/>
                    <a:pt x="445088" y="406833"/>
                  </a:cubicBezTo>
                  <a:cubicBezTo>
                    <a:pt x="452064" y="404569"/>
                    <a:pt x="458866" y="401782"/>
                    <a:pt x="465145" y="398473"/>
                  </a:cubicBezTo>
                  <a:cubicBezTo>
                    <a:pt x="471249" y="395164"/>
                    <a:pt x="478749" y="395861"/>
                    <a:pt x="484155" y="400041"/>
                  </a:cubicBezTo>
                  <a:lnTo>
                    <a:pt x="513630" y="423030"/>
                  </a:lnTo>
                  <a:lnTo>
                    <a:pt x="534210" y="402305"/>
                  </a:lnTo>
                  <a:lnTo>
                    <a:pt x="511188" y="373046"/>
                  </a:lnTo>
                  <a:cubicBezTo>
                    <a:pt x="507003" y="367647"/>
                    <a:pt x="506305" y="360159"/>
                    <a:pt x="509619" y="354063"/>
                  </a:cubicBezTo>
                  <a:cubicBezTo>
                    <a:pt x="513107" y="347793"/>
                    <a:pt x="515897" y="341001"/>
                    <a:pt x="517990" y="334035"/>
                  </a:cubicBezTo>
                  <a:cubicBezTo>
                    <a:pt x="519909" y="327417"/>
                    <a:pt x="525664" y="322715"/>
                    <a:pt x="532466" y="321844"/>
                  </a:cubicBezTo>
                  <a:lnTo>
                    <a:pt x="569440" y="317316"/>
                  </a:lnTo>
                  <a:lnTo>
                    <a:pt x="569440" y="288231"/>
                  </a:lnTo>
                  <a:lnTo>
                    <a:pt x="532466" y="283529"/>
                  </a:lnTo>
                  <a:cubicBezTo>
                    <a:pt x="525664" y="282658"/>
                    <a:pt x="519909" y="277956"/>
                    <a:pt x="517990" y="271338"/>
                  </a:cubicBezTo>
                  <a:cubicBezTo>
                    <a:pt x="515897" y="264372"/>
                    <a:pt x="513107" y="257580"/>
                    <a:pt x="509619" y="251310"/>
                  </a:cubicBezTo>
                  <a:cubicBezTo>
                    <a:pt x="506305" y="245214"/>
                    <a:pt x="507003" y="237900"/>
                    <a:pt x="511188" y="232327"/>
                  </a:cubicBezTo>
                  <a:lnTo>
                    <a:pt x="534210" y="203068"/>
                  </a:lnTo>
                  <a:lnTo>
                    <a:pt x="513630" y="182517"/>
                  </a:lnTo>
                  <a:lnTo>
                    <a:pt x="484155" y="205332"/>
                  </a:lnTo>
                  <a:cubicBezTo>
                    <a:pt x="478749" y="209512"/>
                    <a:pt x="471249" y="210209"/>
                    <a:pt x="465145" y="206900"/>
                  </a:cubicBezTo>
                  <a:cubicBezTo>
                    <a:pt x="458866" y="203591"/>
                    <a:pt x="452064" y="200804"/>
                    <a:pt x="445262" y="198714"/>
                  </a:cubicBezTo>
                  <a:cubicBezTo>
                    <a:pt x="438635" y="196624"/>
                    <a:pt x="433751" y="191051"/>
                    <a:pt x="432879" y="184085"/>
                  </a:cubicBezTo>
                  <a:lnTo>
                    <a:pt x="428345" y="147163"/>
                  </a:lnTo>
                  <a:close/>
                  <a:moveTo>
                    <a:pt x="143900" y="110285"/>
                  </a:moveTo>
                  <a:cubicBezTo>
                    <a:pt x="125407" y="110285"/>
                    <a:pt x="110404" y="125262"/>
                    <a:pt x="110404" y="143723"/>
                  </a:cubicBezTo>
                  <a:cubicBezTo>
                    <a:pt x="110404" y="162009"/>
                    <a:pt x="125407" y="176986"/>
                    <a:pt x="143900" y="176986"/>
                  </a:cubicBezTo>
                  <a:cubicBezTo>
                    <a:pt x="162218" y="176986"/>
                    <a:pt x="177221" y="162009"/>
                    <a:pt x="177221" y="143723"/>
                  </a:cubicBezTo>
                  <a:cubicBezTo>
                    <a:pt x="177221" y="125262"/>
                    <a:pt x="162218" y="110285"/>
                    <a:pt x="143900" y="110285"/>
                  </a:cubicBezTo>
                  <a:close/>
                  <a:moveTo>
                    <a:pt x="143900" y="82420"/>
                  </a:moveTo>
                  <a:cubicBezTo>
                    <a:pt x="177744" y="82420"/>
                    <a:pt x="205134" y="109937"/>
                    <a:pt x="205134" y="143723"/>
                  </a:cubicBezTo>
                  <a:cubicBezTo>
                    <a:pt x="205134" y="177509"/>
                    <a:pt x="177744" y="204851"/>
                    <a:pt x="143900" y="204851"/>
                  </a:cubicBezTo>
                  <a:cubicBezTo>
                    <a:pt x="110055" y="204851"/>
                    <a:pt x="82491" y="177509"/>
                    <a:pt x="82491" y="143723"/>
                  </a:cubicBezTo>
                  <a:cubicBezTo>
                    <a:pt x="82491" y="109937"/>
                    <a:pt x="110055" y="82420"/>
                    <a:pt x="143900" y="82420"/>
                  </a:cubicBezTo>
                  <a:close/>
                  <a:moveTo>
                    <a:pt x="133596" y="27865"/>
                  </a:moveTo>
                  <a:lnTo>
                    <a:pt x="130282" y="54860"/>
                  </a:lnTo>
                  <a:cubicBezTo>
                    <a:pt x="129585" y="60259"/>
                    <a:pt x="125748" y="64787"/>
                    <a:pt x="120516" y="66528"/>
                  </a:cubicBezTo>
                  <a:cubicBezTo>
                    <a:pt x="115283" y="68096"/>
                    <a:pt x="110400" y="70011"/>
                    <a:pt x="105691" y="72624"/>
                  </a:cubicBezTo>
                  <a:cubicBezTo>
                    <a:pt x="100808" y="75236"/>
                    <a:pt x="94878" y="74714"/>
                    <a:pt x="90517" y="71231"/>
                  </a:cubicBezTo>
                  <a:lnTo>
                    <a:pt x="69065" y="54686"/>
                  </a:lnTo>
                  <a:lnTo>
                    <a:pt x="54590" y="68967"/>
                  </a:lnTo>
                  <a:lnTo>
                    <a:pt x="71333" y="90388"/>
                  </a:lnTo>
                  <a:cubicBezTo>
                    <a:pt x="74821" y="94742"/>
                    <a:pt x="75344" y="100663"/>
                    <a:pt x="72728" y="105540"/>
                  </a:cubicBezTo>
                  <a:cubicBezTo>
                    <a:pt x="70112" y="110242"/>
                    <a:pt x="68193" y="115118"/>
                    <a:pt x="66624" y="120343"/>
                  </a:cubicBezTo>
                  <a:cubicBezTo>
                    <a:pt x="64880" y="125568"/>
                    <a:pt x="60345" y="129573"/>
                    <a:pt x="54938" y="130096"/>
                  </a:cubicBezTo>
                  <a:lnTo>
                    <a:pt x="27905" y="133579"/>
                  </a:lnTo>
                  <a:lnTo>
                    <a:pt x="27905" y="153781"/>
                  </a:lnTo>
                  <a:lnTo>
                    <a:pt x="54938" y="157090"/>
                  </a:lnTo>
                  <a:cubicBezTo>
                    <a:pt x="60345" y="157787"/>
                    <a:pt x="64880" y="161619"/>
                    <a:pt x="66624" y="167017"/>
                  </a:cubicBezTo>
                  <a:cubicBezTo>
                    <a:pt x="68019" y="172068"/>
                    <a:pt x="70112" y="177119"/>
                    <a:pt x="72728" y="181821"/>
                  </a:cubicBezTo>
                  <a:cubicBezTo>
                    <a:pt x="75344" y="186697"/>
                    <a:pt x="74821" y="192619"/>
                    <a:pt x="71333" y="196973"/>
                  </a:cubicBezTo>
                  <a:lnTo>
                    <a:pt x="54590" y="218394"/>
                  </a:lnTo>
                  <a:lnTo>
                    <a:pt x="69065" y="232675"/>
                  </a:lnTo>
                  <a:lnTo>
                    <a:pt x="90517" y="215956"/>
                  </a:lnTo>
                  <a:cubicBezTo>
                    <a:pt x="94878" y="212647"/>
                    <a:pt x="100808" y="212124"/>
                    <a:pt x="105691" y="214737"/>
                  </a:cubicBezTo>
                  <a:cubicBezTo>
                    <a:pt x="110400" y="217175"/>
                    <a:pt x="115283" y="219265"/>
                    <a:pt x="120516" y="220832"/>
                  </a:cubicBezTo>
                  <a:cubicBezTo>
                    <a:pt x="125748" y="222400"/>
                    <a:pt x="129585" y="226928"/>
                    <a:pt x="130282" y="232501"/>
                  </a:cubicBezTo>
                  <a:lnTo>
                    <a:pt x="133596" y="259495"/>
                  </a:lnTo>
                  <a:lnTo>
                    <a:pt x="154002" y="259495"/>
                  </a:lnTo>
                  <a:lnTo>
                    <a:pt x="157316" y="232501"/>
                  </a:lnTo>
                  <a:cubicBezTo>
                    <a:pt x="158013" y="226928"/>
                    <a:pt x="161850" y="222400"/>
                    <a:pt x="167257" y="220832"/>
                  </a:cubicBezTo>
                  <a:cubicBezTo>
                    <a:pt x="172315" y="219265"/>
                    <a:pt x="177372" y="217175"/>
                    <a:pt x="182081" y="214737"/>
                  </a:cubicBezTo>
                  <a:cubicBezTo>
                    <a:pt x="186790" y="212124"/>
                    <a:pt x="192895" y="212647"/>
                    <a:pt x="197255" y="215956"/>
                  </a:cubicBezTo>
                  <a:lnTo>
                    <a:pt x="218707" y="232675"/>
                  </a:lnTo>
                  <a:lnTo>
                    <a:pt x="233008" y="218394"/>
                  </a:lnTo>
                  <a:lnTo>
                    <a:pt x="216265" y="196973"/>
                  </a:lnTo>
                  <a:cubicBezTo>
                    <a:pt x="212952" y="192619"/>
                    <a:pt x="212428" y="186697"/>
                    <a:pt x="215044" y="181821"/>
                  </a:cubicBezTo>
                  <a:cubicBezTo>
                    <a:pt x="217486" y="177119"/>
                    <a:pt x="219579" y="172068"/>
                    <a:pt x="221149" y="167017"/>
                  </a:cubicBezTo>
                  <a:cubicBezTo>
                    <a:pt x="222718" y="161619"/>
                    <a:pt x="227253" y="157787"/>
                    <a:pt x="232834" y="157090"/>
                  </a:cubicBezTo>
                  <a:lnTo>
                    <a:pt x="259867" y="153781"/>
                  </a:lnTo>
                  <a:lnTo>
                    <a:pt x="259867" y="133579"/>
                  </a:lnTo>
                  <a:lnTo>
                    <a:pt x="232834" y="130096"/>
                  </a:lnTo>
                  <a:cubicBezTo>
                    <a:pt x="227253" y="129573"/>
                    <a:pt x="222718" y="125742"/>
                    <a:pt x="221149" y="120343"/>
                  </a:cubicBezTo>
                  <a:cubicBezTo>
                    <a:pt x="219579" y="115118"/>
                    <a:pt x="217486" y="110242"/>
                    <a:pt x="215044" y="105540"/>
                  </a:cubicBezTo>
                  <a:cubicBezTo>
                    <a:pt x="212428" y="100663"/>
                    <a:pt x="212952" y="94742"/>
                    <a:pt x="216265" y="90388"/>
                  </a:cubicBezTo>
                  <a:lnTo>
                    <a:pt x="233008" y="68967"/>
                  </a:lnTo>
                  <a:lnTo>
                    <a:pt x="218707" y="54686"/>
                  </a:lnTo>
                  <a:lnTo>
                    <a:pt x="197255" y="71405"/>
                  </a:lnTo>
                  <a:cubicBezTo>
                    <a:pt x="192895" y="74714"/>
                    <a:pt x="186790" y="75236"/>
                    <a:pt x="182081" y="72624"/>
                  </a:cubicBezTo>
                  <a:cubicBezTo>
                    <a:pt x="177372" y="70011"/>
                    <a:pt x="172315" y="68096"/>
                    <a:pt x="167257" y="66528"/>
                  </a:cubicBezTo>
                  <a:cubicBezTo>
                    <a:pt x="161850" y="64787"/>
                    <a:pt x="158013" y="60259"/>
                    <a:pt x="157316" y="54860"/>
                  </a:cubicBezTo>
                  <a:lnTo>
                    <a:pt x="154002" y="27865"/>
                  </a:lnTo>
                  <a:close/>
                  <a:moveTo>
                    <a:pt x="121388" y="0"/>
                  </a:moveTo>
                  <a:lnTo>
                    <a:pt x="166385" y="0"/>
                  </a:lnTo>
                  <a:cubicBezTo>
                    <a:pt x="173361" y="0"/>
                    <a:pt x="179291" y="5225"/>
                    <a:pt x="180163" y="12191"/>
                  </a:cubicBezTo>
                  <a:lnTo>
                    <a:pt x="184000" y="42843"/>
                  </a:lnTo>
                  <a:cubicBezTo>
                    <a:pt x="184872" y="43191"/>
                    <a:pt x="185918" y="43539"/>
                    <a:pt x="186790" y="44062"/>
                  </a:cubicBezTo>
                  <a:lnTo>
                    <a:pt x="211207" y="25079"/>
                  </a:lnTo>
                  <a:cubicBezTo>
                    <a:pt x="216789" y="20725"/>
                    <a:pt x="224637" y="21247"/>
                    <a:pt x="229695" y="26124"/>
                  </a:cubicBezTo>
                  <a:lnTo>
                    <a:pt x="261437" y="57995"/>
                  </a:lnTo>
                  <a:cubicBezTo>
                    <a:pt x="266495" y="62871"/>
                    <a:pt x="266843" y="70882"/>
                    <a:pt x="262658" y="76455"/>
                  </a:cubicBezTo>
                  <a:lnTo>
                    <a:pt x="243647" y="100663"/>
                  </a:lnTo>
                  <a:cubicBezTo>
                    <a:pt x="243996" y="101708"/>
                    <a:pt x="244345" y="102579"/>
                    <a:pt x="244868" y="103624"/>
                  </a:cubicBezTo>
                  <a:lnTo>
                    <a:pt x="275389" y="107281"/>
                  </a:lnTo>
                  <a:cubicBezTo>
                    <a:pt x="282366" y="108152"/>
                    <a:pt x="287598" y="114073"/>
                    <a:pt x="287598" y="121214"/>
                  </a:cubicBezTo>
                  <a:lnTo>
                    <a:pt x="287598" y="159354"/>
                  </a:lnTo>
                  <a:lnTo>
                    <a:pt x="300155" y="146989"/>
                  </a:lnTo>
                  <a:cubicBezTo>
                    <a:pt x="306434" y="140720"/>
                    <a:pt x="316201" y="140023"/>
                    <a:pt x="323177" y="145422"/>
                  </a:cubicBezTo>
                  <a:lnTo>
                    <a:pt x="356140" y="171197"/>
                  </a:lnTo>
                  <a:cubicBezTo>
                    <a:pt x="357884" y="170501"/>
                    <a:pt x="359628" y="169804"/>
                    <a:pt x="361372" y="169107"/>
                  </a:cubicBezTo>
                  <a:lnTo>
                    <a:pt x="366430" y="127658"/>
                  </a:lnTo>
                  <a:cubicBezTo>
                    <a:pt x="367477" y="118950"/>
                    <a:pt x="374976" y="112332"/>
                    <a:pt x="383696" y="112332"/>
                  </a:cubicBezTo>
                  <a:lnTo>
                    <a:pt x="443693" y="112332"/>
                  </a:lnTo>
                  <a:cubicBezTo>
                    <a:pt x="452587" y="112332"/>
                    <a:pt x="459913" y="118950"/>
                    <a:pt x="461133" y="127658"/>
                  </a:cubicBezTo>
                  <a:lnTo>
                    <a:pt x="466191" y="169107"/>
                  </a:lnTo>
                  <a:cubicBezTo>
                    <a:pt x="467935" y="169804"/>
                    <a:pt x="469505" y="170501"/>
                    <a:pt x="471249" y="171197"/>
                  </a:cubicBezTo>
                  <a:lnTo>
                    <a:pt x="504212" y="145596"/>
                  </a:lnTo>
                  <a:cubicBezTo>
                    <a:pt x="511188" y="140023"/>
                    <a:pt x="521130" y="140720"/>
                    <a:pt x="527234" y="146989"/>
                  </a:cubicBezTo>
                  <a:lnTo>
                    <a:pt x="569789" y="189310"/>
                  </a:lnTo>
                  <a:cubicBezTo>
                    <a:pt x="575894" y="195579"/>
                    <a:pt x="576591" y="205332"/>
                    <a:pt x="571185" y="212298"/>
                  </a:cubicBezTo>
                  <a:lnTo>
                    <a:pt x="545372" y="245214"/>
                  </a:lnTo>
                  <a:cubicBezTo>
                    <a:pt x="546244" y="246956"/>
                    <a:pt x="546942" y="248697"/>
                    <a:pt x="547465" y="250265"/>
                  </a:cubicBezTo>
                  <a:lnTo>
                    <a:pt x="589149" y="255490"/>
                  </a:lnTo>
                  <a:cubicBezTo>
                    <a:pt x="597869" y="256535"/>
                    <a:pt x="604322" y="264023"/>
                    <a:pt x="604322" y="272731"/>
                  </a:cubicBezTo>
                  <a:lnTo>
                    <a:pt x="604322" y="332642"/>
                  </a:lnTo>
                  <a:cubicBezTo>
                    <a:pt x="604322" y="341524"/>
                    <a:pt x="597869" y="348838"/>
                    <a:pt x="589149" y="349883"/>
                  </a:cubicBezTo>
                  <a:lnTo>
                    <a:pt x="547465" y="355108"/>
                  </a:lnTo>
                  <a:cubicBezTo>
                    <a:pt x="546942" y="356850"/>
                    <a:pt x="546244" y="358417"/>
                    <a:pt x="545372" y="360159"/>
                  </a:cubicBezTo>
                  <a:lnTo>
                    <a:pt x="571185" y="393074"/>
                  </a:lnTo>
                  <a:cubicBezTo>
                    <a:pt x="576591" y="400041"/>
                    <a:pt x="576068" y="409968"/>
                    <a:pt x="569789" y="416063"/>
                  </a:cubicBezTo>
                  <a:lnTo>
                    <a:pt x="527408" y="458558"/>
                  </a:lnTo>
                  <a:cubicBezTo>
                    <a:pt x="521130" y="464653"/>
                    <a:pt x="511188" y="465350"/>
                    <a:pt x="504212" y="459951"/>
                  </a:cubicBezTo>
                  <a:lnTo>
                    <a:pt x="471249" y="434176"/>
                  </a:lnTo>
                  <a:cubicBezTo>
                    <a:pt x="469505" y="434872"/>
                    <a:pt x="467935" y="435569"/>
                    <a:pt x="466191" y="436266"/>
                  </a:cubicBezTo>
                  <a:lnTo>
                    <a:pt x="461133" y="477715"/>
                  </a:lnTo>
                  <a:cubicBezTo>
                    <a:pt x="459913" y="486597"/>
                    <a:pt x="452587" y="493041"/>
                    <a:pt x="443693" y="493041"/>
                  </a:cubicBezTo>
                  <a:lnTo>
                    <a:pt x="383696" y="493041"/>
                  </a:lnTo>
                  <a:cubicBezTo>
                    <a:pt x="374976" y="493041"/>
                    <a:pt x="367477" y="486597"/>
                    <a:pt x="366430" y="477715"/>
                  </a:cubicBezTo>
                  <a:lnTo>
                    <a:pt x="361372" y="436266"/>
                  </a:lnTo>
                  <a:cubicBezTo>
                    <a:pt x="359628" y="435569"/>
                    <a:pt x="357884" y="434872"/>
                    <a:pt x="356140" y="434176"/>
                  </a:cubicBezTo>
                  <a:lnTo>
                    <a:pt x="323177" y="459951"/>
                  </a:lnTo>
                  <a:cubicBezTo>
                    <a:pt x="316201" y="465350"/>
                    <a:pt x="306434" y="464653"/>
                    <a:pt x="300155" y="458558"/>
                  </a:cubicBezTo>
                  <a:lnTo>
                    <a:pt x="257774" y="416063"/>
                  </a:lnTo>
                  <a:cubicBezTo>
                    <a:pt x="251496" y="409968"/>
                    <a:pt x="250972" y="400041"/>
                    <a:pt x="256379" y="393074"/>
                  </a:cubicBezTo>
                  <a:lnTo>
                    <a:pt x="282017" y="360159"/>
                  </a:lnTo>
                  <a:cubicBezTo>
                    <a:pt x="281319" y="358417"/>
                    <a:pt x="280622" y="356850"/>
                    <a:pt x="279924" y="355108"/>
                  </a:cubicBezTo>
                  <a:lnTo>
                    <a:pt x="238415" y="349883"/>
                  </a:lnTo>
                  <a:cubicBezTo>
                    <a:pt x="229695" y="348838"/>
                    <a:pt x="223067" y="341524"/>
                    <a:pt x="223067" y="332642"/>
                  </a:cubicBezTo>
                  <a:lnTo>
                    <a:pt x="223067" y="272731"/>
                  </a:lnTo>
                  <a:cubicBezTo>
                    <a:pt x="223067" y="269596"/>
                    <a:pt x="223939" y="266462"/>
                    <a:pt x="225509" y="264023"/>
                  </a:cubicBezTo>
                  <a:cubicBezTo>
                    <a:pt x="220974" y="266113"/>
                    <a:pt x="215393" y="265591"/>
                    <a:pt x="211207" y="262282"/>
                  </a:cubicBezTo>
                  <a:lnTo>
                    <a:pt x="186790" y="243299"/>
                  </a:lnTo>
                  <a:cubicBezTo>
                    <a:pt x="185918" y="243647"/>
                    <a:pt x="184872" y="244169"/>
                    <a:pt x="184000" y="244518"/>
                  </a:cubicBezTo>
                  <a:lnTo>
                    <a:pt x="180163" y="274995"/>
                  </a:lnTo>
                  <a:cubicBezTo>
                    <a:pt x="179291" y="282136"/>
                    <a:pt x="173361" y="287361"/>
                    <a:pt x="166385" y="287361"/>
                  </a:cubicBezTo>
                  <a:lnTo>
                    <a:pt x="121388" y="287361"/>
                  </a:lnTo>
                  <a:cubicBezTo>
                    <a:pt x="114237" y="287361"/>
                    <a:pt x="108307" y="282136"/>
                    <a:pt x="107435" y="274995"/>
                  </a:cubicBezTo>
                  <a:lnTo>
                    <a:pt x="103772" y="244518"/>
                  </a:lnTo>
                  <a:cubicBezTo>
                    <a:pt x="102726" y="244169"/>
                    <a:pt x="101854" y="243647"/>
                    <a:pt x="100808" y="243299"/>
                  </a:cubicBezTo>
                  <a:lnTo>
                    <a:pt x="76565" y="262282"/>
                  </a:lnTo>
                  <a:cubicBezTo>
                    <a:pt x="70984" y="266636"/>
                    <a:pt x="62961" y="266113"/>
                    <a:pt x="58078" y="261063"/>
                  </a:cubicBezTo>
                  <a:lnTo>
                    <a:pt x="26161" y="229366"/>
                  </a:lnTo>
                  <a:cubicBezTo>
                    <a:pt x="21278" y="224315"/>
                    <a:pt x="20754" y="216478"/>
                    <a:pt x="25115" y="210905"/>
                  </a:cubicBezTo>
                  <a:lnTo>
                    <a:pt x="44125" y="186523"/>
                  </a:lnTo>
                  <a:cubicBezTo>
                    <a:pt x="43602" y="185652"/>
                    <a:pt x="43253" y="184782"/>
                    <a:pt x="42904" y="183737"/>
                  </a:cubicBezTo>
                  <a:lnTo>
                    <a:pt x="12209" y="179905"/>
                  </a:lnTo>
                  <a:cubicBezTo>
                    <a:pt x="5232" y="179034"/>
                    <a:pt x="0" y="173113"/>
                    <a:pt x="0" y="166147"/>
                  </a:cubicBezTo>
                  <a:lnTo>
                    <a:pt x="0" y="121214"/>
                  </a:lnTo>
                  <a:cubicBezTo>
                    <a:pt x="0" y="114073"/>
                    <a:pt x="5232" y="108152"/>
                    <a:pt x="12209" y="107281"/>
                  </a:cubicBezTo>
                  <a:lnTo>
                    <a:pt x="42904" y="103624"/>
                  </a:lnTo>
                  <a:cubicBezTo>
                    <a:pt x="43253" y="102579"/>
                    <a:pt x="43602" y="101708"/>
                    <a:pt x="44125" y="100663"/>
                  </a:cubicBezTo>
                  <a:lnTo>
                    <a:pt x="25115" y="76455"/>
                  </a:lnTo>
                  <a:cubicBezTo>
                    <a:pt x="20754" y="70882"/>
                    <a:pt x="21278" y="62871"/>
                    <a:pt x="26161" y="57995"/>
                  </a:cubicBezTo>
                  <a:lnTo>
                    <a:pt x="58078" y="26124"/>
                  </a:lnTo>
                  <a:cubicBezTo>
                    <a:pt x="62961" y="21247"/>
                    <a:pt x="70984" y="20725"/>
                    <a:pt x="76565" y="25079"/>
                  </a:cubicBezTo>
                  <a:lnTo>
                    <a:pt x="100808" y="44062"/>
                  </a:lnTo>
                  <a:cubicBezTo>
                    <a:pt x="101854" y="43539"/>
                    <a:pt x="102726" y="43191"/>
                    <a:pt x="103772" y="42843"/>
                  </a:cubicBezTo>
                  <a:lnTo>
                    <a:pt x="107435" y="12191"/>
                  </a:lnTo>
                  <a:cubicBezTo>
                    <a:pt x="108307" y="5225"/>
                    <a:pt x="114237" y="0"/>
                    <a:pt x="1213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组合 2"/>
          <p:cNvGrpSpPr/>
          <p:nvPr/>
        </p:nvGrpSpPr>
        <p:grpSpPr>
          <a:xfrm>
            <a:off x="887931" y="1859697"/>
            <a:ext cx="10693240" cy="1490075"/>
            <a:chOff x="887931" y="1859697"/>
            <a:chExt cx="10693240" cy="1490075"/>
          </a:xfrm>
        </p:grpSpPr>
        <p:sp>
          <p:nvSpPr>
            <p:cNvPr id="4" name="矩形: 圆角 6"/>
            <p:cNvSpPr/>
            <p:nvPr/>
          </p:nvSpPr>
          <p:spPr>
            <a:xfrm>
              <a:off x="3557104" y="1959415"/>
              <a:ext cx="8024067" cy="1076205"/>
            </a:xfrm>
            <a:prstGeom prst="roundRect">
              <a:avLst>
                <a:gd name="adj" fmla="val 4463"/>
              </a:avLst>
            </a:prstGeom>
            <a:solidFill>
              <a:sysClr val="window" lastClr="FFFFFF"/>
            </a:solidFill>
            <a:ln w="12700" cap="flat" cmpd="sng" algn="ctr">
              <a:noFill/>
              <a:prstDash val="solid"/>
              <a:miter lim="800000"/>
            </a:ln>
            <a:effectLst>
              <a:outerShdw blurRad="152400" dist="139700" dir="5400000" sx="97000" sy="97000" algn="t"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Medium" panose="020B0600000000000000" pitchFamily="34" charset="-122"/>
                <a:cs typeface="+mn-cs"/>
                <a:sym typeface="思源黑体 CN Normal" panose="020B0400000000000000" pitchFamily="34" charset="-122"/>
              </a:endParaRPr>
            </a:p>
          </p:txBody>
        </p:sp>
        <p:sp>
          <p:nvSpPr>
            <p:cNvPr id="8" name="矩形: 圆角 29"/>
            <p:cNvSpPr/>
            <p:nvPr/>
          </p:nvSpPr>
          <p:spPr>
            <a:xfrm>
              <a:off x="3557104" y="1959415"/>
              <a:ext cx="95222" cy="1076205"/>
            </a:xfrm>
            <a:prstGeom prst="roundRect">
              <a:avLst>
                <a:gd name="adj" fmla="val 50000"/>
              </a:avLst>
            </a:prstGeom>
            <a:solidFill>
              <a:srgbClr val="0771FE"/>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Medium" panose="020B0600000000000000" pitchFamily="34" charset="-122"/>
                <a:cs typeface="+mn-cs"/>
                <a:sym typeface="思源黑体 CN Normal" panose="020B0400000000000000" pitchFamily="34" charset="-122"/>
              </a:endParaRPr>
            </a:p>
          </p:txBody>
        </p:sp>
        <p:sp>
          <p:nvSpPr>
            <p:cNvPr id="16" name="文本框 15"/>
            <p:cNvSpPr txBox="1"/>
            <p:nvPr/>
          </p:nvSpPr>
          <p:spPr>
            <a:xfrm>
              <a:off x="4591757" y="2040888"/>
              <a:ext cx="6049982" cy="1308884"/>
            </a:xfrm>
            <a:prstGeom prst="rect">
              <a:avLst/>
            </a:prstGeom>
            <a:noFill/>
          </p:spPr>
          <p:txBody>
            <a:bodyPr wrap="square" rtlCol="0" anchor="ctr">
              <a:spAutoFit/>
            </a:bodyPr>
            <a:lstStyle>
              <a:defPPr>
                <a:defRPr lang="zh-CN"/>
              </a:defPPr>
              <a:lvl1pPr>
                <a:defRPr sz="2000">
                  <a:solidFill>
                    <a:srgbClr val="1768DE"/>
                  </a:solidFill>
                  <a:latin typeface="思源黑体 CN Normal" panose="020B0400000000000000" pitchFamily="34" charset="-122"/>
                  <a:ea typeface="思源黑体 CN Medium" panose="020B0600000000000000" pitchFamily="34" charset="-122"/>
                </a:defRPr>
              </a:lvl1pPr>
            </a:lstStyle>
            <a:p>
              <a:pPr algn="ctr">
                <a:lnSpc>
                  <a:spcPct val="150000"/>
                </a:lnSpc>
              </a:pPr>
              <a:r>
                <a:rPr lang="zh-CN" altLang="en-US" sz="2800" b="1" dirty="0">
                  <a:solidFill>
                    <a:schemeClr val="tx1"/>
                  </a:solidFill>
                  <a:latin typeface="楷体" panose="02010609060101010101" charset="-122"/>
                  <a:ea typeface="楷体" panose="02010609060101010101" charset="-122"/>
                </a:rPr>
                <a:t>能有效维护产业链、供应链</a:t>
              </a:r>
              <a:r>
                <a:rPr kumimoji="1" lang="zh-CN" altLang="en-US" sz="2800" b="1" spc="120" dirty="0">
                  <a:solidFill>
                    <a:schemeClr val="tx1"/>
                  </a:solidFill>
                  <a:latin typeface="楷体" panose="02010609060101010101" charset="-122"/>
                  <a:ea typeface="楷体" panose="02010609060101010101" charset="-122"/>
                </a:rPr>
                <a:t>安全稳定</a:t>
              </a:r>
              <a:endParaRPr kumimoji="1" lang="en-US" altLang="zh-CN" sz="2800" b="1" spc="120" dirty="0">
                <a:solidFill>
                  <a:schemeClr val="tx1"/>
                </a:solidFill>
                <a:latin typeface="楷体" panose="02010609060101010101" charset="-122"/>
                <a:ea typeface="楷体" panose="02010609060101010101" charset="-122"/>
              </a:endParaRPr>
            </a:p>
            <a:p>
              <a:pPr algn="ctr">
                <a:lnSpc>
                  <a:spcPct val="150000"/>
                </a:lnSpc>
              </a:pPr>
              <a:endParaRPr lang="zh-CN" altLang="en-US" sz="2800" dirty="0">
                <a:solidFill>
                  <a:schemeClr val="tx1"/>
                </a:solidFill>
              </a:endParaRPr>
            </a:p>
          </p:txBody>
        </p:sp>
        <p:grpSp>
          <p:nvGrpSpPr>
            <p:cNvPr id="41" name="组合 40"/>
            <p:cNvGrpSpPr/>
            <p:nvPr/>
          </p:nvGrpSpPr>
          <p:grpSpPr>
            <a:xfrm>
              <a:off x="10900318" y="1859697"/>
              <a:ext cx="312708" cy="370562"/>
              <a:chOff x="9123718" y="1859697"/>
              <a:chExt cx="312708" cy="370562"/>
            </a:xfrm>
          </p:grpSpPr>
          <p:sp>
            <p:nvSpPr>
              <p:cNvPr id="31" name="箭头: 五边形 79"/>
              <p:cNvSpPr/>
              <p:nvPr/>
            </p:nvSpPr>
            <p:spPr>
              <a:xfrm rot="5400000">
                <a:off x="9094791" y="1888624"/>
                <a:ext cx="370562" cy="312708"/>
              </a:xfrm>
              <a:prstGeom prst="homePlate">
                <a:avLst>
                  <a:gd name="adj" fmla="val 26913"/>
                </a:avLst>
              </a:prstGeom>
              <a:gradFill>
                <a:gsLst>
                  <a:gs pos="15000">
                    <a:srgbClr val="FAAE85"/>
                  </a:gs>
                  <a:gs pos="100000">
                    <a:srgbClr val="F77833"/>
                  </a:gs>
                </a:gsLst>
                <a:path path="circle">
                  <a:fillToRect r="100000" b="100000"/>
                </a:path>
              </a:gradFill>
              <a:ln w="38100">
                <a:noFill/>
              </a:ln>
              <a:effectLst>
                <a:outerShdw blurRad="152400" dist="76200" dir="2700000" algn="tl" rotWithShape="0">
                  <a:srgbClr val="F77833">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a:solidFill>
                    <a:schemeClr val="bg1"/>
                  </a:solidFill>
                  <a:latin typeface="思源黑体 CN Normal" panose="020B0400000000000000" pitchFamily="34" charset="-122"/>
                  <a:ea typeface="思源黑体 CN Medium" panose="020B0600000000000000" pitchFamily="34" charset="-122"/>
                  <a:sym typeface="思源黑体 CN Normal" panose="020B0400000000000000" pitchFamily="34" charset="-122"/>
                </a:endParaRPr>
              </a:p>
            </p:txBody>
          </p:sp>
          <p:sp>
            <p:nvSpPr>
              <p:cNvPr id="32" name="星形: 五角 80"/>
              <p:cNvSpPr/>
              <p:nvPr/>
            </p:nvSpPr>
            <p:spPr>
              <a:xfrm>
                <a:off x="9161045" y="1904527"/>
                <a:ext cx="238053" cy="238053"/>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Medium" panose="020B0600000000000000" pitchFamily="34" charset="-122"/>
                  <a:cs typeface="+mn-cs"/>
                  <a:sym typeface="思源黑体 CN Normal" panose="020B0400000000000000" pitchFamily="34" charset="-122"/>
                </a:endParaRPr>
              </a:p>
            </p:txBody>
          </p:sp>
        </p:grpSp>
        <p:sp>
          <p:nvSpPr>
            <p:cNvPr id="43" name="圆角矩形 42"/>
            <p:cNvSpPr/>
            <p:nvPr/>
          </p:nvSpPr>
          <p:spPr>
            <a:xfrm>
              <a:off x="887931" y="1943406"/>
              <a:ext cx="2541220" cy="1130390"/>
            </a:xfrm>
            <a:prstGeom prst="roundRect">
              <a:avLst>
                <a:gd name="adj" fmla="val 5743"/>
              </a:avLst>
            </a:prstGeom>
            <a:gradFill>
              <a:gsLst>
                <a:gs pos="0">
                  <a:schemeClr val="accent1">
                    <a:lumMod val="60000"/>
                    <a:lumOff val="40000"/>
                  </a:schemeClr>
                </a:gs>
                <a:gs pos="60000">
                  <a:srgbClr val="0671FE"/>
                </a:gs>
              </a:gsLst>
              <a:lin ang="0" scaled="0"/>
            </a:gradFill>
            <a:ln w="12700" cap="flat" cmpd="sng" algn="ctr">
              <a:noFill/>
              <a:prstDash val="solid"/>
              <a:miter lim="800000"/>
            </a:ln>
            <a:effectLst>
              <a:outerShdw blurRad="152400" dist="139700" dir="5400000" sx="97000" sy="97000" algn="t" rotWithShape="0">
                <a:prstClr val="black">
                  <a:alpha val="11000"/>
                </a:prstClr>
              </a:outerShdw>
            </a:effectLst>
          </p:spPr>
          <p:txBody>
            <a:bodyPr rtlCol="0" anchor="ctr"/>
            <a:lstStyle/>
            <a:p>
              <a:pPr algn="ctr"/>
              <a:endParaRPr lang="zh-CN" altLang="en-US" kern="0">
                <a:solidFill>
                  <a:prstClr val="white"/>
                </a:solidFill>
                <a:ea typeface="思源黑体 CN Medium" panose="020B0600000000000000" pitchFamily="34" charset="-122"/>
              </a:endParaRPr>
            </a:p>
          </p:txBody>
        </p:sp>
        <p:sp>
          <p:nvSpPr>
            <p:cNvPr id="53" name="任意多边形: 形状 7"/>
            <p:cNvSpPr/>
            <p:nvPr/>
          </p:nvSpPr>
          <p:spPr>
            <a:xfrm>
              <a:off x="1836794" y="2117344"/>
              <a:ext cx="745759" cy="760345"/>
            </a:xfrm>
            <a:custGeom>
              <a:avLst/>
              <a:gdLst>
                <a:gd name="T0" fmla="*/ 2828 w 2998"/>
                <a:gd name="T1" fmla="*/ 429 h 3061"/>
                <a:gd name="T2" fmla="*/ 2756 w 2998"/>
                <a:gd name="T3" fmla="*/ 347 h 3061"/>
                <a:gd name="T4" fmla="*/ 1526 w 2998"/>
                <a:gd name="T5" fmla="*/ 5 h 3061"/>
                <a:gd name="T6" fmla="*/ 1472 w 2998"/>
                <a:gd name="T7" fmla="*/ 5 h 3061"/>
                <a:gd name="T8" fmla="*/ 242 w 2998"/>
                <a:gd name="T9" fmla="*/ 347 h 3061"/>
                <a:gd name="T10" fmla="*/ 170 w 2998"/>
                <a:gd name="T11" fmla="*/ 429 h 3061"/>
                <a:gd name="T12" fmla="*/ 418 w 2998"/>
                <a:gd name="T13" fmla="*/ 2295 h 3061"/>
                <a:gd name="T14" fmla="*/ 1476 w 2998"/>
                <a:gd name="T15" fmla="*/ 3058 h 3061"/>
                <a:gd name="T16" fmla="*/ 1499 w 2998"/>
                <a:gd name="T17" fmla="*/ 3061 h 3061"/>
                <a:gd name="T18" fmla="*/ 1522 w 2998"/>
                <a:gd name="T19" fmla="*/ 3058 h 3061"/>
                <a:gd name="T20" fmla="*/ 2580 w 2998"/>
                <a:gd name="T21" fmla="*/ 2295 h 3061"/>
                <a:gd name="T22" fmla="*/ 2828 w 2998"/>
                <a:gd name="T23" fmla="*/ 429 h 3061"/>
                <a:gd name="T24" fmla="*/ 2292 w 2998"/>
                <a:gd name="T25" fmla="*/ 1137 h 3061"/>
                <a:gd name="T26" fmla="*/ 1453 w 2998"/>
                <a:gd name="T27" fmla="*/ 1976 h 3061"/>
                <a:gd name="T28" fmla="*/ 1383 w 2998"/>
                <a:gd name="T29" fmla="*/ 2005 h 3061"/>
                <a:gd name="T30" fmla="*/ 1312 w 2998"/>
                <a:gd name="T31" fmla="*/ 1976 h 3061"/>
                <a:gd name="T32" fmla="*/ 793 w 2998"/>
                <a:gd name="T33" fmla="*/ 1457 h 3061"/>
                <a:gd name="T34" fmla="*/ 764 w 2998"/>
                <a:gd name="T35" fmla="*/ 1386 h 3061"/>
                <a:gd name="T36" fmla="*/ 793 w 2998"/>
                <a:gd name="T37" fmla="*/ 1316 h 3061"/>
                <a:gd name="T38" fmla="*/ 896 w 2998"/>
                <a:gd name="T39" fmla="*/ 1213 h 3061"/>
                <a:gd name="T40" fmla="*/ 1038 w 2998"/>
                <a:gd name="T41" fmla="*/ 1213 h 3061"/>
                <a:gd name="T42" fmla="*/ 1383 w 2998"/>
                <a:gd name="T43" fmla="*/ 1558 h 3061"/>
                <a:gd name="T44" fmla="*/ 2048 w 2998"/>
                <a:gd name="T45" fmla="*/ 892 h 3061"/>
                <a:gd name="T46" fmla="*/ 2118 w 2998"/>
                <a:gd name="T47" fmla="*/ 863 h 3061"/>
                <a:gd name="T48" fmla="*/ 2189 w 2998"/>
                <a:gd name="T49" fmla="*/ 892 h 3061"/>
                <a:gd name="T50" fmla="*/ 2292 w 2998"/>
                <a:gd name="T51" fmla="*/ 995 h 3061"/>
                <a:gd name="T52" fmla="*/ 2292 w 2998"/>
                <a:gd name="T53" fmla="*/ 1137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8" h="3061">
                  <a:moveTo>
                    <a:pt x="2828" y="429"/>
                  </a:moveTo>
                  <a:cubicBezTo>
                    <a:pt x="2822" y="390"/>
                    <a:pt x="2794" y="357"/>
                    <a:pt x="2756" y="347"/>
                  </a:cubicBezTo>
                  <a:lnTo>
                    <a:pt x="1526" y="5"/>
                  </a:lnTo>
                  <a:cubicBezTo>
                    <a:pt x="1508" y="0"/>
                    <a:pt x="1490" y="0"/>
                    <a:pt x="1472" y="5"/>
                  </a:cubicBezTo>
                  <a:lnTo>
                    <a:pt x="242" y="347"/>
                  </a:lnTo>
                  <a:cubicBezTo>
                    <a:pt x="204" y="357"/>
                    <a:pt x="176" y="390"/>
                    <a:pt x="170" y="429"/>
                  </a:cubicBezTo>
                  <a:cubicBezTo>
                    <a:pt x="163" y="481"/>
                    <a:pt x="0" y="1693"/>
                    <a:pt x="418" y="2295"/>
                  </a:cubicBezTo>
                  <a:cubicBezTo>
                    <a:pt x="835" y="2898"/>
                    <a:pt x="1450" y="3052"/>
                    <a:pt x="1476" y="3058"/>
                  </a:cubicBezTo>
                  <a:cubicBezTo>
                    <a:pt x="1483" y="3060"/>
                    <a:pt x="1491" y="3061"/>
                    <a:pt x="1499" y="3061"/>
                  </a:cubicBezTo>
                  <a:cubicBezTo>
                    <a:pt x="1507" y="3061"/>
                    <a:pt x="1515" y="3060"/>
                    <a:pt x="1522" y="3058"/>
                  </a:cubicBezTo>
                  <a:cubicBezTo>
                    <a:pt x="1548" y="3052"/>
                    <a:pt x="2163" y="2898"/>
                    <a:pt x="2580" y="2295"/>
                  </a:cubicBezTo>
                  <a:cubicBezTo>
                    <a:pt x="2998" y="1693"/>
                    <a:pt x="2835" y="481"/>
                    <a:pt x="2828" y="429"/>
                  </a:cubicBezTo>
                  <a:close/>
                  <a:moveTo>
                    <a:pt x="2292" y="1137"/>
                  </a:moveTo>
                  <a:lnTo>
                    <a:pt x="1453" y="1976"/>
                  </a:lnTo>
                  <a:cubicBezTo>
                    <a:pt x="1434" y="1995"/>
                    <a:pt x="1408" y="2005"/>
                    <a:pt x="1383" y="2005"/>
                  </a:cubicBezTo>
                  <a:cubicBezTo>
                    <a:pt x="1357" y="2005"/>
                    <a:pt x="1331" y="1995"/>
                    <a:pt x="1312" y="1976"/>
                  </a:cubicBezTo>
                  <a:lnTo>
                    <a:pt x="793" y="1457"/>
                  </a:lnTo>
                  <a:cubicBezTo>
                    <a:pt x="774" y="1438"/>
                    <a:pt x="764" y="1413"/>
                    <a:pt x="764" y="1386"/>
                  </a:cubicBezTo>
                  <a:cubicBezTo>
                    <a:pt x="764" y="1360"/>
                    <a:pt x="774" y="1334"/>
                    <a:pt x="793" y="1316"/>
                  </a:cubicBezTo>
                  <a:lnTo>
                    <a:pt x="896" y="1213"/>
                  </a:lnTo>
                  <a:cubicBezTo>
                    <a:pt x="935" y="1174"/>
                    <a:pt x="998" y="1174"/>
                    <a:pt x="1038" y="1213"/>
                  </a:cubicBezTo>
                  <a:lnTo>
                    <a:pt x="1383" y="1558"/>
                  </a:lnTo>
                  <a:lnTo>
                    <a:pt x="2048" y="892"/>
                  </a:lnTo>
                  <a:cubicBezTo>
                    <a:pt x="2066" y="874"/>
                    <a:pt x="2092" y="863"/>
                    <a:pt x="2118" y="863"/>
                  </a:cubicBezTo>
                  <a:cubicBezTo>
                    <a:pt x="2145" y="863"/>
                    <a:pt x="2170" y="874"/>
                    <a:pt x="2189" y="892"/>
                  </a:cubicBezTo>
                  <a:lnTo>
                    <a:pt x="2292" y="995"/>
                  </a:lnTo>
                  <a:cubicBezTo>
                    <a:pt x="2331" y="1034"/>
                    <a:pt x="2331" y="1098"/>
                    <a:pt x="2292" y="113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p:cNvGrpSpPr/>
          <p:nvPr/>
        </p:nvGrpSpPr>
        <p:grpSpPr>
          <a:xfrm>
            <a:off x="887931" y="4653627"/>
            <a:ext cx="10693240" cy="1462468"/>
            <a:chOff x="887931" y="4653627"/>
            <a:chExt cx="10693240" cy="1462468"/>
          </a:xfrm>
        </p:grpSpPr>
        <p:sp>
          <p:nvSpPr>
            <p:cNvPr id="6" name="矩形: 圆角 10"/>
            <p:cNvSpPr/>
            <p:nvPr/>
          </p:nvSpPr>
          <p:spPr>
            <a:xfrm>
              <a:off x="3557104" y="4698456"/>
              <a:ext cx="8024067" cy="1144205"/>
            </a:xfrm>
            <a:prstGeom prst="roundRect">
              <a:avLst>
                <a:gd name="adj" fmla="val 4463"/>
              </a:avLst>
            </a:prstGeom>
            <a:solidFill>
              <a:sysClr val="window" lastClr="FFFFFF"/>
            </a:solidFill>
            <a:ln w="12700" cap="flat" cmpd="sng" algn="ctr">
              <a:noFill/>
              <a:prstDash val="solid"/>
              <a:miter lim="800000"/>
            </a:ln>
            <a:effectLst>
              <a:outerShdw blurRad="152400" dist="139700" dir="5400000" sx="97000" sy="97000" algn="t" rotWithShape="0">
                <a:prstClr val="black">
                  <a:alpha val="1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Medium" panose="020B0600000000000000" pitchFamily="34" charset="-122"/>
                <a:cs typeface="+mn-cs"/>
                <a:sym typeface="思源黑体 CN Normal" panose="020B0400000000000000" pitchFamily="34" charset="-122"/>
              </a:endParaRPr>
            </a:p>
          </p:txBody>
        </p:sp>
        <p:sp>
          <p:nvSpPr>
            <p:cNvPr id="9" name="矩形: 圆角 30"/>
            <p:cNvSpPr/>
            <p:nvPr/>
          </p:nvSpPr>
          <p:spPr>
            <a:xfrm>
              <a:off x="3557104" y="4698456"/>
              <a:ext cx="95222" cy="1144205"/>
            </a:xfrm>
            <a:prstGeom prst="roundRect">
              <a:avLst>
                <a:gd name="adj" fmla="val 50000"/>
              </a:avLst>
            </a:prstGeom>
            <a:solidFill>
              <a:srgbClr val="0771FE"/>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Medium" panose="020B0600000000000000" pitchFamily="34" charset="-122"/>
                <a:cs typeface="+mn-cs"/>
                <a:sym typeface="思源黑体 CN Normal" panose="020B0400000000000000" pitchFamily="34" charset="-122"/>
              </a:endParaRPr>
            </a:p>
          </p:txBody>
        </p:sp>
        <p:sp>
          <p:nvSpPr>
            <p:cNvPr id="30" name="文本框 29"/>
            <p:cNvSpPr txBox="1"/>
            <p:nvPr/>
          </p:nvSpPr>
          <p:spPr>
            <a:xfrm>
              <a:off x="4999754" y="4832089"/>
              <a:ext cx="5552513" cy="1284006"/>
            </a:xfrm>
            <a:prstGeom prst="rect">
              <a:avLst/>
            </a:prstGeom>
            <a:noFill/>
          </p:spPr>
          <p:txBody>
            <a:bodyPr wrap="square" rtlCol="0" anchor="ctr">
              <a:spAutoFit/>
            </a:bodyPr>
            <a:lstStyle>
              <a:defPPr>
                <a:defRPr lang="zh-CN"/>
              </a:defPPr>
              <a:lvl1pPr>
                <a:defRPr sz="2000">
                  <a:solidFill>
                    <a:srgbClr val="1768DE"/>
                  </a:solidFill>
                  <a:latin typeface="思源黑体 CN Normal" panose="020B0400000000000000" pitchFamily="34" charset="-122"/>
                  <a:ea typeface="思源黑体 CN Medium" panose="020B0600000000000000" pitchFamily="34" charset="-122"/>
                </a:defRPr>
              </a:lvl1pPr>
            </a:lstStyle>
            <a:p>
              <a:pPr algn="ctr">
                <a:lnSpc>
                  <a:spcPct val="150000"/>
                </a:lnSpc>
              </a:pPr>
              <a:r>
                <a:rPr lang="zh-CN" altLang="en-US" sz="2800" b="1" dirty="0">
                  <a:solidFill>
                    <a:schemeClr val="tx1"/>
                  </a:solidFill>
                  <a:latin typeface="楷体" panose="02010609060101010101" charset="-122"/>
                  <a:ea typeface="楷体" panose="02010609060101010101" charset="-122"/>
                </a:rPr>
                <a:t>在大国竞争中</a:t>
              </a:r>
              <a:r>
                <a:rPr kumimoji="1" lang="zh-CN" altLang="en-US" sz="2800" b="1" spc="120" dirty="0">
                  <a:solidFill>
                    <a:schemeClr val="tx1"/>
                  </a:solidFill>
                  <a:latin typeface="楷体" panose="02010609060101010101" charset="-122"/>
                  <a:ea typeface="楷体" panose="02010609060101010101" charset="-122"/>
                </a:rPr>
                <a:t>立于不败之地</a:t>
              </a:r>
              <a:endParaRPr kumimoji="1" lang="en-US" altLang="zh-CN" sz="2800" b="1" spc="120" dirty="0">
                <a:solidFill>
                  <a:schemeClr val="tx1"/>
                </a:solidFill>
                <a:latin typeface="楷体" panose="02010609060101010101" charset="-122"/>
                <a:ea typeface="楷体" panose="02010609060101010101" charset="-122"/>
              </a:endParaRPr>
            </a:p>
            <a:p>
              <a:pPr algn="ctr">
                <a:lnSpc>
                  <a:spcPct val="150000"/>
                </a:lnSpc>
              </a:pPr>
              <a:endParaRPr lang="zh-CN" altLang="en-US" sz="2800" b="1" dirty="0">
                <a:solidFill>
                  <a:schemeClr val="tx1"/>
                </a:solidFill>
                <a:latin typeface="楷体" panose="02010609060101010101" charset="-122"/>
                <a:ea typeface="楷体" panose="02010609060101010101" charset="-122"/>
              </a:endParaRPr>
            </a:p>
          </p:txBody>
        </p:sp>
        <p:grpSp>
          <p:nvGrpSpPr>
            <p:cNvPr id="42" name="组合 41"/>
            <p:cNvGrpSpPr/>
            <p:nvPr/>
          </p:nvGrpSpPr>
          <p:grpSpPr>
            <a:xfrm>
              <a:off x="10900318" y="4653627"/>
              <a:ext cx="312708" cy="370562"/>
              <a:chOff x="9123718" y="4653627"/>
              <a:chExt cx="312708" cy="370562"/>
            </a:xfrm>
          </p:grpSpPr>
          <p:sp>
            <p:nvSpPr>
              <p:cNvPr id="33" name="箭头: 五边形 82"/>
              <p:cNvSpPr/>
              <p:nvPr/>
            </p:nvSpPr>
            <p:spPr>
              <a:xfrm rot="5400000">
                <a:off x="9094791" y="4682554"/>
                <a:ext cx="370562" cy="312708"/>
              </a:xfrm>
              <a:prstGeom prst="homePlate">
                <a:avLst>
                  <a:gd name="adj" fmla="val 26913"/>
                </a:avLst>
              </a:prstGeom>
              <a:gradFill>
                <a:gsLst>
                  <a:gs pos="15000">
                    <a:srgbClr val="FAAE85"/>
                  </a:gs>
                  <a:gs pos="100000">
                    <a:srgbClr val="F77833"/>
                  </a:gs>
                </a:gsLst>
                <a:path path="circle">
                  <a:fillToRect r="100000" b="100000"/>
                </a:path>
              </a:gradFill>
              <a:ln w="38100">
                <a:noFill/>
              </a:ln>
              <a:effectLst>
                <a:outerShdw blurRad="152400" dist="76200" dir="2700000" algn="tl" rotWithShape="0">
                  <a:srgbClr val="F77833">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a:solidFill>
                    <a:schemeClr val="bg1"/>
                  </a:solidFill>
                  <a:latin typeface="思源黑体 CN Normal" panose="020B0400000000000000" pitchFamily="34" charset="-122"/>
                  <a:ea typeface="思源黑体 CN Medium" panose="020B0600000000000000" pitchFamily="34" charset="-122"/>
                  <a:sym typeface="思源黑体 CN Normal" panose="020B0400000000000000" pitchFamily="34" charset="-122"/>
                </a:endParaRPr>
              </a:p>
            </p:txBody>
          </p:sp>
          <p:sp>
            <p:nvSpPr>
              <p:cNvPr id="34" name="星形: 五角 83"/>
              <p:cNvSpPr/>
              <p:nvPr/>
            </p:nvSpPr>
            <p:spPr>
              <a:xfrm>
                <a:off x="9161045" y="4698456"/>
                <a:ext cx="238053" cy="238053"/>
              </a:xfrm>
              <a:prstGeom prst="star5">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Medium" panose="020B0600000000000000" pitchFamily="34" charset="-122"/>
                  <a:cs typeface="+mn-cs"/>
                  <a:sym typeface="思源黑体 CN Normal" panose="020B0400000000000000" pitchFamily="34" charset="-122"/>
                </a:endParaRPr>
              </a:p>
            </p:txBody>
          </p:sp>
        </p:grpSp>
        <p:sp>
          <p:nvSpPr>
            <p:cNvPr id="44" name="圆角矩形 43"/>
            <p:cNvSpPr/>
            <p:nvPr/>
          </p:nvSpPr>
          <p:spPr>
            <a:xfrm>
              <a:off x="887931" y="4698456"/>
              <a:ext cx="2541220" cy="1130390"/>
            </a:xfrm>
            <a:prstGeom prst="roundRect">
              <a:avLst>
                <a:gd name="adj" fmla="val 5743"/>
              </a:avLst>
            </a:prstGeom>
            <a:gradFill>
              <a:gsLst>
                <a:gs pos="0">
                  <a:schemeClr val="accent1">
                    <a:lumMod val="60000"/>
                    <a:lumOff val="40000"/>
                  </a:schemeClr>
                </a:gs>
                <a:gs pos="60000">
                  <a:srgbClr val="0671FE"/>
                </a:gs>
              </a:gsLst>
              <a:lin ang="0" scaled="0"/>
            </a:gradFill>
            <a:ln w="12700" cap="flat" cmpd="sng" algn="ctr">
              <a:noFill/>
              <a:prstDash val="solid"/>
              <a:miter lim="800000"/>
            </a:ln>
            <a:effectLst>
              <a:outerShdw blurRad="152400" dist="139700" dir="5400000" sx="97000" sy="97000" algn="t" rotWithShape="0">
                <a:prstClr val="black">
                  <a:alpha val="11000"/>
                </a:prstClr>
              </a:outerShdw>
            </a:effectLst>
          </p:spPr>
          <p:txBody>
            <a:bodyPr rtlCol="0" anchor="ctr"/>
            <a:lstStyle/>
            <a:p>
              <a:pPr algn="ctr"/>
              <a:endParaRPr lang="zh-CN" altLang="en-US" kern="0">
                <a:solidFill>
                  <a:prstClr val="white"/>
                </a:solidFill>
                <a:ea typeface="思源黑体 CN Medium" panose="020B0600000000000000" pitchFamily="34" charset="-122"/>
              </a:endParaRPr>
            </a:p>
          </p:txBody>
        </p:sp>
        <p:sp>
          <p:nvSpPr>
            <p:cNvPr id="54" name="任意多边形: 形状 9"/>
            <p:cNvSpPr/>
            <p:nvPr/>
          </p:nvSpPr>
          <p:spPr>
            <a:xfrm>
              <a:off x="1814044" y="4849217"/>
              <a:ext cx="791261" cy="757122"/>
            </a:xfrm>
            <a:custGeom>
              <a:avLst/>
              <a:gdLst>
                <a:gd name="T0" fmla="*/ 121763 h 600884"/>
                <a:gd name="T1" fmla="*/ 121763 h 600884"/>
                <a:gd name="T2" fmla="*/ 121763 h 600884"/>
                <a:gd name="T3" fmla="*/ 121763 h 600884"/>
                <a:gd name="T4" fmla="*/ 121763 h 600884"/>
                <a:gd name="T5" fmla="*/ 121763 h 600884"/>
                <a:gd name="T6" fmla="*/ 121763 h 600884"/>
                <a:gd name="T7" fmla="*/ 121763 h 600884"/>
                <a:gd name="T8" fmla="*/ 121763 h 600884"/>
                <a:gd name="T9" fmla="*/ 121763 h 600884"/>
                <a:gd name="T10" fmla="*/ 121763 h 600884"/>
                <a:gd name="T11" fmla="*/ 121763 h 600884"/>
                <a:gd name="T12" fmla="*/ 121763 h 600884"/>
                <a:gd name="T13" fmla="*/ 121763 h 600884"/>
                <a:gd name="T14" fmla="*/ 121763 h 600884"/>
                <a:gd name="T15" fmla="*/ 121763 h 600884"/>
                <a:gd name="T16" fmla="*/ 121763 h 600884"/>
                <a:gd name="T17" fmla="*/ 121763 h 600884"/>
                <a:gd name="T18" fmla="*/ 121763 h 600884"/>
                <a:gd name="T19" fmla="*/ 121763 h 600884"/>
                <a:gd name="T20" fmla="*/ 121763 h 600884"/>
                <a:gd name="T21" fmla="*/ 121763 h 600884"/>
                <a:gd name="T22" fmla="*/ 121763 h 600884"/>
                <a:gd name="T23" fmla="*/ 121763 h 600884"/>
                <a:gd name="T24" fmla="*/ 121763 h 600884"/>
                <a:gd name="T25" fmla="*/ 121763 h 600884"/>
                <a:gd name="T26" fmla="*/ 121763 h 600884"/>
                <a:gd name="T27" fmla="*/ 121763 h 600884"/>
                <a:gd name="T28" fmla="*/ 121763 h 600884"/>
                <a:gd name="T29" fmla="*/ 121763 h 600884"/>
                <a:gd name="T30" fmla="*/ 121763 h 600884"/>
                <a:gd name="T31" fmla="*/ 121763 h 600884"/>
                <a:gd name="T32" fmla="*/ 121763 h 600884"/>
                <a:gd name="T33" fmla="*/ 121763 h 600884"/>
                <a:gd name="T34" fmla="*/ 121763 h 600884"/>
                <a:gd name="T35" fmla="*/ 121763 h 600884"/>
                <a:gd name="T36" fmla="*/ 121763 h 600884"/>
                <a:gd name="T37" fmla="*/ 121763 h 600884"/>
                <a:gd name="T38" fmla="*/ 121763 h 600884"/>
                <a:gd name="T39" fmla="*/ 121763 h 600884"/>
                <a:gd name="T40" fmla="*/ 121763 h 600884"/>
                <a:gd name="T41" fmla="*/ 121763 h 600884"/>
                <a:gd name="T42" fmla="*/ 121763 h 600884"/>
                <a:gd name="T43" fmla="*/ 121763 h 600884"/>
                <a:gd name="T44" fmla="*/ 121763 h 600884"/>
                <a:gd name="T45" fmla="*/ 121763 h 600884"/>
                <a:gd name="T46" fmla="*/ 121763 h 600884"/>
                <a:gd name="T47" fmla="*/ 121763 h 600884"/>
                <a:gd name="T48" fmla="*/ 121763 h 600884"/>
                <a:gd name="T49" fmla="*/ 121763 h 600884"/>
                <a:gd name="T50" fmla="*/ 121763 h 600884"/>
                <a:gd name="T51" fmla="*/ 121763 h 600884"/>
                <a:gd name="T52" fmla="*/ 121763 h 600884"/>
                <a:gd name="T53" fmla="*/ 121763 h 600884"/>
                <a:gd name="T54" fmla="*/ 121763 h 600884"/>
                <a:gd name="T55" fmla="*/ 121763 h 600884"/>
                <a:gd name="T56" fmla="*/ 121763 h 600884"/>
                <a:gd name="T57" fmla="*/ 121763 h 600884"/>
                <a:gd name="T58" fmla="*/ 121763 h 600884"/>
                <a:gd name="T59" fmla="*/ 121763 h 600884"/>
                <a:gd name="T60" fmla="*/ 121763 h 600884"/>
                <a:gd name="T61" fmla="*/ 121763 h 600884"/>
                <a:gd name="T62" fmla="*/ 121763 h 600884"/>
                <a:gd name="T63" fmla="*/ 121763 h 600884"/>
                <a:gd name="T64" fmla="*/ 121763 h 600884"/>
                <a:gd name="T65" fmla="*/ 121763 h 600884"/>
                <a:gd name="T66" fmla="*/ 121763 h 600884"/>
                <a:gd name="T67" fmla="*/ 121763 h 600884"/>
                <a:gd name="T68" fmla="*/ 121763 h 600884"/>
                <a:gd name="T69" fmla="*/ 121763 h 600884"/>
                <a:gd name="T70" fmla="*/ 121763 h 600884"/>
                <a:gd name="T71" fmla="*/ 121763 h 600884"/>
                <a:gd name="T72" fmla="*/ 121763 h 600884"/>
                <a:gd name="T73" fmla="*/ 121763 h 600884"/>
                <a:gd name="T74" fmla="*/ 121763 h 600884"/>
                <a:gd name="T75" fmla="*/ 121763 h 600884"/>
                <a:gd name="T76" fmla="*/ 121763 h 600884"/>
                <a:gd name="T77" fmla="*/ 121763 h 600884"/>
                <a:gd name="T78" fmla="*/ 121763 h 600884"/>
                <a:gd name="T79" fmla="*/ 121763 h 600884"/>
                <a:gd name="T80" fmla="*/ 121763 h 600884"/>
                <a:gd name="T81" fmla="*/ 121763 h 600884"/>
                <a:gd name="T82" fmla="*/ 121763 h 600884"/>
                <a:gd name="T83" fmla="*/ 121763 h 600884"/>
                <a:gd name="T84" fmla="*/ 121763 h 600884"/>
                <a:gd name="T85" fmla="*/ 121763 h 600884"/>
                <a:gd name="T86" fmla="*/ 121763 h 600884"/>
                <a:gd name="T87" fmla="*/ 121763 h 600884"/>
                <a:gd name="T88" fmla="*/ 121763 h 600884"/>
                <a:gd name="T89" fmla="*/ 121763 h 600884"/>
                <a:gd name="T90" fmla="*/ 121763 h 600884"/>
                <a:gd name="T91" fmla="*/ 121763 h 600884"/>
                <a:gd name="T92" fmla="*/ 121763 h 600884"/>
                <a:gd name="T93" fmla="*/ 121763 h 600884"/>
                <a:gd name="T94" fmla="*/ 121763 h 600884"/>
                <a:gd name="T95" fmla="*/ 121763 h 600884"/>
                <a:gd name="T96" fmla="*/ 121763 h 600884"/>
                <a:gd name="T97" fmla="*/ 121763 h 600884"/>
                <a:gd name="T98" fmla="*/ 121763 h 600884"/>
                <a:gd name="T99" fmla="*/ 121763 h 600884"/>
                <a:gd name="T100" fmla="*/ 121763 h 600884"/>
                <a:gd name="T101" fmla="*/ 121763 h 600884"/>
                <a:gd name="T102" fmla="*/ 121763 h 600884"/>
                <a:gd name="T103" fmla="*/ 121763 h 600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0" h="4111">
                  <a:moveTo>
                    <a:pt x="4167" y="634"/>
                  </a:moveTo>
                  <a:cubicBezTo>
                    <a:pt x="4030" y="469"/>
                    <a:pt x="3768" y="430"/>
                    <a:pt x="3415" y="515"/>
                  </a:cubicBezTo>
                  <a:cubicBezTo>
                    <a:pt x="3053" y="195"/>
                    <a:pt x="2577" y="0"/>
                    <a:pt x="2056" y="0"/>
                  </a:cubicBezTo>
                  <a:cubicBezTo>
                    <a:pt x="922" y="0"/>
                    <a:pt x="0" y="922"/>
                    <a:pt x="0" y="2055"/>
                  </a:cubicBezTo>
                  <a:cubicBezTo>
                    <a:pt x="0" y="2436"/>
                    <a:pt x="104" y="2793"/>
                    <a:pt x="285" y="3099"/>
                  </a:cubicBezTo>
                  <a:cubicBezTo>
                    <a:pt x="119" y="3450"/>
                    <a:pt x="104" y="3731"/>
                    <a:pt x="247" y="3903"/>
                  </a:cubicBezTo>
                  <a:cubicBezTo>
                    <a:pt x="338" y="4011"/>
                    <a:pt x="480" y="4067"/>
                    <a:pt x="670" y="4067"/>
                  </a:cubicBezTo>
                  <a:cubicBezTo>
                    <a:pt x="672" y="4067"/>
                    <a:pt x="675" y="4067"/>
                    <a:pt x="677" y="4067"/>
                  </a:cubicBezTo>
                  <a:cubicBezTo>
                    <a:pt x="733" y="4066"/>
                    <a:pt x="777" y="4021"/>
                    <a:pt x="777" y="3966"/>
                  </a:cubicBezTo>
                  <a:cubicBezTo>
                    <a:pt x="776" y="3911"/>
                    <a:pt x="731" y="3867"/>
                    <a:pt x="677" y="3867"/>
                  </a:cubicBezTo>
                  <a:lnTo>
                    <a:pt x="676" y="3867"/>
                  </a:lnTo>
                  <a:cubicBezTo>
                    <a:pt x="545" y="3868"/>
                    <a:pt x="453" y="3837"/>
                    <a:pt x="401" y="3774"/>
                  </a:cubicBezTo>
                  <a:cubicBezTo>
                    <a:pt x="324" y="3682"/>
                    <a:pt x="331" y="3513"/>
                    <a:pt x="417" y="3295"/>
                  </a:cubicBezTo>
                  <a:cubicBezTo>
                    <a:pt x="793" y="3791"/>
                    <a:pt x="1387" y="4111"/>
                    <a:pt x="2056" y="4111"/>
                  </a:cubicBezTo>
                  <a:cubicBezTo>
                    <a:pt x="3189" y="4111"/>
                    <a:pt x="4111" y="3189"/>
                    <a:pt x="4111" y="2055"/>
                  </a:cubicBezTo>
                  <a:cubicBezTo>
                    <a:pt x="4111" y="1529"/>
                    <a:pt x="3912" y="1048"/>
                    <a:pt x="3586" y="684"/>
                  </a:cubicBezTo>
                  <a:cubicBezTo>
                    <a:pt x="3791" y="652"/>
                    <a:pt x="3943" y="677"/>
                    <a:pt x="4014" y="762"/>
                  </a:cubicBezTo>
                  <a:cubicBezTo>
                    <a:pt x="4068" y="827"/>
                    <a:pt x="4081" y="929"/>
                    <a:pt x="4052" y="1065"/>
                  </a:cubicBezTo>
                  <a:cubicBezTo>
                    <a:pt x="4041" y="1119"/>
                    <a:pt x="4075" y="1172"/>
                    <a:pt x="4129" y="1183"/>
                  </a:cubicBezTo>
                  <a:cubicBezTo>
                    <a:pt x="4183" y="1195"/>
                    <a:pt x="4236" y="1160"/>
                    <a:pt x="4248" y="1106"/>
                  </a:cubicBezTo>
                  <a:cubicBezTo>
                    <a:pt x="4290" y="907"/>
                    <a:pt x="4263" y="749"/>
                    <a:pt x="4167" y="634"/>
                  </a:cubicBezTo>
                  <a:close/>
                  <a:moveTo>
                    <a:pt x="3638" y="1088"/>
                  </a:moveTo>
                  <a:cubicBezTo>
                    <a:pt x="3795" y="1343"/>
                    <a:pt x="3891" y="1639"/>
                    <a:pt x="3908" y="1955"/>
                  </a:cubicBezTo>
                  <a:lnTo>
                    <a:pt x="2957" y="1955"/>
                  </a:lnTo>
                  <a:cubicBezTo>
                    <a:pt x="2951" y="1648"/>
                    <a:pt x="2916" y="1354"/>
                    <a:pt x="2856" y="1089"/>
                  </a:cubicBezTo>
                  <a:lnTo>
                    <a:pt x="3623" y="1089"/>
                  </a:lnTo>
                  <a:cubicBezTo>
                    <a:pt x="3628" y="1089"/>
                    <a:pt x="3633" y="1088"/>
                    <a:pt x="3638" y="1088"/>
                  </a:cubicBezTo>
                  <a:close/>
                  <a:moveTo>
                    <a:pt x="3645" y="3013"/>
                  </a:moveTo>
                  <a:cubicBezTo>
                    <a:pt x="3638" y="3011"/>
                    <a:pt x="3630" y="3010"/>
                    <a:pt x="3623" y="3010"/>
                  </a:cubicBezTo>
                  <a:lnTo>
                    <a:pt x="2859" y="3010"/>
                  </a:lnTo>
                  <a:cubicBezTo>
                    <a:pt x="2917" y="2749"/>
                    <a:pt x="2951" y="2458"/>
                    <a:pt x="2957" y="2155"/>
                  </a:cubicBezTo>
                  <a:lnTo>
                    <a:pt x="3908" y="2155"/>
                  </a:lnTo>
                  <a:cubicBezTo>
                    <a:pt x="3892" y="2468"/>
                    <a:pt x="3797" y="2760"/>
                    <a:pt x="3645" y="3013"/>
                  </a:cubicBezTo>
                  <a:close/>
                  <a:moveTo>
                    <a:pt x="2056" y="3911"/>
                  </a:moveTo>
                  <a:cubicBezTo>
                    <a:pt x="1887" y="3911"/>
                    <a:pt x="1714" y="3725"/>
                    <a:pt x="1580" y="3400"/>
                  </a:cubicBezTo>
                  <a:cubicBezTo>
                    <a:pt x="1556" y="3340"/>
                    <a:pt x="1533" y="3277"/>
                    <a:pt x="1512" y="3210"/>
                  </a:cubicBezTo>
                  <a:lnTo>
                    <a:pt x="2599" y="3210"/>
                  </a:lnTo>
                  <a:cubicBezTo>
                    <a:pt x="2578" y="3277"/>
                    <a:pt x="2555" y="3340"/>
                    <a:pt x="2531" y="3400"/>
                  </a:cubicBezTo>
                  <a:cubicBezTo>
                    <a:pt x="2397" y="3725"/>
                    <a:pt x="2224" y="3911"/>
                    <a:pt x="2056" y="3911"/>
                  </a:cubicBezTo>
                  <a:close/>
                  <a:moveTo>
                    <a:pt x="1457" y="3010"/>
                  </a:moveTo>
                  <a:cubicBezTo>
                    <a:pt x="1396" y="2752"/>
                    <a:pt x="1360" y="2461"/>
                    <a:pt x="1354" y="2155"/>
                  </a:cubicBezTo>
                  <a:lnTo>
                    <a:pt x="2757" y="2155"/>
                  </a:lnTo>
                  <a:cubicBezTo>
                    <a:pt x="2751" y="2461"/>
                    <a:pt x="2715" y="2752"/>
                    <a:pt x="2654" y="3010"/>
                  </a:cubicBezTo>
                  <a:lnTo>
                    <a:pt x="1457" y="3010"/>
                  </a:lnTo>
                  <a:close/>
                  <a:moveTo>
                    <a:pt x="473" y="1087"/>
                  </a:moveTo>
                  <a:cubicBezTo>
                    <a:pt x="478" y="1088"/>
                    <a:pt x="483" y="1089"/>
                    <a:pt x="489" y="1089"/>
                  </a:cubicBezTo>
                  <a:lnTo>
                    <a:pt x="1255" y="1089"/>
                  </a:lnTo>
                  <a:cubicBezTo>
                    <a:pt x="1195" y="1353"/>
                    <a:pt x="1160" y="1648"/>
                    <a:pt x="1154" y="1955"/>
                  </a:cubicBezTo>
                  <a:cubicBezTo>
                    <a:pt x="1154" y="1955"/>
                    <a:pt x="1153" y="1955"/>
                    <a:pt x="1153" y="1955"/>
                  </a:cubicBezTo>
                  <a:lnTo>
                    <a:pt x="203" y="1955"/>
                  </a:lnTo>
                  <a:cubicBezTo>
                    <a:pt x="220" y="1639"/>
                    <a:pt x="316" y="1343"/>
                    <a:pt x="473" y="1087"/>
                  </a:cubicBezTo>
                  <a:close/>
                  <a:moveTo>
                    <a:pt x="2056" y="200"/>
                  </a:moveTo>
                  <a:cubicBezTo>
                    <a:pt x="2224" y="200"/>
                    <a:pt x="2397" y="386"/>
                    <a:pt x="2531" y="711"/>
                  </a:cubicBezTo>
                  <a:cubicBezTo>
                    <a:pt x="2551" y="759"/>
                    <a:pt x="2569" y="810"/>
                    <a:pt x="2586" y="862"/>
                  </a:cubicBezTo>
                  <a:cubicBezTo>
                    <a:pt x="2571" y="871"/>
                    <a:pt x="2555" y="880"/>
                    <a:pt x="2540" y="889"/>
                  </a:cubicBezTo>
                  <a:lnTo>
                    <a:pt x="1516" y="889"/>
                  </a:lnTo>
                  <a:cubicBezTo>
                    <a:pt x="1536" y="827"/>
                    <a:pt x="1557" y="767"/>
                    <a:pt x="1580" y="711"/>
                  </a:cubicBezTo>
                  <a:cubicBezTo>
                    <a:pt x="1714" y="386"/>
                    <a:pt x="1887" y="200"/>
                    <a:pt x="2056" y="200"/>
                  </a:cubicBezTo>
                  <a:close/>
                  <a:moveTo>
                    <a:pt x="2651" y="1089"/>
                  </a:moveTo>
                  <a:cubicBezTo>
                    <a:pt x="2714" y="1350"/>
                    <a:pt x="2751" y="1645"/>
                    <a:pt x="2757" y="1955"/>
                  </a:cubicBezTo>
                  <a:lnTo>
                    <a:pt x="1442" y="1955"/>
                  </a:lnTo>
                  <a:cubicBezTo>
                    <a:pt x="1533" y="1870"/>
                    <a:pt x="1630" y="1784"/>
                    <a:pt x="1733" y="1699"/>
                  </a:cubicBezTo>
                  <a:cubicBezTo>
                    <a:pt x="2018" y="1462"/>
                    <a:pt x="2311" y="1254"/>
                    <a:pt x="2593" y="1089"/>
                  </a:cubicBezTo>
                  <a:lnTo>
                    <a:pt x="2651" y="1089"/>
                  </a:lnTo>
                  <a:close/>
                  <a:moveTo>
                    <a:pt x="2216" y="1089"/>
                  </a:moveTo>
                  <a:cubicBezTo>
                    <a:pt x="2012" y="1224"/>
                    <a:pt x="1806" y="1377"/>
                    <a:pt x="1605" y="1545"/>
                  </a:cubicBezTo>
                  <a:cubicBezTo>
                    <a:pt x="1521" y="1615"/>
                    <a:pt x="1441" y="1685"/>
                    <a:pt x="1362" y="1757"/>
                  </a:cubicBezTo>
                  <a:cubicBezTo>
                    <a:pt x="1378" y="1519"/>
                    <a:pt x="1411" y="1293"/>
                    <a:pt x="1460" y="1089"/>
                  </a:cubicBezTo>
                  <a:lnTo>
                    <a:pt x="2216" y="1089"/>
                  </a:lnTo>
                  <a:close/>
                  <a:moveTo>
                    <a:pt x="1252" y="3010"/>
                  </a:moveTo>
                  <a:lnTo>
                    <a:pt x="559" y="3010"/>
                  </a:lnTo>
                  <a:cubicBezTo>
                    <a:pt x="695" y="2778"/>
                    <a:pt x="896" y="2513"/>
                    <a:pt x="1156" y="2238"/>
                  </a:cubicBezTo>
                  <a:cubicBezTo>
                    <a:pt x="1166" y="2511"/>
                    <a:pt x="1199" y="2773"/>
                    <a:pt x="1252" y="3010"/>
                  </a:cubicBezTo>
                  <a:close/>
                  <a:moveTo>
                    <a:pt x="2716" y="635"/>
                  </a:moveTo>
                  <a:cubicBezTo>
                    <a:pt x="2653" y="481"/>
                    <a:pt x="2580" y="354"/>
                    <a:pt x="2501" y="254"/>
                  </a:cubicBezTo>
                  <a:cubicBezTo>
                    <a:pt x="2753" y="316"/>
                    <a:pt x="2986" y="431"/>
                    <a:pt x="3186" y="585"/>
                  </a:cubicBezTo>
                  <a:cubicBezTo>
                    <a:pt x="3165" y="592"/>
                    <a:pt x="3144" y="600"/>
                    <a:pt x="3122" y="608"/>
                  </a:cubicBezTo>
                  <a:cubicBezTo>
                    <a:pt x="3007" y="652"/>
                    <a:pt x="2888" y="705"/>
                    <a:pt x="2765" y="767"/>
                  </a:cubicBezTo>
                  <a:cubicBezTo>
                    <a:pt x="2750" y="722"/>
                    <a:pt x="2733" y="677"/>
                    <a:pt x="2716" y="635"/>
                  </a:cubicBezTo>
                  <a:close/>
                  <a:moveTo>
                    <a:pt x="1610" y="254"/>
                  </a:moveTo>
                  <a:cubicBezTo>
                    <a:pt x="1531" y="354"/>
                    <a:pt x="1458" y="481"/>
                    <a:pt x="1395" y="635"/>
                  </a:cubicBezTo>
                  <a:cubicBezTo>
                    <a:pt x="1363" y="714"/>
                    <a:pt x="1333" y="799"/>
                    <a:pt x="1307" y="889"/>
                  </a:cubicBezTo>
                  <a:lnTo>
                    <a:pt x="614" y="889"/>
                  </a:lnTo>
                  <a:cubicBezTo>
                    <a:pt x="864" y="580"/>
                    <a:pt x="1212" y="352"/>
                    <a:pt x="1610" y="254"/>
                  </a:cubicBezTo>
                  <a:close/>
                  <a:moveTo>
                    <a:pt x="203" y="2155"/>
                  </a:moveTo>
                  <a:lnTo>
                    <a:pt x="960" y="2155"/>
                  </a:lnTo>
                  <a:cubicBezTo>
                    <a:pt x="737" y="2397"/>
                    <a:pt x="549" y="2640"/>
                    <a:pt x="409" y="2870"/>
                  </a:cubicBezTo>
                  <a:cubicBezTo>
                    <a:pt x="405" y="2876"/>
                    <a:pt x="402" y="2883"/>
                    <a:pt x="398" y="2889"/>
                  </a:cubicBezTo>
                  <a:cubicBezTo>
                    <a:pt x="286" y="2666"/>
                    <a:pt x="217" y="2418"/>
                    <a:pt x="203" y="2155"/>
                  </a:cubicBezTo>
                  <a:close/>
                  <a:moveTo>
                    <a:pt x="604" y="3210"/>
                  </a:moveTo>
                  <a:lnTo>
                    <a:pt x="1304" y="3210"/>
                  </a:lnTo>
                  <a:cubicBezTo>
                    <a:pt x="1331" y="3304"/>
                    <a:pt x="1361" y="3393"/>
                    <a:pt x="1395" y="3476"/>
                  </a:cubicBezTo>
                  <a:cubicBezTo>
                    <a:pt x="1458" y="3630"/>
                    <a:pt x="1531" y="3757"/>
                    <a:pt x="1610" y="3857"/>
                  </a:cubicBezTo>
                  <a:cubicBezTo>
                    <a:pt x="1207" y="3757"/>
                    <a:pt x="856" y="3525"/>
                    <a:pt x="604" y="3210"/>
                  </a:cubicBezTo>
                  <a:close/>
                  <a:moveTo>
                    <a:pt x="2501" y="3857"/>
                  </a:moveTo>
                  <a:cubicBezTo>
                    <a:pt x="2580" y="3757"/>
                    <a:pt x="2653" y="3630"/>
                    <a:pt x="2716" y="3476"/>
                  </a:cubicBezTo>
                  <a:cubicBezTo>
                    <a:pt x="2750" y="3393"/>
                    <a:pt x="2780" y="3304"/>
                    <a:pt x="2807" y="3210"/>
                  </a:cubicBezTo>
                  <a:lnTo>
                    <a:pt x="3507" y="3210"/>
                  </a:lnTo>
                  <a:cubicBezTo>
                    <a:pt x="3255" y="3525"/>
                    <a:pt x="2904" y="3757"/>
                    <a:pt x="2501" y="3857"/>
                  </a:cubicBezTo>
                  <a:close/>
                  <a:moveTo>
                    <a:pt x="3497" y="889"/>
                  </a:moveTo>
                  <a:lnTo>
                    <a:pt x="2973" y="889"/>
                  </a:lnTo>
                  <a:cubicBezTo>
                    <a:pt x="3048" y="854"/>
                    <a:pt x="3122" y="822"/>
                    <a:pt x="3194" y="795"/>
                  </a:cubicBezTo>
                  <a:cubicBezTo>
                    <a:pt x="3251" y="773"/>
                    <a:pt x="3307" y="754"/>
                    <a:pt x="3361" y="738"/>
                  </a:cubicBezTo>
                  <a:cubicBezTo>
                    <a:pt x="3409" y="785"/>
                    <a:pt x="3454" y="836"/>
                    <a:pt x="3497" y="88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10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19"/>
          <p:cNvSpPr/>
          <p:nvPr/>
        </p:nvSpPr>
        <p:spPr>
          <a:xfrm>
            <a:off x="370387" y="1964830"/>
            <a:ext cx="6208474" cy="4091166"/>
          </a:xfrm>
          <a:custGeom>
            <a:avLst/>
            <a:gdLst>
              <a:gd name="connsiteX0" fmla="*/ 72429 w 3907999"/>
              <a:gd name="connsiteY0" fmla="*/ 2 h 3395913"/>
              <a:gd name="connsiteX1" fmla="*/ 2391008 w 3907999"/>
              <a:gd name="connsiteY1" fmla="*/ 13809 h 3395913"/>
              <a:gd name="connsiteX2" fmla="*/ 2456328 w 3907999"/>
              <a:gd name="connsiteY2" fmla="*/ 56461 h 3395913"/>
              <a:gd name="connsiteX3" fmla="*/ 3901663 w 3907999"/>
              <a:gd name="connsiteY3" fmla="*/ 3294566 h 3395913"/>
              <a:gd name="connsiteX4" fmla="*/ 3835915 w 3907999"/>
              <a:gd name="connsiteY4" fmla="*/ 3395913 h 3395913"/>
              <a:gd name="connsiteX5" fmla="*/ 72000 w 3907999"/>
              <a:gd name="connsiteY5" fmla="*/ 3395913 h 3395913"/>
              <a:gd name="connsiteX6" fmla="*/ 0 w 3907999"/>
              <a:gd name="connsiteY6" fmla="*/ 3323913 h 3395913"/>
              <a:gd name="connsiteX7" fmla="*/ 0 w 3907999"/>
              <a:gd name="connsiteY7" fmla="*/ 72001 h 3395913"/>
              <a:gd name="connsiteX8" fmla="*/ 72429 w 3907999"/>
              <a:gd name="connsiteY8" fmla="*/ 2 h 3395913"/>
              <a:gd name="connsiteX0-1" fmla="*/ 72429 w 4229251"/>
              <a:gd name="connsiteY0-2" fmla="*/ 2 h 3395913"/>
              <a:gd name="connsiteX1-3" fmla="*/ 2391008 w 4229251"/>
              <a:gd name="connsiteY1-4" fmla="*/ 13809 h 3395913"/>
              <a:gd name="connsiteX2-5" fmla="*/ 2456328 w 4229251"/>
              <a:gd name="connsiteY2-6" fmla="*/ 56461 h 3395913"/>
              <a:gd name="connsiteX3-7" fmla="*/ 4228350 w 4229251"/>
              <a:gd name="connsiteY3-8" fmla="*/ 3270791 h 3395913"/>
              <a:gd name="connsiteX4-9" fmla="*/ 3835915 w 4229251"/>
              <a:gd name="connsiteY4-10" fmla="*/ 3395913 h 3395913"/>
              <a:gd name="connsiteX5-11" fmla="*/ 72000 w 4229251"/>
              <a:gd name="connsiteY5-12" fmla="*/ 3395913 h 3395913"/>
              <a:gd name="connsiteX6-13" fmla="*/ 0 w 4229251"/>
              <a:gd name="connsiteY6-14" fmla="*/ 3323913 h 3395913"/>
              <a:gd name="connsiteX7-15" fmla="*/ 0 w 4229251"/>
              <a:gd name="connsiteY7-16" fmla="*/ 72001 h 3395913"/>
              <a:gd name="connsiteX8-17" fmla="*/ 72429 w 4229251"/>
              <a:gd name="connsiteY8-18" fmla="*/ 2 h 3395913"/>
              <a:gd name="connsiteX0-19" fmla="*/ 72429 w 4268053"/>
              <a:gd name="connsiteY0-20" fmla="*/ 2 h 3403838"/>
              <a:gd name="connsiteX1-21" fmla="*/ 2391008 w 4268053"/>
              <a:gd name="connsiteY1-22" fmla="*/ 13809 h 3403838"/>
              <a:gd name="connsiteX2-23" fmla="*/ 2456328 w 4268053"/>
              <a:gd name="connsiteY2-24" fmla="*/ 56461 h 3403838"/>
              <a:gd name="connsiteX3-25" fmla="*/ 4228350 w 4268053"/>
              <a:gd name="connsiteY3-26" fmla="*/ 3270791 h 3403838"/>
              <a:gd name="connsiteX4-27" fmla="*/ 4244274 w 4268053"/>
              <a:gd name="connsiteY4-28" fmla="*/ 3403838 h 3403838"/>
              <a:gd name="connsiteX5-29" fmla="*/ 72000 w 4268053"/>
              <a:gd name="connsiteY5-30" fmla="*/ 3395913 h 3403838"/>
              <a:gd name="connsiteX6-31" fmla="*/ 0 w 4268053"/>
              <a:gd name="connsiteY6-32" fmla="*/ 3323913 h 3403838"/>
              <a:gd name="connsiteX7-33" fmla="*/ 0 w 4268053"/>
              <a:gd name="connsiteY7-34" fmla="*/ 72001 h 3403838"/>
              <a:gd name="connsiteX8-35" fmla="*/ 72429 w 4268053"/>
              <a:gd name="connsiteY8-36" fmla="*/ 2 h 3403838"/>
              <a:gd name="connsiteX0-37" fmla="*/ 72429 w 4268053"/>
              <a:gd name="connsiteY0-38" fmla="*/ 2 h 3403838"/>
              <a:gd name="connsiteX1-39" fmla="*/ 2391008 w 4268053"/>
              <a:gd name="connsiteY1-40" fmla="*/ 13809 h 3403838"/>
              <a:gd name="connsiteX2-41" fmla="*/ 2456328 w 4268053"/>
              <a:gd name="connsiteY2-42" fmla="*/ 56461 h 3403838"/>
              <a:gd name="connsiteX3-43" fmla="*/ 4228350 w 4268053"/>
              <a:gd name="connsiteY3-44" fmla="*/ 3270791 h 3403838"/>
              <a:gd name="connsiteX4-45" fmla="*/ 4244274 w 4268053"/>
              <a:gd name="connsiteY4-46" fmla="*/ 3403838 h 3403838"/>
              <a:gd name="connsiteX5-47" fmla="*/ 72000 w 4268053"/>
              <a:gd name="connsiteY5-48" fmla="*/ 3395913 h 3403838"/>
              <a:gd name="connsiteX6-49" fmla="*/ 0 w 4268053"/>
              <a:gd name="connsiteY6-50" fmla="*/ 3323913 h 3403838"/>
              <a:gd name="connsiteX7-51" fmla="*/ 0 w 4268053"/>
              <a:gd name="connsiteY7-52" fmla="*/ 72001 h 3403838"/>
              <a:gd name="connsiteX8-53" fmla="*/ 72429 w 4268053"/>
              <a:gd name="connsiteY8-54" fmla="*/ 2 h 3403838"/>
              <a:gd name="connsiteX0-55" fmla="*/ 72429 w 4268053"/>
              <a:gd name="connsiteY0-56" fmla="*/ 2 h 3403838"/>
              <a:gd name="connsiteX1-57" fmla="*/ 2391008 w 4268053"/>
              <a:gd name="connsiteY1-58" fmla="*/ 13809 h 3403838"/>
              <a:gd name="connsiteX2-59" fmla="*/ 2456328 w 4268053"/>
              <a:gd name="connsiteY2-60" fmla="*/ 56461 h 3403838"/>
              <a:gd name="connsiteX3-61" fmla="*/ 4228350 w 4268053"/>
              <a:gd name="connsiteY3-62" fmla="*/ 3270791 h 3403838"/>
              <a:gd name="connsiteX4-63" fmla="*/ 4244274 w 4268053"/>
              <a:gd name="connsiteY4-64" fmla="*/ 3403838 h 3403838"/>
              <a:gd name="connsiteX5-65" fmla="*/ 72000 w 4268053"/>
              <a:gd name="connsiteY5-66" fmla="*/ 3395913 h 3403838"/>
              <a:gd name="connsiteX6-67" fmla="*/ 0 w 4268053"/>
              <a:gd name="connsiteY6-68" fmla="*/ 3323913 h 3403838"/>
              <a:gd name="connsiteX7-69" fmla="*/ 0 w 4268053"/>
              <a:gd name="connsiteY7-70" fmla="*/ 72001 h 3403838"/>
              <a:gd name="connsiteX8-71" fmla="*/ 72429 w 4268053"/>
              <a:gd name="connsiteY8-72" fmla="*/ 2 h 3403838"/>
              <a:gd name="connsiteX0-73" fmla="*/ 72429 w 4275112"/>
              <a:gd name="connsiteY0-74" fmla="*/ 2 h 3403838"/>
              <a:gd name="connsiteX1-75" fmla="*/ 2391008 w 4275112"/>
              <a:gd name="connsiteY1-76" fmla="*/ 13809 h 3403838"/>
              <a:gd name="connsiteX2-77" fmla="*/ 2456328 w 4275112"/>
              <a:gd name="connsiteY2-78" fmla="*/ 56461 h 3403838"/>
              <a:gd name="connsiteX3-79" fmla="*/ 4228350 w 4275112"/>
              <a:gd name="connsiteY3-80" fmla="*/ 3270791 h 3403838"/>
              <a:gd name="connsiteX4-81" fmla="*/ 4244274 w 4275112"/>
              <a:gd name="connsiteY4-82" fmla="*/ 3403838 h 3403838"/>
              <a:gd name="connsiteX5-83" fmla="*/ 72000 w 4275112"/>
              <a:gd name="connsiteY5-84" fmla="*/ 3395913 h 3403838"/>
              <a:gd name="connsiteX6-85" fmla="*/ 0 w 4275112"/>
              <a:gd name="connsiteY6-86" fmla="*/ 3323913 h 3403838"/>
              <a:gd name="connsiteX7-87" fmla="*/ 0 w 4275112"/>
              <a:gd name="connsiteY7-88" fmla="*/ 72001 h 3403838"/>
              <a:gd name="connsiteX8-89" fmla="*/ 72429 w 4275112"/>
              <a:gd name="connsiteY8-90" fmla="*/ 2 h 34038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4275112" h="3403838">
                <a:moveTo>
                  <a:pt x="72429" y="2"/>
                </a:moveTo>
                <a:lnTo>
                  <a:pt x="2391008" y="13809"/>
                </a:lnTo>
                <a:cubicBezTo>
                  <a:pt x="2419269" y="13977"/>
                  <a:pt x="2444808" y="30654"/>
                  <a:pt x="2456328" y="56461"/>
                </a:cubicBezTo>
                <a:cubicBezTo>
                  <a:pt x="2938106" y="1135829"/>
                  <a:pt x="3687587" y="2238971"/>
                  <a:pt x="4228350" y="3270791"/>
                </a:cubicBezTo>
                <a:cubicBezTo>
                  <a:pt x="4249611" y="3318424"/>
                  <a:pt x="4312318" y="3403838"/>
                  <a:pt x="4244274" y="3403838"/>
                </a:cubicBezTo>
                <a:lnTo>
                  <a:pt x="72000" y="3395913"/>
                </a:lnTo>
                <a:cubicBezTo>
                  <a:pt x="32256" y="3395913"/>
                  <a:pt x="0" y="3363657"/>
                  <a:pt x="0" y="3323913"/>
                </a:cubicBezTo>
                <a:lnTo>
                  <a:pt x="0" y="72001"/>
                </a:lnTo>
                <a:cubicBezTo>
                  <a:pt x="0" y="32092"/>
                  <a:pt x="32521" y="-235"/>
                  <a:pt x="72429" y="2"/>
                </a:cubicBezTo>
              </a:path>
            </a:pathLst>
          </a:custGeom>
          <a:solidFill>
            <a:schemeClr val="accent1">
              <a:lumMod val="20000"/>
              <a:lumOff val="80000"/>
              <a:alpha val="46000"/>
            </a:schemeClr>
          </a:solidFill>
          <a:ln w="28575">
            <a:solidFill>
              <a:schemeClr val="accent1">
                <a:lumMod val="75000"/>
                <a:alpha val="8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lang="zh-CN" altLang="en-US" dirty="0">
              <a:solidFill>
                <a:schemeClr val="tx1"/>
              </a:solidFill>
              <a:sym typeface="+mn-lt"/>
            </a:endParaRPr>
          </a:p>
        </p:txBody>
      </p:sp>
      <p:sp>
        <p:nvSpPr>
          <p:cNvPr id="32" name="矩形 19"/>
          <p:cNvSpPr/>
          <p:nvPr/>
        </p:nvSpPr>
        <p:spPr>
          <a:xfrm flipH="1" flipV="1">
            <a:off x="4087958" y="1982661"/>
            <a:ext cx="7733654" cy="4081640"/>
          </a:xfrm>
          <a:custGeom>
            <a:avLst/>
            <a:gdLst>
              <a:gd name="connsiteX0" fmla="*/ 72429 w 3907999"/>
              <a:gd name="connsiteY0" fmla="*/ 2 h 3395913"/>
              <a:gd name="connsiteX1" fmla="*/ 2391008 w 3907999"/>
              <a:gd name="connsiteY1" fmla="*/ 13809 h 3395913"/>
              <a:gd name="connsiteX2" fmla="*/ 2456328 w 3907999"/>
              <a:gd name="connsiteY2" fmla="*/ 56461 h 3395913"/>
              <a:gd name="connsiteX3" fmla="*/ 3901663 w 3907999"/>
              <a:gd name="connsiteY3" fmla="*/ 3294566 h 3395913"/>
              <a:gd name="connsiteX4" fmla="*/ 3835915 w 3907999"/>
              <a:gd name="connsiteY4" fmla="*/ 3395913 h 3395913"/>
              <a:gd name="connsiteX5" fmla="*/ 72000 w 3907999"/>
              <a:gd name="connsiteY5" fmla="*/ 3395913 h 3395913"/>
              <a:gd name="connsiteX6" fmla="*/ 0 w 3907999"/>
              <a:gd name="connsiteY6" fmla="*/ 3323913 h 3395913"/>
              <a:gd name="connsiteX7" fmla="*/ 0 w 3907999"/>
              <a:gd name="connsiteY7" fmla="*/ 72001 h 3395913"/>
              <a:gd name="connsiteX8" fmla="*/ 72429 w 3907999"/>
              <a:gd name="connsiteY8" fmla="*/ 2 h 3395913"/>
              <a:gd name="connsiteX0-1" fmla="*/ 72429 w 3907999"/>
              <a:gd name="connsiteY0-2" fmla="*/ 2 h 3395913"/>
              <a:gd name="connsiteX1-3" fmla="*/ 2391008 w 3907999"/>
              <a:gd name="connsiteY1-4" fmla="*/ 13809 h 3395913"/>
              <a:gd name="connsiteX2-5" fmla="*/ 2538964 w 3907999"/>
              <a:gd name="connsiteY2-6" fmla="*/ 43781 h 3395913"/>
              <a:gd name="connsiteX3-7" fmla="*/ 3901663 w 3907999"/>
              <a:gd name="connsiteY3-8" fmla="*/ 3294566 h 3395913"/>
              <a:gd name="connsiteX4-9" fmla="*/ 3835915 w 3907999"/>
              <a:gd name="connsiteY4-10" fmla="*/ 3395913 h 3395913"/>
              <a:gd name="connsiteX5-11" fmla="*/ 72000 w 3907999"/>
              <a:gd name="connsiteY5-12" fmla="*/ 3395913 h 3395913"/>
              <a:gd name="connsiteX6-13" fmla="*/ 0 w 3907999"/>
              <a:gd name="connsiteY6-14" fmla="*/ 3323913 h 3395913"/>
              <a:gd name="connsiteX7-15" fmla="*/ 0 w 3907999"/>
              <a:gd name="connsiteY7-16" fmla="*/ 72001 h 3395913"/>
              <a:gd name="connsiteX8-17" fmla="*/ 72429 w 3907999"/>
              <a:gd name="connsiteY8-18" fmla="*/ 2 h 3395913"/>
              <a:gd name="connsiteX0-19" fmla="*/ 72429 w 3907999"/>
              <a:gd name="connsiteY0-20" fmla="*/ 2 h 3395913"/>
              <a:gd name="connsiteX1-21" fmla="*/ 2460596 w 3907999"/>
              <a:gd name="connsiteY1-22" fmla="*/ 7469 h 3395913"/>
              <a:gd name="connsiteX2-23" fmla="*/ 2538964 w 3907999"/>
              <a:gd name="connsiteY2-24" fmla="*/ 43781 h 3395913"/>
              <a:gd name="connsiteX3-25" fmla="*/ 3901663 w 3907999"/>
              <a:gd name="connsiteY3-26" fmla="*/ 3294566 h 3395913"/>
              <a:gd name="connsiteX4-27" fmla="*/ 3835915 w 3907999"/>
              <a:gd name="connsiteY4-28" fmla="*/ 3395913 h 3395913"/>
              <a:gd name="connsiteX5-29" fmla="*/ 72000 w 3907999"/>
              <a:gd name="connsiteY5-30" fmla="*/ 3395913 h 3395913"/>
              <a:gd name="connsiteX6-31" fmla="*/ 0 w 3907999"/>
              <a:gd name="connsiteY6-32" fmla="*/ 3323913 h 3395913"/>
              <a:gd name="connsiteX7-33" fmla="*/ 0 w 3907999"/>
              <a:gd name="connsiteY7-34" fmla="*/ 72001 h 3395913"/>
              <a:gd name="connsiteX8-35" fmla="*/ 72429 w 3907999"/>
              <a:gd name="connsiteY8-36" fmla="*/ 2 h 3395913"/>
              <a:gd name="connsiteX0-37" fmla="*/ 72429 w 3907999"/>
              <a:gd name="connsiteY0-38" fmla="*/ 2 h 3395913"/>
              <a:gd name="connsiteX1-39" fmla="*/ 2460596 w 3907999"/>
              <a:gd name="connsiteY1-40" fmla="*/ 7469 h 3395913"/>
              <a:gd name="connsiteX2-41" fmla="*/ 2552555 w 3907999"/>
              <a:gd name="connsiteY2-42" fmla="*/ 91330 h 3395913"/>
              <a:gd name="connsiteX3-43" fmla="*/ 3901663 w 3907999"/>
              <a:gd name="connsiteY3-44" fmla="*/ 3294566 h 3395913"/>
              <a:gd name="connsiteX4-45" fmla="*/ 3835915 w 3907999"/>
              <a:gd name="connsiteY4-46" fmla="*/ 3395913 h 3395913"/>
              <a:gd name="connsiteX5-47" fmla="*/ 72000 w 3907999"/>
              <a:gd name="connsiteY5-48" fmla="*/ 3395913 h 3395913"/>
              <a:gd name="connsiteX6-49" fmla="*/ 0 w 3907999"/>
              <a:gd name="connsiteY6-50" fmla="*/ 3323913 h 3395913"/>
              <a:gd name="connsiteX7-51" fmla="*/ 0 w 3907999"/>
              <a:gd name="connsiteY7-52" fmla="*/ 72001 h 3395913"/>
              <a:gd name="connsiteX8-53" fmla="*/ 72429 w 3907999"/>
              <a:gd name="connsiteY8-54" fmla="*/ 2 h 3395913"/>
              <a:gd name="connsiteX0-55" fmla="*/ 72429 w 3907999"/>
              <a:gd name="connsiteY0-56" fmla="*/ 2 h 3395913"/>
              <a:gd name="connsiteX1-57" fmla="*/ 2460596 w 3907999"/>
              <a:gd name="connsiteY1-58" fmla="*/ 7469 h 3395913"/>
              <a:gd name="connsiteX2-59" fmla="*/ 2552555 w 3907999"/>
              <a:gd name="connsiteY2-60" fmla="*/ 91330 h 3395913"/>
              <a:gd name="connsiteX3-61" fmla="*/ 3901663 w 3907999"/>
              <a:gd name="connsiteY3-62" fmla="*/ 3294566 h 3395913"/>
              <a:gd name="connsiteX4-63" fmla="*/ 3835915 w 3907999"/>
              <a:gd name="connsiteY4-64" fmla="*/ 3395913 h 3395913"/>
              <a:gd name="connsiteX5-65" fmla="*/ 72000 w 3907999"/>
              <a:gd name="connsiteY5-66" fmla="*/ 3395913 h 3395913"/>
              <a:gd name="connsiteX6-67" fmla="*/ 0 w 3907999"/>
              <a:gd name="connsiteY6-68" fmla="*/ 3323913 h 3395913"/>
              <a:gd name="connsiteX7-69" fmla="*/ 0 w 3907999"/>
              <a:gd name="connsiteY7-70" fmla="*/ 72001 h 3395913"/>
              <a:gd name="connsiteX8-71" fmla="*/ 72429 w 3907999"/>
              <a:gd name="connsiteY8-72" fmla="*/ 2 h 3395913"/>
              <a:gd name="connsiteX0-1-1" fmla="*/ 72429 w 3907353"/>
              <a:gd name="connsiteY0-2-2" fmla="*/ 2 h 3395913"/>
              <a:gd name="connsiteX1-3-3" fmla="*/ 2460596 w 3907353"/>
              <a:gd name="connsiteY1-4-4" fmla="*/ 7469 h 3395913"/>
              <a:gd name="connsiteX2-5-5" fmla="*/ 2552555 w 3907353"/>
              <a:gd name="connsiteY2-6-6" fmla="*/ 91330 h 3395913"/>
              <a:gd name="connsiteX3-7-7" fmla="*/ 3901663 w 3907353"/>
              <a:gd name="connsiteY3-8-8" fmla="*/ 3294566 h 3395913"/>
              <a:gd name="connsiteX4-9-9" fmla="*/ 3835915 w 3907353"/>
              <a:gd name="connsiteY4-10-10" fmla="*/ 3395913 h 3395913"/>
              <a:gd name="connsiteX5-11-11" fmla="*/ 72000 w 3907353"/>
              <a:gd name="connsiteY5-12-12" fmla="*/ 3395913 h 3395913"/>
              <a:gd name="connsiteX6-13-13" fmla="*/ 0 w 3907353"/>
              <a:gd name="connsiteY6-14-14" fmla="*/ 3323913 h 3395913"/>
              <a:gd name="connsiteX7-15-15" fmla="*/ 0 w 3907353"/>
              <a:gd name="connsiteY7-16-16" fmla="*/ 72001 h 3395913"/>
              <a:gd name="connsiteX8-17-17" fmla="*/ 72429 w 3907353"/>
              <a:gd name="connsiteY8-18-18" fmla="*/ 2 h 3395913"/>
              <a:gd name="connsiteX0-19-19" fmla="*/ 72429 w 3907305"/>
              <a:gd name="connsiteY0-20-20" fmla="*/ 2 h 3395913"/>
              <a:gd name="connsiteX1-21-21" fmla="*/ 2460596 w 3907305"/>
              <a:gd name="connsiteY1-22-22" fmla="*/ 7469 h 3395913"/>
              <a:gd name="connsiteX2-23-23" fmla="*/ 2552555 w 3907305"/>
              <a:gd name="connsiteY2-24-24" fmla="*/ 91330 h 3395913"/>
              <a:gd name="connsiteX3-25-25" fmla="*/ 3901663 w 3907305"/>
              <a:gd name="connsiteY3-26-26" fmla="*/ 3294566 h 3395913"/>
              <a:gd name="connsiteX4-27-27" fmla="*/ 3835915 w 3907305"/>
              <a:gd name="connsiteY4-28-28" fmla="*/ 3395913 h 3395913"/>
              <a:gd name="connsiteX5-29-29" fmla="*/ 72000 w 3907305"/>
              <a:gd name="connsiteY5-30-30" fmla="*/ 3395913 h 3395913"/>
              <a:gd name="connsiteX6-31-31" fmla="*/ 0 w 3907305"/>
              <a:gd name="connsiteY6-32-32" fmla="*/ 3323913 h 3395913"/>
              <a:gd name="connsiteX7-33-33" fmla="*/ 0 w 3907305"/>
              <a:gd name="connsiteY7-34-34" fmla="*/ 72001 h 3395913"/>
              <a:gd name="connsiteX8-35-35" fmla="*/ 72429 w 3907305"/>
              <a:gd name="connsiteY8-36-36" fmla="*/ 2 h 3395913"/>
            </a:gdLst>
            <a:ahLst/>
            <a:cxnLst>
              <a:cxn ang="0">
                <a:pos x="connsiteX0-1-1" y="connsiteY0-2-2"/>
              </a:cxn>
              <a:cxn ang="0">
                <a:pos x="connsiteX1-3-3" y="connsiteY1-4-4"/>
              </a:cxn>
              <a:cxn ang="0">
                <a:pos x="connsiteX2-5-5" y="connsiteY2-6-6"/>
              </a:cxn>
              <a:cxn ang="0">
                <a:pos x="connsiteX3-7-7" y="connsiteY3-8-8"/>
              </a:cxn>
              <a:cxn ang="0">
                <a:pos x="connsiteX4-9-9" y="connsiteY4-10-10"/>
              </a:cxn>
              <a:cxn ang="0">
                <a:pos x="connsiteX5-11-11" y="connsiteY5-12-12"/>
              </a:cxn>
              <a:cxn ang="0">
                <a:pos x="connsiteX6-13-13" y="connsiteY6-14-14"/>
              </a:cxn>
              <a:cxn ang="0">
                <a:pos x="connsiteX7-15-15" y="connsiteY7-16-16"/>
              </a:cxn>
              <a:cxn ang="0">
                <a:pos x="connsiteX8-17-17" y="connsiteY8-18-18"/>
              </a:cxn>
            </a:cxnLst>
            <a:rect l="l" t="t" r="r" b="b"/>
            <a:pathLst>
              <a:path w="3907305" h="3395913">
                <a:moveTo>
                  <a:pt x="72429" y="2"/>
                </a:moveTo>
                <a:lnTo>
                  <a:pt x="2460596" y="7469"/>
                </a:lnTo>
                <a:cubicBezTo>
                  <a:pt x="2488857" y="7637"/>
                  <a:pt x="2527443" y="33824"/>
                  <a:pt x="2552555" y="91330"/>
                </a:cubicBezTo>
                <a:cubicBezTo>
                  <a:pt x="3034333" y="1170698"/>
                  <a:pt x="3457105" y="2188782"/>
                  <a:pt x="3901663" y="3294566"/>
                </a:cubicBezTo>
                <a:cubicBezTo>
                  <a:pt x="3921120" y="3342964"/>
                  <a:pt x="3888078" y="3395913"/>
                  <a:pt x="3835915" y="3395913"/>
                </a:cubicBezTo>
                <a:lnTo>
                  <a:pt x="72000" y="3395913"/>
                </a:lnTo>
                <a:cubicBezTo>
                  <a:pt x="32256" y="3395913"/>
                  <a:pt x="0" y="3363657"/>
                  <a:pt x="0" y="3323913"/>
                </a:cubicBezTo>
                <a:lnTo>
                  <a:pt x="0" y="72001"/>
                </a:lnTo>
                <a:cubicBezTo>
                  <a:pt x="0" y="32092"/>
                  <a:pt x="32521" y="-235"/>
                  <a:pt x="72429" y="2"/>
                </a:cubicBezTo>
              </a:path>
            </a:pathLst>
          </a:custGeom>
          <a:solidFill>
            <a:srgbClr val="EE7D31">
              <a:alpha val="30000"/>
            </a:srgb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lang="zh-CN" altLang="en-US" sz="2000" b="1" dirty="0">
              <a:solidFill>
                <a:schemeClr val="tx1"/>
              </a:solidFill>
              <a:sym typeface="+mn-lt"/>
            </a:endParaRPr>
          </a:p>
        </p:txBody>
      </p:sp>
      <p:grpSp>
        <p:nvGrpSpPr>
          <p:cNvPr id="3" name="组合 2"/>
          <p:cNvGrpSpPr/>
          <p:nvPr/>
        </p:nvGrpSpPr>
        <p:grpSpPr>
          <a:xfrm>
            <a:off x="4041953" y="844550"/>
            <a:ext cx="7539219" cy="830997"/>
            <a:chOff x="4041953" y="844550"/>
            <a:chExt cx="7539219" cy="830997"/>
          </a:xfrm>
        </p:grpSpPr>
        <p:sp>
          <p:nvSpPr>
            <p:cNvPr id="10" name="îṧļîḋê"/>
            <p:cNvSpPr txBox="1"/>
            <p:nvPr/>
          </p:nvSpPr>
          <p:spPr>
            <a:xfrm>
              <a:off x="4041953" y="1049732"/>
              <a:ext cx="7220494" cy="521970"/>
            </a:xfrm>
            <a:prstGeom prst="rect">
              <a:avLst/>
            </a:prstGeom>
            <a:noFill/>
          </p:spPr>
          <p:txBody>
            <a:bodyPr wrap="square" rtlCol="0">
              <a:spAutoFit/>
            </a:bodyPr>
            <a:lstStyle/>
            <a:p>
              <a:pPr algn="r"/>
              <a:r>
                <a:rPr lang="zh-CN" altLang="en-US" sz="2800" b="1" kern="0" dirty="0">
                  <a:gradFill>
                    <a:gsLst>
                      <a:gs pos="100000">
                        <a:srgbClr val="0041E2"/>
                      </a:gs>
                      <a:gs pos="0">
                        <a:srgbClr val="0031A5"/>
                      </a:gs>
                    </a:gsLst>
                    <a:lin ang="0" scaled="0"/>
                  </a:gradFill>
                  <a:latin typeface="+mn-ea"/>
                </a:rPr>
                <a:t>全面建设社会主义现代化国家</a:t>
              </a:r>
              <a:r>
                <a:rPr lang="zh-CN" altLang="zh-CN" sz="2800" b="1" dirty="0"/>
                <a:t>的</a:t>
              </a:r>
              <a:r>
                <a:rPr lang="zh-CN" altLang="en-US" sz="2800" b="1" dirty="0"/>
                <a:t>重大举措</a:t>
              </a:r>
              <a:endParaRPr lang="zh-CN" altLang="en-US" sz="2800" b="1" dirty="0"/>
            </a:p>
          </p:txBody>
        </p:sp>
        <p:sp>
          <p:nvSpPr>
            <p:cNvPr id="11" name="ïsḷîdè"/>
            <p:cNvSpPr/>
            <p:nvPr/>
          </p:nvSpPr>
          <p:spPr>
            <a:xfrm flipH="1">
              <a:off x="11456628" y="844550"/>
              <a:ext cx="124544" cy="830997"/>
            </a:xfrm>
            <a:prstGeom prst="roundRect">
              <a:avLst>
                <a:gd name="adj" fmla="val 44900"/>
              </a:avLst>
            </a:prstGeom>
            <a:gradFill>
              <a:gsLst>
                <a:gs pos="0">
                  <a:schemeClr val="accent1">
                    <a:lumMod val="60000"/>
                    <a:lumOff val="40000"/>
                  </a:schemeClr>
                </a:gs>
                <a:gs pos="60000">
                  <a:srgbClr val="0037BA"/>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bg1"/>
                </a:solidFill>
              </a:endParaRPr>
            </a:p>
          </p:txBody>
        </p:sp>
      </p:grpSp>
      <p:grpSp>
        <p:nvGrpSpPr>
          <p:cNvPr id="5" name="组合 4"/>
          <p:cNvGrpSpPr/>
          <p:nvPr/>
        </p:nvGrpSpPr>
        <p:grpSpPr>
          <a:xfrm>
            <a:off x="599491" y="2879664"/>
            <a:ext cx="4271542" cy="1751965"/>
            <a:chOff x="599491" y="2879664"/>
            <a:chExt cx="4271542" cy="1751965"/>
          </a:xfrm>
        </p:grpSpPr>
        <p:sp>
          <p:nvSpPr>
            <p:cNvPr id="22" name="矩形 21"/>
            <p:cNvSpPr/>
            <p:nvPr/>
          </p:nvSpPr>
          <p:spPr>
            <a:xfrm>
              <a:off x="1023841" y="2879664"/>
              <a:ext cx="3847192" cy="1751965"/>
            </a:xfrm>
            <a:prstGeom prst="rect">
              <a:avLst/>
            </a:prstGeom>
            <a:noFill/>
            <a:ln>
              <a:noFill/>
            </a:ln>
          </p:spPr>
          <p:txBody>
            <a:bodyPr wrap="square" lIns="91436" tIns="45719" rIns="91436" bIns="45719" anchor="ctr">
              <a:spAutoFit/>
            </a:bodyPr>
            <a:lstStyle/>
            <a:p>
              <a:pPr>
                <a:lnSpc>
                  <a:spcPct val="150000"/>
                </a:lnSpc>
              </a:pPr>
              <a:r>
                <a:rPr lang="zh-CN" altLang="en-US" sz="2400" b="1" dirty="0">
                  <a:latin typeface="楷体" panose="02010609060101010101" charset="-122"/>
                  <a:ea typeface="楷体" panose="02010609060101010101" charset="-122"/>
                </a:rPr>
                <a:t>成功实现现代化的国家，</a:t>
              </a:r>
              <a:endParaRPr lang="zh-CN" altLang="en-US" sz="2400" b="1" dirty="0">
                <a:latin typeface="楷体" panose="02010609060101010101" charset="-122"/>
                <a:ea typeface="楷体" panose="02010609060101010101" charset="-122"/>
              </a:endParaRPr>
            </a:p>
            <a:p>
              <a:pPr>
                <a:lnSpc>
                  <a:spcPct val="150000"/>
                </a:lnSpc>
              </a:pPr>
              <a:r>
                <a:rPr lang="zh-CN" altLang="en-US" sz="2400" b="1" dirty="0">
                  <a:latin typeface="楷体" panose="02010609060101010101" charset="-122"/>
                  <a:ea typeface="楷体" panose="02010609060101010101" charset="-122"/>
                </a:rPr>
                <a:t>都经历过产业体系现代化的过程</a:t>
              </a:r>
              <a:endParaRPr lang="zh-CN" altLang="en-US" sz="2400" b="1" dirty="0">
                <a:latin typeface="楷体" panose="02010609060101010101" charset="-122"/>
                <a:ea typeface="楷体" panose="02010609060101010101" charset="-122"/>
              </a:endParaRPr>
            </a:p>
          </p:txBody>
        </p:sp>
        <p:pic>
          <p:nvPicPr>
            <p:cNvPr id="36" name="图形 35" descr="Badge Tick1 with solid fill"/>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99491" y="3074121"/>
              <a:ext cx="420991" cy="420991"/>
            </a:xfrm>
            <a:prstGeom prst="rect">
              <a:avLst/>
            </a:prstGeom>
          </p:spPr>
        </p:pic>
      </p:grpSp>
      <p:grpSp>
        <p:nvGrpSpPr>
          <p:cNvPr id="6" name="组合 5"/>
          <p:cNvGrpSpPr/>
          <p:nvPr/>
        </p:nvGrpSpPr>
        <p:grpSpPr>
          <a:xfrm>
            <a:off x="590447" y="4623726"/>
            <a:ext cx="4724207" cy="1113766"/>
            <a:chOff x="590447" y="4623726"/>
            <a:chExt cx="4724207" cy="1113766"/>
          </a:xfrm>
        </p:grpSpPr>
        <p:sp>
          <p:nvSpPr>
            <p:cNvPr id="100" name="文本框 99"/>
            <p:cNvSpPr txBox="1"/>
            <p:nvPr/>
          </p:nvSpPr>
          <p:spPr>
            <a:xfrm>
              <a:off x="1018874" y="4623726"/>
              <a:ext cx="4295780" cy="1113766"/>
            </a:xfrm>
            <a:prstGeom prst="rect">
              <a:avLst/>
            </a:prstGeom>
            <a:noFill/>
            <a:ln w="9525">
              <a:noFill/>
            </a:ln>
          </p:spPr>
          <p:txBody>
            <a:bodyPr wrap="square">
              <a:spAutoFit/>
            </a:bodyPr>
            <a:lstStyle/>
            <a:p>
              <a:pPr indent="0">
                <a:lnSpc>
                  <a:spcPct val="150000"/>
                </a:lnSpc>
              </a:pPr>
              <a:r>
                <a:rPr lang="zh-CN" altLang="en-US" sz="2400" b="1" dirty="0">
                  <a:latin typeface="楷体" panose="02010609060101010101" charset="-122"/>
                  <a:ea typeface="楷体" panose="02010609060101010101" charset="-122"/>
                </a:rPr>
                <a:t>没有现代化产业就会“掉队”，</a:t>
              </a:r>
              <a:endParaRPr lang="zh-CN" altLang="en-US" sz="2400" b="1" dirty="0">
                <a:latin typeface="楷体" panose="02010609060101010101" charset="-122"/>
                <a:ea typeface="楷体" panose="02010609060101010101" charset="-122"/>
              </a:endParaRPr>
            </a:p>
            <a:p>
              <a:pPr indent="0">
                <a:lnSpc>
                  <a:spcPct val="150000"/>
                </a:lnSpc>
              </a:pPr>
              <a:r>
                <a:rPr lang="zh-CN" altLang="en-US" sz="2400" b="1" dirty="0">
                  <a:latin typeface="楷体" panose="02010609060101010101" charset="-122"/>
                  <a:ea typeface="楷体" panose="02010609060101010101" charset="-122"/>
                </a:rPr>
                <a:t>甚至落入</a:t>
              </a:r>
              <a:r>
                <a:rPr lang="zh-CN" sz="2400" b="1" dirty="0">
                  <a:latin typeface="楷体" panose="02010609060101010101" charset="-122"/>
                  <a:ea typeface="楷体" panose="02010609060101010101" charset="-122"/>
                </a:rPr>
                <a:t>“中等收入陷阱”</a:t>
              </a:r>
              <a:endParaRPr lang="zh-CN" altLang="en-US" sz="2400" b="1" dirty="0">
                <a:latin typeface="楷体" panose="02010609060101010101" charset="-122"/>
                <a:ea typeface="楷体" panose="02010609060101010101" charset="-122"/>
              </a:endParaRPr>
            </a:p>
          </p:txBody>
        </p:sp>
        <p:pic>
          <p:nvPicPr>
            <p:cNvPr id="37" name="图形 36" descr="Badge Tick1 with solid fill"/>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90447" y="4761884"/>
              <a:ext cx="420991" cy="420991"/>
            </a:xfrm>
            <a:prstGeom prst="rect">
              <a:avLst/>
            </a:prstGeom>
          </p:spPr>
        </p:pic>
      </p:grpSp>
      <p:grpSp>
        <p:nvGrpSpPr>
          <p:cNvPr id="4" name="组合 3"/>
          <p:cNvGrpSpPr/>
          <p:nvPr/>
        </p:nvGrpSpPr>
        <p:grpSpPr>
          <a:xfrm>
            <a:off x="590517" y="1956514"/>
            <a:ext cx="3847192" cy="749006"/>
            <a:chOff x="590517" y="1956514"/>
            <a:chExt cx="3847192" cy="749006"/>
          </a:xfrm>
        </p:grpSpPr>
        <p:sp>
          <p:nvSpPr>
            <p:cNvPr id="35" name="矩形 34"/>
            <p:cNvSpPr/>
            <p:nvPr/>
          </p:nvSpPr>
          <p:spPr>
            <a:xfrm>
              <a:off x="590517" y="1956514"/>
              <a:ext cx="3847192" cy="621771"/>
            </a:xfrm>
            <a:prstGeom prst="rect">
              <a:avLst/>
            </a:prstGeom>
            <a:noFill/>
            <a:ln>
              <a:noFill/>
            </a:ln>
          </p:spPr>
          <p:txBody>
            <a:bodyPr wrap="square" lIns="91436" tIns="45719" rIns="91436" bIns="45719" anchor="ctr">
              <a:spAutoFit/>
            </a:bodyPr>
            <a:lstStyle/>
            <a:p>
              <a:pPr algn="l">
                <a:lnSpc>
                  <a:spcPct val="150000"/>
                </a:lnSpc>
              </a:pPr>
              <a:r>
                <a:rPr lang="zh-CN" altLang="en-US" sz="2400" b="1" dirty="0">
                  <a:solidFill>
                    <a:srgbClr val="0037BA"/>
                  </a:solidFill>
                  <a:latin typeface="+mn-ea"/>
                </a:rPr>
                <a:t>其他国家</a:t>
              </a:r>
              <a:r>
                <a:rPr lang="zh-CN" altLang="en-US" sz="2600" b="1" dirty="0">
                  <a:solidFill>
                    <a:srgbClr val="0037BA"/>
                  </a:solidFill>
                  <a:latin typeface="+mn-ea"/>
                </a:rPr>
                <a:t>经验</a:t>
              </a:r>
              <a:endParaRPr lang="zh-CN" altLang="en-US" sz="2600" b="1" dirty="0">
                <a:solidFill>
                  <a:srgbClr val="0037BA"/>
                </a:solidFill>
                <a:latin typeface="+mn-ea"/>
              </a:endParaRPr>
            </a:p>
          </p:txBody>
        </p:sp>
        <p:cxnSp>
          <p:nvCxnSpPr>
            <p:cNvPr id="38" name="直接连接符 37"/>
            <p:cNvCxnSpPr/>
            <p:nvPr/>
          </p:nvCxnSpPr>
          <p:spPr>
            <a:xfrm flipH="1">
              <a:off x="724857" y="2705520"/>
              <a:ext cx="499757" cy="0"/>
            </a:xfrm>
            <a:prstGeom prst="line">
              <a:avLst/>
            </a:prstGeom>
            <a:ln w="38100">
              <a:solidFill>
                <a:srgbClr val="0037BA"/>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4787459" y="1956524"/>
            <a:ext cx="6414135" cy="681686"/>
            <a:chOff x="4787459" y="1956524"/>
            <a:chExt cx="6414135" cy="681686"/>
          </a:xfrm>
        </p:grpSpPr>
        <p:sp>
          <p:nvSpPr>
            <p:cNvPr id="42" name="矩形 41"/>
            <p:cNvSpPr/>
            <p:nvPr/>
          </p:nvSpPr>
          <p:spPr>
            <a:xfrm>
              <a:off x="4787459" y="1956524"/>
              <a:ext cx="6414135" cy="621771"/>
            </a:xfrm>
            <a:prstGeom prst="rect">
              <a:avLst/>
            </a:prstGeom>
            <a:noFill/>
            <a:ln>
              <a:noFill/>
            </a:ln>
          </p:spPr>
          <p:txBody>
            <a:bodyPr wrap="square" lIns="91436" tIns="45719" rIns="91436" bIns="45719" anchor="ctr">
              <a:spAutoFit/>
            </a:bodyPr>
            <a:lstStyle/>
            <a:p>
              <a:pPr algn="l">
                <a:lnSpc>
                  <a:spcPct val="150000"/>
                </a:lnSpc>
              </a:pPr>
              <a:r>
                <a:rPr lang="zh-CN" altLang="en-US" sz="2600" b="1" dirty="0">
                  <a:solidFill>
                    <a:srgbClr val="EE7D31"/>
                  </a:solidFill>
                  <a:latin typeface="+mn-ea"/>
                </a:rPr>
                <a:t>中国</a:t>
              </a:r>
              <a:endParaRPr lang="zh-CN" altLang="en-US" sz="2600" b="1" dirty="0">
                <a:solidFill>
                  <a:srgbClr val="EE7D31"/>
                </a:solidFill>
                <a:latin typeface="+mn-ea"/>
              </a:endParaRPr>
            </a:p>
          </p:txBody>
        </p:sp>
        <p:cxnSp>
          <p:nvCxnSpPr>
            <p:cNvPr id="43" name="直接连接符 42"/>
            <p:cNvCxnSpPr/>
            <p:nvPr/>
          </p:nvCxnSpPr>
          <p:spPr>
            <a:xfrm flipH="1">
              <a:off x="4961381" y="2638210"/>
              <a:ext cx="499757" cy="0"/>
            </a:xfrm>
            <a:prstGeom prst="line">
              <a:avLst/>
            </a:prstGeom>
            <a:ln w="38100">
              <a:solidFill>
                <a:srgbClr val="EE7D3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432720" y="2867660"/>
            <a:ext cx="6208735" cy="1198880"/>
            <a:chOff x="5432720" y="2867660"/>
            <a:chExt cx="6208735" cy="1198880"/>
          </a:xfrm>
        </p:grpSpPr>
        <p:sp>
          <p:nvSpPr>
            <p:cNvPr id="8" name="文本框 7"/>
            <p:cNvSpPr txBox="1"/>
            <p:nvPr/>
          </p:nvSpPr>
          <p:spPr>
            <a:xfrm>
              <a:off x="5728970" y="2867660"/>
              <a:ext cx="5912485" cy="1198880"/>
            </a:xfrm>
            <a:prstGeom prst="rect">
              <a:avLst/>
            </a:prstGeom>
            <a:noFill/>
            <a:ln w="9525">
              <a:noFill/>
            </a:ln>
          </p:spPr>
          <p:txBody>
            <a:bodyPr wrap="square">
              <a:spAutoFit/>
            </a:bodyPr>
            <a:lstStyle/>
            <a:p>
              <a:pPr indent="0" algn="r">
                <a:lnSpc>
                  <a:spcPct val="150000"/>
                </a:lnSpc>
              </a:pPr>
              <a:r>
                <a:rPr lang="zh-CN" sz="2400" b="1" dirty="0">
                  <a:latin typeface="楷体" panose="02010609060101010101" charset="-122"/>
                  <a:ea typeface="楷体" panose="02010609060101010101" charset="-122"/>
                </a:rPr>
                <a:t>我国社会主义现代化建设取得的成就与</a:t>
              </a:r>
              <a:endParaRPr lang="zh-CN" sz="2400" b="1" dirty="0">
                <a:latin typeface="楷体" panose="02010609060101010101" charset="-122"/>
                <a:ea typeface="楷体" panose="02010609060101010101" charset="-122"/>
              </a:endParaRPr>
            </a:p>
            <a:p>
              <a:pPr indent="0" algn="r">
                <a:lnSpc>
                  <a:spcPct val="150000"/>
                </a:lnSpc>
              </a:pPr>
              <a:r>
                <a:rPr lang="zh-CN" sz="2400" b="1" dirty="0">
                  <a:latin typeface="楷体" panose="02010609060101010101" charset="-122"/>
                  <a:ea typeface="楷体" panose="02010609060101010101" charset="-122"/>
                </a:rPr>
                <a:t>我国不断推进产业现代化密不可分</a:t>
              </a:r>
              <a:endParaRPr lang="zh-CN" altLang="en-US" sz="2400" b="1" dirty="0">
                <a:latin typeface="楷体" panose="02010609060101010101" charset="-122"/>
                <a:ea typeface="楷体" panose="02010609060101010101" charset="-122"/>
              </a:endParaRPr>
            </a:p>
          </p:txBody>
        </p:sp>
        <p:pic>
          <p:nvPicPr>
            <p:cNvPr id="44" name="图形 43" descr="Badge Tick1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2720" y="3040459"/>
              <a:ext cx="420991" cy="420991"/>
            </a:xfrm>
            <a:prstGeom prst="rect">
              <a:avLst/>
            </a:prstGeom>
          </p:spPr>
        </p:pic>
      </p:grpSp>
      <p:grpSp>
        <p:nvGrpSpPr>
          <p:cNvPr id="12" name="组合 11"/>
          <p:cNvGrpSpPr/>
          <p:nvPr/>
        </p:nvGrpSpPr>
        <p:grpSpPr>
          <a:xfrm>
            <a:off x="6099453" y="4137108"/>
            <a:ext cx="5588174" cy="1753235"/>
            <a:chOff x="6099453" y="4137108"/>
            <a:chExt cx="5588174" cy="1753235"/>
          </a:xfrm>
        </p:grpSpPr>
        <p:sp>
          <p:nvSpPr>
            <p:cNvPr id="14" name="文本框 13"/>
            <p:cNvSpPr txBox="1"/>
            <p:nvPr/>
          </p:nvSpPr>
          <p:spPr>
            <a:xfrm>
              <a:off x="6444875" y="4137108"/>
              <a:ext cx="5242752" cy="1753235"/>
            </a:xfrm>
            <a:prstGeom prst="rect">
              <a:avLst/>
            </a:prstGeom>
            <a:noFill/>
            <a:ln w="9525">
              <a:noFill/>
            </a:ln>
          </p:spPr>
          <p:txBody>
            <a:bodyPr wrap="square">
              <a:spAutoFit/>
            </a:bodyPr>
            <a:lstStyle/>
            <a:p>
              <a:pPr indent="0" algn="r">
                <a:lnSpc>
                  <a:spcPct val="150000"/>
                </a:lnSpc>
              </a:pPr>
              <a:r>
                <a:rPr lang="zh-CN" sz="2400" b="1" dirty="0">
                  <a:latin typeface="楷体" panose="02010609060101010101" charset="-122"/>
                  <a:ea typeface="楷体" panose="02010609060101010101" charset="-122"/>
                  <a:sym typeface="+mn-ea"/>
                </a:rPr>
                <a:t>新发展阶段，必须紧紧依靠抓住产业</a:t>
              </a:r>
              <a:r>
                <a:rPr lang="en-US" altLang="zh-CN" sz="2400" b="1" dirty="0">
                  <a:latin typeface="楷体" panose="02010609060101010101" charset="-122"/>
                  <a:ea typeface="楷体" panose="02010609060101010101" charset="-122"/>
                  <a:sym typeface="+mn-ea"/>
                </a:rPr>
                <a:t> </a:t>
              </a:r>
              <a:r>
                <a:rPr lang="zh-CN" sz="2400" b="1" dirty="0">
                  <a:latin typeface="楷体" panose="02010609060101010101" charset="-122"/>
                  <a:ea typeface="楷体" panose="02010609060101010101" charset="-122"/>
                  <a:sym typeface="+mn-ea"/>
                </a:rPr>
                <a:t>现代化这个关键，通过夯实现代化</a:t>
              </a:r>
              <a:endParaRPr lang="zh-CN" sz="2400" b="1" dirty="0">
                <a:latin typeface="楷体" panose="02010609060101010101" charset="-122"/>
                <a:ea typeface="楷体" panose="02010609060101010101" charset="-122"/>
                <a:sym typeface="+mn-ea"/>
              </a:endParaRPr>
            </a:p>
            <a:p>
              <a:pPr indent="0" algn="r">
                <a:lnSpc>
                  <a:spcPct val="150000"/>
                </a:lnSpc>
              </a:pPr>
              <a:r>
                <a:rPr lang="zh-CN" sz="2400" b="1" dirty="0">
                  <a:latin typeface="楷体" panose="02010609060101010101" charset="-122"/>
                  <a:ea typeface="楷体" panose="02010609060101010101" charset="-122"/>
                  <a:sym typeface="+mn-ea"/>
                </a:rPr>
                <a:t>产业体系这个物质技术基础来实现</a:t>
              </a:r>
              <a:endParaRPr lang="zh-CN" altLang="en-US" sz="2400" b="1" dirty="0">
                <a:latin typeface="楷体" panose="02010609060101010101" charset="-122"/>
                <a:ea typeface="楷体" panose="02010609060101010101" charset="-122"/>
                <a:sym typeface="+mn-ea"/>
              </a:endParaRPr>
            </a:p>
          </p:txBody>
        </p:sp>
        <p:pic>
          <p:nvPicPr>
            <p:cNvPr id="45" name="图形 44" descr="Badge Tick1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9453" y="4267244"/>
              <a:ext cx="420991" cy="420991"/>
            </a:xfrm>
            <a:prstGeom prst="rect">
              <a:avLst/>
            </a:prstGeom>
          </p:spPr>
        </p:pic>
      </p:grpSp>
      <p:sp>
        <p:nvSpPr>
          <p:cNvPr id="2" name="标题 6"/>
          <p:cNvSpPr txBox="1"/>
          <p:nvPr/>
        </p:nvSpPr>
        <p:spPr>
          <a:xfrm>
            <a:off x="1873885" y="109220"/>
            <a:ext cx="9388475" cy="8420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a:lstStyle>
          <a:p>
            <a:pPr>
              <a:lnSpc>
                <a:spcPct val="100000"/>
              </a:lnSpc>
              <a:spcBef>
                <a:spcPts val="0"/>
              </a:spcBef>
            </a:pPr>
            <a:r>
              <a:rPr lang="en-US" altLang="zh-CN" sz="2400" kern="0" dirty="0">
                <a:solidFill>
                  <a:srgbClr val="C00000"/>
                </a:solidFill>
                <a:latin typeface="黑体" panose="02010609060101010101" charset="-122"/>
                <a:ea typeface="黑体" panose="02010609060101010101" charset="-122"/>
                <a:cs typeface="黑体" panose="02010609060101010101" charset="-122"/>
              </a:rPr>
              <a:t>2. </a:t>
            </a:r>
            <a:r>
              <a:rPr lang="zh-CN" altLang="en-US" sz="2400" kern="0" dirty="0">
                <a:solidFill>
                  <a:srgbClr val="C00000"/>
                </a:solidFill>
                <a:latin typeface="黑体" panose="02010609060101010101" charset="-122"/>
                <a:ea typeface="黑体" panose="02010609060101010101" charset="-122"/>
                <a:cs typeface="黑体" panose="02010609060101010101" charset="-122"/>
              </a:rPr>
              <a:t>建设现代化产业体系意义重大</a:t>
            </a:r>
            <a:endParaRPr lang="zh-CN" altLang="en-US" sz="2400" kern="0" dirty="0">
              <a:solidFill>
                <a:srgbClr val="C00000"/>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0-#ppt_w/2"/>
                                          </p:val>
                                        </p:tav>
                                        <p:tav tm="100000">
                                          <p:val>
                                            <p:strVal val="#ppt_x"/>
                                          </p:val>
                                        </p:tav>
                                      </p:tavLst>
                                    </p:anim>
                                    <p:anim calcmode="lin" valueType="num">
                                      <p:cBhvr additive="base">
                                        <p:cTn id="12" dur="10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1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p:tgtEl>
                                          <p:spTgt spid="4"/>
                                        </p:tgtEl>
                                        <p:attrNameLst>
                                          <p:attrName>ppt_y</p:attrName>
                                        </p:attrNameLst>
                                      </p:cBhvr>
                                      <p:tavLst>
                                        <p:tav tm="0">
                                          <p:val>
                                            <p:strVal val="#ppt_y+#ppt_h*1.125000"/>
                                          </p:val>
                                        </p:tav>
                                        <p:tav tm="100000">
                                          <p:val>
                                            <p:strVal val="#ppt_y"/>
                                          </p:val>
                                        </p:tav>
                                      </p:tavLst>
                                    </p:anim>
                                    <p:animEffect transition="in" filter="wipe(up)">
                                      <p:cBhvr>
                                        <p:cTn id="17" dur="1000"/>
                                        <p:tgtEl>
                                          <p:spTgt spid="4"/>
                                        </p:tgtEl>
                                      </p:cBhvr>
                                    </p:animEffect>
                                  </p:childTnLst>
                                </p:cTn>
                              </p:par>
                            </p:childTnLst>
                          </p:cTn>
                        </p:par>
                        <p:par>
                          <p:cTn id="18" fill="hold">
                            <p:stCondLst>
                              <p:cond delay="30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1000"/>
                                        <p:tgtEl>
                                          <p:spTgt spid="5"/>
                                        </p:tgtEl>
                                      </p:cBhvr>
                                    </p:animEffect>
                                  </p:childTnLst>
                                </p:cTn>
                              </p:par>
                            </p:childTnLst>
                          </p:cTn>
                        </p:par>
                        <p:par>
                          <p:cTn id="22" fill="hold">
                            <p:stCondLst>
                              <p:cond delay="4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1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1000" fill="hold"/>
                                        <p:tgtEl>
                                          <p:spTgt spid="32"/>
                                        </p:tgtEl>
                                        <p:attrNameLst>
                                          <p:attrName>ppt_x</p:attrName>
                                        </p:attrNameLst>
                                      </p:cBhvr>
                                      <p:tavLst>
                                        <p:tav tm="0">
                                          <p:val>
                                            <p:strVal val="1+#ppt_w/2"/>
                                          </p:val>
                                        </p:tav>
                                        <p:tav tm="100000">
                                          <p:val>
                                            <p:strVal val="#ppt_x"/>
                                          </p:val>
                                        </p:tav>
                                      </p:tavLst>
                                    </p:anim>
                                    <p:anim calcmode="lin" valueType="num">
                                      <p:cBhvr additive="base">
                                        <p:cTn id="31" dur="1000" fill="hold"/>
                                        <p:tgtEl>
                                          <p:spTgt spid="32"/>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12" presetClass="entr" presetSubtype="4"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1000"/>
                                        <p:tgtEl>
                                          <p:spTgt spid="7"/>
                                        </p:tgtEl>
                                        <p:attrNameLst>
                                          <p:attrName>ppt_y</p:attrName>
                                        </p:attrNameLst>
                                      </p:cBhvr>
                                      <p:tavLst>
                                        <p:tav tm="0">
                                          <p:val>
                                            <p:strVal val="#ppt_y+#ppt_h*1.125000"/>
                                          </p:val>
                                        </p:tav>
                                        <p:tav tm="100000">
                                          <p:val>
                                            <p:strVal val="#ppt_y"/>
                                          </p:val>
                                        </p:tav>
                                      </p:tavLst>
                                    </p:anim>
                                    <p:animEffect transition="in" filter="wipe(up)">
                                      <p:cBhvr>
                                        <p:cTn id="36" dur="1000"/>
                                        <p:tgtEl>
                                          <p:spTgt spid="7"/>
                                        </p:tgtEl>
                                      </p:cBhvr>
                                    </p:animEffec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1000"/>
                                        <p:tgtEl>
                                          <p:spTgt spid="9"/>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0"/>
          <p:cNvSpPr txBox="1">
            <a:spLocks noChangeArrowheads="1"/>
          </p:cNvSpPr>
          <p:nvPr/>
        </p:nvSpPr>
        <p:spPr bwMode="auto">
          <a:xfrm>
            <a:off x="-3176" y="2029052"/>
            <a:ext cx="1219200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algn="ctr"/>
            <a:r>
              <a:rPr lang="zh-CN" altLang="en-US"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（二）认清产业体系建设的现状与挑战</a:t>
            </a:r>
            <a:endParaRPr lang="zh-CN" altLang="en-US"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 name="组合 6"/>
          <p:cNvGrpSpPr/>
          <p:nvPr/>
        </p:nvGrpSpPr>
        <p:grpSpPr>
          <a:xfrm>
            <a:off x="2291796" y="3183912"/>
            <a:ext cx="7602058" cy="760995"/>
            <a:chOff x="2294971" y="4057672"/>
            <a:chExt cx="7602058" cy="760995"/>
          </a:xfrm>
        </p:grpSpPr>
        <p:sp>
          <p:nvSpPr>
            <p:cNvPr id="18" name="圆角矩形 17"/>
            <p:cNvSpPr/>
            <p:nvPr/>
          </p:nvSpPr>
          <p:spPr bwMode="auto">
            <a:xfrm>
              <a:off x="2294971" y="4057672"/>
              <a:ext cx="7602058" cy="760995"/>
            </a:xfrm>
            <a:prstGeom prst="roundRect">
              <a:avLst>
                <a:gd name="adj" fmla="val 50000"/>
              </a:avLst>
            </a:prstGeom>
            <a:solidFill>
              <a:schemeClr val="bg1"/>
            </a:solidFill>
            <a:ln w="25400">
              <a:gradFill flip="none" rotWithShape="1">
                <a:gsLst>
                  <a:gs pos="25000">
                    <a:srgbClr val="F7860C">
                      <a:alpha val="0"/>
                    </a:srgbClr>
                  </a:gs>
                  <a:gs pos="100000">
                    <a:srgbClr val="F7860C"/>
                  </a:gs>
                </a:gsLst>
                <a:lin ang="5400000" scaled="1"/>
                <a:tileRect/>
              </a:gradFill>
            </a:ln>
            <a:effectLst>
              <a:outerShdw blurRad="304800" dist="152400" dir="2700000" sx="96000" sy="96000" algn="tl" rotWithShape="0">
                <a:srgbClr val="FBAE8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文本框 18"/>
            <p:cNvSpPr txBox="1"/>
            <p:nvPr/>
          </p:nvSpPr>
          <p:spPr bwMode="auto">
            <a:xfrm>
              <a:off x="3645616" y="4184672"/>
              <a:ext cx="5929630" cy="584835"/>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zh-CN" sz="2800" b="1" dirty="0">
                  <a:solidFill>
                    <a:schemeClr val="tx1"/>
                  </a:solidFill>
                  <a:latin typeface="华文楷体" panose="02010600040101010101" charset="-122"/>
                  <a:ea typeface="华文楷体" panose="02010600040101010101" charset="-122"/>
                  <a:sym typeface="+mn-ea"/>
                </a:rPr>
                <a:t>我国现代化产业体系建设稳步推进</a:t>
              </a:r>
              <a:endParaRPr kumimoji="0" lang="zh-CN" altLang="zh-CN" sz="2800" b="1" i="0" u="none" strike="noStrike" kern="0" cap="none" spc="0" normalizeH="0" baseline="0" noProof="0" dirty="0">
                <a:ln>
                  <a:noFill/>
                </a:ln>
                <a:solidFill>
                  <a:schemeClr val="tx1"/>
                </a:solidFill>
                <a:effectLst/>
                <a:uLnTx/>
                <a:uFillTx/>
                <a:latin typeface="华文楷体" panose="02010600040101010101" charset="-122"/>
                <a:ea typeface="华文楷体" panose="02010600040101010101" charset="-122"/>
                <a:sym typeface="+mn-ea"/>
              </a:endParaRPr>
            </a:p>
          </p:txBody>
        </p:sp>
        <p:sp>
          <p:nvSpPr>
            <p:cNvPr id="20" name="任意多边形: 形状 68"/>
            <p:cNvSpPr/>
            <p:nvPr/>
          </p:nvSpPr>
          <p:spPr>
            <a:xfrm>
              <a:off x="2485564" y="4295533"/>
              <a:ext cx="641172" cy="279230"/>
            </a:xfrm>
            <a:custGeom>
              <a:avLst/>
              <a:gdLst>
                <a:gd name="connsiteX0" fmla="*/ 8566 w 977755"/>
                <a:gd name="connsiteY0" fmla="*/ 329059 h 361466"/>
                <a:gd name="connsiteX1" fmla="*/ 15632 w 977755"/>
                <a:gd name="connsiteY1" fmla="*/ 332842 h 361466"/>
                <a:gd name="connsiteX2" fmla="*/ 17060 w 977755"/>
                <a:gd name="connsiteY2" fmla="*/ 337625 h 361466"/>
                <a:gd name="connsiteX3" fmla="*/ 16417 w 977755"/>
                <a:gd name="connsiteY3" fmla="*/ 340979 h 361466"/>
                <a:gd name="connsiteX4" fmla="*/ 15632 w 977755"/>
                <a:gd name="connsiteY4" fmla="*/ 342407 h 361466"/>
                <a:gd name="connsiteX5" fmla="*/ 14633 w 977755"/>
                <a:gd name="connsiteY5" fmla="*/ 343620 h 361466"/>
                <a:gd name="connsiteX6" fmla="*/ 8566 w 977755"/>
                <a:gd name="connsiteY6" fmla="*/ 346119 h 361466"/>
                <a:gd name="connsiteX7" fmla="*/ 6852 w 977755"/>
                <a:gd name="connsiteY7" fmla="*/ 345976 h 361466"/>
                <a:gd name="connsiteX8" fmla="*/ 2498 w 977755"/>
                <a:gd name="connsiteY8" fmla="*/ 343620 h 361466"/>
                <a:gd name="connsiteX9" fmla="*/ 1428 w 977755"/>
                <a:gd name="connsiteY9" fmla="*/ 342336 h 361466"/>
                <a:gd name="connsiteX10" fmla="*/ 642 w 977755"/>
                <a:gd name="connsiteY10" fmla="*/ 340908 h 361466"/>
                <a:gd name="connsiteX11" fmla="*/ 143 w 977755"/>
                <a:gd name="connsiteY11" fmla="*/ 339338 h 361466"/>
                <a:gd name="connsiteX12" fmla="*/ 0 w 977755"/>
                <a:gd name="connsiteY12" fmla="*/ 337625 h 361466"/>
                <a:gd name="connsiteX13" fmla="*/ 143 w 977755"/>
                <a:gd name="connsiteY13" fmla="*/ 335911 h 361466"/>
                <a:gd name="connsiteX14" fmla="*/ 1428 w 977755"/>
                <a:gd name="connsiteY14" fmla="*/ 332842 h 361466"/>
                <a:gd name="connsiteX15" fmla="*/ 2498 w 977755"/>
                <a:gd name="connsiteY15" fmla="*/ 331557 h 361466"/>
                <a:gd name="connsiteX16" fmla="*/ 6852 w 977755"/>
                <a:gd name="connsiteY16" fmla="*/ 329202 h 361466"/>
                <a:gd name="connsiteX17" fmla="*/ 8566 w 977755"/>
                <a:gd name="connsiteY17" fmla="*/ 329059 h 361466"/>
                <a:gd name="connsiteX18" fmla="*/ 86939 w 977755"/>
                <a:gd name="connsiteY18" fmla="*/ 328060 h 361466"/>
                <a:gd name="connsiteX19" fmla="*/ 96433 w 977755"/>
                <a:gd name="connsiteY19" fmla="*/ 337554 h 361466"/>
                <a:gd name="connsiteX20" fmla="*/ 95719 w 977755"/>
                <a:gd name="connsiteY20" fmla="*/ 341265 h 361466"/>
                <a:gd name="connsiteX21" fmla="*/ 93578 w 977755"/>
                <a:gd name="connsiteY21" fmla="*/ 344263 h 361466"/>
                <a:gd name="connsiteX22" fmla="*/ 86868 w 977755"/>
                <a:gd name="connsiteY22" fmla="*/ 347047 h 361466"/>
                <a:gd name="connsiteX23" fmla="*/ 80158 w 977755"/>
                <a:gd name="connsiteY23" fmla="*/ 344263 h 361466"/>
                <a:gd name="connsiteX24" fmla="*/ 78160 w 977755"/>
                <a:gd name="connsiteY24" fmla="*/ 341265 h 361466"/>
                <a:gd name="connsiteX25" fmla="*/ 77446 w 977755"/>
                <a:gd name="connsiteY25" fmla="*/ 337554 h 361466"/>
                <a:gd name="connsiteX26" fmla="*/ 86939 w 977755"/>
                <a:gd name="connsiteY26" fmla="*/ 328060 h 361466"/>
                <a:gd name="connsiteX27" fmla="*/ 243903 w 977755"/>
                <a:gd name="connsiteY27" fmla="*/ 325990 h 361466"/>
                <a:gd name="connsiteX28" fmla="*/ 255538 w 977755"/>
                <a:gd name="connsiteY28" fmla="*/ 337625 h 361466"/>
                <a:gd name="connsiteX29" fmla="*/ 254610 w 977755"/>
                <a:gd name="connsiteY29" fmla="*/ 342122 h 361466"/>
                <a:gd name="connsiteX30" fmla="*/ 252111 w 977755"/>
                <a:gd name="connsiteY30" fmla="*/ 345834 h 361466"/>
                <a:gd name="connsiteX31" fmla="*/ 243903 w 977755"/>
                <a:gd name="connsiteY31" fmla="*/ 349260 h 361466"/>
                <a:gd name="connsiteX32" fmla="*/ 235694 w 977755"/>
                <a:gd name="connsiteY32" fmla="*/ 345834 h 361466"/>
                <a:gd name="connsiteX33" fmla="*/ 233196 w 977755"/>
                <a:gd name="connsiteY33" fmla="*/ 342122 h 361466"/>
                <a:gd name="connsiteX34" fmla="*/ 232268 w 977755"/>
                <a:gd name="connsiteY34" fmla="*/ 337625 h 361466"/>
                <a:gd name="connsiteX35" fmla="*/ 243903 w 977755"/>
                <a:gd name="connsiteY35" fmla="*/ 325990 h 361466"/>
                <a:gd name="connsiteX36" fmla="*/ 322349 w 977755"/>
                <a:gd name="connsiteY36" fmla="*/ 324705 h 361466"/>
                <a:gd name="connsiteX37" fmla="*/ 329559 w 977755"/>
                <a:gd name="connsiteY37" fmla="*/ 326918 h 361466"/>
                <a:gd name="connsiteX38" fmla="*/ 335198 w 977755"/>
                <a:gd name="connsiteY38" fmla="*/ 337625 h 361466"/>
                <a:gd name="connsiteX39" fmla="*/ 334198 w 977755"/>
                <a:gd name="connsiteY39" fmla="*/ 342621 h 361466"/>
                <a:gd name="connsiteX40" fmla="*/ 331414 w 977755"/>
                <a:gd name="connsiteY40" fmla="*/ 346690 h 361466"/>
                <a:gd name="connsiteX41" fmla="*/ 329559 w 977755"/>
                <a:gd name="connsiteY41" fmla="*/ 348260 h 361466"/>
                <a:gd name="connsiteX42" fmla="*/ 322349 w 977755"/>
                <a:gd name="connsiteY42" fmla="*/ 350473 h 361466"/>
                <a:gd name="connsiteX43" fmla="*/ 319780 w 977755"/>
                <a:gd name="connsiteY43" fmla="*/ 350188 h 361466"/>
                <a:gd name="connsiteX44" fmla="*/ 313284 w 977755"/>
                <a:gd name="connsiteY44" fmla="*/ 346690 h 361466"/>
                <a:gd name="connsiteX45" fmla="*/ 310500 w 977755"/>
                <a:gd name="connsiteY45" fmla="*/ 342621 h 361466"/>
                <a:gd name="connsiteX46" fmla="*/ 309501 w 977755"/>
                <a:gd name="connsiteY46" fmla="*/ 337625 h 361466"/>
                <a:gd name="connsiteX47" fmla="*/ 319780 w 977755"/>
                <a:gd name="connsiteY47" fmla="*/ 324990 h 361466"/>
                <a:gd name="connsiteX48" fmla="*/ 322349 w 977755"/>
                <a:gd name="connsiteY48" fmla="*/ 324705 h 361466"/>
                <a:gd name="connsiteX49" fmla="*/ 479098 w 977755"/>
                <a:gd name="connsiteY49" fmla="*/ 321707 h 361466"/>
                <a:gd name="connsiteX50" fmla="*/ 492232 w 977755"/>
                <a:gd name="connsiteY50" fmla="*/ 328702 h 361466"/>
                <a:gd name="connsiteX51" fmla="*/ 494944 w 977755"/>
                <a:gd name="connsiteY51" fmla="*/ 337553 h 361466"/>
                <a:gd name="connsiteX52" fmla="*/ 493731 w 977755"/>
                <a:gd name="connsiteY52" fmla="*/ 343692 h 361466"/>
                <a:gd name="connsiteX53" fmla="*/ 492303 w 977755"/>
                <a:gd name="connsiteY53" fmla="*/ 346404 h 361466"/>
                <a:gd name="connsiteX54" fmla="*/ 490304 w 977755"/>
                <a:gd name="connsiteY54" fmla="*/ 348760 h 361466"/>
                <a:gd name="connsiteX55" fmla="*/ 479098 w 977755"/>
                <a:gd name="connsiteY55" fmla="*/ 353400 h 361466"/>
                <a:gd name="connsiteX56" fmla="*/ 475886 w 977755"/>
                <a:gd name="connsiteY56" fmla="*/ 353043 h 361466"/>
                <a:gd name="connsiteX57" fmla="*/ 467891 w 977755"/>
                <a:gd name="connsiteY57" fmla="*/ 348760 h 361466"/>
                <a:gd name="connsiteX58" fmla="*/ 465964 w 977755"/>
                <a:gd name="connsiteY58" fmla="*/ 346404 h 361466"/>
                <a:gd name="connsiteX59" fmla="*/ 464536 w 977755"/>
                <a:gd name="connsiteY59" fmla="*/ 343692 h 361466"/>
                <a:gd name="connsiteX60" fmla="*/ 463608 w 977755"/>
                <a:gd name="connsiteY60" fmla="*/ 340694 h 361466"/>
                <a:gd name="connsiteX61" fmla="*/ 463323 w 977755"/>
                <a:gd name="connsiteY61" fmla="*/ 337482 h 361466"/>
                <a:gd name="connsiteX62" fmla="*/ 463608 w 977755"/>
                <a:gd name="connsiteY62" fmla="*/ 334270 h 361466"/>
                <a:gd name="connsiteX63" fmla="*/ 465964 w 977755"/>
                <a:gd name="connsiteY63" fmla="*/ 328631 h 361466"/>
                <a:gd name="connsiteX64" fmla="*/ 467891 w 977755"/>
                <a:gd name="connsiteY64" fmla="*/ 326275 h 361466"/>
                <a:gd name="connsiteX65" fmla="*/ 475886 w 977755"/>
                <a:gd name="connsiteY65" fmla="*/ 321993 h 361466"/>
                <a:gd name="connsiteX66" fmla="*/ 479098 w 977755"/>
                <a:gd name="connsiteY66" fmla="*/ 321707 h 361466"/>
                <a:gd name="connsiteX67" fmla="*/ 557687 w 977755"/>
                <a:gd name="connsiteY67" fmla="*/ 320066 h 361466"/>
                <a:gd name="connsiteX68" fmla="*/ 575175 w 977755"/>
                <a:gd name="connsiteY68" fmla="*/ 337554 h 361466"/>
                <a:gd name="connsiteX69" fmla="*/ 573819 w 977755"/>
                <a:gd name="connsiteY69" fmla="*/ 344406 h 361466"/>
                <a:gd name="connsiteX70" fmla="*/ 570178 w 977755"/>
                <a:gd name="connsiteY70" fmla="*/ 349974 h 361466"/>
                <a:gd name="connsiteX71" fmla="*/ 557758 w 977755"/>
                <a:gd name="connsiteY71" fmla="*/ 355113 h 361466"/>
                <a:gd name="connsiteX72" fmla="*/ 545338 w 977755"/>
                <a:gd name="connsiteY72" fmla="*/ 349974 h 361466"/>
                <a:gd name="connsiteX73" fmla="*/ 541555 w 977755"/>
                <a:gd name="connsiteY73" fmla="*/ 344406 h 361466"/>
                <a:gd name="connsiteX74" fmla="*/ 540199 w 977755"/>
                <a:gd name="connsiteY74" fmla="*/ 337554 h 361466"/>
                <a:gd name="connsiteX75" fmla="*/ 557687 w 977755"/>
                <a:gd name="connsiteY75" fmla="*/ 320066 h 361466"/>
                <a:gd name="connsiteX76" fmla="*/ 714579 w 977755"/>
                <a:gd name="connsiteY76" fmla="*/ 316140 h 361466"/>
                <a:gd name="connsiteX77" fmla="*/ 736064 w 977755"/>
                <a:gd name="connsiteY77" fmla="*/ 337625 h 361466"/>
                <a:gd name="connsiteX78" fmla="*/ 734351 w 977755"/>
                <a:gd name="connsiteY78" fmla="*/ 345977 h 361466"/>
                <a:gd name="connsiteX79" fmla="*/ 729854 w 977755"/>
                <a:gd name="connsiteY79" fmla="*/ 352829 h 361466"/>
                <a:gd name="connsiteX80" fmla="*/ 714651 w 977755"/>
                <a:gd name="connsiteY80" fmla="*/ 359111 h 361466"/>
                <a:gd name="connsiteX81" fmla="*/ 699447 w 977755"/>
                <a:gd name="connsiteY81" fmla="*/ 352829 h 361466"/>
                <a:gd name="connsiteX82" fmla="*/ 694807 w 977755"/>
                <a:gd name="connsiteY82" fmla="*/ 345977 h 361466"/>
                <a:gd name="connsiteX83" fmla="*/ 693094 w 977755"/>
                <a:gd name="connsiteY83" fmla="*/ 337625 h 361466"/>
                <a:gd name="connsiteX84" fmla="*/ 714579 w 977755"/>
                <a:gd name="connsiteY84" fmla="*/ 316140 h 361466"/>
                <a:gd name="connsiteX85" fmla="*/ 793025 w 977755"/>
                <a:gd name="connsiteY85" fmla="*/ 313784 h 361466"/>
                <a:gd name="connsiteX86" fmla="*/ 806373 w 977755"/>
                <a:gd name="connsiteY86" fmla="*/ 317853 h 361466"/>
                <a:gd name="connsiteX87" fmla="*/ 816865 w 977755"/>
                <a:gd name="connsiteY87" fmla="*/ 337625 h 361466"/>
                <a:gd name="connsiteX88" fmla="*/ 815010 w 977755"/>
                <a:gd name="connsiteY88" fmla="*/ 346904 h 361466"/>
                <a:gd name="connsiteX89" fmla="*/ 809870 w 977755"/>
                <a:gd name="connsiteY89" fmla="*/ 354470 h 361466"/>
                <a:gd name="connsiteX90" fmla="*/ 806373 w 977755"/>
                <a:gd name="connsiteY90" fmla="*/ 357397 h 361466"/>
                <a:gd name="connsiteX91" fmla="*/ 793025 w 977755"/>
                <a:gd name="connsiteY91" fmla="*/ 361466 h 361466"/>
                <a:gd name="connsiteX92" fmla="*/ 788242 w 977755"/>
                <a:gd name="connsiteY92" fmla="*/ 360966 h 361466"/>
                <a:gd name="connsiteX93" fmla="*/ 776179 w 977755"/>
                <a:gd name="connsiteY93" fmla="*/ 354470 h 361466"/>
                <a:gd name="connsiteX94" fmla="*/ 771040 w 977755"/>
                <a:gd name="connsiteY94" fmla="*/ 346904 h 361466"/>
                <a:gd name="connsiteX95" fmla="*/ 769184 w 977755"/>
                <a:gd name="connsiteY95" fmla="*/ 337625 h 361466"/>
                <a:gd name="connsiteX96" fmla="*/ 788242 w 977755"/>
                <a:gd name="connsiteY96" fmla="*/ 314284 h 361466"/>
                <a:gd name="connsiteX97" fmla="*/ 793025 w 977755"/>
                <a:gd name="connsiteY97" fmla="*/ 313784 h 361466"/>
                <a:gd name="connsiteX98" fmla="*/ 47753 w 977755"/>
                <a:gd name="connsiteY98" fmla="*/ 289372 h 361466"/>
                <a:gd name="connsiteX99" fmla="*/ 56747 w 977755"/>
                <a:gd name="connsiteY99" fmla="*/ 298366 h 361466"/>
                <a:gd name="connsiteX100" fmla="*/ 47753 w 977755"/>
                <a:gd name="connsiteY100" fmla="*/ 307360 h 361466"/>
                <a:gd name="connsiteX101" fmla="*/ 38759 w 977755"/>
                <a:gd name="connsiteY101" fmla="*/ 298366 h 361466"/>
                <a:gd name="connsiteX102" fmla="*/ 47753 w 977755"/>
                <a:gd name="connsiteY102" fmla="*/ 289372 h 361466"/>
                <a:gd name="connsiteX103" fmla="*/ 126198 w 977755"/>
                <a:gd name="connsiteY103" fmla="*/ 288373 h 361466"/>
                <a:gd name="connsiteX104" fmla="*/ 136191 w 977755"/>
                <a:gd name="connsiteY104" fmla="*/ 298366 h 361466"/>
                <a:gd name="connsiteX105" fmla="*/ 126198 w 977755"/>
                <a:gd name="connsiteY105" fmla="*/ 308359 h 361466"/>
                <a:gd name="connsiteX106" fmla="*/ 116205 w 977755"/>
                <a:gd name="connsiteY106" fmla="*/ 298366 h 361466"/>
                <a:gd name="connsiteX107" fmla="*/ 126198 w 977755"/>
                <a:gd name="connsiteY107" fmla="*/ 288373 h 361466"/>
                <a:gd name="connsiteX108" fmla="*/ 283162 w 977755"/>
                <a:gd name="connsiteY108" fmla="*/ 286160 h 361466"/>
                <a:gd name="connsiteX109" fmla="*/ 295368 w 977755"/>
                <a:gd name="connsiteY109" fmla="*/ 298366 h 361466"/>
                <a:gd name="connsiteX110" fmla="*/ 283162 w 977755"/>
                <a:gd name="connsiteY110" fmla="*/ 310572 h 361466"/>
                <a:gd name="connsiteX111" fmla="*/ 270956 w 977755"/>
                <a:gd name="connsiteY111" fmla="*/ 298366 h 361466"/>
                <a:gd name="connsiteX112" fmla="*/ 283162 w 977755"/>
                <a:gd name="connsiteY112" fmla="*/ 286160 h 361466"/>
                <a:gd name="connsiteX113" fmla="*/ 361536 w 977755"/>
                <a:gd name="connsiteY113" fmla="*/ 284804 h 361466"/>
                <a:gd name="connsiteX114" fmla="*/ 375098 w 977755"/>
                <a:gd name="connsiteY114" fmla="*/ 298366 h 361466"/>
                <a:gd name="connsiteX115" fmla="*/ 361536 w 977755"/>
                <a:gd name="connsiteY115" fmla="*/ 311928 h 361466"/>
                <a:gd name="connsiteX116" fmla="*/ 347974 w 977755"/>
                <a:gd name="connsiteY116" fmla="*/ 298366 h 361466"/>
                <a:gd name="connsiteX117" fmla="*/ 361536 w 977755"/>
                <a:gd name="connsiteY117" fmla="*/ 284804 h 361466"/>
                <a:gd name="connsiteX118" fmla="*/ 518428 w 977755"/>
                <a:gd name="connsiteY118" fmla="*/ 281735 h 361466"/>
                <a:gd name="connsiteX119" fmla="*/ 535060 w 977755"/>
                <a:gd name="connsiteY119" fmla="*/ 298366 h 361466"/>
                <a:gd name="connsiteX120" fmla="*/ 518428 w 977755"/>
                <a:gd name="connsiteY120" fmla="*/ 314998 h 361466"/>
                <a:gd name="connsiteX121" fmla="*/ 501797 w 977755"/>
                <a:gd name="connsiteY121" fmla="*/ 298366 h 361466"/>
                <a:gd name="connsiteX122" fmla="*/ 518428 w 977755"/>
                <a:gd name="connsiteY122" fmla="*/ 281735 h 361466"/>
                <a:gd name="connsiteX123" fmla="*/ 596946 w 977755"/>
                <a:gd name="connsiteY123" fmla="*/ 279950 h 361466"/>
                <a:gd name="connsiteX124" fmla="*/ 615362 w 977755"/>
                <a:gd name="connsiteY124" fmla="*/ 298366 h 361466"/>
                <a:gd name="connsiteX125" fmla="*/ 596946 w 977755"/>
                <a:gd name="connsiteY125" fmla="*/ 316782 h 361466"/>
                <a:gd name="connsiteX126" fmla="*/ 578530 w 977755"/>
                <a:gd name="connsiteY126" fmla="*/ 298366 h 361466"/>
                <a:gd name="connsiteX127" fmla="*/ 596946 w 977755"/>
                <a:gd name="connsiteY127" fmla="*/ 279950 h 361466"/>
                <a:gd name="connsiteX128" fmla="*/ 753766 w 977755"/>
                <a:gd name="connsiteY128" fmla="*/ 275739 h 361466"/>
                <a:gd name="connsiteX129" fmla="*/ 776394 w 977755"/>
                <a:gd name="connsiteY129" fmla="*/ 298366 h 361466"/>
                <a:gd name="connsiteX130" fmla="*/ 753766 w 977755"/>
                <a:gd name="connsiteY130" fmla="*/ 320994 h 361466"/>
                <a:gd name="connsiteX131" fmla="*/ 731139 w 977755"/>
                <a:gd name="connsiteY131" fmla="*/ 298366 h 361466"/>
                <a:gd name="connsiteX132" fmla="*/ 753766 w 977755"/>
                <a:gd name="connsiteY132" fmla="*/ 275739 h 361466"/>
                <a:gd name="connsiteX133" fmla="*/ 832283 w 977755"/>
                <a:gd name="connsiteY133" fmla="*/ 273241 h 361466"/>
                <a:gd name="connsiteX134" fmla="*/ 857337 w 977755"/>
                <a:gd name="connsiteY134" fmla="*/ 298367 h 361466"/>
                <a:gd name="connsiteX135" fmla="*/ 832283 w 977755"/>
                <a:gd name="connsiteY135" fmla="*/ 323421 h 361466"/>
                <a:gd name="connsiteX136" fmla="*/ 807229 w 977755"/>
                <a:gd name="connsiteY136" fmla="*/ 298367 h 361466"/>
                <a:gd name="connsiteX137" fmla="*/ 832283 w 977755"/>
                <a:gd name="connsiteY137" fmla="*/ 273241 h 361466"/>
                <a:gd name="connsiteX138" fmla="*/ 86939 w 977755"/>
                <a:gd name="connsiteY138" fmla="*/ 249685 h 361466"/>
                <a:gd name="connsiteX139" fmla="*/ 96433 w 977755"/>
                <a:gd name="connsiteY139" fmla="*/ 259179 h 361466"/>
                <a:gd name="connsiteX140" fmla="*/ 86939 w 977755"/>
                <a:gd name="connsiteY140" fmla="*/ 268672 h 361466"/>
                <a:gd name="connsiteX141" fmla="*/ 77446 w 977755"/>
                <a:gd name="connsiteY141" fmla="*/ 259179 h 361466"/>
                <a:gd name="connsiteX142" fmla="*/ 86939 w 977755"/>
                <a:gd name="connsiteY142" fmla="*/ 249685 h 361466"/>
                <a:gd name="connsiteX143" fmla="*/ 165457 w 977755"/>
                <a:gd name="connsiteY143" fmla="*/ 248686 h 361466"/>
                <a:gd name="connsiteX144" fmla="*/ 174165 w 977755"/>
                <a:gd name="connsiteY144" fmla="*/ 253326 h 361466"/>
                <a:gd name="connsiteX145" fmla="*/ 175950 w 977755"/>
                <a:gd name="connsiteY145" fmla="*/ 259179 h 361466"/>
                <a:gd name="connsiteX146" fmla="*/ 174165 w 977755"/>
                <a:gd name="connsiteY146" fmla="*/ 265032 h 361466"/>
                <a:gd name="connsiteX147" fmla="*/ 165457 w 977755"/>
                <a:gd name="connsiteY147" fmla="*/ 269814 h 361466"/>
                <a:gd name="connsiteX148" fmla="*/ 163315 w 977755"/>
                <a:gd name="connsiteY148" fmla="*/ 269600 h 361466"/>
                <a:gd name="connsiteX149" fmla="*/ 158033 w 977755"/>
                <a:gd name="connsiteY149" fmla="*/ 266745 h 361466"/>
                <a:gd name="connsiteX150" fmla="*/ 156748 w 977755"/>
                <a:gd name="connsiteY150" fmla="*/ 265175 h 361466"/>
                <a:gd name="connsiteX151" fmla="*/ 155178 w 977755"/>
                <a:gd name="connsiteY151" fmla="*/ 261392 h 361466"/>
                <a:gd name="connsiteX152" fmla="*/ 154964 w 977755"/>
                <a:gd name="connsiteY152" fmla="*/ 259250 h 361466"/>
                <a:gd name="connsiteX153" fmla="*/ 155178 w 977755"/>
                <a:gd name="connsiteY153" fmla="*/ 257109 h 361466"/>
                <a:gd name="connsiteX154" fmla="*/ 156748 w 977755"/>
                <a:gd name="connsiteY154" fmla="*/ 253326 h 361466"/>
                <a:gd name="connsiteX155" fmla="*/ 158033 w 977755"/>
                <a:gd name="connsiteY155" fmla="*/ 251755 h 361466"/>
                <a:gd name="connsiteX156" fmla="*/ 163315 w 977755"/>
                <a:gd name="connsiteY156" fmla="*/ 248900 h 361466"/>
                <a:gd name="connsiteX157" fmla="*/ 165457 w 977755"/>
                <a:gd name="connsiteY157" fmla="*/ 248686 h 361466"/>
                <a:gd name="connsiteX158" fmla="*/ 322349 w 977755"/>
                <a:gd name="connsiteY158" fmla="*/ 246259 h 361466"/>
                <a:gd name="connsiteX159" fmla="*/ 329559 w 977755"/>
                <a:gd name="connsiteY159" fmla="*/ 248472 h 361466"/>
                <a:gd name="connsiteX160" fmla="*/ 335198 w 977755"/>
                <a:gd name="connsiteY160" fmla="*/ 259179 h 361466"/>
                <a:gd name="connsiteX161" fmla="*/ 329559 w 977755"/>
                <a:gd name="connsiteY161" fmla="*/ 269886 h 361466"/>
                <a:gd name="connsiteX162" fmla="*/ 322349 w 977755"/>
                <a:gd name="connsiteY162" fmla="*/ 272098 h 361466"/>
                <a:gd name="connsiteX163" fmla="*/ 319780 w 977755"/>
                <a:gd name="connsiteY163" fmla="*/ 271813 h 361466"/>
                <a:gd name="connsiteX164" fmla="*/ 309501 w 977755"/>
                <a:gd name="connsiteY164" fmla="*/ 259179 h 361466"/>
                <a:gd name="connsiteX165" fmla="*/ 319780 w 977755"/>
                <a:gd name="connsiteY165" fmla="*/ 246545 h 361466"/>
                <a:gd name="connsiteX166" fmla="*/ 322349 w 977755"/>
                <a:gd name="connsiteY166" fmla="*/ 246259 h 361466"/>
                <a:gd name="connsiteX167" fmla="*/ 400795 w 977755"/>
                <a:gd name="connsiteY167" fmla="*/ 244903 h 361466"/>
                <a:gd name="connsiteX168" fmla="*/ 415071 w 977755"/>
                <a:gd name="connsiteY168" fmla="*/ 259179 h 361466"/>
                <a:gd name="connsiteX169" fmla="*/ 400795 w 977755"/>
                <a:gd name="connsiteY169" fmla="*/ 273455 h 361466"/>
                <a:gd name="connsiteX170" fmla="*/ 386519 w 977755"/>
                <a:gd name="connsiteY170" fmla="*/ 259179 h 361466"/>
                <a:gd name="connsiteX171" fmla="*/ 400795 w 977755"/>
                <a:gd name="connsiteY171" fmla="*/ 244903 h 361466"/>
                <a:gd name="connsiteX172" fmla="*/ 557687 w 977755"/>
                <a:gd name="connsiteY172" fmla="*/ 241691 h 361466"/>
                <a:gd name="connsiteX173" fmla="*/ 575175 w 977755"/>
                <a:gd name="connsiteY173" fmla="*/ 259179 h 361466"/>
                <a:gd name="connsiteX174" fmla="*/ 557687 w 977755"/>
                <a:gd name="connsiteY174" fmla="*/ 276667 h 361466"/>
                <a:gd name="connsiteX175" fmla="*/ 540199 w 977755"/>
                <a:gd name="connsiteY175" fmla="*/ 259179 h 361466"/>
                <a:gd name="connsiteX176" fmla="*/ 557687 w 977755"/>
                <a:gd name="connsiteY176" fmla="*/ 241691 h 361466"/>
                <a:gd name="connsiteX177" fmla="*/ 636061 w 977755"/>
                <a:gd name="connsiteY177" fmla="*/ 239764 h 361466"/>
                <a:gd name="connsiteX178" fmla="*/ 652193 w 977755"/>
                <a:gd name="connsiteY178" fmla="*/ 248330 h 361466"/>
                <a:gd name="connsiteX179" fmla="*/ 655476 w 977755"/>
                <a:gd name="connsiteY179" fmla="*/ 259179 h 361466"/>
                <a:gd name="connsiteX180" fmla="*/ 652193 w 977755"/>
                <a:gd name="connsiteY180" fmla="*/ 270029 h 361466"/>
                <a:gd name="connsiteX181" fmla="*/ 636061 w 977755"/>
                <a:gd name="connsiteY181" fmla="*/ 278594 h 361466"/>
                <a:gd name="connsiteX182" fmla="*/ 632135 w 977755"/>
                <a:gd name="connsiteY182" fmla="*/ 278166 h 361466"/>
                <a:gd name="connsiteX183" fmla="*/ 622356 w 977755"/>
                <a:gd name="connsiteY183" fmla="*/ 272884 h 361466"/>
                <a:gd name="connsiteX184" fmla="*/ 620001 w 977755"/>
                <a:gd name="connsiteY184" fmla="*/ 270029 h 361466"/>
                <a:gd name="connsiteX185" fmla="*/ 617074 w 977755"/>
                <a:gd name="connsiteY185" fmla="*/ 263105 h 361466"/>
                <a:gd name="connsiteX186" fmla="*/ 616646 w 977755"/>
                <a:gd name="connsiteY186" fmla="*/ 259179 h 361466"/>
                <a:gd name="connsiteX187" fmla="*/ 617074 w 977755"/>
                <a:gd name="connsiteY187" fmla="*/ 255253 h 361466"/>
                <a:gd name="connsiteX188" fmla="*/ 620001 w 977755"/>
                <a:gd name="connsiteY188" fmla="*/ 248330 h 361466"/>
                <a:gd name="connsiteX189" fmla="*/ 622356 w 977755"/>
                <a:gd name="connsiteY189" fmla="*/ 245474 h 361466"/>
                <a:gd name="connsiteX190" fmla="*/ 632135 w 977755"/>
                <a:gd name="connsiteY190" fmla="*/ 240192 h 361466"/>
                <a:gd name="connsiteX191" fmla="*/ 636061 w 977755"/>
                <a:gd name="connsiteY191" fmla="*/ 239764 h 361466"/>
                <a:gd name="connsiteX192" fmla="*/ 793025 w 977755"/>
                <a:gd name="connsiteY192" fmla="*/ 235338 h 361466"/>
                <a:gd name="connsiteX193" fmla="*/ 806373 w 977755"/>
                <a:gd name="connsiteY193" fmla="*/ 239407 h 361466"/>
                <a:gd name="connsiteX194" fmla="*/ 816865 w 977755"/>
                <a:gd name="connsiteY194" fmla="*/ 259179 h 361466"/>
                <a:gd name="connsiteX195" fmla="*/ 806373 w 977755"/>
                <a:gd name="connsiteY195" fmla="*/ 278951 h 361466"/>
                <a:gd name="connsiteX196" fmla="*/ 793025 w 977755"/>
                <a:gd name="connsiteY196" fmla="*/ 283020 h 361466"/>
                <a:gd name="connsiteX197" fmla="*/ 788242 w 977755"/>
                <a:gd name="connsiteY197" fmla="*/ 282520 h 361466"/>
                <a:gd name="connsiteX198" fmla="*/ 769184 w 977755"/>
                <a:gd name="connsiteY198" fmla="*/ 259179 h 361466"/>
                <a:gd name="connsiteX199" fmla="*/ 788242 w 977755"/>
                <a:gd name="connsiteY199" fmla="*/ 235838 h 361466"/>
                <a:gd name="connsiteX200" fmla="*/ 793025 w 977755"/>
                <a:gd name="connsiteY200" fmla="*/ 235338 h 361466"/>
                <a:gd name="connsiteX201" fmla="*/ 871470 w 977755"/>
                <a:gd name="connsiteY201" fmla="*/ 232768 h 361466"/>
                <a:gd name="connsiteX202" fmla="*/ 897881 w 977755"/>
                <a:gd name="connsiteY202" fmla="*/ 259178 h 361466"/>
                <a:gd name="connsiteX203" fmla="*/ 871470 w 977755"/>
                <a:gd name="connsiteY203" fmla="*/ 285589 h 361466"/>
                <a:gd name="connsiteX204" fmla="*/ 845060 w 977755"/>
                <a:gd name="connsiteY204" fmla="*/ 259178 h 361466"/>
                <a:gd name="connsiteX205" fmla="*/ 871470 w 977755"/>
                <a:gd name="connsiteY205" fmla="*/ 232768 h 361466"/>
                <a:gd name="connsiteX206" fmla="*/ 126198 w 977755"/>
                <a:gd name="connsiteY206" fmla="*/ 209927 h 361466"/>
                <a:gd name="connsiteX207" fmla="*/ 136191 w 977755"/>
                <a:gd name="connsiteY207" fmla="*/ 219920 h 361466"/>
                <a:gd name="connsiteX208" fmla="*/ 126198 w 977755"/>
                <a:gd name="connsiteY208" fmla="*/ 229913 h 361466"/>
                <a:gd name="connsiteX209" fmla="*/ 116205 w 977755"/>
                <a:gd name="connsiteY209" fmla="*/ 219920 h 361466"/>
                <a:gd name="connsiteX210" fmla="*/ 126198 w 977755"/>
                <a:gd name="connsiteY210" fmla="*/ 209927 h 361466"/>
                <a:gd name="connsiteX211" fmla="*/ 204644 w 977755"/>
                <a:gd name="connsiteY211" fmla="*/ 208856 h 361466"/>
                <a:gd name="connsiteX212" fmla="*/ 215708 w 977755"/>
                <a:gd name="connsiteY212" fmla="*/ 219920 h 361466"/>
                <a:gd name="connsiteX213" fmla="*/ 204644 w 977755"/>
                <a:gd name="connsiteY213" fmla="*/ 230984 h 361466"/>
                <a:gd name="connsiteX214" fmla="*/ 193580 w 977755"/>
                <a:gd name="connsiteY214" fmla="*/ 219920 h 361466"/>
                <a:gd name="connsiteX215" fmla="*/ 204644 w 977755"/>
                <a:gd name="connsiteY215" fmla="*/ 208856 h 361466"/>
                <a:gd name="connsiteX216" fmla="*/ 361536 w 977755"/>
                <a:gd name="connsiteY216" fmla="*/ 206358 h 361466"/>
                <a:gd name="connsiteX217" fmla="*/ 375098 w 977755"/>
                <a:gd name="connsiteY217" fmla="*/ 219920 h 361466"/>
                <a:gd name="connsiteX218" fmla="*/ 361536 w 977755"/>
                <a:gd name="connsiteY218" fmla="*/ 233482 h 361466"/>
                <a:gd name="connsiteX219" fmla="*/ 347974 w 977755"/>
                <a:gd name="connsiteY219" fmla="*/ 219920 h 361466"/>
                <a:gd name="connsiteX220" fmla="*/ 361536 w 977755"/>
                <a:gd name="connsiteY220" fmla="*/ 206358 h 361466"/>
                <a:gd name="connsiteX221" fmla="*/ 440054 w 977755"/>
                <a:gd name="connsiteY221" fmla="*/ 204930 h 361466"/>
                <a:gd name="connsiteX222" fmla="*/ 455043 w 977755"/>
                <a:gd name="connsiteY222" fmla="*/ 219920 h 361466"/>
                <a:gd name="connsiteX223" fmla="*/ 440054 w 977755"/>
                <a:gd name="connsiteY223" fmla="*/ 234909 h 361466"/>
                <a:gd name="connsiteX224" fmla="*/ 425064 w 977755"/>
                <a:gd name="connsiteY224" fmla="*/ 219920 h 361466"/>
                <a:gd name="connsiteX225" fmla="*/ 440054 w 977755"/>
                <a:gd name="connsiteY225" fmla="*/ 204930 h 361466"/>
                <a:gd name="connsiteX226" fmla="*/ 596946 w 977755"/>
                <a:gd name="connsiteY226" fmla="*/ 201504 h 361466"/>
                <a:gd name="connsiteX227" fmla="*/ 615362 w 977755"/>
                <a:gd name="connsiteY227" fmla="*/ 219920 h 361466"/>
                <a:gd name="connsiteX228" fmla="*/ 596946 w 977755"/>
                <a:gd name="connsiteY228" fmla="*/ 238336 h 361466"/>
                <a:gd name="connsiteX229" fmla="*/ 578530 w 977755"/>
                <a:gd name="connsiteY229" fmla="*/ 219920 h 361466"/>
                <a:gd name="connsiteX230" fmla="*/ 596946 w 977755"/>
                <a:gd name="connsiteY230" fmla="*/ 201504 h 361466"/>
                <a:gd name="connsiteX231" fmla="*/ 675321 w 977755"/>
                <a:gd name="connsiteY231" fmla="*/ 199506 h 361466"/>
                <a:gd name="connsiteX232" fmla="*/ 695735 w 977755"/>
                <a:gd name="connsiteY232" fmla="*/ 219921 h 361466"/>
                <a:gd name="connsiteX233" fmla="*/ 675321 w 977755"/>
                <a:gd name="connsiteY233" fmla="*/ 240335 h 361466"/>
                <a:gd name="connsiteX234" fmla="*/ 654906 w 977755"/>
                <a:gd name="connsiteY234" fmla="*/ 219921 h 361466"/>
                <a:gd name="connsiteX235" fmla="*/ 675321 w 977755"/>
                <a:gd name="connsiteY235" fmla="*/ 199506 h 361466"/>
                <a:gd name="connsiteX236" fmla="*/ 832283 w 977755"/>
                <a:gd name="connsiteY236" fmla="*/ 194866 h 361466"/>
                <a:gd name="connsiteX237" fmla="*/ 857337 w 977755"/>
                <a:gd name="connsiteY237" fmla="*/ 219920 h 361466"/>
                <a:gd name="connsiteX238" fmla="*/ 832283 w 977755"/>
                <a:gd name="connsiteY238" fmla="*/ 245046 h 361466"/>
                <a:gd name="connsiteX239" fmla="*/ 807229 w 977755"/>
                <a:gd name="connsiteY239" fmla="*/ 219920 h 361466"/>
                <a:gd name="connsiteX240" fmla="*/ 832283 w 977755"/>
                <a:gd name="connsiteY240" fmla="*/ 194866 h 361466"/>
                <a:gd name="connsiteX241" fmla="*/ 165529 w 977755"/>
                <a:gd name="connsiteY241" fmla="*/ 170240 h 361466"/>
                <a:gd name="connsiteX242" fmla="*/ 174237 w 977755"/>
                <a:gd name="connsiteY242" fmla="*/ 174880 h 361466"/>
                <a:gd name="connsiteX243" fmla="*/ 176022 w 977755"/>
                <a:gd name="connsiteY243" fmla="*/ 180733 h 361466"/>
                <a:gd name="connsiteX244" fmla="*/ 175165 w 977755"/>
                <a:gd name="connsiteY244" fmla="*/ 184801 h 361466"/>
                <a:gd name="connsiteX245" fmla="*/ 174166 w 977755"/>
                <a:gd name="connsiteY245" fmla="*/ 186586 h 361466"/>
                <a:gd name="connsiteX246" fmla="*/ 173024 w 977755"/>
                <a:gd name="connsiteY246" fmla="*/ 188299 h 361466"/>
                <a:gd name="connsiteX247" fmla="*/ 165600 w 977755"/>
                <a:gd name="connsiteY247" fmla="*/ 191368 h 361466"/>
                <a:gd name="connsiteX248" fmla="*/ 163459 w 977755"/>
                <a:gd name="connsiteY248" fmla="*/ 191154 h 361466"/>
                <a:gd name="connsiteX249" fmla="*/ 158177 w 977755"/>
                <a:gd name="connsiteY249" fmla="*/ 188299 h 361466"/>
                <a:gd name="connsiteX250" fmla="*/ 156892 w 977755"/>
                <a:gd name="connsiteY250" fmla="*/ 186729 h 361466"/>
                <a:gd name="connsiteX251" fmla="*/ 155893 w 977755"/>
                <a:gd name="connsiteY251" fmla="*/ 184944 h 361466"/>
                <a:gd name="connsiteX252" fmla="*/ 155250 w 977755"/>
                <a:gd name="connsiteY252" fmla="*/ 182946 h 361466"/>
                <a:gd name="connsiteX253" fmla="*/ 155036 w 977755"/>
                <a:gd name="connsiteY253" fmla="*/ 180804 h 361466"/>
                <a:gd name="connsiteX254" fmla="*/ 155250 w 977755"/>
                <a:gd name="connsiteY254" fmla="*/ 178663 h 361466"/>
                <a:gd name="connsiteX255" fmla="*/ 156820 w 977755"/>
                <a:gd name="connsiteY255" fmla="*/ 174880 h 361466"/>
                <a:gd name="connsiteX256" fmla="*/ 158105 w 977755"/>
                <a:gd name="connsiteY256" fmla="*/ 173309 h 361466"/>
                <a:gd name="connsiteX257" fmla="*/ 163387 w 977755"/>
                <a:gd name="connsiteY257" fmla="*/ 170454 h 361466"/>
                <a:gd name="connsiteX258" fmla="*/ 165529 w 977755"/>
                <a:gd name="connsiteY258" fmla="*/ 170240 h 361466"/>
                <a:gd name="connsiteX259" fmla="*/ 243903 w 977755"/>
                <a:gd name="connsiteY259" fmla="*/ 169098 h 361466"/>
                <a:gd name="connsiteX260" fmla="*/ 255538 w 977755"/>
                <a:gd name="connsiteY260" fmla="*/ 180733 h 361466"/>
                <a:gd name="connsiteX261" fmla="*/ 254610 w 977755"/>
                <a:gd name="connsiteY261" fmla="*/ 185230 h 361466"/>
                <a:gd name="connsiteX262" fmla="*/ 252111 w 977755"/>
                <a:gd name="connsiteY262" fmla="*/ 188942 h 361466"/>
                <a:gd name="connsiteX263" fmla="*/ 243903 w 977755"/>
                <a:gd name="connsiteY263" fmla="*/ 192368 h 361466"/>
                <a:gd name="connsiteX264" fmla="*/ 235694 w 977755"/>
                <a:gd name="connsiteY264" fmla="*/ 188942 h 361466"/>
                <a:gd name="connsiteX265" fmla="*/ 233196 w 977755"/>
                <a:gd name="connsiteY265" fmla="*/ 185230 h 361466"/>
                <a:gd name="connsiteX266" fmla="*/ 232268 w 977755"/>
                <a:gd name="connsiteY266" fmla="*/ 180733 h 361466"/>
                <a:gd name="connsiteX267" fmla="*/ 243903 w 977755"/>
                <a:gd name="connsiteY267" fmla="*/ 169098 h 361466"/>
                <a:gd name="connsiteX268" fmla="*/ 400795 w 977755"/>
                <a:gd name="connsiteY268" fmla="*/ 166385 h 361466"/>
                <a:gd name="connsiteX269" fmla="*/ 415071 w 977755"/>
                <a:gd name="connsiteY269" fmla="*/ 180661 h 361466"/>
                <a:gd name="connsiteX270" fmla="*/ 413929 w 977755"/>
                <a:gd name="connsiteY270" fmla="*/ 186229 h 361466"/>
                <a:gd name="connsiteX271" fmla="*/ 410859 w 977755"/>
                <a:gd name="connsiteY271" fmla="*/ 190797 h 361466"/>
                <a:gd name="connsiteX272" fmla="*/ 400795 w 977755"/>
                <a:gd name="connsiteY272" fmla="*/ 195008 h 361466"/>
                <a:gd name="connsiteX273" fmla="*/ 390730 w 977755"/>
                <a:gd name="connsiteY273" fmla="*/ 190797 h 361466"/>
                <a:gd name="connsiteX274" fmla="*/ 387661 w 977755"/>
                <a:gd name="connsiteY274" fmla="*/ 186229 h 361466"/>
                <a:gd name="connsiteX275" fmla="*/ 386519 w 977755"/>
                <a:gd name="connsiteY275" fmla="*/ 180661 h 361466"/>
                <a:gd name="connsiteX276" fmla="*/ 400795 w 977755"/>
                <a:gd name="connsiteY276" fmla="*/ 166385 h 361466"/>
                <a:gd name="connsiteX277" fmla="*/ 479098 w 977755"/>
                <a:gd name="connsiteY277" fmla="*/ 164815 h 361466"/>
                <a:gd name="connsiteX278" fmla="*/ 492232 w 977755"/>
                <a:gd name="connsiteY278" fmla="*/ 171810 h 361466"/>
                <a:gd name="connsiteX279" fmla="*/ 494944 w 977755"/>
                <a:gd name="connsiteY279" fmla="*/ 180661 h 361466"/>
                <a:gd name="connsiteX280" fmla="*/ 493731 w 977755"/>
                <a:gd name="connsiteY280" fmla="*/ 186800 h 361466"/>
                <a:gd name="connsiteX281" fmla="*/ 492303 w 977755"/>
                <a:gd name="connsiteY281" fmla="*/ 189512 h 361466"/>
                <a:gd name="connsiteX282" fmla="*/ 490304 w 977755"/>
                <a:gd name="connsiteY282" fmla="*/ 191939 h 361466"/>
                <a:gd name="connsiteX283" fmla="*/ 479098 w 977755"/>
                <a:gd name="connsiteY283" fmla="*/ 196579 h 361466"/>
                <a:gd name="connsiteX284" fmla="*/ 475886 w 977755"/>
                <a:gd name="connsiteY284" fmla="*/ 196222 h 361466"/>
                <a:gd name="connsiteX285" fmla="*/ 467891 w 977755"/>
                <a:gd name="connsiteY285" fmla="*/ 191939 h 361466"/>
                <a:gd name="connsiteX286" fmla="*/ 465964 w 977755"/>
                <a:gd name="connsiteY286" fmla="*/ 189584 h 361466"/>
                <a:gd name="connsiteX287" fmla="*/ 464536 w 977755"/>
                <a:gd name="connsiteY287" fmla="*/ 186871 h 361466"/>
                <a:gd name="connsiteX288" fmla="*/ 463608 w 977755"/>
                <a:gd name="connsiteY288" fmla="*/ 183873 h 361466"/>
                <a:gd name="connsiteX289" fmla="*/ 463323 w 977755"/>
                <a:gd name="connsiteY289" fmla="*/ 180661 h 361466"/>
                <a:gd name="connsiteX290" fmla="*/ 463608 w 977755"/>
                <a:gd name="connsiteY290" fmla="*/ 177449 h 361466"/>
                <a:gd name="connsiteX291" fmla="*/ 465964 w 977755"/>
                <a:gd name="connsiteY291" fmla="*/ 171810 h 361466"/>
                <a:gd name="connsiteX292" fmla="*/ 467891 w 977755"/>
                <a:gd name="connsiteY292" fmla="*/ 169455 h 361466"/>
                <a:gd name="connsiteX293" fmla="*/ 475886 w 977755"/>
                <a:gd name="connsiteY293" fmla="*/ 165172 h 361466"/>
                <a:gd name="connsiteX294" fmla="*/ 479098 w 977755"/>
                <a:gd name="connsiteY294" fmla="*/ 164815 h 361466"/>
                <a:gd name="connsiteX295" fmla="*/ 636061 w 977755"/>
                <a:gd name="connsiteY295" fmla="*/ 161317 h 361466"/>
                <a:gd name="connsiteX296" fmla="*/ 652193 w 977755"/>
                <a:gd name="connsiteY296" fmla="*/ 169883 h 361466"/>
                <a:gd name="connsiteX297" fmla="*/ 655476 w 977755"/>
                <a:gd name="connsiteY297" fmla="*/ 180732 h 361466"/>
                <a:gd name="connsiteX298" fmla="*/ 653977 w 977755"/>
                <a:gd name="connsiteY298" fmla="*/ 188298 h 361466"/>
                <a:gd name="connsiteX299" fmla="*/ 652193 w 977755"/>
                <a:gd name="connsiteY299" fmla="*/ 191582 h 361466"/>
                <a:gd name="connsiteX300" fmla="*/ 649766 w 977755"/>
                <a:gd name="connsiteY300" fmla="*/ 194437 h 361466"/>
                <a:gd name="connsiteX301" fmla="*/ 636061 w 977755"/>
                <a:gd name="connsiteY301" fmla="*/ 200148 h 361466"/>
                <a:gd name="connsiteX302" fmla="*/ 632135 w 977755"/>
                <a:gd name="connsiteY302" fmla="*/ 199719 h 361466"/>
                <a:gd name="connsiteX303" fmla="*/ 622356 w 977755"/>
                <a:gd name="connsiteY303" fmla="*/ 194437 h 361466"/>
                <a:gd name="connsiteX304" fmla="*/ 620001 w 977755"/>
                <a:gd name="connsiteY304" fmla="*/ 191582 h 361466"/>
                <a:gd name="connsiteX305" fmla="*/ 618216 w 977755"/>
                <a:gd name="connsiteY305" fmla="*/ 188298 h 361466"/>
                <a:gd name="connsiteX306" fmla="*/ 617074 w 977755"/>
                <a:gd name="connsiteY306" fmla="*/ 184658 h 361466"/>
                <a:gd name="connsiteX307" fmla="*/ 616646 w 977755"/>
                <a:gd name="connsiteY307" fmla="*/ 180732 h 361466"/>
                <a:gd name="connsiteX308" fmla="*/ 617074 w 977755"/>
                <a:gd name="connsiteY308" fmla="*/ 176806 h 361466"/>
                <a:gd name="connsiteX309" fmla="*/ 620001 w 977755"/>
                <a:gd name="connsiteY309" fmla="*/ 169883 h 361466"/>
                <a:gd name="connsiteX310" fmla="*/ 622356 w 977755"/>
                <a:gd name="connsiteY310" fmla="*/ 167027 h 361466"/>
                <a:gd name="connsiteX311" fmla="*/ 632135 w 977755"/>
                <a:gd name="connsiteY311" fmla="*/ 161745 h 361466"/>
                <a:gd name="connsiteX312" fmla="*/ 636061 w 977755"/>
                <a:gd name="connsiteY312" fmla="*/ 161317 h 361466"/>
                <a:gd name="connsiteX313" fmla="*/ 714579 w 977755"/>
                <a:gd name="connsiteY313" fmla="*/ 159247 h 361466"/>
                <a:gd name="connsiteX314" fmla="*/ 736064 w 977755"/>
                <a:gd name="connsiteY314" fmla="*/ 180732 h 361466"/>
                <a:gd name="connsiteX315" fmla="*/ 734351 w 977755"/>
                <a:gd name="connsiteY315" fmla="*/ 189084 h 361466"/>
                <a:gd name="connsiteX316" fmla="*/ 729854 w 977755"/>
                <a:gd name="connsiteY316" fmla="*/ 195936 h 361466"/>
                <a:gd name="connsiteX317" fmla="*/ 714651 w 977755"/>
                <a:gd name="connsiteY317" fmla="*/ 202218 h 361466"/>
                <a:gd name="connsiteX318" fmla="*/ 699447 w 977755"/>
                <a:gd name="connsiteY318" fmla="*/ 195936 h 361466"/>
                <a:gd name="connsiteX319" fmla="*/ 694807 w 977755"/>
                <a:gd name="connsiteY319" fmla="*/ 189084 h 361466"/>
                <a:gd name="connsiteX320" fmla="*/ 693094 w 977755"/>
                <a:gd name="connsiteY320" fmla="*/ 180732 h 361466"/>
                <a:gd name="connsiteX321" fmla="*/ 714579 w 977755"/>
                <a:gd name="connsiteY321" fmla="*/ 159247 h 361466"/>
                <a:gd name="connsiteX322" fmla="*/ 871470 w 977755"/>
                <a:gd name="connsiteY322" fmla="*/ 154322 h 361466"/>
                <a:gd name="connsiteX323" fmla="*/ 897881 w 977755"/>
                <a:gd name="connsiteY323" fmla="*/ 180732 h 361466"/>
                <a:gd name="connsiteX324" fmla="*/ 895811 w 977755"/>
                <a:gd name="connsiteY324" fmla="*/ 191011 h 361466"/>
                <a:gd name="connsiteX325" fmla="*/ 890172 w 977755"/>
                <a:gd name="connsiteY325" fmla="*/ 199434 h 361466"/>
                <a:gd name="connsiteX326" fmla="*/ 871470 w 977755"/>
                <a:gd name="connsiteY326" fmla="*/ 207143 h 361466"/>
                <a:gd name="connsiteX327" fmla="*/ 852769 w 977755"/>
                <a:gd name="connsiteY327" fmla="*/ 199434 h 361466"/>
                <a:gd name="connsiteX328" fmla="*/ 847130 w 977755"/>
                <a:gd name="connsiteY328" fmla="*/ 191011 h 361466"/>
                <a:gd name="connsiteX329" fmla="*/ 845060 w 977755"/>
                <a:gd name="connsiteY329" fmla="*/ 180732 h 361466"/>
                <a:gd name="connsiteX330" fmla="*/ 871470 w 977755"/>
                <a:gd name="connsiteY330" fmla="*/ 154322 h 361466"/>
                <a:gd name="connsiteX331" fmla="*/ 126198 w 977755"/>
                <a:gd name="connsiteY331" fmla="*/ 131481 h 361466"/>
                <a:gd name="connsiteX332" fmla="*/ 136191 w 977755"/>
                <a:gd name="connsiteY332" fmla="*/ 141474 h 361466"/>
                <a:gd name="connsiteX333" fmla="*/ 126198 w 977755"/>
                <a:gd name="connsiteY333" fmla="*/ 151467 h 361466"/>
                <a:gd name="connsiteX334" fmla="*/ 116205 w 977755"/>
                <a:gd name="connsiteY334" fmla="*/ 141474 h 361466"/>
                <a:gd name="connsiteX335" fmla="*/ 126198 w 977755"/>
                <a:gd name="connsiteY335" fmla="*/ 131481 h 361466"/>
                <a:gd name="connsiteX336" fmla="*/ 204644 w 977755"/>
                <a:gd name="connsiteY336" fmla="*/ 130410 h 361466"/>
                <a:gd name="connsiteX337" fmla="*/ 215708 w 977755"/>
                <a:gd name="connsiteY337" fmla="*/ 141474 h 361466"/>
                <a:gd name="connsiteX338" fmla="*/ 204644 w 977755"/>
                <a:gd name="connsiteY338" fmla="*/ 152538 h 361466"/>
                <a:gd name="connsiteX339" fmla="*/ 193580 w 977755"/>
                <a:gd name="connsiteY339" fmla="*/ 141474 h 361466"/>
                <a:gd name="connsiteX340" fmla="*/ 204644 w 977755"/>
                <a:gd name="connsiteY340" fmla="*/ 130410 h 361466"/>
                <a:gd name="connsiteX341" fmla="*/ 361536 w 977755"/>
                <a:gd name="connsiteY341" fmla="*/ 127912 h 361466"/>
                <a:gd name="connsiteX342" fmla="*/ 375098 w 977755"/>
                <a:gd name="connsiteY342" fmla="*/ 141474 h 361466"/>
                <a:gd name="connsiteX343" fmla="*/ 361536 w 977755"/>
                <a:gd name="connsiteY343" fmla="*/ 155036 h 361466"/>
                <a:gd name="connsiteX344" fmla="*/ 347974 w 977755"/>
                <a:gd name="connsiteY344" fmla="*/ 141474 h 361466"/>
                <a:gd name="connsiteX345" fmla="*/ 361536 w 977755"/>
                <a:gd name="connsiteY345" fmla="*/ 127912 h 361466"/>
                <a:gd name="connsiteX346" fmla="*/ 440054 w 977755"/>
                <a:gd name="connsiteY346" fmla="*/ 126484 h 361466"/>
                <a:gd name="connsiteX347" fmla="*/ 455043 w 977755"/>
                <a:gd name="connsiteY347" fmla="*/ 141474 h 361466"/>
                <a:gd name="connsiteX348" fmla="*/ 440054 w 977755"/>
                <a:gd name="connsiteY348" fmla="*/ 156463 h 361466"/>
                <a:gd name="connsiteX349" fmla="*/ 425064 w 977755"/>
                <a:gd name="connsiteY349" fmla="*/ 141474 h 361466"/>
                <a:gd name="connsiteX350" fmla="*/ 440054 w 977755"/>
                <a:gd name="connsiteY350" fmla="*/ 126484 h 361466"/>
                <a:gd name="connsiteX351" fmla="*/ 596946 w 977755"/>
                <a:gd name="connsiteY351" fmla="*/ 123058 h 361466"/>
                <a:gd name="connsiteX352" fmla="*/ 615362 w 977755"/>
                <a:gd name="connsiteY352" fmla="*/ 141474 h 361466"/>
                <a:gd name="connsiteX353" fmla="*/ 596946 w 977755"/>
                <a:gd name="connsiteY353" fmla="*/ 159890 h 361466"/>
                <a:gd name="connsiteX354" fmla="*/ 578530 w 977755"/>
                <a:gd name="connsiteY354" fmla="*/ 141474 h 361466"/>
                <a:gd name="connsiteX355" fmla="*/ 596946 w 977755"/>
                <a:gd name="connsiteY355" fmla="*/ 123058 h 361466"/>
                <a:gd name="connsiteX356" fmla="*/ 675321 w 977755"/>
                <a:gd name="connsiteY356" fmla="*/ 121059 h 361466"/>
                <a:gd name="connsiteX357" fmla="*/ 695735 w 977755"/>
                <a:gd name="connsiteY357" fmla="*/ 141474 h 361466"/>
                <a:gd name="connsiteX358" fmla="*/ 675321 w 977755"/>
                <a:gd name="connsiteY358" fmla="*/ 161888 h 361466"/>
                <a:gd name="connsiteX359" fmla="*/ 654906 w 977755"/>
                <a:gd name="connsiteY359" fmla="*/ 141474 h 361466"/>
                <a:gd name="connsiteX360" fmla="*/ 675321 w 977755"/>
                <a:gd name="connsiteY360" fmla="*/ 121059 h 361466"/>
                <a:gd name="connsiteX361" fmla="*/ 832283 w 977755"/>
                <a:gd name="connsiteY361" fmla="*/ 116348 h 361466"/>
                <a:gd name="connsiteX362" fmla="*/ 857337 w 977755"/>
                <a:gd name="connsiteY362" fmla="*/ 141474 h 361466"/>
                <a:gd name="connsiteX363" fmla="*/ 832283 w 977755"/>
                <a:gd name="connsiteY363" fmla="*/ 166528 h 361466"/>
                <a:gd name="connsiteX364" fmla="*/ 807229 w 977755"/>
                <a:gd name="connsiteY364" fmla="*/ 141474 h 361466"/>
                <a:gd name="connsiteX365" fmla="*/ 832283 w 977755"/>
                <a:gd name="connsiteY365" fmla="*/ 116348 h 361466"/>
                <a:gd name="connsiteX366" fmla="*/ 910730 w 977755"/>
                <a:gd name="connsiteY366" fmla="*/ 113636 h 361466"/>
                <a:gd name="connsiteX367" fmla="*/ 938496 w 977755"/>
                <a:gd name="connsiteY367" fmla="*/ 141474 h 361466"/>
                <a:gd name="connsiteX368" fmla="*/ 930397 w 977755"/>
                <a:gd name="connsiteY368" fmla="*/ 161004 h 361466"/>
                <a:gd name="connsiteX369" fmla="*/ 949989 w 977755"/>
                <a:gd name="connsiteY369" fmla="*/ 152895 h 361466"/>
                <a:gd name="connsiteX370" fmla="*/ 977755 w 977755"/>
                <a:gd name="connsiteY370" fmla="*/ 180662 h 361466"/>
                <a:gd name="connsiteX371" fmla="*/ 975542 w 977755"/>
                <a:gd name="connsiteY371" fmla="*/ 191511 h 361466"/>
                <a:gd name="connsiteX372" fmla="*/ 969618 w 977755"/>
                <a:gd name="connsiteY372" fmla="*/ 200362 h 361466"/>
                <a:gd name="connsiteX373" fmla="*/ 949989 w 977755"/>
                <a:gd name="connsiteY373" fmla="*/ 208500 h 361466"/>
                <a:gd name="connsiteX374" fmla="*/ 930410 w 977755"/>
                <a:gd name="connsiteY374" fmla="*/ 200383 h 361466"/>
                <a:gd name="connsiteX375" fmla="*/ 938496 w 977755"/>
                <a:gd name="connsiteY375" fmla="*/ 219920 h 361466"/>
                <a:gd name="connsiteX376" fmla="*/ 910730 w 977755"/>
                <a:gd name="connsiteY376" fmla="*/ 247758 h 361466"/>
                <a:gd name="connsiteX377" fmla="*/ 882963 w 977755"/>
                <a:gd name="connsiteY377" fmla="*/ 219920 h 361466"/>
                <a:gd name="connsiteX378" fmla="*/ 910730 w 977755"/>
                <a:gd name="connsiteY378" fmla="*/ 192153 h 361466"/>
                <a:gd name="connsiteX379" fmla="*/ 930281 w 977755"/>
                <a:gd name="connsiteY379" fmla="*/ 200246 h 361466"/>
                <a:gd name="connsiteX380" fmla="*/ 924435 w 977755"/>
                <a:gd name="connsiteY380" fmla="*/ 191511 h 361466"/>
                <a:gd name="connsiteX381" fmla="*/ 922222 w 977755"/>
                <a:gd name="connsiteY381" fmla="*/ 180662 h 361466"/>
                <a:gd name="connsiteX382" fmla="*/ 930295 w 977755"/>
                <a:gd name="connsiteY382" fmla="*/ 161159 h 361466"/>
                <a:gd name="connsiteX383" fmla="*/ 910730 w 977755"/>
                <a:gd name="connsiteY383" fmla="*/ 169241 h 361466"/>
                <a:gd name="connsiteX384" fmla="*/ 882963 w 977755"/>
                <a:gd name="connsiteY384" fmla="*/ 141474 h 361466"/>
                <a:gd name="connsiteX385" fmla="*/ 910730 w 977755"/>
                <a:gd name="connsiteY385" fmla="*/ 113636 h 361466"/>
                <a:gd name="connsiteX386" fmla="*/ 86939 w 977755"/>
                <a:gd name="connsiteY386" fmla="*/ 92793 h 361466"/>
                <a:gd name="connsiteX387" fmla="*/ 96433 w 977755"/>
                <a:gd name="connsiteY387" fmla="*/ 102286 h 361466"/>
                <a:gd name="connsiteX388" fmla="*/ 86939 w 977755"/>
                <a:gd name="connsiteY388" fmla="*/ 111780 h 361466"/>
                <a:gd name="connsiteX389" fmla="*/ 77446 w 977755"/>
                <a:gd name="connsiteY389" fmla="*/ 102286 h 361466"/>
                <a:gd name="connsiteX390" fmla="*/ 86939 w 977755"/>
                <a:gd name="connsiteY390" fmla="*/ 92793 h 361466"/>
                <a:gd name="connsiteX391" fmla="*/ 165457 w 977755"/>
                <a:gd name="connsiteY391" fmla="*/ 91794 h 361466"/>
                <a:gd name="connsiteX392" fmla="*/ 174165 w 977755"/>
                <a:gd name="connsiteY392" fmla="*/ 96434 h 361466"/>
                <a:gd name="connsiteX393" fmla="*/ 175950 w 977755"/>
                <a:gd name="connsiteY393" fmla="*/ 102287 h 361466"/>
                <a:gd name="connsiteX394" fmla="*/ 174165 w 977755"/>
                <a:gd name="connsiteY394" fmla="*/ 108140 h 361466"/>
                <a:gd name="connsiteX395" fmla="*/ 165457 w 977755"/>
                <a:gd name="connsiteY395" fmla="*/ 112922 h 361466"/>
                <a:gd name="connsiteX396" fmla="*/ 163315 w 977755"/>
                <a:gd name="connsiteY396" fmla="*/ 112708 h 361466"/>
                <a:gd name="connsiteX397" fmla="*/ 158033 w 977755"/>
                <a:gd name="connsiteY397" fmla="*/ 109853 h 361466"/>
                <a:gd name="connsiteX398" fmla="*/ 156748 w 977755"/>
                <a:gd name="connsiteY398" fmla="*/ 108283 h 361466"/>
                <a:gd name="connsiteX399" fmla="*/ 155178 w 977755"/>
                <a:gd name="connsiteY399" fmla="*/ 104500 h 361466"/>
                <a:gd name="connsiteX400" fmla="*/ 154964 w 977755"/>
                <a:gd name="connsiteY400" fmla="*/ 102358 h 361466"/>
                <a:gd name="connsiteX401" fmla="*/ 155178 w 977755"/>
                <a:gd name="connsiteY401" fmla="*/ 100217 h 361466"/>
                <a:gd name="connsiteX402" fmla="*/ 156748 w 977755"/>
                <a:gd name="connsiteY402" fmla="*/ 96434 h 361466"/>
                <a:gd name="connsiteX403" fmla="*/ 158033 w 977755"/>
                <a:gd name="connsiteY403" fmla="*/ 94863 h 361466"/>
                <a:gd name="connsiteX404" fmla="*/ 163315 w 977755"/>
                <a:gd name="connsiteY404" fmla="*/ 92008 h 361466"/>
                <a:gd name="connsiteX405" fmla="*/ 165457 w 977755"/>
                <a:gd name="connsiteY405" fmla="*/ 91794 h 361466"/>
                <a:gd name="connsiteX406" fmla="*/ 322349 w 977755"/>
                <a:gd name="connsiteY406" fmla="*/ 89367 h 361466"/>
                <a:gd name="connsiteX407" fmla="*/ 329559 w 977755"/>
                <a:gd name="connsiteY407" fmla="*/ 91580 h 361466"/>
                <a:gd name="connsiteX408" fmla="*/ 335198 w 977755"/>
                <a:gd name="connsiteY408" fmla="*/ 102287 h 361466"/>
                <a:gd name="connsiteX409" fmla="*/ 329559 w 977755"/>
                <a:gd name="connsiteY409" fmla="*/ 112994 h 361466"/>
                <a:gd name="connsiteX410" fmla="*/ 322349 w 977755"/>
                <a:gd name="connsiteY410" fmla="*/ 115206 h 361466"/>
                <a:gd name="connsiteX411" fmla="*/ 319780 w 977755"/>
                <a:gd name="connsiteY411" fmla="*/ 114921 h 361466"/>
                <a:gd name="connsiteX412" fmla="*/ 309501 w 977755"/>
                <a:gd name="connsiteY412" fmla="*/ 102287 h 361466"/>
                <a:gd name="connsiteX413" fmla="*/ 319780 w 977755"/>
                <a:gd name="connsiteY413" fmla="*/ 89653 h 361466"/>
                <a:gd name="connsiteX414" fmla="*/ 322349 w 977755"/>
                <a:gd name="connsiteY414" fmla="*/ 89367 h 361466"/>
                <a:gd name="connsiteX415" fmla="*/ 400795 w 977755"/>
                <a:gd name="connsiteY415" fmla="*/ 88011 h 361466"/>
                <a:gd name="connsiteX416" fmla="*/ 415071 w 977755"/>
                <a:gd name="connsiteY416" fmla="*/ 102287 h 361466"/>
                <a:gd name="connsiteX417" fmla="*/ 400795 w 977755"/>
                <a:gd name="connsiteY417" fmla="*/ 116563 h 361466"/>
                <a:gd name="connsiteX418" fmla="*/ 386519 w 977755"/>
                <a:gd name="connsiteY418" fmla="*/ 102287 h 361466"/>
                <a:gd name="connsiteX419" fmla="*/ 400795 w 977755"/>
                <a:gd name="connsiteY419" fmla="*/ 88011 h 361466"/>
                <a:gd name="connsiteX420" fmla="*/ 557687 w 977755"/>
                <a:gd name="connsiteY420" fmla="*/ 84798 h 361466"/>
                <a:gd name="connsiteX421" fmla="*/ 575175 w 977755"/>
                <a:gd name="connsiteY421" fmla="*/ 102286 h 361466"/>
                <a:gd name="connsiteX422" fmla="*/ 557687 w 977755"/>
                <a:gd name="connsiteY422" fmla="*/ 119774 h 361466"/>
                <a:gd name="connsiteX423" fmla="*/ 540199 w 977755"/>
                <a:gd name="connsiteY423" fmla="*/ 102286 h 361466"/>
                <a:gd name="connsiteX424" fmla="*/ 557687 w 977755"/>
                <a:gd name="connsiteY424" fmla="*/ 84798 h 361466"/>
                <a:gd name="connsiteX425" fmla="*/ 636061 w 977755"/>
                <a:gd name="connsiteY425" fmla="*/ 82871 h 361466"/>
                <a:gd name="connsiteX426" fmla="*/ 652193 w 977755"/>
                <a:gd name="connsiteY426" fmla="*/ 91437 h 361466"/>
                <a:gd name="connsiteX427" fmla="*/ 655476 w 977755"/>
                <a:gd name="connsiteY427" fmla="*/ 102286 h 361466"/>
                <a:gd name="connsiteX428" fmla="*/ 652193 w 977755"/>
                <a:gd name="connsiteY428" fmla="*/ 113136 h 361466"/>
                <a:gd name="connsiteX429" fmla="*/ 636061 w 977755"/>
                <a:gd name="connsiteY429" fmla="*/ 121702 h 361466"/>
                <a:gd name="connsiteX430" fmla="*/ 632135 w 977755"/>
                <a:gd name="connsiteY430" fmla="*/ 121273 h 361466"/>
                <a:gd name="connsiteX431" fmla="*/ 622356 w 977755"/>
                <a:gd name="connsiteY431" fmla="*/ 115991 h 361466"/>
                <a:gd name="connsiteX432" fmla="*/ 620001 w 977755"/>
                <a:gd name="connsiteY432" fmla="*/ 113136 h 361466"/>
                <a:gd name="connsiteX433" fmla="*/ 617074 w 977755"/>
                <a:gd name="connsiteY433" fmla="*/ 106212 h 361466"/>
                <a:gd name="connsiteX434" fmla="*/ 616646 w 977755"/>
                <a:gd name="connsiteY434" fmla="*/ 102286 h 361466"/>
                <a:gd name="connsiteX435" fmla="*/ 617074 w 977755"/>
                <a:gd name="connsiteY435" fmla="*/ 98360 h 361466"/>
                <a:gd name="connsiteX436" fmla="*/ 620001 w 977755"/>
                <a:gd name="connsiteY436" fmla="*/ 91437 h 361466"/>
                <a:gd name="connsiteX437" fmla="*/ 622356 w 977755"/>
                <a:gd name="connsiteY437" fmla="*/ 88581 h 361466"/>
                <a:gd name="connsiteX438" fmla="*/ 632135 w 977755"/>
                <a:gd name="connsiteY438" fmla="*/ 83299 h 361466"/>
                <a:gd name="connsiteX439" fmla="*/ 636061 w 977755"/>
                <a:gd name="connsiteY439" fmla="*/ 82871 h 361466"/>
                <a:gd name="connsiteX440" fmla="*/ 793025 w 977755"/>
                <a:gd name="connsiteY440" fmla="*/ 78446 h 361466"/>
                <a:gd name="connsiteX441" fmla="*/ 806373 w 977755"/>
                <a:gd name="connsiteY441" fmla="*/ 82515 h 361466"/>
                <a:gd name="connsiteX442" fmla="*/ 816865 w 977755"/>
                <a:gd name="connsiteY442" fmla="*/ 102287 h 361466"/>
                <a:gd name="connsiteX443" fmla="*/ 806373 w 977755"/>
                <a:gd name="connsiteY443" fmla="*/ 122059 h 361466"/>
                <a:gd name="connsiteX444" fmla="*/ 793025 w 977755"/>
                <a:gd name="connsiteY444" fmla="*/ 126128 h 361466"/>
                <a:gd name="connsiteX445" fmla="*/ 788242 w 977755"/>
                <a:gd name="connsiteY445" fmla="*/ 125628 h 361466"/>
                <a:gd name="connsiteX446" fmla="*/ 769184 w 977755"/>
                <a:gd name="connsiteY446" fmla="*/ 102287 h 361466"/>
                <a:gd name="connsiteX447" fmla="*/ 788242 w 977755"/>
                <a:gd name="connsiteY447" fmla="*/ 78946 h 361466"/>
                <a:gd name="connsiteX448" fmla="*/ 793025 w 977755"/>
                <a:gd name="connsiteY448" fmla="*/ 78446 h 361466"/>
                <a:gd name="connsiteX449" fmla="*/ 871470 w 977755"/>
                <a:gd name="connsiteY449" fmla="*/ 75876 h 361466"/>
                <a:gd name="connsiteX450" fmla="*/ 897881 w 977755"/>
                <a:gd name="connsiteY450" fmla="*/ 102286 h 361466"/>
                <a:gd name="connsiteX451" fmla="*/ 871470 w 977755"/>
                <a:gd name="connsiteY451" fmla="*/ 128697 h 361466"/>
                <a:gd name="connsiteX452" fmla="*/ 845060 w 977755"/>
                <a:gd name="connsiteY452" fmla="*/ 102286 h 361466"/>
                <a:gd name="connsiteX453" fmla="*/ 871470 w 977755"/>
                <a:gd name="connsiteY453" fmla="*/ 75876 h 361466"/>
                <a:gd name="connsiteX454" fmla="*/ 47753 w 977755"/>
                <a:gd name="connsiteY454" fmla="*/ 54034 h 361466"/>
                <a:gd name="connsiteX455" fmla="*/ 56747 w 977755"/>
                <a:gd name="connsiteY455" fmla="*/ 63028 h 361466"/>
                <a:gd name="connsiteX456" fmla="*/ 47753 w 977755"/>
                <a:gd name="connsiteY456" fmla="*/ 72022 h 361466"/>
                <a:gd name="connsiteX457" fmla="*/ 38759 w 977755"/>
                <a:gd name="connsiteY457" fmla="*/ 63028 h 361466"/>
                <a:gd name="connsiteX458" fmla="*/ 47753 w 977755"/>
                <a:gd name="connsiteY458" fmla="*/ 54034 h 361466"/>
                <a:gd name="connsiteX459" fmla="*/ 126198 w 977755"/>
                <a:gd name="connsiteY459" fmla="*/ 53035 h 361466"/>
                <a:gd name="connsiteX460" fmla="*/ 136191 w 977755"/>
                <a:gd name="connsiteY460" fmla="*/ 63028 h 361466"/>
                <a:gd name="connsiteX461" fmla="*/ 126198 w 977755"/>
                <a:gd name="connsiteY461" fmla="*/ 73021 h 361466"/>
                <a:gd name="connsiteX462" fmla="*/ 116205 w 977755"/>
                <a:gd name="connsiteY462" fmla="*/ 63028 h 361466"/>
                <a:gd name="connsiteX463" fmla="*/ 126198 w 977755"/>
                <a:gd name="connsiteY463" fmla="*/ 53035 h 361466"/>
                <a:gd name="connsiteX464" fmla="*/ 283162 w 977755"/>
                <a:gd name="connsiteY464" fmla="*/ 50822 h 361466"/>
                <a:gd name="connsiteX465" fmla="*/ 295368 w 977755"/>
                <a:gd name="connsiteY465" fmla="*/ 63028 h 361466"/>
                <a:gd name="connsiteX466" fmla="*/ 283162 w 977755"/>
                <a:gd name="connsiteY466" fmla="*/ 75234 h 361466"/>
                <a:gd name="connsiteX467" fmla="*/ 270956 w 977755"/>
                <a:gd name="connsiteY467" fmla="*/ 63028 h 361466"/>
                <a:gd name="connsiteX468" fmla="*/ 283162 w 977755"/>
                <a:gd name="connsiteY468" fmla="*/ 50822 h 361466"/>
                <a:gd name="connsiteX469" fmla="*/ 361536 w 977755"/>
                <a:gd name="connsiteY469" fmla="*/ 49466 h 361466"/>
                <a:gd name="connsiteX470" fmla="*/ 375098 w 977755"/>
                <a:gd name="connsiteY470" fmla="*/ 63028 h 361466"/>
                <a:gd name="connsiteX471" fmla="*/ 361536 w 977755"/>
                <a:gd name="connsiteY471" fmla="*/ 76590 h 361466"/>
                <a:gd name="connsiteX472" fmla="*/ 347974 w 977755"/>
                <a:gd name="connsiteY472" fmla="*/ 63028 h 361466"/>
                <a:gd name="connsiteX473" fmla="*/ 361536 w 977755"/>
                <a:gd name="connsiteY473" fmla="*/ 49466 h 361466"/>
                <a:gd name="connsiteX474" fmla="*/ 518428 w 977755"/>
                <a:gd name="connsiteY474" fmla="*/ 46396 h 361466"/>
                <a:gd name="connsiteX475" fmla="*/ 535060 w 977755"/>
                <a:gd name="connsiteY475" fmla="*/ 63027 h 361466"/>
                <a:gd name="connsiteX476" fmla="*/ 518428 w 977755"/>
                <a:gd name="connsiteY476" fmla="*/ 79659 h 361466"/>
                <a:gd name="connsiteX477" fmla="*/ 501797 w 977755"/>
                <a:gd name="connsiteY477" fmla="*/ 63027 h 361466"/>
                <a:gd name="connsiteX478" fmla="*/ 518428 w 977755"/>
                <a:gd name="connsiteY478" fmla="*/ 46396 h 361466"/>
                <a:gd name="connsiteX479" fmla="*/ 596946 w 977755"/>
                <a:gd name="connsiteY479" fmla="*/ 44612 h 361466"/>
                <a:gd name="connsiteX480" fmla="*/ 615362 w 977755"/>
                <a:gd name="connsiteY480" fmla="*/ 63028 h 361466"/>
                <a:gd name="connsiteX481" fmla="*/ 596946 w 977755"/>
                <a:gd name="connsiteY481" fmla="*/ 81444 h 361466"/>
                <a:gd name="connsiteX482" fmla="*/ 578530 w 977755"/>
                <a:gd name="connsiteY482" fmla="*/ 63028 h 361466"/>
                <a:gd name="connsiteX483" fmla="*/ 596946 w 977755"/>
                <a:gd name="connsiteY483" fmla="*/ 44612 h 361466"/>
                <a:gd name="connsiteX484" fmla="*/ 753766 w 977755"/>
                <a:gd name="connsiteY484" fmla="*/ 40400 h 361466"/>
                <a:gd name="connsiteX485" fmla="*/ 776394 w 977755"/>
                <a:gd name="connsiteY485" fmla="*/ 63027 h 361466"/>
                <a:gd name="connsiteX486" fmla="*/ 753766 w 977755"/>
                <a:gd name="connsiteY486" fmla="*/ 85655 h 361466"/>
                <a:gd name="connsiteX487" fmla="*/ 731139 w 977755"/>
                <a:gd name="connsiteY487" fmla="*/ 63027 h 361466"/>
                <a:gd name="connsiteX488" fmla="*/ 753766 w 977755"/>
                <a:gd name="connsiteY488" fmla="*/ 40400 h 361466"/>
                <a:gd name="connsiteX489" fmla="*/ 832283 w 977755"/>
                <a:gd name="connsiteY489" fmla="*/ 37973 h 361466"/>
                <a:gd name="connsiteX490" fmla="*/ 857337 w 977755"/>
                <a:gd name="connsiteY490" fmla="*/ 63027 h 361466"/>
                <a:gd name="connsiteX491" fmla="*/ 832283 w 977755"/>
                <a:gd name="connsiteY491" fmla="*/ 88153 h 361466"/>
                <a:gd name="connsiteX492" fmla="*/ 807229 w 977755"/>
                <a:gd name="connsiteY492" fmla="*/ 63027 h 361466"/>
                <a:gd name="connsiteX493" fmla="*/ 832283 w 977755"/>
                <a:gd name="connsiteY493" fmla="*/ 37973 h 361466"/>
                <a:gd name="connsiteX494" fmla="*/ 8566 w 977755"/>
                <a:gd name="connsiteY494" fmla="*/ 15275 h 361466"/>
                <a:gd name="connsiteX495" fmla="*/ 15632 w 977755"/>
                <a:gd name="connsiteY495" fmla="*/ 19058 h 361466"/>
                <a:gd name="connsiteX496" fmla="*/ 17060 w 977755"/>
                <a:gd name="connsiteY496" fmla="*/ 23841 h 361466"/>
                <a:gd name="connsiteX497" fmla="*/ 16917 w 977755"/>
                <a:gd name="connsiteY497" fmla="*/ 25554 h 361466"/>
                <a:gd name="connsiteX498" fmla="*/ 15632 w 977755"/>
                <a:gd name="connsiteY498" fmla="*/ 28623 h 361466"/>
                <a:gd name="connsiteX499" fmla="*/ 8566 w 977755"/>
                <a:gd name="connsiteY499" fmla="*/ 32406 h 361466"/>
                <a:gd name="connsiteX500" fmla="*/ 6852 w 977755"/>
                <a:gd name="connsiteY500" fmla="*/ 32192 h 361466"/>
                <a:gd name="connsiteX501" fmla="*/ 2498 w 977755"/>
                <a:gd name="connsiteY501" fmla="*/ 29836 h 361466"/>
                <a:gd name="connsiteX502" fmla="*/ 1428 w 977755"/>
                <a:gd name="connsiteY502" fmla="*/ 28623 h 361466"/>
                <a:gd name="connsiteX503" fmla="*/ 143 w 977755"/>
                <a:gd name="connsiteY503" fmla="*/ 25554 h 361466"/>
                <a:gd name="connsiteX504" fmla="*/ 0 w 977755"/>
                <a:gd name="connsiteY504" fmla="*/ 23841 h 361466"/>
                <a:gd name="connsiteX505" fmla="*/ 143 w 977755"/>
                <a:gd name="connsiteY505" fmla="*/ 22127 h 361466"/>
                <a:gd name="connsiteX506" fmla="*/ 1428 w 977755"/>
                <a:gd name="connsiteY506" fmla="*/ 19058 h 361466"/>
                <a:gd name="connsiteX507" fmla="*/ 2498 w 977755"/>
                <a:gd name="connsiteY507" fmla="*/ 17773 h 361466"/>
                <a:gd name="connsiteX508" fmla="*/ 6852 w 977755"/>
                <a:gd name="connsiteY508" fmla="*/ 15418 h 361466"/>
                <a:gd name="connsiteX509" fmla="*/ 8566 w 977755"/>
                <a:gd name="connsiteY509" fmla="*/ 15275 h 361466"/>
                <a:gd name="connsiteX510" fmla="*/ 87011 w 977755"/>
                <a:gd name="connsiteY510" fmla="*/ 14347 h 361466"/>
                <a:gd name="connsiteX511" fmla="*/ 96505 w 977755"/>
                <a:gd name="connsiteY511" fmla="*/ 23840 h 361466"/>
                <a:gd name="connsiteX512" fmla="*/ 96291 w 977755"/>
                <a:gd name="connsiteY512" fmla="*/ 25768 h 361466"/>
                <a:gd name="connsiteX513" fmla="*/ 87011 w 977755"/>
                <a:gd name="connsiteY513" fmla="*/ 33334 h 361466"/>
                <a:gd name="connsiteX514" fmla="*/ 77732 w 977755"/>
                <a:gd name="connsiteY514" fmla="*/ 25768 h 361466"/>
                <a:gd name="connsiteX515" fmla="*/ 77518 w 977755"/>
                <a:gd name="connsiteY515" fmla="*/ 23840 h 361466"/>
                <a:gd name="connsiteX516" fmla="*/ 87011 w 977755"/>
                <a:gd name="connsiteY516" fmla="*/ 14347 h 361466"/>
                <a:gd name="connsiteX517" fmla="*/ 243832 w 977755"/>
                <a:gd name="connsiteY517" fmla="*/ 12205 h 361466"/>
                <a:gd name="connsiteX518" fmla="*/ 255467 w 977755"/>
                <a:gd name="connsiteY518" fmla="*/ 23840 h 361466"/>
                <a:gd name="connsiteX519" fmla="*/ 255253 w 977755"/>
                <a:gd name="connsiteY519" fmla="*/ 26195 h 361466"/>
                <a:gd name="connsiteX520" fmla="*/ 243832 w 977755"/>
                <a:gd name="connsiteY520" fmla="*/ 35475 h 361466"/>
                <a:gd name="connsiteX521" fmla="*/ 232411 w 977755"/>
                <a:gd name="connsiteY521" fmla="*/ 26195 h 361466"/>
                <a:gd name="connsiteX522" fmla="*/ 232197 w 977755"/>
                <a:gd name="connsiteY522" fmla="*/ 23840 h 361466"/>
                <a:gd name="connsiteX523" fmla="*/ 243832 w 977755"/>
                <a:gd name="connsiteY523" fmla="*/ 12205 h 361466"/>
                <a:gd name="connsiteX524" fmla="*/ 322349 w 977755"/>
                <a:gd name="connsiteY524" fmla="*/ 10921 h 361466"/>
                <a:gd name="connsiteX525" fmla="*/ 329559 w 977755"/>
                <a:gd name="connsiteY525" fmla="*/ 13134 h 361466"/>
                <a:gd name="connsiteX526" fmla="*/ 335198 w 977755"/>
                <a:gd name="connsiteY526" fmla="*/ 23841 h 361466"/>
                <a:gd name="connsiteX527" fmla="*/ 334912 w 977755"/>
                <a:gd name="connsiteY527" fmla="*/ 26410 h 361466"/>
                <a:gd name="connsiteX528" fmla="*/ 329559 w 977755"/>
                <a:gd name="connsiteY528" fmla="*/ 34476 h 361466"/>
                <a:gd name="connsiteX529" fmla="*/ 322349 w 977755"/>
                <a:gd name="connsiteY529" fmla="*/ 36689 h 361466"/>
                <a:gd name="connsiteX530" fmla="*/ 319780 w 977755"/>
                <a:gd name="connsiteY530" fmla="*/ 36404 h 361466"/>
                <a:gd name="connsiteX531" fmla="*/ 309787 w 977755"/>
                <a:gd name="connsiteY531" fmla="*/ 26410 h 361466"/>
                <a:gd name="connsiteX532" fmla="*/ 309501 w 977755"/>
                <a:gd name="connsiteY532" fmla="*/ 23841 h 361466"/>
                <a:gd name="connsiteX533" fmla="*/ 319780 w 977755"/>
                <a:gd name="connsiteY533" fmla="*/ 11207 h 361466"/>
                <a:gd name="connsiteX534" fmla="*/ 322349 w 977755"/>
                <a:gd name="connsiteY534" fmla="*/ 10921 h 361466"/>
                <a:gd name="connsiteX535" fmla="*/ 479098 w 977755"/>
                <a:gd name="connsiteY535" fmla="*/ 7994 h 361466"/>
                <a:gd name="connsiteX536" fmla="*/ 492232 w 977755"/>
                <a:gd name="connsiteY536" fmla="*/ 14989 h 361466"/>
                <a:gd name="connsiteX537" fmla="*/ 494944 w 977755"/>
                <a:gd name="connsiteY537" fmla="*/ 23840 h 361466"/>
                <a:gd name="connsiteX538" fmla="*/ 494659 w 977755"/>
                <a:gd name="connsiteY538" fmla="*/ 27052 h 361466"/>
                <a:gd name="connsiteX539" fmla="*/ 492303 w 977755"/>
                <a:gd name="connsiteY539" fmla="*/ 32691 h 361466"/>
                <a:gd name="connsiteX540" fmla="*/ 479098 w 977755"/>
                <a:gd name="connsiteY540" fmla="*/ 39615 h 361466"/>
                <a:gd name="connsiteX541" fmla="*/ 475886 w 977755"/>
                <a:gd name="connsiteY541" fmla="*/ 39258 h 361466"/>
                <a:gd name="connsiteX542" fmla="*/ 467891 w 977755"/>
                <a:gd name="connsiteY542" fmla="*/ 34975 h 361466"/>
                <a:gd name="connsiteX543" fmla="*/ 465964 w 977755"/>
                <a:gd name="connsiteY543" fmla="*/ 32620 h 361466"/>
                <a:gd name="connsiteX544" fmla="*/ 463608 w 977755"/>
                <a:gd name="connsiteY544" fmla="*/ 26981 h 361466"/>
                <a:gd name="connsiteX545" fmla="*/ 463323 w 977755"/>
                <a:gd name="connsiteY545" fmla="*/ 23769 h 361466"/>
                <a:gd name="connsiteX546" fmla="*/ 463608 w 977755"/>
                <a:gd name="connsiteY546" fmla="*/ 20557 h 361466"/>
                <a:gd name="connsiteX547" fmla="*/ 465964 w 977755"/>
                <a:gd name="connsiteY547" fmla="*/ 14918 h 361466"/>
                <a:gd name="connsiteX548" fmla="*/ 467891 w 977755"/>
                <a:gd name="connsiteY548" fmla="*/ 12562 h 361466"/>
                <a:gd name="connsiteX549" fmla="*/ 475886 w 977755"/>
                <a:gd name="connsiteY549" fmla="*/ 8280 h 361466"/>
                <a:gd name="connsiteX550" fmla="*/ 479098 w 977755"/>
                <a:gd name="connsiteY550" fmla="*/ 7994 h 361466"/>
                <a:gd name="connsiteX551" fmla="*/ 557687 w 977755"/>
                <a:gd name="connsiteY551" fmla="*/ 6352 h 361466"/>
                <a:gd name="connsiteX552" fmla="*/ 575175 w 977755"/>
                <a:gd name="connsiteY552" fmla="*/ 23840 h 361466"/>
                <a:gd name="connsiteX553" fmla="*/ 574818 w 977755"/>
                <a:gd name="connsiteY553" fmla="*/ 27338 h 361466"/>
                <a:gd name="connsiteX554" fmla="*/ 557687 w 977755"/>
                <a:gd name="connsiteY554" fmla="*/ 41328 h 361466"/>
                <a:gd name="connsiteX555" fmla="*/ 540556 w 977755"/>
                <a:gd name="connsiteY555" fmla="*/ 27338 h 361466"/>
                <a:gd name="connsiteX556" fmla="*/ 540199 w 977755"/>
                <a:gd name="connsiteY556" fmla="*/ 23840 h 361466"/>
                <a:gd name="connsiteX557" fmla="*/ 557687 w 977755"/>
                <a:gd name="connsiteY557" fmla="*/ 6352 h 361466"/>
                <a:gd name="connsiteX558" fmla="*/ 714579 w 977755"/>
                <a:gd name="connsiteY558" fmla="*/ 2284 h 361466"/>
                <a:gd name="connsiteX559" fmla="*/ 736064 w 977755"/>
                <a:gd name="connsiteY559" fmla="*/ 23769 h 361466"/>
                <a:gd name="connsiteX560" fmla="*/ 735636 w 977755"/>
                <a:gd name="connsiteY560" fmla="*/ 28123 h 361466"/>
                <a:gd name="connsiteX561" fmla="*/ 714579 w 977755"/>
                <a:gd name="connsiteY561" fmla="*/ 45326 h 361466"/>
                <a:gd name="connsiteX562" fmla="*/ 693522 w 977755"/>
                <a:gd name="connsiteY562" fmla="*/ 28123 h 361466"/>
                <a:gd name="connsiteX563" fmla="*/ 693094 w 977755"/>
                <a:gd name="connsiteY563" fmla="*/ 23769 h 361466"/>
                <a:gd name="connsiteX564" fmla="*/ 714579 w 977755"/>
                <a:gd name="connsiteY564" fmla="*/ 2284 h 361466"/>
                <a:gd name="connsiteX565" fmla="*/ 793025 w 977755"/>
                <a:gd name="connsiteY565" fmla="*/ 0 h 361466"/>
                <a:gd name="connsiteX566" fmla="*/ 806373 w 977755"/>
                <a:gd name="connsiteY566" fmla="*/ 4069 h 361466"/>
                <a:gd name="connsiteX567" fmla="*/ 816865 w 977755"/>
                <a:gd name="connsiteY567" fmla="*/ 23841 h 361466"/>
                <a:gd name="connsiteX568" fmla="*/ 816366 w 977755"/>
                <a:gd name="connsiteY568" fmla="*/ 28623 h 361466"/>
                <a:gd name="connsiteX569" fmla="*/ 806373 w 977755"/>
                <a:gd name="connsiteY569" fmla="*/ 43613 h 361466"/>
                <a:gd name="connsiteX570" fmla="*/ 793025 w 977755"/>
                <a:gd name="connsiteY570" fmla="*/ 47682 h 361466"/>
                <a:gd name="connsiteX571" fmla="*/ 788242 w 977755"/>
                <a:gd name="connsiteY571" fmla="*/ 47182 h 361466"/>
                <a:gd name="connsiteX572" fmla="*/ 769684 w 977755"/>
                <a:gd name="connsiteY572" fmla="*/ 28623 h 361466"/>
                <a:gd name="connsiteX573" fmla="*/ 769184 w 977755"/>
                <a:gd name="connsiteY573" fmla="*/ 23841 h 361466"/>
                <a:gd name="connsiteX574" fmla="*/ 788242 w 977755"/>
                <a:gd name="connsiteY574" fmla="*/ 500 h 361466"/>
                <a:gd name="connsiteX575" fmla="*/ 793025 w 977755"/>
                <a:gd name="connsiteY575" fmla="*/ 0 h 36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977755" h="361466">
                  <a:moveTo>
                    <a:pt x="8566" y="329059"/>
                  </a:moveTo>
                  <a:cubicBezTo>
                    <a:pt x="11492" y="329059"/>
                    <a:pt x="14062" y="330558"/>
                    <a:pt x="15632" y="332842"/>
                  </a:cubicBezTo>
                  <a:cubicBezTo>
                    <a:pt x="16489" y="334198"/>
                    <a:pt x="17060" y="335840"/>
                    <a:pt x="17060" y="337625"/>
                  </a:cubicBezTo>
                  <a:cubicBezTo>
                    <a:pt x="17060" y="338838"/>
                    <a:pt x="16846" y="339980"/>
                    <a:pt x="16417" y="340979"/>
                  </a:cubicBezTo>
                  <a:cubicBezTo>
                    <a:pt x="16203" y="341479"/>
                    <a:pt x="15918" y="341979"/>
                    <a:pt x="15632" y="342407"/>
                  </a:cubicBezTo>
                  <a:cubicBezTo>
                    <a:pt x="15347" y="342835"/>
                    <a:pt x="14990" y="343264"/>
                    <a:pt x="14633" y="343620"/>
                  </a:cubicBezTo>
                  <a:cubicBezTo>
                    <a:pt x="13062" y="345191"/>
                    <a:pt x="10921" y="346119"/>
                    <a:pt x="8566" y="346119"/>
                  </a:cubicBezTo>
                  <a:cubicBezTo>
                    <a:pt x="7994" y="346119"/>
                    <a:pt x="7423" y="346119"/>
                    <a:pt x="6852" y="345976"/>
                  </a:cubicBezTo>
                  <a:cubicBezTo>
                    <a:pt x="5139" y="345619"/>
                    <a:pt x="3640" y="344763"/>
                    <a:pt x="2498" y="343620"/>
                  </a:cubicBezTo>
                  <a:cubicBezTo>
                    <a:pt x="2070" y="343192"/>
                    <a:pt x="1713" y="342764"/>
                    <a:pt x="1428" y="342336"/>
                  </a:cubicBezTo>
                  <a:cubicBezTo>
                    <a:pt x="1142" y="341907"/>
                    <a:pt x="857" y="341408"/>
                    <a:pt x="642" y="340908"/>
                  </a:cubicBezTo>
                  <a:cubicBezTo>
                    <a:pt x="428" y="340408"/>
                    <a:pt x="286" y="339909"/>
                    <a:pt x="143" y="339338"/>
                  </a:cubicBezTo>
                  <a:cubicBezTo>
                    <a:pt x="71" y="338767"/>
                    <a:pt x="0" y="338196"/>
                    <a:pt x="0" y="337625"/>
                  </a:cubicBezTo>
                  <a:cubicBezTo>
                    <a:pt x="0" y="336982"/>
                    <a:pt x="71" y="336411"/>
                    <a:pt x="143" y="335911"/>
                  </a:cubicBezTo>
                  <a:cubicBezTo>
                    <a:pt x="357" y="334769"/>
                    <a:pt x="785" y="333770"/>
                    <a:pt x="1428" y="332842"/>
                  </a:cubicBezTo>
                  <a:cubicBezTo>
                    <a:pt x="1784" y="332342"/>
                    <a:pt x="2141" y="331914"/>
                    <a:pt x="2498" y="331557"/>
                  </a:cubicBezTo>
                  <a:cubicBezTo>
                    <a:pt x="3712" y="330344"/>
                    <a:pt x="5211" y="329559"/>
                    <a:pt x="6852" y="329202"/>
                  </a:cubicBezTo>
                  <a:cubicBezTo>
                    <a:pt x="7423" y="329130"/>
                    <a:pt x="7994" y="329059"/>
                    <a:pt x="8566" y="329059"/>
                  </a:cubicBezTo>
                  <a:close/>
                  <a:moveTo>
                    <a:pt x="86939" y="328060"/>
                  </a:moveTo>
                  <a:cubicBezTo>
                    <a:pt x="92222" y="328060"/>
                    <a:pt x="96433" y="332343"/>
                    <a:pt x="96433" y="337554"/>
                  </a:cubicBezTo>
                  <a:cubicBezTo>
                    <a:pt x="96433" y="338910"/>
                    <a:pt x="96219" y="340123"/>
                    <a:pt x="95719" y="341265"/>
                  </a:cubicBezTo>
                  <a:cubicBezTo>
                    <a:pt x="95219" y="342407"/>
                    <a:pt x="94506" y="343407"/>
                    <a:pt x="93578" y="344263"/>
                  </a:cubicBezTo>
                  <a:cubicBezTo>
                    <a:pt x="91865" y="345976"/>
                    <a:pt x="89509" y="347047"/>
                    <a:pt x="86868" y="347047"/>
                  </a:cubicBezTo>
                  <a:cubicBezTo>
                    <a:pt x="84227" y="347047"/>
                    <a:pt x="81872" y="345976"/>
                    <a:pt x="80158" y="344263"/>
                  </a:cubicBezTo>
                  <a:cubicBezTo>
                    <a:pt x="79302" y="343407"/>
                    <a:pt x="78659" y="342407"/>
                    <a:pt x="78160" y="341265"/>
                  </a:cubicBezTo>
                  <a:cubicBezTo>
                    <a:pt x="77732" y="340123"/>
                    <a:pt x="77446" y="338838"/>
                    <a:pt x="77446" y="337554"/>
                  </a:cubicBezTo>
                  <a:cubicBezTo>
                    <a:pt x="77446" y="332271"/>
                    <a:pt x="81729" y="328060"/>
                    <a:pt x="86939" y="328060"/>
                  </a:cubicBezTo>
                  <a:close/>
                  <a:moveTo>
                    <a:pt x="243903" y="325990"/>
                  </a:moveTo>
                  <a:cubicBezTo>
                    <a:pt x="250327" y="325990"/>
                    <a:pt x="255538" y="331201"/>
                    <a:pt x="255538" y="337625"/>
                  </a:cubicBezTo>
                  <a:cubicBezTo>
                    <a:pt x="255538" y="339195"/>
                    <a:pt x="255181" y="340766"/>
                    <a:pt x="254610" y="342122"/>
                  </a:cubicBezTo>
                  <a:cubicBezTo>
                    <a:pt x="253967" y="343478"/>
                    <a:pt x="253182" y="344763"/>
                    <a:pt x="252111" y="345834"/>
                  </a:cubicBezTo>
                  <a:cubicBezTo>
                    <a:pt x="250041" y="347975"/>
                    <a:pt x="247115" y="349260"/>
                    <a:pt x="243903" y="349260"/>
                  </a:cubicBezTo>
                  <a:cubicBezTo>
                    <a:pt x="240691" y="349260"/>
                    <a:pt x="237764" y="347904"/>
                    <a:pt x="235694" y="345834"/>
                  </a:cubicBezTo>
                  <a:cubicBezTo>
                    <a:pt x="234624" y="344763"/>
                    <a:pt x="233767" y="343478"/>
                    <a:pt x="233196" y="342122"/>
                  </a:cubicBezTo>
                  <a:cubicBezTo>
                    <a:pt x="232625" y="340766"/>
                    <a:pt x="232268" y="339195"/>
                    <a:pt x="232268" y="337625"/>
                  </a:cubicBezTo>
                  <a:cubicBezTo>
                    <a:pt x="232268" y="331201"/>
                    <a:pt x="237479" y="325990"/>
                    <a:pt x="243903" y="325990"/>
                  </a:cubicBezTo>
                  <a:close/>
                  <a:moveTo>
                    <a:pt x="322349" y="324705"/>
                  </a:moveTo>
                  <a:cubicBezTo>
                    <a:pt x="324990" y="324705"/>
                    <a:pt x="327489" y="325562"/>
                    <a:pt x="329559" y="326918"/>
                  </a:cubicBezTo>
                  <a:cubicBezTo>
                    <a:pt x="332913" y="329273"/>
                    <a:pt x="335198" y="333199"/>
                    <a:pt x="335198" y="337625"/>
                  </a:cubicBezTo>
                  <a:cubicBezTo>
                    <a:pt x="335198" y="339409"/>
                    <a:pt x="334841" y="341051"/>
                    <a:pt x="334198" y="342621"/>
                  </a:cubicBezTo>
                  <a:cubicBezTo>
                    <a:pt x="333556" y="344120"/>
                    <a:pt x="332557" y="345548"/>
                    <a:pt x="331414" y="346690"/>
                  </a:cubicBezTo>
                  <a:cubicBezTo>
                    <a:pt x="330843" y="347261"/>
                    <a:pt x="330201" y="347832"/>
                    <a:pt x="329559" y="348260"/>
                  </a:cubicBezTo>
                  <a:cubicBezTo>
                    <a:pt x="327489" y="349688"/>
                    <a:pt x="324990" y="350473"/>
                    <a:pt x="322349" y="350473"/>
                  </a:cubicBezTo>
                  <a:cubicBezTo>
                    <a:pt x="321493" y="350473"/>
                    <a:pt x="320636" y="350330"/>
                    <a:pt x="319780" y="350188"/>
                  </a:cubicBezTo>
                  <a:cubicBezTo>
                    <a:pt x="317281" y="349688"/>
                    <a:pt x="314997" y="348403"/>
                    <a:pt x="313284" y="346690"/>
                  </a:cubicBezTo>
                  <a:cubicBezTo>
                    <a:pt x="312071" y="345548"/>
                    <a:pt x="311143" y="344192"/>
                    <a:pt x="310500" y="342621"/>
                  </a:cubicBezTo>
                  <a:cubicBezTo>
                    <a:pt x="309858" y="341122"/>
                    <a:pt x="309501" y="339409"/>
                    <a:pt x="309501" y="337625"/>
                  </a:cubicBezTo>
                  <a:cubicBezTo>
                    <a:pt x="309501" y="331415"/>
                    <a:pt x="313927" y="326204"/>
                    <a:pt x="319780" y="324990"/>
                  </a:cubicBezTo>
                  <a:cubicBezTo>
                    <a:pt x="320565" y="324776"/>
                    <a:pt x="321493" y="324705"/>
                    <a:pt x="322349" y="324705"/>
                  </a:cubicBezTo>
                  <a:close/>
                  <a:moveTo>
                    <a:pt x="479098" y="321707"/>
                  </a:moveTo>
                  <a:cubicBezTo>
                    <a:pt x="484594" y="321707"/>
                    <a:pt x="489376" y="324491"/>
                    <a:pt x="492232" y="328702"/>
                  </a:cubicBezTo>
                  <a:cubicBezTo>
                    <a:pt x="493945" y="331272"/>
                    <a:pt x="494944" y="334270"/>
                    <a:pt x="494944" y="337553"/>
                  </a:cubicBezTo>
                  <a:cubicBezTo>
                    <a:pt x="494944" y="339695"/>
                    <a:pt x="494516" y="341836"/>
                    <a:pt x="493731" y="343692"/>
                  </a:cubicBezTo>
                  <a:cubicBezTo>
                    <a:pt x="493374" y="344691"/>
                    <a:pt x="492874" y="345548"/>
                    <a:pt x="492303" y="346404"/>
                  </a:cubicBezTo>
                  <a:cubicBezTo>
                    <a:pt x="491732" y="347261"/>
                    <a:pt x="491090" y="348046"/>
                    <a:pt x="490304" y="348760"/>
                  </a:cubicBezTo>
                  <a:cubicBezTo>
                    <a:pt x="487449" y="351615"/>
                    <a:pt x="483452" y="353400"/>
                    <a:pt x="479098" y="353400"/>
                  </a:cubicBezTo>
                  <a:cubicBezTo>
                    <a:pt x="477956" y="353400"/>
                    <a:pt x="476885" y="353257"/>
                    <a:pt x="475886" y="353043"/>
                  </a:cubicBezTo>
                  <a:cubicBezTo>
                    <a:pt x="472816" y="352472"/>
                    <a:pt x="470033" y="350901"/>
                    <a:pt x="467891" y="348760"/>
                  </a:cubicBezTo>
                  <a:cubicBezTo>
                    <a:pt x="467177" y="348046"/>
                    <a:pt x="466535" y="347261"/>
                    <a:pt x="465964" y="346404"/>
                  </a:cubicBezTo>
                  <a:cubicBezTo>
                    <a:pt x="465393" y="345548"/>
                    <a:pt x="464965" y="344620"/>
                    <a:pt x="464536" y="343692"/>
                  </a:cubicBezTo>
                  <a:cubicBezTo>
                    <a:pt x="464108" y="342693"/>
                    <a:pt x="463823" y="341693"/>
                    <a:pt x="463608" y="340694"/>
                  </a:cubicBezTo>
                  <a:cubicBezTo>
                    <a:pt x="463466" y="339623"/>
                    <a:pt x="463323" y="338553"/>
                    <a:pt x="463323" y="337482"/>
                  </a:cubicBezTo>
                  <a:cubicBezTo>
                    <a:pt x="463323" y="336340"/>
                    <a:pt x="463394" y="335269"/>
                    <a:pt x="463608" y="334270"/>
                  </a:cubicBezTo>
                  <a:cubicBezTo>
                    <a:pt x="464037" y="332200"/>
                    <a:pt x="464822" y="330344"/>
                    <a:pt x="465964" y="328631"/>
                  </a:cubicBezTo>
                  <a:cubicBezTo>
                    <a:pt x="466535" y="327774"/>
                    <a:pt x="467177" y="326989"/>
                    <a:pt x="467891" y="326275"/>
                  </a:cubicBezTo>
                  <a:cubicBezTo>
                    <a:pt x="470033" y="324134"/>
                    <a:pt x="472816" y="322635"/>
                    <a:pt x="475886" y="321993"/>
                  </a:cubicBezTo>
                  <a:cubicBezTo>
                    <a:pt x="476956" y="321850"/>
                    <a:pt x="478027" y="321707"/>
                    <a:pt x="479098" y="321707"/>
                  </a:cubicBezTo>
                  <a:close/>
                  <a:moveTo>
                    <a:pt x="557687" y="320066"/>
                  </a:moveTo>
                  <a:cubicBezTo>
                    <a:pt x="567323" y="320066"/>
                    <a:pt x="575175" y="327918"/>
                    <a:pt x="575175" y="337554"/>
                  </a:cubicBezTo>
                  <a:cubicBezTo>
                    <a:pt x="575175" y="339981"/>
                    <a:pt x="574675" y="342336"/>
                    <a:pt x="573819" y="344406"/>
                  </a:cubicBezTo>
                  <a:cubicBezTo>
                    <a:pt x="572891" y="346476"/>
                    <a:pt x="571606" y="348404"/>
                    <a:pt x="570178" y="349974"/>
                  </a:cubicBezTo>
                  <a:cubicBezTo>
                    <a:pt x="566966" y="353115"/>
                    <a:pt x="562612" y="355113"/>
                    <a:pt x="557758" y="355113"/>
                  </a:cubicBezTo>
                  <a:cubicBezTo>
                    <a:pt x="552905" y="355113"/>
                    <a:pt x="548479" y="353115"/>
                    <a:pt x="545338" y="349974"/>
                  </a:cubicBezTo>
                  <a:cubicBezTo>
                    <a:pt x="543697" y="348404"/>
                    <a:pt x="542412" y="346476"/>
                    <a:pt x="541555" y="344406"/>
                  </a:cubicBezTo>
                  <a:cubicBezTo>
                    <a:pt x="540699" y="342265"/>
                    <a:pt x="540199" y="339981"/>
                    <a:pt x="540199" y="337554"/>
                  </a:cubicBezTo>
                  <a:cubicBezTo>
                    <a:pt x="540199" y="327918"/>
                    <a:pt x="548051" y="320066"/>
                    <a:pt x="557687" y="320066"/>
                  </a:cubicBezTo>
                  <a:close/>
                  <a:moveTo>
                    <a:pt x="714579" y="316140"/>
                  </a:moveTo>
                  <a:cubicBezTo>
                    <a:pt x="726428" y="316140"/>
                    <a:pt x="736064" y="325776"/>
                    <a:pt x="736064" y="337625"/>
                  </a:cubicBezTo>
                  <a:cubicBezTo>
                    <a:pt x="736064" y="340552"/>
                    <a:pt x="735422" y="343407"/>
                    <a:pt x="734351" y="345977"/>
                  </a:cubicBezTo>
                  <a:cubicBezTo>
                    <a:pt x="733281" y="348546"/>
                    <a:pt x="731710" y="350830"/>
                    <a:pt x="729854" y="352829"/>
                  </a:cubicBezTo>
                  <a:cubicBezTo>
                    <a:pt x="726000" y="356684"/>
                    <a:pt x="720575" y="359111"/>
                    <a:pt x="714651" y="359111"/>
                  </a:cubicBezTo>
                  <a:cubicBezTo>
                    <a:pt x="708726" y="359111"/>
                    <a:pt x="703373" y="356755"/>
                    <a:pt x="699447" y="352829"/>
                  </a:cubicBezTo>
                  <a:cubicBezTo>
                    <a:pt x="697448" y="350902"/>
                    <a:pt x="695878" y="348546"/>
                    <a:pt x="694807" y="345977"/>
                  </a:cubicBezTo>
                  <a:cubicBezTo>
                    <a:pt x="693665" y="343407"/>
                    <a:pt x="693094" y="340623"/>
                    <a:pt x="693094" y="337625"/>
                  </a:cubicBezTo>
                  <a:cubicBezTo>
                    <a:pt x="693094" y="325776"/>
                    <a:pt x="702730" y="316140"/>
                    <a:pt x="714579" y="316140"/>
                  </a:cubicBezTo>
                  <a:close/>
                  <a:moveTo>
                    <a:pt x="793025" y="313784"/>
                  </a:moveTo>
                  <a:cubicBezTo>
                    <a:pt x="797950" y="313784"/>
                    <a:pt x="802590" y="315283"/>
                    <a:pt x="806373" y="317853"/>
                  </a:cubicBezTo>
                  <a:cubicBezTo>
                    <a:pt x="812725" y="322135"/>
                    <a:pt x="816865" y="329416"/>
                    <a:pt x="816865" y="337625"/>
                  </a:cubicBezTo>
                  <a:cubicBezTo>
                    <a:pt x="816865" y="340908"/>
                    <a:pt x="816223" y="344049"/>
                    <a:pt x="815010" y="346904"/>
                  </a:cubicBezTo>
                  <a:cubicBezTo>
                    <a:pt x="813796" y="349759"/>
                    <a:pt x="812012" y="352329"/>
                    <a:pt x="809870" y="354470"/>
                  </a:cubicBezTo>
                  <a:cubicBezTo>
                    <a:pt x="808800" y="355541"/>
                    <a:pt x="807586" y="356469"/>
                    <a:pt x="806373" y="357397"/>
                  </a:cubicBezTo>
                  <a:cubicBezTo>
                    <a:pt x="802518" y="359967"/>
                    <a:pt x="797950" y="361466"/>
                    <a:pt x="793025" y="361466"/>
                  </a:cubicBezTo>
                  <a:cubicBezTo>
                    <a:pt x="791383" y="361466"/>
                    <a:pt x="789813" y="361251"/>
                    <a:pt x="788242" y="360966"/>
                  </a:cubicBezTo>
                  <a:cubicBezTo>
                    <a:pt x="783603" y="360038"/>
                    <a:pt x="779391" y="357682"/>
                    <a:pt x="776179" y="354470"/>
                  </a:cubicBezTo>
                  <a:cubicBezTo>
                    <a:pt x="773966" y="352329"/>
                    <a:pt x="772253" y="349759"/>
                    <a:pt x="771040" y="346904"/>
                  </a:cubicBezTo>
                  <a:cubicBezTo>
                    <a:pt x="769826" y="344049"/>
                    <a:pt x="769184" y="340908"/>
                    <a:pt x="769184" y="337625"/>
                  </a:cubicBezTo>
                  <a:cubicBezTo>
                    <a:pt x="769184" y="326133"/>
                    <a:pt x="777393" y="316496"/>
                    <a:pt x="788242" y="314284"/>
                  </a:cubicBezTo>
                  <a:cubicBezTo>
                    <a:pt x="789741" y="313927"/>
                    <a:pt x="791383" y="313784"/>
                    <a:pt x="793025" y="313784"/>
                  </a:cubicBezTo>
                  <a:close/>
                  <a:moveTo>
                    <a:pt x="47753" y="289372"/>
                  </a:moveTo>
                  <a:cubicBezTo>
                    <a:pt x="52749" y="289372"/>
                    <a:pt x="56747" y="293369"/>
                    <a:pt x="56747" y="298366"/>
                  </a:cubicBezTo>
                  <a:cubicBezTo>
                    <a:pt x="56747" y="303362"/>
                    <a:pt x="52749" y="307360"/>
                    <a:pt x="47753" y="307360"/>
                  </a:cubicBezTo>
                  <a:cubicBezTo>
                    <a:pt x="42756" y="307360"/>
                    <a:pt x="38759" y="303362"/>
                    <a:pt x="38759" y="298366"/>
                  </a:cubicBezTo>
                  <a:cubicBezTo>
                    <a:pt x="38759" y="293369"/>
                    <a:pt x="42756" y="289372"/>
                    <a:pt x="47753" y="289372"/>
                  </a:cubicBezTo>
                  <a:close/>
                  <a:moveTo>
                    <a:pt x="126198" y="288373"/>
                  </a:moveTo>
                  <a:cubicBezTo>
                    <a:pt x="131694" y="288373"/>
                    <a:pt x="136191" y="292870"/>
                    <a:pt x="136191" y="298366"/>
                  </a:cubicBezTo>
                  <a:cubicBezTo>
                    <a:pt x="136191" y="303862"/>
                    <a:pt x="131694" y="308359"/>
                    <a:pt x="126198" y="308359"/>
                  </a:cubicBezTo>
                  <a:cubicBezTo>
                    <a:pt x="120631" y="308359"/>
                    <a:pt x="116205" y="303862"/>
                    <a:pt x="116205" y="298366"/>
                  </a:cubicBezTo>
                  <a:cubicBezTo>
                    <a:pt x="116205" y="292799"/>
                    <a:pt x="120702" y="288373"/>
                    <a:pt x="126198" y="288373"/>
                  </a:cubicBezTo>
                  <a:close/>
                  <a:moveTo>
                    <a:pt x="283162" y="286160"/>
                  </a:moveTo>
                  <a:cubicBezTo>
                    <a:pt x="289872" y="286160"/>
                    <a:pt x="295368" y="291585"/>
                    <a:pt x="295368" y="298366"/>
                  </a:cubicBezTo>
                  <a:cubicBezTo>
                    <a:pt x="295368" y="305147"/>
                    <a:pt x="289872" y="310572"/>
                    <a:pt x="283162" y="310572"/>
                  </a:cubicBezTo>
                  <a:cubicBezTo>
                    <a:pt x="276452" y="310572"/>
                    <a:pt x="270956" y="305147"/>
                    <a:pt x="270956" y="298366"/>
                  </a:cubicBezTo>
                  <a:cubicBezTo>
                    <a:pt x="270956" y="291656"/>
                    <a:pt x="276381" y="286160"/>
                    <a:pt x="283162" y="286160"/>
                  </a:cubicBezTo>
                  <a:close/>
                  <a:moveTo>
                    <a:pt x="361536" y="284804"/>
                  </a:moveTo>
                  <a:cubicBezTo>
                    <a:pt x="369031" y="284804"/>
                    <a:pt x="375098" y="290871"/>
                    <a:pt x="375098" y="298366"/>
                  </a:cubicBezTo>
                  <a:cubicBezTo>
                    <a:pt x="375098" y="305861"/>
                    <a:pt x="369031" y="311928"/>
                    <a:pt x="361536" y="311928"/>
                  </a:cubicBezTo>
                  <a:cubicBezTo>
                    <a:pt x="354041" y="311928"/>
                    <a:pt x="347974" y="305861"/>
                    <a:pt x="347974" y="298366"/>
                  </a:cubicBezTo>
                  <a:cubicBezTo>
                    <a:pt x="347974" y="290871"/>
                    <a:pt x="354041" y="284804"/>
                    <a:pt x="361536" y="284804"/>
                  </a:cubicBezTo>
                  <a:close/>
                  <a:moveTo>
                    <a:pt x="518428" y="281735"/>
                  </a:moveTo>
                  <a:cubicBezTo>
                    <a:pt x="527636" y="281735"/>
                    <a:pt x="535060" y="289158"/>
                    <a:pt x="535060" y="298366"/>
                  </a:cubicBezTo>
                  <a:cubicBezTo>
                    <a:pt x="535060" y="307574"/>
                    <a:pt x="527636" y="314998"/>
                    <a:pt x="518428" y="314998"/>
                  </a:cubicBezTo>
                  <a:cubicBezTo>
                    <a:pt x="509220" y="314998"/>
                    <a:pt x="501797" y="307574"/>
                    <a:pt x="501797" y="298366"/>
                  </a:cubicBezTo>
                  <a:cubicBezTo>
                    <a:pt x="501797" y="289158"/>
                    <a:pt x="509220" y="281735"/>
                    <a:pt x="518428" y="281735"/>
                  </a:cubicBezTo>
                  <a:close/>
                  <a:moveTo>
                    <a:pt x="596946" y="279950"/>
                  </a:moveTo>
                  <a:cubicBezTo>
                    <a:pt x="607082" y="279950"/>
                    <a:pt x="615362" y="288159"/>
                    <a:pt x="615362" y="298366"/>
                  </a:cubicBezTo>
                  <a:cubicBezTo>
                    <a:pt x="615362" y="308573"/>
                    <a:pt x="607082" y="316782"/>
                    <a:pt x="596946" y="316782"/>
                  </a:cubicBezTo>
                  <a:cubicBezTo>
                    <a:pt x="586810" y="316782"/>
                    <a:pt x="578530" y="308573"/>
                    <a:pt x="578530" y="298366"/>
                  </a:cubicBezTo>
                  <a:cubicBezTo>
                    <a:pt x="578530" y="288230"/>
                    <a:pt x="586739" y="279950"/>
                    <a:pt x="596946" y="279950"/>
                  </a:cubicBezTo>
                  <a:close/>
                  <a:moveTo>
                    <a:pt x="753766" y="275739"/>
                  </a:moveTo>
                  <a:cubicBezTo>
                    <a:pt x="766258" y="275739"/>
                    <a:pt x="776394" y="285875"/>
                    <a:pt x="776394" y="298366"/>
                  </a:cubicBezTo>
                  <a:cubicBezTo>
                    <a:pt x="776394" y="310858"/>
                    <a:pt x="766258" y="320994"/>
                    <a:pt x="753766" y="320994"/>
                  </a:cubicBezTo>
                  <a:cubicBezTo>
                    <a:pt x="741275" y="320994"/>
                    <a:pt x="731139" y="310858"/>
                    <a:pt x="731139" y="298366"/>
                  </a:cubicBezTo>
                  <a:cubicBezTo>
                    <a:pt x="731139" y="285875"/>
                    <a:pt x="741275" y="275739"/>
                    <a:pt x="753766" y="275739"/>
                  </a:cubicBezTo>
                  <a:close/>
                  <a:moveTo>
                    <a:pt x="832283" y="273241"/>
                  </a:moveTo>
                  <a:cubicBezTo>
                    <a:pt x="846131" y="273241"/>
                    <a:pt x="857337" y="284519"/>
                    <a:pt x="857337" y="298367"/>
                  </a:cubicBezTo>
                  <a:cubicBezTo>
                    <a:pt x="857337" y="312214"/>
                    <a:pt x="846059" y="323421"/>
                    <a:pt x="832283" y="323421"/>
                  </a:cubicBezTo>
                  <a:cubicBezTo>
                    <a:pt x="818436" y="323421"/>
                    <a:pt x="807229" y="312214"/>
                    <a:pt x="807229" y="298367"/>
                  </a:cubicBezTo>
                  <a:cubicBezTo>
                    <a:pt x="807229" y="284448"/>
                    <a:pt x="818436" y="273241"/>
                    <a:pt x="832283" y="273241"/>
                  </a:cubicBezTo>
                  <a:close/>
                  <a:moveTo>
                    <a:pt x="86939" y="249685"/>
                  </a:moveTo>
                  <a:cubicBezTo>
                    <a:pt x="92222" y="249685"/>
                    <a:pt x="96433" y="253968"/>
                    <a:pt x="96433" y="259179"/>
                  </a:cubicBezTo>
                  <a:cubicBezTo>
                    <a:pt x="96433" y="264389"/>
                    <a:pt x="92222" y="268601"/>
                    <a:pt x="86939" y="268672"/>
                  </a:cubicBezTo>
                  <a:cubicBezTo>
                    <a:pt x="81657" y="268672"/>
                    <a:pt x="77446" y="264389"/>
                    <a:pt x="77446" y="259179"/>
                  </a:cubicBezTo>
                  <a:cubicBezTo>
                    <a:pt x="77446" y="253896"/>
                    <a:pt x="81729" y="249685"/>
                    <a:pt x="86939" y="249685"/>
                  </a:cubicBezTo>
                  <a:close/>
                  <a:moveTo>
                    <a:pt x="165457" y="248686"/>
                  </a:moveTo>
                  <a:cubicBezTo>
                    <a:pt x="169097" y="248686"/>
                    <a:pt x="172309" y="250542"/>
                    <a:pt x="174165" y="253326"/>
                  </a:cubicBezTo>
                  <a:cubicBezTo>
                    <a:pt x="175307" y="254967"/>
                    <a:pt x="175950" y="257037"/>
                    <a:pt x="175950" y="259179"/>
                  </a:cubicBezTo>
                  <a:cubicBezTo>
                    <a:pt x="175950" y="261320"/>
                    <a:pt x="175307" y="263390"/>
                    <a:pt x="174165" y="265032"/>
                  </a:cubicBezTo>
                  <a:cubicBezTo>
                    <a:pt x="172238" y="267816"/>
                    <a:pt x="169026" y="269672"/>
                    <a:pt x="165457" y="269814"/>
                  </a:cubicBezTo>
                  <a:cubicBezTo>
                    <a:pt x="164672" y="269814"/>
                    <a:pt x="164029" y="269743"/>
                    <a:pt x="163315" y="269600"/>
                  </a:cubicBezTo>
                  <a:cubicBezTo>
                    <a:pt x="161317" y="269172"/>
                    <a:pt x="159461" y="268173"/>
                    <a:pt x="158033" y="266745"/>
                  </a:cubicBezTo>
                  <a:cubicBezTo>
                    <a:pt x="157534" y="266245"/>
                    <a:pt x="157105" y="265746"/>
                    <a:pt x="156748" y="265175"/>
                  </a:cubicBezTo>
                  <a:cubicBezTo>
                    <a:pt x="156035" y="264033"/>
                    <a:pt x="155464" y="262748"/>
                    <a:pt x="155178" y="261392"/>
                  </a:cubicBezTo>
                  <a:cubicBezTo>
                    <a:pt x="155035" y="260678"/>
                    <a:pt x="154964" y="259964"/>
                    <a:pt x="154964" y="259250"/>
                  </a:cubicBezTo>
                  <a:cubicBezTo>
                    <a:pt x="154964" y="258465"/>
                    <a:pt x="155035" y="257823"/>
                    <a:pt x="155178" y="257109"/>
                  </a:cubicBezTo>
                  <a:cubicBezTo>
                    <a:pt x="155464" y="255681"/>
                    <a:pt x="155963" y="254468"/>
                    <a:pt x="156748" y="253326"/>
                  </a:cubicBezTo>
                  <a:cubicBezTo>
                    <a:pt x="157105" y="252755"/>
                    <a:pt x="157534" y="252255"/>
                    <a:pt x="158033" y="251755"/>
                  </a:cubicBezTo>
                  <a:cubicBezTo>
                    <a:pt x="159461" y="250328"/>
                    <a:pt x="161245" y="249328"/>
                    <a:pt x="163315" y="248900"/>
                  </a:cubicBezTo>
                  <a:cubicBezTo>
                    <a:pt x="164029" y="248757"/>
                    <a:pt x="164743" y="248686"/>
                    <a:pt x="165457" y="248686"/>
                  </a:cubicBezTo>
                  <a:close/>
                  <a:moveTo>
                    <a:pt x="322349" y="246259"/>
                  </a:moveTo>
                  <a:cubicBezTo>
                    <a:pt x="324990" y="246259"/>
                    <a:pt x="327489" y="247116"/>
                    <a:pt x="329559" y="248472"/>
                  </a:cubicBezTo>
                  <a:cubicBezTo>
                    <a:pt x="332913" y="250827"/>
                    <a:pt x="335198" y="254753"/>
                    <a:pt x="335198" y="259179"/>
                  </a:cubicBezTo>
                  <a:cubicBezTo>
                    <a:pt x="335198" y="263604"/>
                    <a:pt x="332985" y="267530"/>
                    <a:pt x="329559" y="269886"/>
                  </a:cubicBezTo>
                  <a:cubicBezTo>
                    <a:pt x="327489" y="271313"/>
                    <a:pt x="324990" y="272098"/>
                    <a:pt x="322349" y="272098"/>
                  </a:cubicBezTo>
                  <a:cubicBezTo>
                    <a:pt x="321493" y="272098"/>
                    <a:pt x="320636" y="271956"/>
                    <a:pt x="319780" y="271813"/>
                  </a:cubicBezTo>
                  <a:cubicBezTo>
                    <a:pt x="313927" y="270599"/>
                    <a:pt x="309501" y="265389"/>
                    <a:pt x="309501" y="259179"/>
                  </a:cubicBezTo>
                  <a:cubicBezTo>
                    <a:pt x="309501" y="252969"/>
                    <a:pt x="313927" y="247758"/>
                    <a:pt x="319780" y="246545"/>
                  </a:cubicBezTo>
                  <a:cubicBezTo>
                    <a:pt x="320565" y="246330"/>
                    <a:pt x="321493" y="246259"/>
                    <a:pt x="322349" y="246259"/>
                  </a:cubicBezTo>
                  <a:close/>
                  <a:moveTo>
                    <a:pt x="400795" y="244903"/>
                  </a:moveTo>
                  <a:cubicBezTo>
                    <a:pt x="408718" y="244903"/>
                    <a:pt x="415071" y="251327"/>
                    <a:pt x="415071" y="259179"/>
                  </a:cubicBezTo>
                  <a:cubicBezTo>
                    <a:pt x="415071" y="267031"/>
                    <a:pt x="408647" y="273455"/>
                    <a:pt x="400795" y="273455"/>
                  </a:cubicBezTo>
                  <a:cubicBezTo>
                    <a:pt x="392943" y="273455"/>
                    <a:pt x="386519" y="267031"/>
                    <a:pt x="386519" y="259179"/>
                  </a:cubicBezTo>
                  <a:cubicBezTo>
                    <a:pt x="386519" y="251256"/>
                    <a:pt x="392943" y="244903"/>
                    <a:pt x="400795" y="244903"/>
                  </a:cubicBezTo>
                  <a:close/>
                  <a:moveTo>
                    <a:pt x="557687" y="241691"/>
                  </a:moveTo>
                  <a:cubicBezTo>
                    <a:pt x="567323" y="241691"/>
                    <a:pt x="575175" y="249543"/>
                    <a:pt x="575175" y="259179"/>
                  </a:cubicBezTo>
                  <a:cubicBezTo>
                    <a:pt x="575175" y="268815"/>
                    <a:pt x="567323" y="276667"/>
                    <a:pt x="557687" y="276667"/>
                  </a:cubicBezTo>
                  <a:cubicBezTo>
                    <a:pt x="548051" y="276667"/>
                    <a:pt x="540199" y="268815"/>
                    <a:pt x="540199" y="259179"/>
                  </a:cubicBezTo>
                  <a:cubicBezTo>
                    <a:pt x="540199" y="249543"/>
                    <a:pt x="548051" y="241691"/>
                    <a:pt x="557687" y="241691"/>
                  </a:cubicBezTo>
                  <a:close/>
                  <a:moveTo>
                    <a:pt x="636061" y="239764"/>
                  </a:moveTo>
                  <a:cubicBezTo>
                    <a:pt x="642771" y="239764"/>
                    <a:pt x="648695" y="243190"/>
                    <a:pt x="652193" y="248330"/>
                  </a:cubicBezTo>
                  <a:cubicBezTo>
                    <a:pt x="654263" y="251399"/>
                    <a:pt x="655476" y="255182"/>
                    <a:pt x="655476" y="259179"/>
                  </a:cubicBezTo>
                  <a:cubicBezTo>
                    <a:pt x="655476" y="263177"/>
                    <a:pt x="654263" y="266960"/>
                    <a:pt x="652193" y="270029"/>
                  </a:cubicBezTo>
                  <a:cubicBezTo>
                    <a:pt x="648695" y="275168"/>
                    <a:pt x="642842" y="278594"/>
                    <a:pt x="636061" y="278594"/>
                  </a:cubicBezTo>
                  <a:cubicBezTo>
                    <a:pt x="634705" y="278594"/>
                    <a:pt x="633420" y="278452"/>
                    <a:pt x="632135" y="278166"/>
                  </a:cubicBezTo>
                  <a:cubicBezTo>
                    <a:pt x="628352" y="277381"/>
                    <a:pt x="624997" y="275525"/>
                    <a:pt x="622356" y="272884"/>
                  </a:cubicBezTo>
                  <a:cubicBezTo>
                    <a:pt x="621500" y="272028"/>
                    <a:pt x="620715" y="271028"/>
                    <a:pt x="620001" y="270029"/>
                  </a:cubicBezTo>
                  <a:cubicBezTo>
                    <a:pt x="618573" y="267959"/>
                    <a:pt x="617574" y="265603"/>
                    <a:pt x="617074" y="263105"/>
                  </a:cubicBezTo>
                  <a:cubicBezTo>
                    <a:pt x="616789" y="261820"/>
                    <a:pt x="616646" y="260535"/>
                    <a:pt x="616646" y="259179"/>
                  </a:cubicBezTo>
                  <a:cubicBezTo>
                    <a:pt x="616646" y="257823"/>
                    <a:pt x="616789" y="256538"/>
                    <a:pt x="617074" y="255253"/>
                  </a:cubicBezTo>
                  <a:cubicBezTo>
                    <a:pt x="617574" y="252755"/>
                    <a:pt x="618573" y="250400"/>
                    <a:pt x="620001" y="248330"/>
                  </a:cubicBezTo>
                  <a:cubicBezTo>
                    <a:pt x="620715" y="247330"/>
                    <a:pt x="621500" y="246331"/>
                    <a:pt x="622356" y="245474"/>
                  </a:cubicBezTo>
                  <a:cubicBezTo>
                    <a:pt x="624926" y="242833"/>
                    <a:pt x="628352" y="240977"/>
                    <a:pt x="632135" y="240192"/>
                  </a:cubicBezTo>
                  <a:cubicBezTo>
                    <a:pt x="633420" y="239907"/>
                    <a:pt x="634705" y="239764"/>
                    <a:pt x="636061" y="239764"/>
                  </a:cubicBezTo>
                  <a:close/>
                  <a:moveTo>
                    <a:pt x="793025" y="235338"/>
                  </a:moveTo>
                  <a:cubicBezTo>
                    <a:pt x="797950" y="235338"/>
                    <a:pt x="802590" y="236837"/>
                    <a:pt x="806373" y="239407"/>
                  </a:cubicBezTo>
                  <a:cubicBezTo>
                    <a:pt x="812725" y="243689"/>
                    <a:pt x="816865" y="250970"/>
                    <a:pt x="816865" y="259179"/>
                  </a:cubicBezTo>
                  <a:cubicBezTo>
                    <a:pt x="816865" y="267387"/>
                    <a:pt x="812654" y="274597"/>
                    <a:pt x="806373" y="278951"/>
                  </a:cubicBezTo>
                  <a:cubicBezTo>
                    <a:pt x="802518" y="281521"/>
                    <a:pt x="797950" y="283020"/>
                    <a:pt x="793025" y="283020"/>
                  </a:cubicBezTo>
                  <a:cubicBezTo>
                    <a:pt x="791383" y="283020"/>
                    <a:pt x="789813" y="282805"/>
                    <a:pt x="788242" y="282520"/>
                  </a:cubicBezTo>
                  <a:cubicBezTo>
                    <a:pt x="777321" y="280307"/>
                    <a:pt x="769184" y="270671"/>
                    <a:pt x="769184" y="259179"/>
                  </a:cubicBezTo>
                  <a:cubicBezTo>
                    <a:pt x="769184" y="247687"/>
                    <a:pt x="777393" y="238050"/>
                    <a:pt x="788242" y="235838"/>
                  </a:cubicBezTo>
                  <a:cubicBezTo>
                    <a:pt x="789741" y="235481"/>
                    <a:pt x="791383" y="235338"/>
                    <a:pt x="793025" y="235338"/>
                  </a:cubicBezTo>
                  <a:close/>
                  <a:moveTo>
                    <a:pt x="871470" y="232768"/>
                  </a:moveTo>
                  <a:cubicBezTo>
                    <a:pt x="886032" y="232768"/>
                    <a:pt x="897881" y="244617"/>
                    <a:pt x="897881" y="259178"/>
                  </a:cubicBezTo>
                  <a:cubicBezTo>
                    <a:pt x="897881" y="273740"/>
                    <a:pt x="886032" y="285589"/>
                    <a:pt x="871470" y="285589"/>
                  </a:cubicBezTo>
                  <a:cubicBezTo>
                    <a:pt x="856909" y="285589"/>
                    <a:pt x="845060" y="273740"/>
                    <a:pt x="845060" y="259178"/>
                  </a:cubicBezTo>
                  <a:cubicBezTo>
                    <a:pt x="845060" y="244617"/>
                    <a:pt x="856909" y="232768"/>
                    <a:pt x="871470" y="232768"/>
                  </a:cubicBezTo>
                  <a:close/>
                  <a:moveTo>
                    <a:pt x="126198" y="209927"/>
                  </a:moveTo>
                  <a:cubicBezTo>
                    <a:pt x="131694" y="209927"/>
                    <a:pt x="136191" y="214424"/>
                    <a:pt x="136191" y="219920"/>
                  </a:cubicBezTo>
                  <a:cubicBezTo>
                    <a:pt x="136191" y="225416"/>
                    <a:pt x="131694" y="229913"/>
                    <a:pt x="126198" y="229913"/>
                  </a:cubicBezTo>
                  <a:cubicBezTo>
                    <a:pt x="120631" y="229913"/>
                    <a:pt x="116205" y="225416"/>
                    <a:pt x="116205" y="219920"/>
                  </a:cubicBezTo>
                  <a:cubicBezTo>
                    <a:pt x="116205" y="214353"/>
                    <a:pt x="120702" y="209927"/>
                    <a:pt x="126198" y="209927"/>
                  </a:cubicBezTo>
                  <a:close/>
                  <a:moveTo>
                    <a:pt x="204644" y="208856"/>
                  </a:moveTo>
                  <a:cubicBezTo>
                    <a:pt x="210782" y="208856"/>
                    <a:pt x="215708" y="213853"/>
                    <a:pt x="215708" y="219920"/>
                  </a:cubicBezTo>
                  <a:cubicBezTo>
                    <a:pt x="215708" y="226058"/>
                    <a:pt x="210782" y="230984"/>
                    <a:pt x="204644" y="230984"/>
                  </a:cubicBezTo>
                  <a:cubicBezTo>
                    <a:pt x="198505" y="230984"/>
                    <a:pt x="193580" y="225987"/>
                    <a:pt x="193580" y="219920"/>
                  </a:cubicBezTo>
                  <a:cubicBezTo>
                    <a:pt x="193580" y="213781"/>
                    <a:pt x="198577" y="208856"/>
                    <a:pt x="204644" y="208856"/>
                  </a:cubicBezTo>
                  <a:close/>
                  <a:moveTo>
                    <a:pt x="361536" y="206358"/>
                  </a:moveTo>
                  <a:cubicBezTo>
                    <a:pt x="369031" y="206358"/>
                    <a:pt x="375098" y="212425"/>
                    <a:pt x="375098" y="219920"/>
                  </a:cubicBezTo>
                  <a:cubicBezTo>
                    <a:pt x="375098" y="227415"/>
                    <a:pt x="369031" y="233482"/>
                    <a:pt x="361536" y="233482"/>
                  </a:cubicBezTo>
                  <a:cubicBezTo>
                    <a:pt x="354041" y="233482"/>
                    <a:pt x="347974" y="227415"/>
                    <a:pt x="347974" y="219920"/>
                  </a:cubicBezTo>
                  <a:cubicBezTo>
                    <a:pt x="347974" y="212425"/>
                    <a:pt x="354041" y="206358"/>
                    <a:pt x="361536" y="206358"/>
                  </a:cubicBezTo>
                  <a:close/>
                  <a:moveTo>
                    <a:pt x="440054" y="204930"/>
                  </a:moveTo>
                  <a:cubicBezTo>
                    <a:pt x="448334" y="204930"/>
                    <a:pt x="455043" y="211640"/>
                    <a:pt x="455043" y="219920"/>
                  </a:cubicBezTo>
                  <a:cubicBezTo>
                    <a:pt x="455043" y="228200"/>
                    <a:pt x="448262" y="234981"/>
                    <a:pt x="440054" y="234909"/>
                  </a:cubicBezTo>
                  <a:cubicBezTo>
                    <a:pt x="431774" y="234909"/>
                    <a:pt x="425064" y="228200"/>
                    <a:pt x="425064" y="219920"/>
                  </a:cubicBezTo>
                  <a:cubicBezTo>
                    <a:pt x="425064" y="211640"/>
                    <a:pt x="431774" y="204930"/>
                    <a:pt x="440054" y="204930"/>
                  </a:cubicBezTo>
                  <a:close/>
                  <a:moveTo>
                    <a:pt x="596946" y="201504"/>
                  </a:moveTo>
                  <a:cubicBezTo>
                    <a:pt x="607082" y="201504"/>
                    <a:pt x="615362" y="209713"/>
                    <a:pt x="615362" y="219920"/>
                  </a:cubicBezTo>
                  <a:cubicBezTo>
                    <a:pt x="615362" y="230127"/>
                    <a:pt x="607082" y="238407"/>
                    <a:pt x="596946" y="238336"/>
                  </a:cubicBezTo>
                  <a:cubicBezTo>
                    <a:pt x="586810" y="238336"/>
                    <a:pt x="578530" y="230127"/>
                    <a:pt x="578530" y="219920"/>
                  </a:cubicBezTo>
                  <a:cubicBezTo>
                    <a:pt x="578530" y="209784"/>
                    <a:pt x="586739" y="201504"/>
                    <a:pt x="596946" y="201504"/>
                  </a:cubicBezTo>
                  <a:close/>
                  <a:moveTo>
                    <a:pt x="675321" y="199506"/>
                  </a:moveTo>
                  <a:cubicBezTo>
                    <a:pt x="686598" y="199506"/>
                    <a:pt x="695735" y="208643"/>
                    <a:pt x="695735" y="219921"/>
                  </a:cubicBezTo>
                  <a:cubicBezTo>
                    <a:pt x="695735" y="231199"/>
                    <a:pt x="686598" y="240407"/>
                    <a:pt x="675321" y="240335"/>
                  </a:cubicBezTo>
                  <a:cubicBezTo>
                    <a:pt x="664043" y="240335"/>
                    <a:pt x="654906" y="231199"/>
                    <a:pt x="654906" y="219921"/>
                  </a:cubicBezTo>
                  <a:cubicBezTo>
                    <a:pt x="654906" y="208643"/>
                    <a:pt x="664043" y="199506"/>
                    <a:pt x="675321" y="199506"/>
                  </a:cubicBezTo>
                  <a:close/>
                  <a:moveTo>
                    <a:pt x="832283" y="194866"/>
                  </a:moveTo>
                  <a:cubicBezTo>
                    <a:pt x="846131" y="194866"/>
                    <a:pt x="857337" y="206073"/>
                    <a:pt x="857337" y="219920"/>
                  </a:cubicBezTo>
                  <a:cubicBezTo>
                    <a:pt x="857337" y="233768"/>
                    <a:pt x="846059" y="245046"/>
                    <a:pt x="832283" y="245046"/>
                  </a:cubicBezTo>
                  <a:cubicBezTo>
                    <a:pt x="818436" y="245046"/>
                    <a:pt x="807229" y="233768"/>
                    <a:pt x="807229" y="219920"/>
                  </a:cubicBezTo>
                  <a:cubicBezTo>
                    <a:pt x="807229" y="206073"/>
                    <a:pt x="818436" y="194866"/>
                    <a:pt x="832283" y="194866"/>
                  </a:cubicBezTo>
                  <a:close/>
                  <a:moveTo>
                    <a:pt x="165529" y="170240"/>
                  </a:moveTo>
                  <a:cubicBezTo>
                    <a:pt x="169169" y="170240"/>
                    <a:pt x="172381" y="172096"/>
                    <a:pt x="174237" y="174880"/>
                  </a:cubicBezTo>
                  <a:cubicBezTo>
                    <a:pt x="175379" y="176521"/>
                    <a:pt x="176022" y="178591"/>
                    <a:pt x="176022" y="180733"/>
                  </a:cubicBezTo>
                  <a:cubicBezTo>
                    <a:pt x="176022" y="182160"/>
                    <a:pt x="175665" y="183517"/>
                    <a:pt x="175165" y="184801"/>
                  </a:cubicBezTo>
                  <a:cubicBezTo>
                    <a:pt x="174879" y="185444"/>
                    <a:pt x="174523" y="186015"/>
                    <a:pt x="174166" y="186586"/>
                  </a:cubicBezTo>
                  <a:cubicBezTo>
                    <a:pt x="173737" y="187157"/>
                    <a:pt x="173309" y="187657"/>
                    <a:pt x="173024" y="188299"/>
                  </a:cubicBezTo>
                  <a:cubicBezTo>
                    <a:pt x="171096" y="190226"/>
                    <a:pt x="168527" y="191368"/>
                    <a:pt x="165600" y="191368"/>
                  </a:cubicBezTo>
                  <a:cubicBezTo>
                    <a:pt x="164815" y="191368"/>
                    <a:pt x="164173" y="191297"/>
                    <a:pt x="163459" y="191154"/>
                  </a:cubicBezTo>
                  <a:cubicBezTo>
                    <a:pt x="161460" y="190726"/>
                    <a:pt x="159604" y="189727"/>
                    <a:pt x="158177" y="188299"/>
                  </a:cubicBezTo>
                  <a:cubicBezTo>
                    <a:pt x="157677" y="187799"/>
                    <a:pt x="157249" y="187300"/>
                    <a:pt x="156892" y="186729"/>
                  </a:cubicBezTo>
                  <a:cubicBezTo>
                    <a:pt x="156464" y="186158"/>
                    <a:pt x="156178" y="185587"/>
                    <a:pt x="155893" y="184944"/>
                  </a:cubicBezTo>
                  <a:cubicBezTo>
                    <a:pt x="155607" y="184302"/>
                    <a:pt x="155393" y="183659"/>
                    <a:pt x="155250" y="182946"/>
                  </a:cubicBezTo>
                  <a:cubicBezTo>
                    <a:pt x="155107" y="182232"/>
                    <a:pt x="155036" y="181518"/>
                    <a:pt x="155036" y="180804"/>
                  </a:cubicBezTo>
                  <a:cubicBezTo>
                    <a:pt x="155036" y="180019"/>
                    <a:pt x="155107" y="179377"/>
                    <a:pt x="155250" y="178663"/>
                  </a:cubicBezTo>
                  <a:cubicBezTo>
                    <a:pt x="155536" y="177235"/>
                    <a:pt x="156035" y="176022"/>
                    <a:pt x="156820" y="174880"/>
                  </a:cubicBezTo>
                  <a:cubicBezTo>
                    <a:pt x="157177" y="174309"/>
                    <a:pt x="157606" y="173809"/>
                    <a:pt x="158105" y="173309"/>
                  </a:cubicBezTo>
                  <a:cubicBezTo>
                    <a:pt x="159533" y="171882"/>
                    <a:pt x="161317" y="170882"/>
                    <a:pt x="163387" y="170454"/>
                  </a:cubicBezTo>
                  <a:cubicBezTo>
                    <a:pt x="164101" y="170311"/>
                    <a:pt x="164815" y="170240"/>
                    <a:pt x="165529" y="170240"/>
                  </a:cubicBezTo>
                  <a:close/>
                  <a:moveTo>
                    <a:pt x="243903" y="169098"/>
                  </a:moveTo>
                  <a:cubicBezTo>
                    <a:pt x="250327" y="169098"/>
                    <a:pt x="255538" y="174309"/>
                    <a:pt x="255538" y="180733"/>
                  </a:cubicBezTo>
                  <a:cubicBezTo>
                    <a:pt x="255538" y="182303"/>
                    <a:pt x="255181" y="183874"/>
                    <a:pt x="254610" y="185230"/>
                  </a:cubicBezTo>
                  <a:cubicBezTo>
                    <a:pt x="253967" y="186657"/>
                    <a:pt x="253182" y="187871"/>
                    <a:pt x="252111" y="188942"/>
                  </a:cubicBezTo>
                  <a:cubicBezTo>
                    <a:pt x="250041" y="191083"/>
                    <a:pt x="247115" y="192368"/>
                    <a:pt x="243903" y="192368"/>
                  </a:cubicBezTo>
                  <a:cubicBezTo>
                    <a:pt x="240691" y="192368"/>
                    <a:pt x="237764" y="191012"/>
                    <a:pt x="235694" y="188942"/>
                  </a:cubicBezTo>
                  <a:cubicBezTo>
                    <a:pt x="234624" y="187871"/>
                    <a:pt x="233767" y="186586"/>
                    <a:pt x="233196" y="185230"/>
                  </a:cubicBezTo>
                  <a:cubicBezTo>
                    <a:pt x="232625" y="183874"/>
                    <a:pt x="232268" y="182303"/>
                    <a:pt x="232268" y="180733"/>
                  </a:cubicBezTo>
                  <a:cubicBezTo>
                    <a:pt x="232268" y="174309"/>
                    <a:pt x="237479" y="169098"/>
                    <a:pt x="243903" y="169098"/>
                  </a:cubicBezTo>
                  <a:close/>
                  <a:moveTo>
                    <a:pt x="400795" y="166385"/>
                  </a:moveTo>
                  <a:cubicBezTo>
                    <a:pt x="408718" y="166385"/>
                    <a:pt x="415071" y="172809"/>
                    <a:pt x="415071" y="180661"/>
                  </a:cubicBezTo>
                  <a:cubicBezTo>
                    <a:pt x="415071" y="182660"/>
                    <a:pt x="414642" y="184515"/>
                    <a:pt x="413929" y="186229"/>
                  </a:cubicBezTo>
                  <a:cubicBezTo>
                    <a:pt x="413215" y="187942"/>
                    <a:pt x="412144" y="189512"/>
                    <a:pt x="410859" y="190797"/>
                  </a:cubicBezTo>
                  <a:cubicBezTo>
                    <a:pt x="408290" y="193438"/>
                    <a:pt x="404721" y="195008"/>
                    <a:pt x="400795" y="195008"/>
                  </a:cubicBezTo>
                  <a:cubicBezTo>
                    <a:pt x="396869" y="195008"/>
                    <a:pt x="393300" y="193366"/>
                    <a:pt x="390730" y="190797"/>
                  </a:cubicBezTo>
                  <a:cubicBezTo>
                    <a:pt x="389446" y="189441"/>
                    <a:pt x="388375" y="187942"/>
                    <a:pt x="387661" y="186229"/>
                  </a:cubicBezTo>
                  <a:cubicBezTo>
                    <a:pt x="386947" y="184515"/>
                    <a:pt x="386519" y="182660"/>
                    <a:pt x="386519" y="180661"/>
                  </a:cubicBezTo>
                  <a:cubicBezTo>
                    <a:pt x="386519" y="172738"/>
                    <a:pt x="392943" y="166385"/>
                    <a:pt x="400795" y="166385"/>
                  </a:cubicBezTo>
                  <a:close/>
                  <a:moveTo>
                    <a:pt x="479098" y="164815"/>
                  </a:moveTo>
                  <a:cubicBezTo>
                    <a:pt x="484594" y="164815"/>
                    <a:pt x="489376" y="167599"/>
                    <a:pt x="492232" y="171810"/>
                  </a:cubicBezTo>
                  <a:cubicBezTo>
                    <a:pt x="493945" y="174380"/>
                    <a:pt x="494944" y="177378"/>
                    <a:pt x="494944" y="180661"/>
                  </a:cubicBezTo>
                  <a:cubicBezTo>
                    <a:pt x="494944" y="182803"/>
                    <a:pt x="494516" y="184873"/>
                    <a:pt x="493731" y="186800"/>
                  </a:cubicBezTo>
                  <a:cubicBezTo>
                    <a:pt x="493374" y="187799"/>
                    <a:pt x="492874" y="188656"/>
                    <a:pt x="492303" y="189512"/>
                  </a:cubicBezTo>
                  <a:cubicBezTo>
                    <a:pt x="491732" y="190369"/>
                    <a:pt x="491090" y="191154"/>
                    <a:pt x="490304" y="191939"/>
                  </a:cubicBezTo>
                  <a:cubicBezTo>
                    <a:pt x="487449" y="194794"/>
                    <a:pt x="483452" y="196579"/>
                    <a:pt x="479098" y="196579"/>
                  </a:cubicBezTo>
                  <a:cubicBezTo>
                    <a:pt x="477956" y="196579"/>
                    <a:pt x="476885" y="196436"/>
                    <a:pt x="475886" y="196222"/>
                  </a:cubicBezTo>
                  <a:cubicBezTo>
                    <a:pt x="472816" y="195651"/>
                    <a:pt x="470033" y="194081"/>
                    <a:pt x="467891" y="191939"/>
                  </a:cubicBezTo>
                  <a:cubicBezTo>
                    <a:pt x="467177" y="191225"/>
                    <a:pt x="466535" y="190440"/>
                    <a:pt x="465964" y="189584"/>
                  </a:cubicBezTo>
                  <a:cubicBezTo>
                    <a:pt x="465393" y="188727"/>
                    <a:pt x="464965" y="187799"/>
                    <a:pt x="464536" y="186871"/>
                  </a:cubicBezTo>
                  <a:cubicBezTo>
                    <a:pt x="464108" y="185872"/>
                    <a:pt x="463823" y="184873"/>
                    <a:pt x="463608" y="183873"/>
                  </a:cubicBezTo>
                  <a:cubicBezTo>
                    <a:pt x="463466" y="182803"/>
                    <a:pt x="463323" y="181732"/>
                    <a:pt x="463323" y="180661"/>
                  </a:cubicBezTo>
                  <a:cubicBezTo>
                    <a:pt x="463323" y="179519"/>
                    <a:pt x="463394" y="178449"/>
                    <a:pt x="463608" y="177449"/>
                  </a:cubicBezTo>
                  <a:cubicBezTo>
                    <a:pt x="464037" y="175379"/>
                    <a:pt x="464822" y="173523"/>
                    <a:pt x="465964" y="171810"/>
                  </a:cubicBezTo>
                  <a:cubicBezTo>
                    <a:pt x="466535" y="170954"/>
                    <a:pt x="467177" y="170168"/>
                    <a:pt x="467891" y="169455"/>
                  </a:cubicBezTo>
                  <a:cubicBezTo>
                    <a:pt x="470033" y="167313"/>
                    <a:pt x="472816" y="165814"/>
                    <a:pt x="475886" y="165172"/>
                  </a:cubicBezTo>
                  <a:cubicBezTo>
                    <a:pt x="476956" y="164958"/>
                    <a:pt x="478027" y="164815"/>
                    <a:pt x="479098" y="164815"/>
                  </a:cubicBezTo>
                  <a:close/>
                  <a:moveTo>
                    <a:pt x="636061" y="161317"/>
                  </a:moveTo>
                  <a:cubicBezTo>
                    <a:pt x="642771" y="161317"/>
                    <a:pt x="648695" y="164743"/>
                    <a:pt x="652193" y="169883"/>
                  </a:cubicBezTo>
                  <a:cubicBezTo>
                    <a:pt x="654263" y="172952"/>
                    <a:pt x="655476" y="176735"/>
                    <a:pt x="655476" y="180732"/>
                  </a:cubicBezTo>
                  <a:cubicBezTo>
                    <a:pt x="655476" y="183445"/>
                    <a:pt x="654977" y="185943"/>
                    <a:pt x="653977" y="188298"/>
                  </a:cubicBezTo>
                  <a:cubicBezTo>
                    <a:pt x="653478" y="189441"/>
                    <a:pt x="652907" y="190583"/>
                    <a:pt x="652193" y="191582"/>
                  </a:cubicBezTo>
                  <a:cubicBezTo>
                    <a:pt x="651479" y="192581"/>
                    <a:pt x="650694" y="193581"/>
                    <a:pt x="649766" y="194437"/>
                  </a:cubicBezTo>
                  <a:cubicBezTo>
                    <a:pt x="646268" y="198006"/>
                    <a:pt x="641415" y="200148"/>
                    <a:pt x="636061" y="200148"/>
                  </a:cubicBezTo>
                  <a:cubicBezTo>
                    <a:pt x="634705" y="200148"/>
                    <a:pt x="633420" y="200005"/>
                    <a:pt x="632135" y="199719"/>
                  </a:cubicBezTo>
                  <a:cubicBezTo>
                    <a:pt x="628352" y="198934"/>
                    <a:pt x="624997" y="197078"/>
                    <a:pt x="622356" y="194437"/>
                  </a:cubicBezTo>
                  <a:cubicBezTo>
                    <a:pt x="621500" y="193581"/>
                    <a:pt x="620715" y="192581"/>
                    <a:pt x="620001" y="191582"/>
                  </a:cubicBezTo>
                  <a:cubicBezTo>
                    <a:pt x="619287" y="190583"/>
                    <a:pt x="618716" y="189441"/>
                    <a:pt x="618216" y="188298"/>
                  </a:cubicBezTo>
                  <a:cubicBezTo>
                    <a:pt x="617717" y="187156"/>
                    <a:pt x="617360" y="185943"/>
                    <a:pt x="617074" y="184658"/>
                  </a:cubicBezTo>
                  <a:cubicBezTo>
                    <a:pt x="616789" y="183373"/>
                    <a:pt x="616646" y="182088"/>
                    <a:pt x="616646" y="180732"/>
                  </a:cubicBezTo>
                  <a:cubicBezTo>
                    <a:pt x="616646" y="179376"/>
                    <a:pt x="616789" y="178091"/>
                    <a:pt x="617074" y="176806"/>
                  </a:cubicBezTo>
                  <a:cubicBezTo>
                    <a:pt x="617574" y="174308"/>
                    <a:pt x="618573" y="171953"/>
                    <a:pt x="620001" y="169883"/>
                  </a:cubicBezTo>
                  <a:cubicBezTo>
                    <a:pt x="620715" y="168883"/>
                    <a:pt x="621500" y="167884"/>
                    <a:pt x="622356" y="167027"/>
                  </a:cubicBezTo>
                  <a:cubicBezTo>
                    <a:pt x="624926" y="164386"/>
                    <a:pt x="628352" y="162530"/>
                    <a:pt x="632135" y="161745"/>
                  </a:cubicBezTo>
                  <a:cubicBezTo>
                    <a:pt x="633420" y="161460"/>
                    <a:pt x="634705" y="161317"/>
                    <a:pt x="636061" y="161317"/>
                  </a:cubicBezTo>
                  <a:close/>
                  <a:moveTo>
                    <a:pt x="714579" y="159247"/>
                  </a:moveTo>
                  <a:cubicBezTo>
                    <a:pt x="726428" y="159247"/>
                    <a:pt x="736064" y="168883"/>
                    <a:pt x="736064" y="180732"/>
                  </a:cubicBezTo>
                  <a:cubicBezTo>
                    <a:pt x="736064" y="183659"/>
                    <a:pt x="735422" y="186514"/>
                    <a:pt x="734351" y="189084"/>
                  </a:cubicBezTo>
                  <a:cubicBezTo>
                    <a:pt x="733281" y="191653"/>
                    <a:pt x="731710" y="193937"/>
                    <a:pt x="729854" y="195936"/>
                  </a:cubicBezTo>
                  <a:cubicBezTo>
                    <a:pt x="726000" y="199791"/>
                    <a:pt x="720575" y="202218"/>
                    <a:pt x="714651" y="202218"/>
                  </a:cubicBezTo>
                  <a:cubicBezTo>
                    <a:pt x="708726" y="202218"/>
                    <a:pt x="703373" y="199862"/>
                    <a:pt x="699447" y="195936"/>
                  </a:cubicBezTo>
                  <a:cubicBezTo>
                    <a:pt x="697448" y="194009"/>
                    <a:pt x="695878" y="191653"/>
                    <a:pt x="694807" y="189084"/>
                  </a:cubicBezTo>
                  <a:cubicBezTo>
                    <a:pt x="693665" y="186514"/>
                    <a:pt x="693094" y="183730"/>
                    <a:pt x="693094" y="180732"/>
                  </a:cubicBezTo>
                  <a:cubicBezTo>
                    <a:pt x="693094" y="168883"/>
                    <a:pt x="702730" y="159247"/>
                    <a:pt x="714579" y="159247"/>
                  </a:cubicBezTo>
                  <a:close/>
                  <a:moveTo>
                    <a:pt x="871470" y="154322"/>
                  </a:moveTo>
                  <a:cubicBezTo>
                    <a:pt x="886032" y="154322"/>
                    <a:pt x="897881" y="166171"/>
                    <a:pt x="897881" y="180732"/>
                  </a:cubicBezTo>
                  <a:cubicBezTo>
                    <a:pt x="897881" y="184373"/>
                    <a:pt x="897167" y="187870"/>
                    <a:pt x="895811" y="191011"/>
                  </a:cubicBezTo>
                  <a:cubicBezTo>
                    <a:pt x="894455" y="194152"/>
                    <a:pt x="892527" y="197007"/>
                    <a:pt x="890172" y="199434"/>
                  </a:cubicBezTo>
                  <a:cubicBezTo>
                    <a:pt x="885389" y="204216"/>
                    <a:pt x="878751" y="207143"/>
                    <a:pt x="871470" y="207143"/>
                  </a:cubicBezTo>
                  <a:cubicBezTo>
                    <a:pt x="864118" y="207143"/>
                    <a:pt x="857551" y="204216"/>
                    <a:pt x="852769" y="199434"/>
                  </a:cubicBezTo>
                  <a:cubicBezTo>
                    <a:pt x="850413" y="197007"/>
                    <a:pt x="848486" y="194152"/>
                    <a:pt x="847130" y="191011"/>
                  </a:cubicBezTo>
                  <a:cubicBezTo>
                    <a:pt x="845774" y="187870"/>
                    <a:pt x="845060" y="184373"/>
                    <a:pt x="845060" y="180732"/>
                  </a:cubicBezTo>
                  <a:cubicBezTo>
                    <a:pt x="845060" y="166171"/>
                    <a:pt x="856909" y="154322"/>
                    <a:pt x="871470" y="154322"/>
                  </a:cubicBezTo>
                  <a:close/>
                  <a:moveTo>
                    <a:pt x="126198" y="131481"/>
                  </a:moveTo>
                  <a:cubicBezTo>
                    <a:pt x="131694" y="131481"/>
                    <a:pt x="136191" y="135978"/>
                    <a:pt x="136191" y="141474"/>
                  </a:cubicBezTo>
                  <a:cubicBezTo>
                    <a:pt x="136191" y="146970"/>
                    <a:pt x="131694" y="151467"/>
                    <a:pt x="126198" y="151467"/>
                  </a:cubicBezTo>
                  <a:cubicBezTo>
                    <a:pt x="120631" y="151467"/>
                    <a:pt x="116205" y="146970"/>
                    <a:pt x="116205" y="141474"/>
                  </a:cubicBezTo>
                  <a:cubicBezTo>
                    <a:pt x="116205" y="135907"/>
                    <a:pt x="120702" y="131481"/>
                    <a:pt x="126198" y="131481"/>
                  </a:cubicBezTo>
                  <a:close/>
                  <a:moveTo>
                    <a:pt x="204644" y="130410"/>
                  </a:moveTo>
                  <a:cubicBezTo>
                    <a:pt x="210782" y="130410"/>
                    <a:pt x="215708" y="135407"/>
                    <a:pt x="215708" y="141474"/>
                  </a:cubicBezTo>
                  <a:cubicBezTo>
                    <a:pt x="215708" y="147612"/>
                    <a:pt x="210782" y="152538"/>
                    <a:pt x="204644" y="152538"/>
                  </a:cubicBezTo>
                  <a:cubicBezTo>
                    <a:pt x="198505" y="152538"/>
                    <a:pt x="193580" y="147541"/>
                    <a:pt x="193580" y="141474"/>
                  </a:cubicBezTo>
                  <a:cubicBezTo>
                    <a:pt x="193580" y="135335"/>
                    <a:pt x="198577" y="130410"/>
                    <a:pt x="204644" y="130410"/>
                  </a:cubicBezTo>
                  <a:close/>
                  <a:moveTo>
                    <a:pt x="361536" y="127912"/>
                  </a:moveTo>
                  <a:cubicBezTo>
                    <a:pt x="369031" y="127912"/>
                    <a:pt x="375098" y="133979"/>
                    <a:pt x="375098" y="141474"/>
                  </a:cubicBezTo>
                  <a:cubicBezTo>
                    <a:pt x="375098" y="148969"/>
                    <a:pt x="369031" y="155036"/>
                    <a:pt x="361536" y="155036"/>
                  </a:cubicBezTo>
                  <a:cubicBezTo>
                    <a:pt x="354041" y="155036"/>
                    <a:pt x="347974" y="148969"/>
                    <a:pt x="347974" y="141474"/>
                  </a:cubicBezTo>
                  <a:cubicBezTo>
                    <a:pt x="347974" y="133979"/>
                    <a:pt x="354041" y="127912"/>
                    <a:pt x="361536" y="127912"/>
                  </a:cubicBezTo>
                  <a:close/>
                  <a:moveTo>
                    <a:pt x="440054" y="126484"/>
                  </a:moveTo>
                  <a:cubicBezTo>
                    <a:pt x="448334" y="126484"/>
                    <a:pt x="455043" y="133194"/>
                    <a:pt x="455043" y="141474"/>
                  </a:cubicBezTo>
                  <a:cubicBezTo>
                    <a:pt x="455043" y="149754"/>
                    <a:pt x="448262" y="156535"/>
                    <a:pt x="440054" y="156463"/>
                  </a:cubicBezTo>
                  <a:cubicBezTo>
                    <a:pt x="431774" y="156463"/>
                    <a:pt x="425064" y="149754"/>
                    <a:pt x="425064" y="141474"/>
                  </a:cubicBezTo>
                  <a:cubicBezTo>
                    <a:pt x="425064" y="133194"/>
                    <a:pt x="431774" y="126484"/>
                    <a:pt x="440054" y="126484"/>
                  </a:cubicBezTo>
                  <a:close/>
                  <a:moveTo>
                    <a:pt x="596946" y="123058"/>
                  </a:moveTo>
                  <a:cubicBezTo>
                    <a:pt x="607082" y="123058"/>
                    <a:pt x="615362" y="131267"/>
                    <a:pt x="615362" y="141474"/>
                  </a:cubicBezTo>
                  <a:cubicBezTo>
                    <a:pt x="615362" y="151681"/>
                    <a:pt x="607082" y="159890"/>
                    <a:pt x="596946" y="159890"/>
                  </a:cubicBezTo>
                  <a:cubicBezTo>
                    <a:pt x="586810" y="159890"/>
                    <a:pt x="578530" y="151681"/>
                    <a:pt x="578530" y="141474"/>
                  </a:cubicBezTo>
                  <a:cubicBezTo>
                    <a:pt x="578530" y="131338"/>
                    <a:pt x="586739" y="123058"/>
                    <a:pt x="596946" y="123058"/>
                  </a:cubicBezTo>
                  <a:close/>
                  <a:moveTo>
                    <a:pt x="675321" y="121059"/>
                  </a:moveTo>
                  <a:cubicBezTo>
                    <a:pt x="686598" y="121059"/>
                    <a:pt x="695735" y="130196"/>
                    <a:pt x="695735" y="141474"/>
                  </a:cubicBezTo>
                  <a:cubicBezTo>
                    <a:pt x="695735" y="152752"/>
                    <a:pt x="686598" y="161888"/>
                    <a:pt x="675321" y="161888"/>
                  </a:cubicBezTo>
                  <a:cubicBezTo>
                    <a:pt x="664043" y="161888"/>
                    <a:pt x="654906" y="152752"/>
                    <a:pt x="654906" y="141474"/>
                  </a:cubicBezTo>
                  <a:cubicBezTo>
                    <a:pt x="654906" y="130196"/>
                    <a:pt x="664043" y="121059"/>
                    <a:pt x="675321" y="121059"/>
                  </a:cubicBezTo>
                  <a:close/>
                  <a:moveTo>
                    <a:pt x="832283" y="116348"/>
                  </a:moveTo>
                  <a:cubicBezTo>
                    <a:pt x="846131" y="116348"/>
                    <a:pt x="857337" y="127626"/>
                    <a:pt x="857337" y="141474"/>
                  </a:cubicBezTo>
                  <a:cubicBezTo>
                    <a:pt x="857337" y="155321"/>
                    <a:pt x="846059" y="166599"/>
                    <a:pt x="832283" y="166528"/>
                  </a:cubicBezTo>
                  <a:cubicBezTo>
                    <a:pt x="818436" y="166528"/>
                    <a:pt x="807229" y="155321"/>
                    <a:pt x="807229" y="141474"/>
                  </a:cubicBezTo>
                  <a:cubicBezTo>
                    <a:pt x="807229" y="127555"/>
                    <a:pt x="818436" y="116348"/>
                    <a:pt x="832283" y="116348"/>
                  </a:cubicBezTo>
                  <a:close/>
                  <a:moveTo>
                    <a:pt x="910730" y="113636"/>
                  </a:moveTo>
                  <a:cubicBezTo>
                    <a:pt x="926076" y="113636"/>
                    <a:pt x="938496" y="126127"/>
                    <a:pt x="938496" y="141474"/>
                  </a:cubicBezTo>
                  <a:lnTo>
                    <a:pt x="930397" y="161004"/>
                  </a:lnTo>
                  <a:lnTo>
                    <a:pt x="949989" y="152895"/>
                  </a:lnTo>
                  <a:cubicBezTo>
                    <a:pt x="965335" y="152895"/>
                    <a:pt x="977755" y="165315"/>
                    <a:pt x="977755" y="180662"/>
                  </a:cubicBezTo>
                  <a:cubicBezTo>
                    <a:pt x="977755" y="184516"/>
                    <a:pt x="976970" y="188157"/>
                    <a:pt x="975542" y="191511"/>
                  </a:cubicBezTo>
                  <a:cubicBezTo>
                    <a:pt x="974115" y="194866"/>
                    <a:pt x="972045" y="197864"/>
                    <a:pt x="969618" y="200362"/>
                  </a:cubicBezTo>
                  <a:cubicBezTo>
                    <a:pt x="964621" y="205359"/>
                    <a:pt x="957698" y="208500"/>
                    <a:pt x="949989" y="208500"/>
                  </a:cubicBezTo>
                  <a:lnTo>
                    <a:pt x="930410" y="200383"/>
                  </a:lnTo>
                  <a:lnTo>
                    <a:pt x="938496" y="219920"/>
                  </a:lnTo>
                  <a:cubicBezTo>
                    <a:pt x="938496" y="235266"/>
                    <a:pt x="926005" y="247758"/>
                    <a:pt x="910730" y="247758"/>
                  </a:cubicBezTo>
                  <a:cubicBezTo>
                    <a:pt x="895383" y="247758"/>
                    <a:pt x="882963" y="235266"/>
                    <a:pt x="882963" y="219920"/>
                  </a:cubicBezTo>
                  <a:cubicBezTo>
                    <a:pt x="882963" y="204573"/>
                    <a:pt x="895383" y="192153"/>
                    <a:pt x="910730" y="192153"/>
                  </a:cubicBezTo>
                  <a:lnTo>
                    <a:pt x="930281" y="200246"/>
                  </a:lnTo>
                  <a:lnTo>
                    <a:pt x="924435" y="191511"/>
                  </a:lnTo>
                  <a:cubicBezTo>
                    <a:pt x="923007" y="188157"/>
                    <a:pt x="922222" y="184516"/>
                    <a:pt x="922222" y="180662"/>
                  </a:cubicBezTo>
                  <a:lnTo>
                    <a:pt x="930295" y="161159"/>
                  </a:lnTo>
                  <a:lnTo>
                    <a:pt x="910730" y="169241"/>
                  </a:lnTo>
                  <a:cubicBezTo>
                    <a:pt x="895383" y="169241"/>
                    <a:pt x="882963" y="156821"/>
                    <a:pt x="882963" y="141474"/>
                  </a:cubicBezTo>
                  <a:cubicBezTo>
                    <a:pt x="882963" y="126056"/>
                    <a:pt x="895383" y="113636"/>
                    <a:pt x="910730" y="113636"/>
                  </a:cubicBezTo>
                  <a:close/>
                  <a:moveTo>
                    <a:pt x="86939" y="92793"/>
                  </a:moveTo>
                  <a:cubicBezTo>
                    <a:pt x="92222" y="92793"/>
                    <a:pt x="96433" y="97076"/>
                    <a:pt x="96433" y="102286"/>
                  </a:cubicBezTo>
                  <a:cubicBezTo>
                    <a:pt x="96433" y="107497"/>
                    <a:pt x="92222" y="111709"/>
                    <a:pt x="86939" y="111780"/>
                  </a:cubicBezTo>
                  <a:cubicBezTo>
                    <a:pt x="81657" y="111780"/>
                    <a:pt x="77446" y="107497"/>
                    <a:pt x="77446" y="102286"/>
                  </a:cubicBezTo>
                  <a:cubicBezTo>
                    <a:pt x="77446" y="97004"/>
                    <a:pt x="81729" y="92793"/>
                    <a:pt x="86939" y="92793"/>
                  </a:cubicBezTo>
                  <a:close/>
                  <a:moveTo>
                    <a:pt x="165457" y="91794"/>
                  </a:moveTo>
                  <a:cubicBezTo>
                    <a:pt x="169097" y="91794"/>
                    <a:pt x="172309" y="93650"/>
                    <a:pt x="174165" y="96434"/>
                  </a:cubicBezTo>
                  <a:cubicBezTo>
                    <a:pt x="175307" y="98075"/>
                    <a:pt x="175950" y="100145"/>
                    <a:pt x="175950" y="102287"/>
                  </a:cubicBezTo>
                  <a:cubicBezTo>
                    <a:pt x="175950" y="104428"/>
                    <a:pt x="175307" y="106498"/>
                    <a:pt x="174165" y="108140"/>
                  </a:cubicBezTo>
                  <a:cubicBezTo>
                    <a:pt x="172238" y="110924"/>
                    <a:pt x="169026" y="112780"/>
                    <a:pt x="165457" y="112922"/>
                  </a:cubicBezTo>
                  <a:cubicBezTo>
                    <a:pt x="164672" y="112922"/>
                    <a:pt x="164029" y="112851"/>
                    <a:pt x="163315" y="112708"/>
                  </a:cubicBezTo>
                  <a:cubicBezTo>
                    <a:pt x="161317" y="112280"/>
                    <a:pt x="159461" y="111281"/>
                    <a:pt x="158033" y="109853"/>
                  </a:cubicBezTo>
                  <a:cubicBezTo>
                    <a:pt x="157534" y="109353"/>
                    <a:pt x="157105" y="108854"/>
                    <a:pt x="156748" y="108283"/>
                  </a:cubicBezTo>
                  <a:cubicBezTo>
                    <a:pt x="156035" y="107141"/>
                    <a:pt x="155464" y="105856"/>
                    <a:pt x="155178" y="104500"/>
                  </a:cubicBezTo>
                  <a:cubicBezTo>
                    <a:pt x="155035" y="103786"/>
                    <a:pt x="154964" y="103072"/>
                    <a:pt x="154964" y="102358"/>
                  </a:cubicBezTo>
                  <a:cubicBezTo>
                    <a:pt x="154964" y="101573"/>
                    <a:pt x="155035" y="100931"/>
                    <a:pt x="155178" y="100217"/>
                  </a:cubicBezTo>
                  <a:cubicBezTo>
                    <a:pt x="155464" y="98789"/>
                    <a:pt x="155963" y="97576"/>
                    <a:pt x="156748" y="96434"/>
                  </a:cubicBezTo>
                  <a:cubicBezTo>
                    <a:pt x="157105" y="95863"/>
                    <a:pt x="157534" y="95363"/>
                    <a:pt x="158033" y="94863"/>
                  </a:cubicBezTo>
                  <a:cubicBezTo>
                    <a:pt x="159461" y="93436"/>
                    <a:pt x="161245" y="92436"/>
                    <a:pt x="163315" y="92008"/>
                  </a:cubicBezTo>
                  <a:cubicBezTo>
                    <a:pt x="164029" y="91865"/>
                    <a:pt x="164743" y="91794"/>
                    <a:pt x="165457" y="91794"/>
                  </a:cubicBezTo>
                  <a:close/>
                  <a:moveTo>
                    <a:pt x="322349" y="89367"/>
                  </a:moveTo>
                  <a:cubicBezTo>
                    <a:pt x="324990" y="89367"/>
                    <a:pt x="327489" y="90224"/>
                    <a:pt x="329559" y="91580"/>
                  </a:cubicBezTo>
                  <a:cubicBezTo>
                    <a:pt x="332913" y="93935"/>
                    <a:pt x="335198" y="97861"/>
                    <a:pt x="335198" y="102287"/>
                  </a:cubicBezTo>
                  <a:cubicBezTo>
                    <a:pt x="335198" y="106712"/>
                    <a:pt x="332985" y="110638"/>
                    <a:pt x="329559" y="112994"/>
                  </a:cubicBezTo>
                  <a:cubicBezTo>
                    <a:pt x="327489" y="114421"/>
                    <a:pt x="324990" y="115206"/>
                    <a:pt x="322349" y="115206"/>
                  </a:cubicBezTo>
                  <a:cubicBezTo>
                    <a:pt x="321493" y="115206"/>
                    <a:pt x="320636" y="115064"/>
                    <a:pt x="319780" y="114921"/>
                  </a:cubicBezTo>
                  <a:cubicBezTo>
                    <a:pt x="313927" y="113707"/>
                    <a:pt x="309501" y="108497"/>
                    <a:pt x="309501" y="102287"/>
                  </a:cubicBezTo>
                  <a:cubicBezTo>
                    <a:pt x="309501" y="96077"/>
                    <a:pt x="313927" y="90866"/>
                    <a:pt x="319780" y="89653"/>
                  </a:cubicBezTo>
                  <a:cubicBezTo>
                    <a:pt x="320565" y="89438"/>
                    <a:pt x="321493" y="89367"/>
                    <a:pt x="322349" y="89367"/>
                  </a:cubicBezTo>
                  <a:close/>
                  <a:moveTo>
                    <a:pt x="400795" y="88011"/>
                  </a:moveTo>
                  <a:cubicBezTo>
                    <a:pt x="408718" y="88011"/>
                    <a:pt x="415071" y="94435"/>
                    <a:pt x="415071" y="102287"/>
                  </a:cubicBezTo>
                  <a:cubicBezTo>
                    <a:pt x="415071" y="110139"/>
                    <a:pt x="408647" y="116563"/>
                    <a:pt x="400795" y="116563"/>
                  </a:cubicBezTo>
                  <a:cubicBezTo>
                    <a:pt x="392943" y="116563"/>
                    <a:pt x="386519" y="110139"/>
                    <a:pt x="386519" y="102287"/>
                  </a:cubicBezTo>
                  <a:cubicBezTo>
                    <a:pt x="386519" y="94364"/>
                    <a:pt x="392943" y="88011"/>
                    <a:pt x="400795" y="88011"/>
                  </a:cubicBezTo>
                  <a:close/>
                  <a:moveTo>
                    <a:pt x="557687" y="84798"/>
                  </a:moveTo>
                  <a:cubicBezTo>
                    <a:pt x="567323" y="84798"/>
                    <a:pt x="575175" y="92650"/>
                    <a:pt x="575175" y="102286"/>
                  </a:cubicBezTo>
                  <a:cubicBezTo>
                    <a:pt x="575175" y="111922"/>
                    <a:pt x="567323" y="119774"/>
                    <a:pt x="557687" y="119774"/>
                  </a:cubicBezTo>
                  <a:cubicBezTo>
                    <a:pt x="548051" y="119774"/>
                    <a:pt x="540199" y="111922"/>
                    <a:pt x="540199" y="102286"/>
                  </a:cubicBezTo>
                  <a:cubicBezTo>
                    <a:pt x="540199" y="92650"/>
                    <a:pt x="548051" y="84798"/>
                    <a:pt x="557687" y="84798"/>
                  </a:cubicBezTo>
                  <a:close/>
                  <a:moveTo>
                    <a:pt x="636061" y="82871"/>
                  </a:moveTo>
                  <a:cubicBezTo>
                    <a:pt x="642771" y="82871"/>
                    <a:pt x="648695" y="86297"/>
                    <a:pt x="652193" y="91437"/>
                  </a:cubicBezTo>
                  <a:cubicBezTo>
                    <a:pt x="654263" y="94506"/>
                    <a:pt x="655476" y="98289"/>
                    <a:pt x="655476" y="102286"/>
                  </a:cubicBezTo>
                  <a:cubicBezTo>
                    <a:pt x="655476" y="106284"/>
                    <a:pt x="654263" y="110067"/>
                    <a:pt x="652193" y="113136"/>
                  </a:cubicBezTo>
                  <a:cubicBezTo>
                    <a:pt x="648695" y="118275"/>
                    <a:pt x="642842" y="121702"/>
                    <a:pt x="636061" y="121702"/>
                  </a:cubicBezTo>
                  <a:cubicBezTo>
                    <a:pt x="634705" y="121702"/>
                    <a:pt x="633420" y="121559"/>
                    <a:pt x="632135" y="121273"/>
                  </a:cubicBezTo>
                  <a:cubicBezTo>
                    <a:pt x="628352" y="120488"/>
                    <a:pt x="624997" y="118632"/>
                    <a:pt x="622356" y="115991"/>
                  </a:cubicBezTo>
                  <a:cubicBezTo>
                    <a:pt x="621500" y="115135"/>
                    <a:pt x="620715" y="114135"/>
                    <a:pt x="620001" y="113136"/>
                  </a:cubicBezTo>
                  <a:cubicBezTo>
                    <a:pt x="618573" y="111066"/>
                    <a:pt x="617574" y="108710"/>
                    <a:pt x="617074" y="106212"/>
                  </a:cubicBezTo>
                  <a:cubicBezTo>
                    <a:pt x="616789" y="104927"/>
                    <a:pt x="616646" y="103642"/>
                    <a:pt x="616646" y="102286"/>
                  </a:cubicBezTo>
                  <a:cubicBezTo>
                    <a:pt x="616646" y="100930"/>
                    <a:pt x="616789" y="99645"/>
                    <a:pt x="617074" y="98360"/>
                  </a:cubicBezTo>
                  <a:cubicBezTo>
                    <a:pt x="617574" y="95862"/>
                    <a:pt x="618573" y="93507"/>
                    <a:pt x="620001" y="91437"/>
                  </a:cubicBezTo>
                  <a:cubicBezTo>
                    <a:pt x="620715" y="90437"/>
                    <a:pt x="621500" y="89438"/>
                    <a:pt x="622356" y="88581"/>
                  </a:cubicBezTo>
                  <a:cubicBezTo>
                    <a:pt x="624926" y="85940"/>
                    <a:pt x="628352" y="84084"/>
                    <a:pt x="632135" y="83299"/>
                  </a:cubicBezTo>
                  <a:cubicBezTo>
                    <a:pt x="633420" y="83014"/>
                    <a:pt x="634705" y="82871"/>
                    <a:pt x="636061" y="82871"/>
                  </a:cubicBezTo>
                  <a:close/>
                  <a:moveTo>
                    <a:pt x="793025" y="78446"/>
                  </a:moveTo>
                  <a:cubicBezTo>
                    <a:pt x="797950" y="78446"/>
                    <a:pt x="802590" y="79945"/>
                    <a:pt x="806373" y="82515"/>
                  </a:cubicBezTo>
                  <a:cubicBezTo>
                    <a:pt x="812725" y="86797"/>
                    <a:pt x="816865" y="94078"/>
                    <a:pt x="816865" y="102287"/>
                  </a:cubicBezTo>
                  <a:cubicBezTo>
                    <a:pt x="816865" y="110495"/>
                    <a:pt x="812654" y="117776"/>
                    <a:pt x="806373" y="122059"/>
                  </a:cubicBezTo>
                  <a:cubicBezTo>
                    <a:pt x="802518" y="124629"/>
                    <a:pt x="797950" y="126128"/>
                    <a:pt x="793025" y="126128"/>
                  </a:cubicBezTo>
                  <a:cubicBezTo>
                    <a:pt x="791383" y="126128"/>
                    <a:pt x="789813" y="125913"/>
                    <a:pt x="788242" y="125628"/>
                  </a:cubicBezTo>
                  <a:cubicBezTo>
                    <a:pt x="777321" y="123415"/>
                    <a:pt x="769184" y="113779"/>
                    <a:pt x="769184" y="102287"/>
                  </a:cubicBezTo>
                  <a:cubicBezTo>
                    <a:pt x="769184" y="90795"/>
                    <a:pt x="777393" y="81158"/>
                    <a:pt x="788242" y="78946"/>
                  </a:cubicBezTo>
                  <a:cubicBezTo>
                    <a:pt x="789741" y="78589"/>
                    <a:pt x="791383" y="78446"/>
                    <a:pt x="793025" y="78446"/>
                  </a:cubicBezTo>
                  <a:close/>
                  <a:moveTo>
                    <a:pt x="871470" y="75876"/>
                  </a:moveTo>
                  <a:cubicBezTo>
                    <a:pt x="886032" y="75876"/>
                    <a:pt x="897881" y="87725"/>
                    <a:pt x="897881" y="102286"/>
                  </a:cubicBezTo>
                  <a:cubicBezTo>
                    <a:pt x="897881" y="116848"/>
                    <a:pt x="886032" y="128697"/>
                    <a:pt x="871470" y="128697"/>
                  </a:cubicBezTo>
                  <a:cubicBezTo>
                    <a:pt x="856909" y="128697"/>
                    <a:pt x="845060" y="116848"/>
                    <a:pt x="845060" y="102286"/>
                  </a:cubicBezTo>
                  <a:cubicBezTo>
                    <a:pt x="845060" y="87725"/>
                    <a:pt x="856909" y="75876"/>
                    <a:pt x="871470" y="75876"/>
                  </a:cubicBezTo>
                  <a:close/>
                  <a:moveTo>
                    <a:pt x="47753" y="54034"/>
                  </a:moveTo>
                  <a:cubicBezTo>
                    <a:pt x="52749" y="54034"/>
                    <a:pt x="56747" y="58031"/>
                    <a:pt x="56747" y="63028"/>
                  </a:cubicBezTo>
                  <a:cubicBezTo>
                    <a:pt x="56747" y="68024"/>
                    <a:pt x="52749" y="72022"/>
                    <a:pt x="47753" y="72022"/>
                  </a:cubicBezTo>
                  <a:cubicBezTo>
                    <a:pt x="42756" y="72022"/>
                    <a:pt x="38759" y="68024"/>
                    <a:pt x="38759" y="63028"/>
                  </a:cubicBezTo>
                  <a:cubicBezTo>
                    <a:pt x="38759" y="58031"/>
                    <a:pt x="42756" y="54034"/>
                    <a:pt x="47753" y="54034"/>
                  </a:cubicBezTo>
                  <a:close/>
                  <a:moveTo>
                    <a:pt x="126198" y="53035"/>
                  </a:moveTo>
                  <a:cubicBezTo>
                    <a:pt x="131694" y="53035"/>
                    <a:pt x="136191" y="57532"/>
                    <a:pt x="136191" y="63028"/>
                  </a:cubicBezTo>
                  <a:cubicBezTo>
                    <a:pt x="136191" y="68524"/>
                    <a:pt x="131694" y="73021"/>
                    <a:pt x="126198" y="73021"/>
                  </a:cubicBezTo>
                  <a:cubicBezTo>
                    <a:pt x="120631" y="73021"/>
                    <a:pt x="116205" y="68524"/>
                    <a:pt x="116205" y="63028"/>
                  </a:cubicBezTo>
                  <a:cubicBezTo>
                    <a:pt x="116205" y="57461"/>
                    <a:pt x="120702" y="53035"/>
                    <a:pt x="126198" y="53035"/>
                  </a:cubicBezTo>
                  <a:close/>
                  <a:moveTo>
                    <a:pt x="283162" y="50822"/>
                  </a:moveTo>
                  <a:cubicBezTo>
                    <a:pt x="289872" y="50822"/>
                    <a:pt x="295368" y="56247"/>
                    <a:pt x="295368" y="63028"/>
                  </a:cubicBezTo>
                  <a:cubicBezTo>
                    <a:pt x="295368" y="69809"/>
                    <a:pt x="289872" y="75305"/>
                    <a:pt x="283162" y="75234"/>
                  </a:cubicBezTo>
                  <a:cubicBezTo>
                    <a:pt x="276452" y="75234"/>
                    <a:pt x="270956" y="69809"/>
                    <a:pt x="270956" y="63028"/>
                  </a:cubicBezTo>
                  <a:cubicBezTo>
                    <a:pt x="270956" y="56318"/>
                    <a:pt x="276381" y="50822"/>
                    <a:pt x="283162" y="50822"/>
                  </a:cubicBezTo>
                  <a:close/>
                  <a:moveTo>
                    <a:pt x="361536" y="49466"/>
                  </a:moveTo>
                  <a:cubicBezTo>
                    <a:pt x="369031" y="49466"/>
                    <a:pt x="375098" y="55533"/>
                    <a:pt x="375098" y="63028"/>
                  </a:cubicBezTo>
                  <a:cubicBezTo>
                    <a:pt x="375098" y="70523"/>
                    <a:pt x="369031" y="76590"/>
                    <a:pt x="361536" y="76590"/>
                  </a:cubicBezTo>
                  <a:cubicBezTo>
                    <a:pt x="354041" y="76590"/>
                    <a:pt x="347974" y="70523"/>
                    <a:pt x="347974" y="63028"/>
                  </a:cubicBezTo>
                  <a:cubicBezTo>
                    <a:pt x="347974" y="55533"/>
                    <a:pt x="354041" y="49466"/>
                    <a:pt x="361536" y="49466"/>
                  </a:cubicBezTo>
                  <a:close/>
                  <a:moveTo>
                    <a:pt x="518428" y="46396"/>
                  </a:moveTo>
                  <a:cubicBezTo>
                    <a:pt x="527636" y="46396"/>
                    <a:pt x="535060" y="53819"/>
                    <a:pt x="535060" y="63027"/>
                  </a:cubicBezTo>
                  <a:cubicBezTo>
                    <a:pt x="535060" y="72235"/>
                    <a:pt x="527636" y="79730"/>
                    <a:pt x="518428" y="79659"/>
                  </a:cubicBezTo>
                  <a:cubicBezTo>
                    <a:pt x="509220" y="79659"/>
                    <a:pt x="501797" y="72235"/>
                    <a:pt x="501797" y="63027"/>
                  </a:cubicBezTo>
                  <a:cubicBezTo>
                    <a:pt x="501797" y="53819"/>
                    <a:pt x="509220" y="46396"/>
                    <a:pt x="518428" y="46396"/>
                  </a:cubicBezTo>
                  <a:close/>
                  <a:moveTo>
                    <a:pt x="596946" y="44612"/>
                  </a:moveTo>
                  <a:cubicBezTo>
                    <a:pt x="607082" y="44612"/>
                    <a:pt x="615362" y="52821"/>
                    <a:pt x="615362" y="63028"/>
                  </a:cubicBezTo>
                  <a:cubicBezTo>
                    <a:pt x="615362" y="73235"/>
                    <a:pt x="607082" y="81515"/>
                    <a:pt x="596946" y="81444"/>
                  </a:cubicBezTo>
                  <a:cubicBezTo>
                    <a:pt x="586810" y="81444"/>
                    <a:pt x="578530" y="73235"/>
                    <a:pt x="578530" y="63028"/>
                  </a:cubicBezTo>
                  <a:cubicBezTo>
                    <a:pt x="578530" y="52892"/>
                    <a:pt x="586739" y="44612"/>
                    <a:pt x="596946" y="44612"/>
                  </a:cubicBezTo>
                  <a:close/>
                  <a:moveTo>
                    <a:pt x="753766" y="40400"/>
                  </a:moveTo>
                  <a:cubicBezTo>
                    <a:pt x="766258" y="40400"/>
                    <a:pt x="776394" y="50536"/>
                    <a:pt x="776394" y="63027"/>
                  </a:cubicBezTo>
                  <a:cubicBezTo>
                    <a:pt x="776394" y="75519"/>
                    <a:pt x="766258" y="85726"/>
                    <a:pt x="753766" y="85655"/>
                  </a:cubicBezTo>
                  <a:cubicBezTo>
                    <a:pt x="741275" y="85655"/>
                    <a:pt x="731139" y="75519"/>
                    <a:pt x="731139" y="63027"/>
                  </a:cubicBezTo>
                  <a:cubicBezTo>
                    <a:pt x="731139" y="50536"/>
                    <a:pt x="741275" y="40400"/>
                    <a:pt x="753766" y="40400"/>
                  </a:cubicBezTo>
                  <a:close/>
                  <a:moveTo>
                    <a:pt x="832283" y="37973"/>
                  </a:moveTo>
                  <a:cubicBezTo>
                    <a:pt x="846131" y="37973"/>
                    <a:pt x="857337" y="49180"/>
                    <a:pt x="857337" y="63027"/>
                  </a:cubicBezTo>
                  <a:cubicBezTo>
                    <a:pt x="857337" y="76875"/>
                    <a:pt x="846059" y="88153"/>
                    <a:pt x="832283" y="88153"/>
                  </a:cubicBezTo>
                  <a:cubicBezTo>
                    <a:pt x="818436" y="88153"/>
                    <a:pt x="807229" y="76875"/>
                    <a:pt x="807229" y="63027"/>
                  </a:cubicBezTo>
                  <a:cubicBezTo>
                    <a:pt x="807229" y="49180"/>
                    <a:pt x="818436" y="37973"/>
                    <a:pt x="832283" y="37973"/>
                  </a:cubicBezTo>
                  <a:close/>
                  <a:moveTo>
                    <a:pt x="8566" y="15275"/>
                  </a:moveTo>
                  <a:cubicBezTo>
                    <a:pt x="11492" y="15275"/>
                    <a:pt x="14062" y="16774"/>
                    <a:pt x="15632" y="19058"/>
                  </a:cubicBezTo>
                  <a:cubicBezTo>
                    <a:pt x="16489" y="20414"/>
                    <a:pt x="17060" y="22056"/>
                    <a:pt x="17060" y="23841"/>
                  </a:cubicBezTo>
                  <a:cubicBezTo>
                    <a:pt x="17060" y="24412"/>
                    <a:pt x="17060" y="24983"/>
                    <a:pt x="16917" y="25554"/>
                  </a:cubicBezTo>
                  <a:cubicBezTo>
                    <a:pt x="16703" y="26696"/>
                    <a:pt x="16275" y="27695"/>
                    <a:pt x="15632" y="28623"/>
                  </a:cubicBezTo>
                  <a:cubicBezTo>
                    <a:pt x="14062" y="30907"/>
                    <a:pt x="11492" y="32406"/>
                    <a:pt x="8566" y="32406"/>
                  </a:cubicBezTo>
                  <a:cubicBezTo>
                    <a:pt x="7923" y="32406"/>
                    <a:pt x="7352" y="32335"/>
                    <a:pt x="6852" y="32192"/>
                  </a:cubicBezTo>
                  <a:cubicBezTo>
                    <a:pt x="5139" y="31835"/>
                    <a:pt x="3640" y="30979"/>
                    <a:pt x="2498" y="29836"/>
                  </a:cubicBezTo>
                  <a:cubicBezTo>
                    <a:pt x="2141" y="29480"/>
                    <a:pt x="1784" y="29051"/>
                    <a:pt x="1428" y="28623"/>
                  </a:cubicBezTo>
                  <a:cubicBezTo>
                    <a:pt x="785" y="27695"/>
                    <a:pt x="357" y="26696"/>
                    <a:pt x="143" y="25554"/>
                  </a:cubicBezTo>
                  <a:cubicBezTo>
                    <a:pt x="71" y="24983"/>
                    <a:pt x="0" y="24412"/>
                    <a:pt x="0" y="23841"/>
                  </a:cubicBezTo>
                  <a:cubicBezTo>
                    <a:pt x="0" y="23270"/>
                    <a:pt x="71" y="22627"/>
                    <a:pt x="143" y="22127"/>
                  </a:cubicBezTo>
                  <a:cubicBezTo>
                    <a:pt x="428" y="20985"/>
                    <a:pt x="857" y="19986"/>
                    <a:pt x="1428" y="19058"/>
                  </a:cubicBezTo>
                  <a:cubicBezTo>
                    <a:pt x="1784" y="18630"/>
                    <a:pt x="2141" y="18202"/>
                    <a:pt x="2498" y="17773"/>
                  </a:cubicBezTo>
                  <a:cubicBezTo>
                    <a:pt x="3640" y="16631"/>
                    <a:pt x="5139" y="15775"/>
                    <a:pt x="6852" y="15418"/>
                  </a:cubicBezTo>
                  <a:cubicBezTo>
                    <a:pt x="7423" y="15346"/>
                    <a:pt x="7994" y="15275"/>
                    <a:pt x="8566" y="15275"/>
                  </a:cubicBezTo>
                  <a:close/>
                  <a:moveTo>
                    <a:pt x="87011" y="14347"/>
                  </a:moveTo>
                  <a:cubicBezTo>
                    <a:pt x="92294" y="14347"/>
                    <a:pt x="96505" y="18630"/>
                    <a:pt x="96505" y="23840"/>
                  </a:cubicBezTo>
                  <a:cubicBezTo>
                    <a:pt x="96505" y="24483"/>
                    <a:pt x="96434" y="25125"/>
                    <a:pt x="96291" y="25768"/>
                  </a:cubicBezTo>
                  <a:cubicBezTo>
                    <a:pt x="95363" y="30051"/>
                    <a:pt x="91580" y="33263"/>
                    <a:pt x="87011" y="33334"/>
                  </a:cubicBezTo>
                  <a:cubicBezTo>
                    <a:pt x="82443" y="33334"/>
                    <a:pt x="78589" y="30051"/>
                    <a:pt x="77732" y="25768"/>
                  </a:cubicBezTo>
                  <a:cubicBezTo>
                    <a:pt x="77589" y="25125"/>
                    <a:pt x="77518" y="24483"/>
                    <a:pt x="77518" y="23840"/>
                  </a:cubicBezTo>
                  <a:cubicBezTo>
                    <a:pt x="77518" y="18558"/>
                    <a:pt x="81801" y="14347"/>
                    <a:pt x="87011" y="14347"/>
                  </a:cubicBezTo>
                  <a:close/>
                  <a:moveTo>
                    <a:pt x="243832" y="12205"/>
                  </a:moveTo>
                  <a:cubicBezTo>
                    <a:pt x="250256" y="12205"/>
                    <a:pt x="255467" y="17416"/>
                    <a:pt x="255467" y="23840"/>
                  </a:cubicBezTo>
                  <a:cubicBezTo>
                    <a:pt x="255467" y="24625"/>
                    <a:pt x="255395" y="25410"/>
                    <a:pt x="255253" y="26195"/>
                  </a:cubicBezTo>
                  <a:cubicBezTo>
                    <a:pt x="254182" y="31477"/>
                    <a:pt x="249471" y="35475"/>
                    <a:pt x="243832" y="35475"/>
                  </a:cubicBezTo>
                  <a:cubicBezTo>
                    <a:pt x="238193" y="35475"/>
                    <a:pt x="233482" y="31477"/>
                    <a:pt x="232411" y="26195"/>
                  </a:cubicBezTo>
                  <a:cubicBezTo>
                    <a:pt x="232268" y="25410"/>
                    <a:pt x="232197" y="24625"/>
                    <a:pt x="232197" y="23840"/>
                  </a:cubicBezTo>
                  <a:cubicBezTo>
                    <a:pt x="232197" y="17416"/>
                    <a:pt x="237408" y="12205"/>
                    <a:pt x="243832" y="12205"/>
                  </a:cubicBezTo>
                  <a:close/>
                  <a:moveTo>
                    <a:pt x="322349" y="10921"/>
                  </a:moveTo>
                  <a:cubicBezTo>
                    <a:pt x="324990" y="10921"/>
                    <a:pt x="327489" y="11778"/>
                    <a:pt x="329559" y="13134"/>
                  </a:cubicBezTo>
                  <a:cubicBezTo>
                    <a:pt x="332913" y="15489"/>
                    <a:pt x="335198" y="19415"/>
                    <a:pt x="335198" y="23841"/>
                  </a:cubicBezTo>
                  <a:cubicBezTo>
                    <a:pt x="335198" y="24697"/>
                    <a:pt x="335055" y="25554"/>
                    <a:pt x="334912" y="26410"/>
                  </a:cubicBezTo>
                  <a:cubicBezTo>
                    <a:pt x="334270" y="29765"/>
                    <a:pt x="332271" y="32620"/>
                    <a:pt x="329559" y="34476"/>
                  </a:cubicBezTo>
                  <a:cubicBezTo>
                    <a:pt x="327489" y="35904"/>
                    <a:pt x="324990" y="36689"/>
                    <a:pt x="322349" y="36689"/>
                  </a:cubicBezTo>
                  <a:cubicBezTo>
                    <a:pt x="321493" y="36689"/>
                    <a:pt x="320636" y="36546"/>
                    <a:pt x="319780" y="36404"/>
                  </a:cubicBezTo>
                  <a:cubicBezTo>
                    <a:pt x="314783" y="35404"/>
                    <a:pt x="310786" y="31407"/>
                    <a:pt x="309787" y="26410"/>
                  </a:cubicBezTo>
                  <a:cubicBezTo>
                    <a:pt x="309572" y="25625"/>
                    <a:pt x="309501" y="24697"/>
                    <a:pt x="309501" y="23841"/>
                  </a:cubicBezTo>
                  <a:cubicBezTo>
                    <a:pt x="309501" y="17631"/>
                    <a:pt x="313927" y="12420"/>
                    <a:pt x="319780" y="11207"/>
                  </a:cubicBezTo>
                  <a:cubicBezTo>
                    <a:pt x="320565" y="10992"/>
                    <a:pt x="321493" y="10921"/>
                    <a:pt x="322349" y="10921"/>
                  </a:cubicBezTo>
                  <a:close/>
                  <a:moveTo>
                    <a:pt x="479098" y="7994"/>
                  </a:moveTo>
                  <a:cubicBezTo>
                    <a:pt x="484594" y="7994"/>
                    <a:pt x="489376" y="10778"/>
                    <a:pt x="492232" y="14989"/>
                  </a:cubicBezTo>
                  <a:cubicBezTo>
                    <a:pt x="493945" y="17559"/>
                    <a:pt x="494944" y="20557"/>
                    <a:pt x="494944" y="23840"/>
                  </a:cubicBezTo>
                  <a:cubicBezTo>
                    <a:pt x="494944" y="24982"/>
                    <a:pt x="494873" y="26053"/>
                    <a:pt x="494659" y="27052"/>
                  </a:cubicBezTo>
                  <a:cubicBezTo>
                    <a:pt x="494230" y="29122"/>
                    <a:pt x="493445" y="30978"/>
                    <a:pt x="492303" y="32691"/>
                  </a:cubicBezTo>
                  <a:cubicBezTo>
                    <a:pt x="489519" y="36903"/>
                    <a:pt x="484665" y="39615"/>
                    <a:pt x="479098" y="39615"/>
                  </a:cubicBezTo>
                  <a:cubicBezTo>
                    <a:pt x="477956" y="39615"/>
                    <a:pt x="476885" y="39472"/>
                    <a:pt x="475886" y="39258"/>
                  </a:cubicBezTo>
                  <a:cubicBezTo>
                    <a:pt x="472816" y="38687"/>
                    <a:pt x="470033" y="37117"/>
                    <a:pt x="467891" y="34975"/>
                  </a:cubicBezTo>
                  <a:cubicBezTo>
                    <a:pt x="467177" y="34262"/>
                    <a:pt x="466535" y="33477"/>
                    <a:pt x="465964" y="32620"/>
                  </a:cubicBezTo>
                  <a:cubicBezTo>
                    <a:pt x="464822" y="30978"/>
                    <a:pt x="464037" y="29051"/>
                    <a:pt x="463608" y="26981"/>
                  </a:cubicBezTo>
                  <a:cubicBezTo>
                    <a:pt x="463466" y="25910"/>
                    <a:pt x="463323" y="24911"/>
                    <a:pt x="463323" y="23769"/>
                  </a:cubicBezTo>
                  <a:cubicBezTo>
                    <a:pt x="463323" y="22627"/>
                    <a:pt x="463394" y="21556"/>
                    <a:pt x="463608" y="20557"/>
                  </a:cubicBezTo>
                  <a:cubicBezTo>
                    <a:pt x="464037" y="18487"/>
                    <a:pt x="464822" y="16631"/>
                    <a:pt x="465964" y="14918"/>
                  </a:cubicBezTo>
                  <a:cubicBezTo>
                    <a:pt x="466535" y="14061"/>
                    <a:pt x="467177" y="13276"/>
                    <a:pt x="467891" y="12562"/>
                  </a:cubicBezTo>
                  <a:cubicBezTo>
                    <a:pt x="470033" y="10421"/>
                    <a:pt x="472816" y="8922"/>
                    <a:pt x="475886" y="8280"/>
                  </a:cubicBezTo>
                  <a:cubicBezTo>
                    <a:pt x="476956" y="8137"/>
                    <a:pt x="478027" y="7994"/>
                    <a:pt x="479098" y="7994"/>
                  </a:cubicBezTo>
                  <a:close/>
                  <a:moveTo>
                    <a:pt x="557687" y="6352"/>
                  </a:moveTo>
                  <a:cubicBezTo>
                    <a:pt x="567323" y="6352"/>
                    <a:pt x="575175" y="14204"/>
                    <a:pt x="575175" y="23840"/>
                  </a:cubicBezTo>
                  <a:cubicBezTo>
                    <a:pt x="575175" y="24982"/>
                    <a:pt x="575032" y="26196"/>
                    <a:pt x="574818" y="27338"/>
                  </a:cubicBezTo>
                  <a:cubicBezTo>
                    <a:pt x="573176" y="35332"/>
                    <a:pt x="566110" y="41328"/>
                    <a:pt x="557687" y="41328"/>
                  </a:cubicBezTo>
                  <a:cubicBezTo>
                    <a:pt x="549264" y="41328"/>
                    <a:pt x="542198" y="35332"/>
                    <a:pt x="540556" y="27338"/>
                  </a:cubicBezTo>
                  <a:cubicBezTo>
                    <a:pt x="540342" y="26196"/>
                    <a:pt x="540199" y="25053"/>
                    <a:pt x="540199" y="23840"/>
                  </a:cubicBezTo>
                  <a:cubicBezTo>
                    <a:pt x="540199" y="14204"/>
                    <a:pt x="548051" y="6352"/>
                    <a:pt x="557687" y="6352"/>
                  </a:cubicBezTo>
                  <a:close/>
                  <a:moveTo>
                    <a:pt x="714579" y="2284"/>
                  </a:moveTo>
                  <a:cubicBezTo>
                    <a:pt x="726428" y="2284"/>
                    <a:pt x="736064" y="11920"/>
                    <a:pt x="736064" y="23769"/>
                  </a:cubicBezTo>
                  <a:cubicBezTo>
                    <a:pt x="736064" y="25268"/>
                    <a:pt x="735922" y="26696"/>
                    <a:pt x="735636" y="28123"/>
                  </a:cubicBezTo>
                  <a:cubicBezTo>
                    <a:pt x="733638" y="37974"/>
                    <a:pt x="724929" y="45326"/>
                    <a:pt x="714579" y="45326"/>
                  </a:cubicBezTo>
                  <a:cubicBezTo>
                    <a:pt x="704229" y="45326"/>
                    <a:pt x="695521" y="37902"/>
                    <a:pt x="693522" y="28123"/>
                  </a:cubicBezTo>
                  <a:cubicBezTo>
                    <a:pt x="693237" y="26696"/>
                    <a:pt x="693094" y="25268"/>
                    <a:pt x="693094" y="23769"/>
                  </a:cubicBezTo>
                  <a:cubicBezTo>
                    <a:pt x="693094" y="11920"/>
                    <a:pt x="702730" y="2284"/>
                    <a:pt x="714579" y="2284"/>
                  </a:cubicBezTo>
                  <a:close/>
                  <a:moveTo>
                    <a:pt x="793025" y="0"/>
                  </a:moveTo>
                  <a:cubicBezTo>
                    <a:pt x="797950" y="0"/>
                    <a:pt x="802518" y="1499"/>
                    <a:pt x="806373" y="4069"/>
                  </a:cubicBezTo>
                  <a:cubicBezTo>
                    <a:pt x="812725" y="8351"/>
                    <a:pt x="816865" y="15632"/>
                    <a:pt x="816865" y="23841"/>
                  </a:cubicBezTo>
                  <a:cubicBezTo>
                    <a:pt x="816865" y="25483"/>
                    <a:pt x="816651" y="27053"/>
                    <a:pt x="816366" y="28623"/>
                  </a:cubicBezTo>
                  <a:cubicBezTo>
                    <a:pt x="815081" y="34833"/>
                    <a:pt x="811369" y="40187"/>
                    <a:pt x="806373" y="43613"/>
                  </a:cubicBezTo>
                  <a:cubicBezTo>
                    <a:pt x="802518" y="46183"/>
                    <a:pt x="797950" y="47682"/>
                    <a:pt x="793025" y="47682"/>
                  </a:cubicBezTo>
                  <a:cubicBezTo>
                    <a:pt x="791383" y="47682"/>
                    <a:pt x="789813" y="47467"/>
                    <a:pt x="788242" y="47182"/>
                  </a:cubicBezTo>
                  <a:cubicBezTo>
                    <a:pt x="778892" y="45255"/>
                    <a:pt x="771611" y="37903"/>
                    <a:pt x="769684" y="28623"/>
                  </a:cubicBezTo>
                  <a:cubicBezTo>
                    <a:pt x="769327" y="27124"/>
                    <a:pt x="769184" y="25483"/>
                    <a:pt x="769184" y="23841"/>
                  </a:cubicBezTo>
                  <a:cubicBezTo>
                    <a:pt x="769184" y="12349"/>
                    <a:pt x="777393" y="2712"/>
                    <a:pt x="788242" y="500"/>
                  </a:cubicBezTo>
                  <a:cubicBezTo>
                    <a:pt x="789741" y="143"/>
                    <a:pt x="791383" y="0"/>
                    <a:pt x="793025" y="0"/>
                  </a:cubicBezTo>
                  <a:close/>
                </a:path>
              </a:pathLst>
            </a:custGeom>
            <a:gradFill>
              <a:gsLst>
                <a:gs pos="99000">
                  <a:srgbClr val="F7860C">
                    <a:alpha val="0"/>
                  </a:srgbClr>
                </a:gs>
                <a:gs pos="33000">
                  <a:srgbClr val="F7860C"/>
                </a:gs>
              </a:gsLst>
              <a:lin ang="10800000" scaled="0"/>
            </a:gradFill>
            <a:ln w="709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文本框 20"/>
            <p:cNvSpPr txBox="1"/>
            <p:nvPr/>
          </p:nvSpPr>
          <p:spPr bwMode="auto">
            <a:xfrm>
              <a:off x="3204926" y="4162447"/>
              <a:ext cx="556895" cy="501650"/>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rPr>
                <a:t>1.</a:t>
              </a:r>
              <a:endPar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grpSp>
        <p:nvGrpSpPr>
          <p:cNvPr id="10" name="组合 9"/>
          <p:cNvGrpSpPr/>
          <p:nvPr/>
        </p:nvGrpSpPr>
        <p:grpSpPr>
          <a:xfrm>
            <a:off x="2291796" y="4295019"/>
            <a:ext cx="7720589" cy="782572"/>
            <a:chOff x="2294971" y="5255774"/>
            <a:chExt cx="7720589" cy="782572"/>
          </a:xfrm>
        </p:grpSpPr>
        <p:sp>
          <p:nvSpPr>
            <p:cNvPr id="22" name="圆角矩形 21"/>
            <p:cNvSpPr/>
            <p:nvPr/>
          </p:nvSpPr>
          <p:spPr bwMode="auto">
            <a:xfrm>
              <a:off x="2294971" y="5255774"/>
              <a:ext cx="7602058" cy="760995"/>
            </a:xfrm>
            <a:prstGeom prst="roundRect">
              <a:avLst>
                <a:gd name="adj" fmla="val 50000"/>
              </a:avLst>
            </a:prstGeom>
            <a:solidFill>
              <a:schemeClr val="bg1"/>
            </a:solidFill>
            <a:ln w="25400">
              <a:gradFill flip="none" rotWithShape="1">
                <a:gsLst>
                  <a:gs pos="25000">
                    <a:srgbClr val="0041E2">
                      <a:alpha val="0"/>
                    </a:srgbClr>
                  </a:gs>
                  <a:gs pos="100000">
                    <a:srgbClr val="0031A5"/>
                  </a:gs>
                </a:gsLst>
                <a:lin ang="5400000" scaled="1"/>
                <a:tileRect/>
              </a:gradFill>
            </a:ln>
            <a:effectLst>
              <a:outerShdw blurRad="304800" dist="152400" dir="2700000" sx="96000" sy="96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3" name="文本框 22"/>
            <p:cNvSpPr txBox="1"/>
            <p:nvPr/>
          </p:nvSpPr>
          <p:spPr bwMode="auto">
            <a:xfrm>
              <a:off x="3647110" y="5392015"/>
              <a:ext cx="6368450" cy="646331"/>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zh-CN" sz="2800" b="1" dirty="0">
                  <a:solidFill>
                    <a:schemeClr val="tx1"/>
                  </a:solidFill>
                  <a:latin typeface="华文楷体" panose="02010600040101010101" charset="-122"/>
                  <a:ea typeface="华文楷体" panose="02010600040101010101" charset="-122"/>
                  <a:sym typeface="+mn-ea"/>
                </a:rPr>
                <a:t>我国现代化产业体系建设面临诸多挑战</a:t>
              </a:r>
              <a:endParaRPr kumimoji="0" lang="zh-CN" altLang="en-US" sz="2800" i="0" u="none" strike="noStrike" kern="0" cap="none" spc="0" normalizeH="0" baseline="0"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4" name="任意多边形: 形状 68"/>
            <p:cNvSpPr/>
            <p:nvPr/>
          </p:nvSpPr>
          <p:spPr>
            <a:xfrm>
              <a:off x="2460164" y="5536180"/>
              <a:ext cx="641172" cy="279230"/>
            </a:xfrm>
            <a:custGeom>
              <a:avLst/>
              <a:gdLst>
                <a:gd name="connsiteX0" fmla="*/ 8566 w 977755"/>
                <a:gd name="connsiteY0" fmla="*/ 329059 h 361466"/>
                <a:gd name="connsiteX1" fmla="*/ 15632 w 977755"/>
                <a:gd name="connsiteY1" fmla="*/ 332842 h 361466"/>
                <a:gd name="connsiteX2" fmla="*/ 17060 w 977755"/>
                <a:gd name="connsiteY2" fmla="*/ 337625 h 361466"/>
                <a:gd name="connsiteX3" fmla="*/ 16417 w 977755"/>
                <a:gd name="connsiteY3" fmla="*/ 340979 h 361466"/>
                <a:gd name="connsiteX4" fmla="*/ 15632 w 977755"/>
                <a:gd name="connsiteY4" fmla="*/ 342407 h 361466"/>
                <a:gd name="connsiteX5" fmla="*/ 14633 w 977755"/>
                <a:gd name="connsiteY5" fmla="*/ 343620 h 361466"/>
                <a:gd name="connsiteX6" fmla="*/ 8566 w 977755"/>
                <a:gd name="connsiteY6" fmla="*/ 346119 h 361466"/>
                <a:gd name="connsiteX7" fmla="*/ 6852 w 977755"/>
                <a:gd name="connsiteY7" fmla="*/ 345976 h 361466"/>
                <a:gd name="connsiteX8" fmla="*/ 2498 w 977755"/>
                <a:gd name="connsiteY8" fmla="*/ 343620 h 361466"/>
                <a:gd name="connsiteX9" fmla="*/ 1428 w 977755"/>
                <a:gd name="connsiteY9" fmla="*/ 342336 h 361466"/>
                <a:gd name="connsiteX10" fmla="*/ 642 w 977755"/>
                <a:gd name="connsiteY10" fmla="*/ 340908 h 361466"/>
                <a:gd name="connsiteX11" fmla="*/ 143 w 977755"/>
                <a:gd name="connsiteY11" fmla="*/ 339338 h 361466"/>
                <a:gd name="connsiteX12" fmla="*/ 0 w 977755"/>
                <a:gd name="connsiteY12" fmla="*/ 337625 h 361466"/>
                <a:gd name="connsiteX13" fmla="*/ 143 w 977755"/>
                <a:gd name="connsiteY13" fmla="*/ 335911 h 361466"/>
                <a:gd name="connsiteX14" fmla="*/ 1428 w 977755"/>
                <a:gd name="connsiteY14" fmla="*/ 332842 h 361466"/>
                <a:gd name="connsiteX15" fmla="*/ 2498 w 977755"/>
                <a:gd name="connsiteY15" fmla="*/ 331557 h 361466"/>
                <a:gd name="connsiteX16" fmla="*/ 6852 w 977755"/>
                <a:gd name="connsiteY16" fmla="*/ 329202 h 361466"/>
                <a:gd name="connsiteX17" fmla="*/ 8566 w 977755"/>
                <a:gd name="connsiteY17" fmla="*/ 329059 h 361466"/>
                <a:gd name="connsiteX18" fmla="*/ 86939 w 977755"/>
                <a:gd name="connsiteY18" fmla="*/ 328060 h 361466"/>
                <a:gd name="connsiteX19" fmla="*/ 96433 w 977755"/>
                <a:gd name="connsiteY19" fmla="*/ 337554 h 361466"/>
                <a:gd name="connsiteX20" fmla="*/ 95719 w 977755"/>
                <a:gd name="connsiteY20" fmla="*/ 341265 h 361466"/>
                <a:gd name="connsiteX21" fmla="*/ 93578 w 977755"/>
                <a:gd name="connsiteY21" fmla="*/ 344263 h 361466"/>
                <a:gd name="connsiteX22" fmla="*/ 86868 w 977755"/>
                <a:gd name="connsiteY22" fmla="*/ 347047 h 361466"/>
                <a:gd name="connsiteX23" fmla="*/ 80158 w 977755"/>
                <a:gd name="connsiteY23" fmla="*/ 344263 h 361466"/>
                <a:gd name="connsiteX24" fmla="*/ 78160 w 977755"/>
                <a:gd name="connsiteY24" fmla="*/ 341265 h 361466"/>
                <a:gd name="connsiteX25" fmla="*/ 77446 w 977755"/>
                <a:gd name="connsiteY25" fmla="*/ 337554 h 361466"/>
                <a:gd name="connsiteX26" fmla="*/ 86939 w 977755"/>
                <a:gd name="connsiteY26" fmla="*/ 328060 h 361466"/>
                <a:gd name="connsiteX27" fmla="*/ 243903 w 977755"/>
                <a:gd name="connsiteY27" fmla="*/ 325990 h 361466"/>
                <a:gd name="connsiteX28" fmla="*/ 255538 w 977755"/>
                <a:gd name="connsiteY28" fmla="*/ 337625 h 361466"/>
                <a:gd name="connsiteX29" fmla="*/ 254610 w 977755"/>
                <a:gd name="connsiteY29" fmla="*/ 342122 h 361466"/>
                <a:gd name="connsiteX30" fmla="*/ 252111 w 977755"/>
                <a:gd name="connsiteY30" fmla="*/ 345834 h 361466"/>
                <a:gd name="connsiteX31" fmla="*/ 243903 w 977755"/>
                <a:gd name="connsiteY31" fmla="*/ 349260 h 361466"/>
                <a:gd name="connsiteX32" fmla="*/ 235694 w 977755"/>
                <a:gd name="connsiteY32" fmla="*/ 345834 h 361466"/>
                <a:gd name="connsiteX33" fmla="*/ 233196 w 977755"/>
                <a:gd name="connsiteY33" fmla="*/ 342122 h 361466"/>
                <a:gd name="connsiteX34" fmla="*/ 232268 w 977755"/>
                <a:gd name="connsiteY34" fmla="*/ 337625 h 361466"/>
                <a:gd name="connsiteX35" fmla="*/ 243903 w 977755"/>
                <a:gd name="connsiteY35" fmla="*/ 325990 h 361466"/>
                <a:gd name="connsiteX36" fmla="*/ 322349 w 977755"/>
                <a:gd name="connsiteY36" fmla="*/ 324705 h 361466"/>
                <a:gd name="connsiteX37" fmla="*/ 329559 w 977755"/>
                <a:gd name="connsiteY37" fmla="*/ 326918 h 361466"/>
                <a:gd name="connsiteX38" fmla="*/ 335198 w 977755"/>
                <a:gd name="connsiteY38" fmla="*/ 337625 h 361466"/>
                <a:gd name="connsiteX39" fmla="*/ 334198 w 977755"/>
                <a:gd name="connsiteY39" fmla="*/ 342621 h 361466"/>
                <a:gd name="connsiteX40" fmla="*/ 331414 w 977755"/>
                <a:gd name="connsiteY40" fmla="*/ 346690 h 361466"/>
                <a:gd name="connsiteX41" fmla="*/ 329559 w 977755"/>
                <a:gd name="connsiteY41" fmla="*/ 348260 h 361466"/>
                <a:gd name="connsiteX42" fmla="*/ 322349 w 977755"/>
                <a:gd name="connsiteY42" fmla="*/ 350473 h 361466"/>
                <a:gd name="connsiteX43" fmla="*/ 319780 w 977755"/>
                <a:gd name="connsiteY43" fmla="*/ 350188 h 361466"/>
                <a:gd name="connsiteX44" fmla="*/ 313284 w 977755"/>
                <a:gd name="connsiteY44" fmla="*/ 346690 h 361466"/>
                <a:gd name="connsiteX45" fmla="*/ 310500 w 977755"/>
                <a:gd name="connsiteY45" fmla="*/ 342621 h 361466"/>
                <a:gd name="connsiteX46" fmla="*/ 309501 w 977755"/>
                <a:gd name="connsiteY46" fmla="*/ 337625 h 361466"/>
                <a:gd name="connsiteX47" fmla="*/ 319780 w 977755"/>
                <a:gd name="connsiteY47" fmla="*/ 324990 h 361466"/>
                <a:gd name="connsiteX48" fmla="*/ 322349 w 977755"/>
                <a:gd name="connsiteY48" fmla="*/ 324705 h 361466"/>
                <a:gd name="connsiteX49" fmla="*/ 479098 w 977755"/>
                <a:gd name="connsiteY49" fmla="*/ 321707 h 361466"/>
                <a:gd name="connsiteX50" fmla="*/ 492232 w 977755"/>
                <a:gd name="connsiteY50" fmla="*/ 328702 h 361466"/>
                <a:gd name="connsiteX51" fmla="*/ 494944 w 977755"/>
                <a:gd name="connsiteY51" fmla="*/ 337553 h 361466"/>
                <a:gd name="connsiteX52" fmla="*/ 493731 w 977755"/>
                <a:gd name="connsiteY52" fmla="*/ 343692 h 361466"/>
                <a:gd name="connsiteX53" fmla="*/ 492303 w 977755"/>
                <a:gd name="connsiteY53" fmla="*/ 346404 h 361466"/>
                <a:gd name="connsiteX54" fmla="*/ 490304 w 977755"/>
                <a:gd name="connsiteY54" fmla="*/ 348760 h 361466"/>
                <a:gd name="connsiteX55" fmla="*/ 479098 w 977755"/>
                <a:gd name="connsiteY55" fmla="*/ 353400 h 361466"/>
                <a:gd name="connsiteX56" fmla="*/ 475886 w 977755"/>
                <a:gd name="connsiteY56" fmla="*/ 353043 h 361466"/>
                <a:gd name="connsiteX57" fmla="*/ 467891 w 977755"/>
                <a:gd name="connsiteY57" fmla="*/ 348760 h 361466"/>
                <a:gd name="connsiteX58" fmla="*/ 465964 w 977755"/>
                <a:gd name="connsiteY58" fmla="*/ 346404 h 361466"/>
                <a:gd name="connsiteX59" fmla="*/ 464536 w 977755"/>
                <a:gd name="connsiteY59" fmla="*/ 343692 h 361466"/>
                <a:gd name="connsiteX60" fmla="*/ 463608 w 977755"/>
                <a:gd name="connsiteY60" fmla="*/ 340694 h 361466"/>
                <a:gd name="connsiteX61" fmla="*/ 463323 w 977755"/>
                <a:gd name="connsiteY61" fmla="*/ 337482 h 361466"/>
                <a:gd name="connsiteX62" fmla="*/ 463608 w 977755"/>
                <a:gd name="connsiteY62" fmla="*/ 334270 h 361466"/>
                <a:gd name="connsiteX63" fmla="*/ 465964 w 977755"/>
                <a:gd name="connsiteY63" fmla="*/ 328631 h 361466"/>
                <a:gd name="connsiteX64" fmla="*/ 467891 w 977755"/>
                <a:gd name="connsiteY64" fmla="*/ 326275 h 361466"/>
                <a:gd name="connsiteX65" fmla="*/ 475886 w 977755"/>
                <a:gd name="connsiteY65" fmla="*/ 321993 h 361466"/>
                <a:gd name="connsiteX66" fmla="*/ 479098 w 977755"/>
                <a:gd name="connsiteY66" fmla="*/ 321707 h 361466"/>
                <a:gd name="connsiteX67" fmla="*/ 557687 w 977755"/>
                <a:gd name="connsiteY67" fmla="*/ 320066 h 361466"/>
                <a:gd name="connsiteX68" fmla="*/ 575175 w 977755"/>
                <a:gd name="connsiteY68" fmla="*/ 337554 h 361466"/>
                <a:gd name="connsiteX69" fmla="*/ 573819 w 977755"/>
                <a:gd name="connsiteY69" fmla="*/ 344406 h 361466"/>
                <a:gd name="connsiteX70" fmla="*/ 570178 w 977755"/>
                <a:gd name="connsiteY70" fmla="*/ 349974 h 361466"/>
                <a:gd name="connsiteX71" fmla="*/ 557758 w 977755"/>
                <a:gd name="connsiteY71" fmla="*/ 355113 h 361466"/>
                <a:gd name="connsiteX72" fmla="*/ 545338 w 977755"/>
                <a:gd name="connsiteY72" fmla="*/ 349974 h 361466"/>
                <a:gd name="connsiteX73" fmla="*/ 541555 w 977755"/>
                <a:gd name="connsiteY73" fmla="*/ 344406 h 361466"/>
                <a:gd name="connsiteX74" fmla="*/ 540199 w 977755"/>
                <a:gd name="connsiteY74" fmla="*/ 337554 h 361466"/>
                <a:gd name="connsiteX75" fmla="*/ 557687 w 977755"/>
                <a:gd name="connsiteY75" fmla="*/ 320066 h 361466"/>
                <a:gd name="connsiteX76" fmla="*/ 714579 w 977755"/>
                <a:gd name="connsiteY76" fmla="*/ 316140 h 361466"/>
                <a:gd name="connsiteX77" fmla="*/ 736064 w 977755"/>
                <a:gd name="connsiteY77" fmla="*/ 337625 h 361466"/>
                <a:gd name="connsiteX78" fmla="*/ 734351 w 977755"/>
                <a:gd name="connsiteY78" fmla="*/ 345977 h 361466"/>
                <a:gd name="connsiteX79" fmla="*/ 729854 w 977755"/>
                <a:gd name="connsiteY79" fmla="*/ 352829 h 361466"/>
                <a:gd name="connsiteX80" fmla="*/ 714651 w 977755"/>
                <a:gd name="connsiteY80" fmla="*/ 359111 h 361466"/>
                <a:gd name="connsiteX81" fmla="*/ 699447 w 977755"/>
                <a:gd name="connsiteY81" fmla="*/ 352829 h 361466"/>
                <a:gd name="connsiteX82" fmla="*/ 694807 w 977755"/>
                <a:gd name="connsiteY82" fmla="*/ 345977 h 361466"/>
                <a:gd name="connsiteX83" fmla="*/ 693094 w 977755"/>
                <a:gd name="connsiteY83" fmla="*/ 337625 h 361466"/>
                <a:gd name="connsiteX84" fmla="*/ 714579 w 977755"/>
                <a:gd name="connsiteY84" fmla="*/ 316140 h 361466"/>
                <a:gd name="connsiteX85" fmla="*/ 793025 w 977755"/>
                <a:gd name="connsiteY85" fmla="*/ 313784 h 361466"/>
                <a:gd name="connsiteX86" fmla="*/ 806373 w 977755"/>
                <a:gd name="connsiteY86" fmla="*/ 317853 h 361466"/>
                <a:gd name="connsiteX87" fmla="*/ 816865 w 977755"/>
                <a:gd name="connsiteY87" fmla="*/ 337625 h 361466"/>
                <a:gd name="connsiteX88" fmla="*/ 815010 w 977755"/>
                <a:gd name="connsiteY88" fmla="*/ 346904 h 361466"/>
                <a:gd name="connsiteX89" fmla="*/ 809870 w 977755"/>
                <a:gd name="connsiteY89" fmla="*/ 354470 h 361466"/>
                <a:gd name="connsiteX90" fmla="*/ 806373 w 977755"/>
                <a:gd name="connsiteY90" fmla="*/ 357397 h 361466"/>
                <a:gd name="connsiteX91" fmla="*/ 793025 w 977755"/>
                <a:gd name="connsiteY91" fmla="*/ 361466 h 361466"/>
                <a:gd name="connsiteX92" fmla="*/ 788242 w 977755"/>
                <a:gd name="connsiteY92" fmla="*/ 360966 h 361466"/>
                <a:gd name="connsiteX93" fmla="*/ 776179 w 977755"/>
                <a:gd name="connsiteY93" fmla="*/ 354470 h 361466"/>
                <a:gd name="connsiteX94" fmla="*/ 771040 w 977755"/>
                <a:gd name="connsiteY94" fmla="*/ 346904 h 361466"/>
                <a:gd name="connsiteX95" fmla="*/ 769184 w 977755"/>
                <a:gd name="connsiteY95" fmla="*/ 337625 h 361466"/>
                <a:gd name="connsiteX96" fmla="*/ 788242 w 977755"/>
                <a:gd name="connsiteY96" fmla="*/ 314284 h 361466"/>
                <a:gd name="connsiteX97" fmla="*/ 793025 w 977755"/>
                <a:gd name="connsiteY97" fmla="*/ 313784 h 361466"/>
                <a:gd name="connsiteX98" fmla="*/ 47753 w 977755"/>
                <a:gd name="connsiteY98" fmla="*/ 289372 h 361466"/>
                <a:gd name="connsiteX99" fmla="*/ 56747 w 977755"/>
                <a:gd name="connsiteY99" fmla="*/ 298366 h 361466"/>
                <a:gd name="connsiteX100" fmla="*/ 47753 w 977755"/>
                <a:gd name="connsiteY100" fmla="*/ 307360 h 361466"/>
                <a:gd name="connsiteX101" fmla="*/ 38759 w 977755"/>
                <a:gd name="connsiteY101" fmla="*/ 298366 h 361466"/>
                <a:gd name="connsiteX102" fmla="*/ 47753 w 977755"/>
                <a:gd name="connsiteY102" fmla="*/ 289372 h 361466"/>
                <a:gd name="connsiteX103" fmla="*/ 126198 w 977755"/>
                <a:gd name="connsiteY103" fmla="*/ 288373 h 361466"/>
                <a:gd name="connsiteX104" fmla="*/ 136191 w 977755"/>
                <a:gd name="connsiteY104" fmla="*/ 298366 h 361466"/>
                <a:gd name="connsiteX105" fmla="*/ 126198 w 977755"/>
                <a:gd name="connsiteY105" fmla="*/ 308359 h 361466"/>
                <a:gd name="connsiteX106" fmla="*/ 116205 w 977755"/>
                <a:gd name="connsiteY106" fmla="*/ 298366 h 361466"/>
                <a:gd name="connsiteX107" fmla="*/ 126198 w 977755"/>
                <a:gd name="connsiteY107" fmla="*/ 288373 h 361466"/>
                <a:gd name="connsiteX108" fmla="*/ 283162 w 977755"/>
                <a:gd name="connsiteY108" fmla="*/ 286160 h 361466"/>
                <a:gd name="connsiteX109" fmla="*/ 295368 w 977755"/>
                <a:gd name="connsiteY109" fmla="*/ 298366 h 361466"/>
                <a:gd name="connsiteX110" fmla="*/ 283162 w 977755"/>
                <a:gd name="connsiteY110" fmla="*/ 310572 h 361466"/>
                <a:gd name="connsiteX111" fmla="*/ 270956 w 977755"/>
                <a:gd name="connsiteY111" fmla="*/ 298366 h 361466"/>
                <a:gd name="connsiteX112" fmla="*/ 283162 w 977755"/>
                <a:gd name="connsiteY112" fmla="*/ 286160 h 361466"/>
                <a:gd name="connsiteX113" fmla="*/ 361536 w 977755"/>
                <a:gd name="connsiteY113" fmla="*/ 284804 h 361466"/>
                <a:gd name="connsiteX114" fmla="*/ 375098 w 977755"/>
                <a:gd name="connsiteY114" fmla="*/ 298366 h 361466"/>
                <a:gd name="connsiteX115" fmla="*/ 361536 w 977755"/>
                <a:gd name="connsiteY115" fmla="*/ 311928 h 361466"/>
                <a:gd name="connsiteX116" fmla="*/ 347974 w 977755"/>
                <a:gd name="connsiteY116" fmla="*/ 298366 h 361466"/>
                <a:gd name="connsiteX117" fmla="*/ 361536 w 977755"/>
                <a:gd name="connsiteY117" fmla="*/ 284804 h 361466"/>
                <a:gd name="connsiteX118" fmla="*/ 518428 w 977755"/>
                <a:gd name="connsiteY118" fmla="*/ 281735 h 361466"/>
                <a:gd name="connsiteX119" fmla="*/ 535060 w 977755"/>
                <a:gd name="connsiteY119" fmla="*/ 298366 h 361466"/>
                <a:gd name="connsiteX120" fmla="*/ 518428 w 977755"/>
                <a:gd name="connsiteY120" fmla="*/ 314998 h 361466"/>
                <a:gd name="connsiteX121" fmla="*/ 501797 w 977755"/>
                <a:gd name="connsiteY121" fmla="*/ 298366 h 361466"/>
                <a:gd name="connsiteX122" fmla="*/ 518428 w 977755"/>
                <a:gd name="connsiteY122" fmla="*/ 281735 h 361466"/>
                <a:gd name="connsiteX123" fmla="*/ 596946 w 977755"/>
                <a:gd name="connsiteY123" fmla="*/ 279950 h 361466"/>
                <a:gd name="connsiteX124" fmla="*/ 615362 w 977755"/>
                <a:gd name="connsiteY124" fmla="*/ 298366 h 361466"/>
                <a:gd name="connsiteX125" fmla="*/ 596946 w 977755"/>
                <a:gd name="connsiteY125" fmla="*/ 316782 h 361466"/>
                <a:gd name="connsiteX126" fmla="*/ 578530 w 977755"/>
                <a:gd name="connsiteY126" fmla="*/ 298366 h 361466"/>
                <a:gd name="connsiteX127" fmla="*/ 596946 w 977755"/>
                <a:gd name="connsiteY127" fmla="*/ 279950 h 361466"/>
                <a:gd name="connsiteX128" fmla="*/ 753766 w 977755"/>
                <a:gd name="connsiteY128" fmla="*/ 275739 h 361466"/>
                <a:gd name="connsiteX129" fmla="*/ 776394 w 977755"/>
                <a:gd name="connsiteY129" fmla="*/ 298366 h 361466"/>
                <a:gd name="connsiteX130" fmla="*/ 753766 w 977755"/>
                <a:gd name="connsiteY130" fmla="*/ 320994 h 361466"/>
                <a:gd name="connsiteX131" fmla="*/ 731139 w 977755"/>
                <a:gd name="connsiteY131" fmla="*/ 298366 h 361466"/>
                <a:gd name="connsiteX132" fmla="*/ 753766 w 977755"/>
                <a:gd name="connsiteY132" fmla="*/ 275739 h 361466"/>
                <a:gd name="connsiteX133" fmla="*/ 832283 w 977755"/>
                <a:gd name="connsiteY133" fmla="*/ 273241 h 361466"/>
                <a:gd name="connsiteX134" fmla="*/ 857337 w 977755"/>
                <a:gd name="connsiteY134" fmla="*/ 298367 h 361466"/>
                <a:gd name="connsiteX135" fmla="*/ 832283 w 977755"/>
                <a:gd name="connsiteY135" fmla="*/ 323421 h 361466"/>
                <a:gd name="connsiteX136" fmla="*/ 807229 w 977755"/>
                <a:gd name="connsiteY136" fmla="*/ 298367 h 361466"/>
                <a:gd name="connsiteX137" fmla="*/ 832283 w 977755"/>
                <a:gd name="connsiteY137" fmla="*/ 273241 h 361466"/>
                <a:gd name="connsiteX138" fmla="*/ 86939 w 977755"/>
                <a:gd name="connsiteY138" fmla="*/ 249685 h 361466"/>
                <a:gd name="connsiteX139" fmla="*/ 96433 w 977755"/>
                <a:gd name="connsiteY139" fmla="*/ 259179 h 361466"/>
                <a:gd name="connsiteX140" fmla="*/ 86939 w 977755"/>
                <a:gd name="connsiteY140" fmla="*/ 268672 h 361466"/>
                <a:gd name="connsiteX141" fmla="*/ 77446 w 977755"/>
                <a:gd name="connsiteY141" fmla="*/ 259179 h 361466"/>
                <a:gd name="connsiteX142" fmla="*/ 86939 w 977755"/>
                <a:gd name="connsiteY142" fmla="*/ 249685 h 361466"/>
                <a:gd name="connsiteX143" fmla="*/ 165457 w 977755"/>
                <a:gd name="connsiteY143" fmla="*/ 248686 h 361466"/>
                <a:gd name="connsiteX144" fmla="*/ 174165 w 977755"/>
                <a:gd name="connsiteY144" fmla="*/ 253326 h 361466"/>
                <a:gd name="connsiteX145" fmla="*/ 175950 w 977755"/>
                <a:gd name="connsiteY145" fmla="*/ 259179 h 361466"/>
                <a:gd name="connsiteX146" fmla="*/ 174165 w 977755"/>
                <a:gd name="connsiteY146" fmla="*/ 265032 h 361466"/>
                <a:gd name="connsiteX147" fmla="*/ 165457 w 977755"/>
                <a:gd name="connsiteY147" fmla="*/ 269814 h 361466"/>
                <a:gd name="connsiteX148" fmla="*/ 163315 w 977755"/>
                <a:gd name="connsiteY148" fmla="*/ 269600 h 361466"/>
                <a:gd name="connsiteX149" fmla="*/ 158033 w 977755"/>
                <a:gd name="connsiteY149" fmla="*/ 266745 h 361466"/>
                <a:gd name="connsiteX150" fmla="*/ 156748 w 977755"/>
                <a:gd name="connsiteY150" fmla="*/ 265175 h 361466"/>
                <a:gd name="connsiteX151" fmla="*/ 155178 w 977755"/>
                <a:gd name="connsiteY151" fmla="*/ 261392 h 361466"/>
                <a:gd name="connsiteX152" fmla="*/ 154964 w 977755"/>
                <a:gd name="connsiteY152" fmla="*/ 259250 h 361466"/>
                <a:gd name="connsiteX153" fmla="*/ 155178 w 977755"/>
                <a:gd name="connsiteY153" fmla="*/ 257109 h 361466"/>
                <a:gd name="connsiteX154" fmla="*/ 156748 w 977755"/>
                <a:gd name="connsiteY154" fmla="*/ 253326 h 361466"/>
                <a:gd name="connsiteX155" fmla="*/ 158033 w 977755"/>
                <a:gd name="connsiteY155" fmla="*/ 251755 h 361466"/>
                <a:gd name="connsiteX156" fmla="*/ 163315 w 977755"/>
                <a:gd name="connsiteY156" fmla="*/ 248900 h 361466"/>
                <a:gd name="connsiteX157" fmla="*/ 165457 w 977755"/>
                <a:gd name="connsiteY157" fmla="*/ 248686 h 361466"/>
                <a:gd name="connsiteX158" fmla="*/ 322349 w 977755"/>
                <a:gd name="connsiteY158" fmla="*/ 246259 h 361466"/>
                <a:gd name="connsiteX159" fmla="*/ 329559 w 977755"/>
                <a:gd name="connsiteY159" fmla="*/ 248472 h 361466"/>
                <a:gd name="connsiteX160" fmla="*/ 335198 w 977755"/>
                <a:gd name="connsiteY160" fmla="*/ 259179 h 361466"/>
                <a:gd name="connsiteX161" fmla="*/ 329559 w 977755"/>
                <a:gd name="connsiteY161" fmla="*/ 269886 h 361466"/>
                <a:gd name="connsiteX162" fmla="*/ 322349 w 977755"/>
                <a:gd name="connsiteY162" fmla="*/ 272098 h 361466"/>
                <a:gd name="connsiteX163" fmla="*/ 319780 w 977755"/>
                <a:gd name="connsiteY163" fmla="*/ 271813 h 361466"/>
                <a:gd name="connsiteX164" fmla="*/ 309501 w 977755"/>
                <a:gd name="connsiteY164" fmla="*/ 259179 h 361466"/>
                <a:gd name="connsiteX165" fmla="*/ 319780 w 977755"/>
                <a:gd name="connsiteY165" fmla="*/ 246545 h 361466"/>
                <a:gd name="connsiteX166" fmla="*/ 322349 w 977755"/>
                <a:gd name="connsiteY166" fmla="*/ 246259 h 361466"/>
                <a:gd name="connsiteX167" fmla="*/ 400795 w 977755"/>
                <a:gd name="connsiteY167" fmla="*/ 244903 h 361466"/>
                <a:gd name="connsiteX168" fmla="*/ 415071 w 977755"/>
                <a:gd name="connsiteY168" fmla="*/ 259179 h 361466"/>
                <a:gd name="connsiteX169" fmla="*/ 400795 w 977755"/>
                <a:gd name="connsiteY169" fmla="*/ 273455 h 361466"/>
                <a:gd name="connsiteX170" fmla="*/ 386519 w 977755"/>
                <a:gd name="connsiteY170" fmla="*/ 259179 h 361466"/>
                <a:gd name="connsiteX171" fmla="*/ 400795 w 977755"/>
                <a:gd name="connsiteY171" fmla="*/ 244903 h 361466"/>
                <a:gd name="connsiteX172" fmla="*/ 557687 w 977755"/>
                <a:gd name="connsiteY172" fmla="*/ 241691 h 361466"/>
                <a:gd name="connsiteX173" fmla="*/ 575175 w 977755"/>
                <a:gd name="connsiteY173" fmla="*/ 259179 h 361466"/>
                <a:gd name="connsiteX174" fmla="*/ 557687 w 977755"/>
                <a:gd name="connsiteY174" fmla="*/ 276667 h 361466"/>
                <a:gd name="connsiteX175" fmla="*/ 540199 w 977755"/>
                <a:gd name="connsiteY175" fmla="*/ 259179 h 361466"/>
                <a:gd name="connsiteX176" fmla="*/ 557687 w 977755"/>
                <a:gd name="connsiteY176" fmla="*/ 241691 h 361466"/>
                <a:gd name="connsiteX177" fmla="*/ 636061 w 977755"/>
                <a:gd name="connsiteY177" fmla="*/ 239764 h 361466"/>
                <a:gd name="connsiteX178" fmla="*/ 652193 w 977755"/>
                <a:gd name="connsiteY178" fmla="*/ 248330 h 361466"/>
                <a:gd name="connsiteX179" fmla="*/ 655476 w 977755"/>
                <a:gd name="connsiteY179" fmla="*/ 259179 h 361466"/>
                <a:gd name="connsiteX180" fmla="*/ 652193 w 977755"/>
                <a:gd name="connsiteY180" fmla="*/ 270029 h 361466"/>
                <a:gd name="connsiteX181" fmla="*/ 636061 w 977755"/>
                <a:gd name="connsiteY181" fmla="*/ 278594 h 361466"/>
                <a:gd name="connsiteX182" fmla="*/ 632135 w 977755"/>
                <a:gd name="connsiteY182" fmla="*/ 278166 h 361466"/>
                <a:gd name="connsiteX183" fmla="*/ 622356 w 977755"/>
                <a:gd name="connsiteY183" fmla="*/ 272884 h 361466"/>
                <a:gd name="connsiteX184" fmla="*/ 620001 w 977755"/>
                <a:gd name="connsiteY184" fmla="*/ 270029 h 361466"/>
                <a:gd name="connsiteX185" fmla="*/ 617074 w 977755"/>
                <a:gd name="connsiteY185" fmla="*/ 263105 h 361466"/>
                <a:gd name="connsiteX186" fmla="*/ 616646 w 977755"/>
                <a:gd name="connsiteY186" fmla="*/ 259179 h 361466"/>
                <a:gd name="connsiteX187" fmla="*/ 617074 w 977755"/>
                <a:gd name="connsiteY187" fmla="*/ 255253 h 361466"/>
                <a:gd name="connsiteX188" fmla="*/ 620001 w 977755"/>
                <a:gd name="connsiteY188" fmla="*/ 248330 h 361466"/>
                <a:gd name="connsiteX189" fmla="*/ 622356 w 977755"/>
                <a:gd name="connsiteY189" fmla="*/ 245474 h 361466"/>
                <a:gd name="connsiteX190" fmla="*/ 632135 w 977755"/>
                <a:gd name="connsiteY190" fmla="*/ 240192 h 361466"/>
                <a:gd name="connsiteX191" fmla="*/ 636061 w 977755"/>
                <a:gd name="connsiteY191" fmla="*/ 239764 h 361466"/>
                <a:gd name="connsiteX192" fmla="*/ 793025 w 977755"/>
                <a:gd name="connsiteY192" fmla="*/ 235338 h 361466"/>
                <a:gd name="connsiteX193" fmla="*/ 806373 w 977755"/>
                <a:gd name="connsiteY193" fmla="*/ 239407 h 361466"/>
                <a:gd name="connsiteX194" fmla="*/ 816865 w 977755"/>
                <a:gd name="connsiteY194" fmla="*/ 259179 h 361466"/>
                <a:gd name="connsiteX195" fmla="*/ 806373 w 977755"/>
                <a:gd name="connsiteY195" fmla="*/ 278951 h 361466"/>
                <a:gd name="connsiteX196" fmla="*/ 793025 w 977755"/>
                <a:gd name="connsiteY196" fmla="*/ 283020 h 361466"/>
                <a:gd name="connsiteX197" fmla="*/ 788242 w 977755"/>
                <a:gd name="connsiteY197" fmla="*/ 282520 h 361466"/>
                <a:gd name="connsiteX198" fmla="*/ 769184 w 977755"/>
                <a:gd name="connsiteY198" fmla="*/ 259179 h 361466"/>
                <a:gd name="connsiteX199" fmla="*/ 788242 w 977755"/>
                <a:gd name="connsiteY199" fmla="*/ 235838 h 361466"/>
                <a:gd name="connsiteX200" fmla="*/ 793025 w 977755"/>
                <a:gd name="connsiteY200" fmla="*/ 235338 h 361466"/>
                <a:gd name="connsiteX201" fmla="*/ 871470 w 977755"/>
                <a:gd name="connsiteY201" fmla="*/ 232768 h 361466"/>
                <a:gd name="connsiteX202" fmla="*/ 897881 w 977755"/>
                <a:gd name="connsiteY202" fmla="*/ 259178 h 361466"/>
                <a:gd name="connsiteX203" fmla="*/ 871470 w 977755"/>
                <a:gd name="connsiteY203" fmla="*/ 285589 h 361466"/>
                <a:gd name="connsiteX204" fmla="*/ 845060 w 977755"/>
                <a:gd name="connsiteY204" fmla="*/ 259178 h 361466"/>
                <a:gd name="connsiteX205" fmla="*/ 871470 w 977755"/>
                <a:gd name="connsiteY205" fmla="*/ 232768 h 361466"/>
                <a:gd name="connsiteX206" fmla="*/ 126198 w 977755"/>
                <a:gd name="connsiteY206" fmla="*/ 209927 h 361466"/>
                <a:gd name="connsiteX207" fmla="*/ 136191 w 977755"/>
                <a:gd name="connsiteY207" fmla="*/ 219920 h 361466"/>
                <a:gd name="connsiteX208" fmla="*/ 126198 w 977755"/>
                <a:gd name="connsiteY208" fmla="*/ 229913 h 361466"/>
                <a:gd name="connsiteX209" fmla="*/ 116205 w 977755"/>
                <a:gd name="connsiteY209" fmla="*/ 219920 h 361466"/>
                <a:gd name="connsiteX210" fmla="*/ 126198 w 977755"/>
                <a:gd name="connsiteY210" fmla="*/ 209927 h 361466"/>
                <a:gd name="connsiteX211" fmla="*/ 204644 w 977755"/>
                <a:gd name="connsiteY211" fmla="*/ 208856 h 361466"/>
                <a:gd name="connsiteX212" fmla="*/ 215708 w 977755"/>
                <a:gd name="connsiteY212" fmla="*/ 219920 h 361466"/>
                <a:gd name="connsiteX213" fmla="*/ 204644 w 977755"/>
                <a:gd name="connsiteY213" fmla="*/ 230984 h 361466"/>
                <a:gd name="connsiteX214" fmla="*/ 193580 w 977755"/>
                <a:gd name="connsiteY214" fmla="*/ 219920 h 361466"/>
                <a:gd name="connsiteX215" fmla="*/ 204644 w 977755"/>
                <a:gd name="connsiteY215" fmla="*/ 208856 h 361466"/>
                <a:gd name="connsiteX216" fmla="*/ 361536 w 977755"/>
                <a:gd name="connsiteY216" fmla="*/ 206358 h 361466"/>
                <a:gd name="connsiteX217" fmla="*/ 375098 w 977755"/>
                <a:gd name="connsiteY217" fmla="*/ 219920 h 361466"/>
                <a:gd name="connsiteX218" fmla="*/ 361536 w 977755"/>
                <a:gd name="connsiteY218" fmla="*/ 233482 h 361466"/>
                <a:gd name="connsiteX219" fmla="*/ 347974 w 977755"/>
                <a:gd name="connsiteY219" fmla="*/ 219920 h 361466"/>
                <a:gd name="connsiteX220" fmla="*/ 361536 w 977755"/>
                <a:gd name="connsiteY220" fmla="*/ 206358 h 361466"/>
                <a:gd name="connsiteX221" fmla="*/ 440054 w 977755"/>
                <a:gd name="connsiteY221" fmla="*/ 204930 h 361466"/>
                <a:gd name="connsiteX222" fmla="*/ 455043 w 977755"/>
                <a:gd name="connsiteY222" fmla="*/ 219920 h 361466"/>
                <a:gd name="connsiteX223" fmla="*/ 440054 w 977755"/>
                <a:gd name="connsiteY223" fmla="*/ 234909 h 361466"/>
                <a:gd name="connsiteX224" fmla="*/ 425064 w 977755"/>
                <a:gd name="connsiteY224" fmla="*/ 219920 h 361466"/>
                <a:gd name="connsiteX225" fmla="*/ 440054 w 977755"/>
                <a:gd name="connsiteY225" fmla="*/ 204930 h 361466"/>
                <a:gd name="connsiteX226" fmla="*/ 596946 w 977755"/>
                <a:gd name="connsiteY226" fmla="*/ 201504 h 361466"/>
                <a:gd name="connsiteX227" fmla="*/ 615362 w 977755"/>
                <a:gd name="connsiteY227" fmla="*/ 219920 h 361466"/>
                <a:gd name="connsiteX228" fmla="*/ 596946 w 977755"/>
                <a:gd name="connsiteY228" fmla="*/ 238336 h 361466"/>
                <a:gd name="connsiteX229" fmla="*/ 578530 w 977755"/>
                <a:gd name="connsiteY229" fmla="*/ 219920 h 361466"/>
                <a:gd name="connsiteX230" fmla="*/ 596946 w 977755"/>
                <a:gd name="connsiteY230" fmla="*/ 201504 h 361466"/>
                <a:gd name="connsiteX231" fmla="*/ 675321 w 977755"/>
                <a:gd name="connsiteY231" fmla="*/ 199506 h 361466"/>
                <a:gd name="connsiteX232" fmla="*/ 695735 w 977755"/>
                <a:gd name="connsiteY232" fmla="*/ 219921 h 361466"/>
                <a:gd name="connsiteX233" fmla="*/ 675321 w 977755"/>
                <a:gd name="connsiteY233" fmla="*/ 240335 h 361466"/>
                <a:gd name="connsiteX234" fmla="*/ 654906 w 977755"/>
                <a:gd name="connsiteY234" fmla="*/ 219921 h 361466"/>
                <a:gd name="connsiteX235" fmla="*/ 675321 w 977755"/>
                <a:gd name="connsiteY235" fmla="*/ 199506 h 361466"/>
                <a:gd name="connsiteX236" fmla="*/ 832283 w 977755"/>
                <a:gd name="connsiteY236" fmla="*/ 194866 h 361466"/>
                <a:gd name="connsiteX237" fmla="*/ 857337 w 977755"/>
                <a:gd name="connsiteY237" fmla="*/ 219920 h 361466"/>
                <a:gd name="connsiteX238" fmla="*/ 832283 w 977755"/>
                <a:gd name="connsiteY238" fmla="*/ 245046 h 361466"/>
                <a:gd name="connsiteX239" fmla="*/ 807229 w 977755"/>
                <a:gd name="connsiteY239" fmla="*/ 219920 h 361466"/>
                <a:gd name="connsiteX240" fmla="*/ 832283 w 977755"/>
                <a:gd name="connsiteY240" fmla="*/ 194866 h 361466"/>
                <a:gd name="connsiteX241" fmla="*/ 165529 w 977755"/>
                <a:gd name="connsiteY241" fmla="*/ 170240 h 361466"/>
                <a:gd name="connsiteX242" fmla="*/ 174237 w 977755"/>
                <a:gd name="connsiteY242" fmla="*/ 174880 h 361466"/>
                <a:gd name="connsiteX243" fmla="*/ 176022 w 977755"/>
                <a:gd name="connsiteY243" fmla="*/ 180733 h 361466"/>
                <a:gd name="connsiteX244" fmla="*/ 175165 w 977755"/>
                <a:gd name="connsiteY244" fmla="*/ 184801 h 361466"/>
                <a:gd name="connsiteX245" fmla="*/ 174166 w 977755"/>
                <a:gd name="connsiteY245" fmla="*/ 186586 h 361466"/>
                <a:gd name="connsiteX246" fmla="*/ 173024 w 977755"/>
                <a:gd name="connsiteY246" fmla="*/ 188299 h 361466"/>
                <a:gd name="connsiteX247" fmla="*/ 165600 w 977755"/>
                <a:gd name="connsiteY247" fmla="*/ 191368 h 361466"/>
                <a:gd name="connsiteX248" fmla="*/ 163459 w 977755"/>
                <a:gd name="connsiteY248" fmla="*/ 191154 h 361466"/>
                <a:gd name="connsiteX249" fmla="*/ 158177 w 977755"/>
                <a:gd name="connsiteY249" fmla="*/ 188299 h 361466"/>
                <a:gd name="connsiteX250" fmla="*/ 156892 w 977755"/>
                <a:gd name="connsiteY250" fmla="*/ 186729 h 361466"/>
                <a:gd name="connsiteX251" fmla="*/ 155893 w 977755"/>
                <a:gd name="connsiteY251" fmla="*/ 184944 h 361466"/>
                <a:gd name="connsiteX252" fmla="*/ 155250 w 977755"/>
                <a:gd name="connsiteY252" fmla="*/ 182946 h 361466"/>
                <a:gd name="connsiteX253" fmla="*/ 155036 w 977755"/>
                <a:gd name="connsiteY253" fmla="*/ 180804 h 361466"/>
                <a:gd name="connsiteX254" fmla="*/ 155250 w 977755"/>
                <a:gd name="connsiteY254" fmla="*/ 178663 h 361466"/>
                <a:gd name="connsiteX255" fmla="*/ 156820 w 977755"/>
                <a:gd name="connsiteY255" fmla="*/ 174880 h 361466"/>
                <a:gd name="connsiteX256" fmla="*/ 158105 w 977755"/>
                <a:gd name="connsiteY256" fmla="*/ 173309 h 361466"/>
                <a:gd name="connsiteX257" fmla="*/ 163387 w 977755"/>
                <a:gd name="connsiteY257" fmla="*/ 170454 h 361466"/>
                <a:gd name="connsiteX258" fmla="*/ 165529 w 977755"/>
                <a:gd name="connsiteY258" fmla="*/ 170240 h 361466"/>
                <a:gd name="connsiteX259" fmla="*/ 243903 w 977755"/>
                <a:gd name="connsiteY259" fmla="*/ 169098 h 361466"/>
                <a:gd name="connsiteX260" fmla="*/ 255538 w 977755"/>
                <a:gd name="connsiteY260" fmla="*/ 180733 h 361466"/>
                <a:gd name="connsiteX261" fmla="*/ 254610 w 977755"/>
                <a:gd name="connsiteY261" fmla="*/ 185230 h 361466"/>
                <a:gd name="connsiteX262" fmla="*/ 252111 w 977755"/>
                <a:gd name="connsiteY262" fmla="*/ 188942 h 361466"/>
                <a:gd name="connsiteX263" fmla="*/ 243903 w 977755"/>
                <a:gd name="connsiteY263" fmla="*/ 192368 h 361466"/>
                <a:gd name="connsiteX264" fmla="*/ 235694 w 977755"/>
                <a:gd name="connsiteY264" fmla="*/ 188942 h 361466"/>
                <a:gd name="connsiteX265" fmla="*/ 233196 w 977755"/>
                <a:gd name="connsiteY265" fmla="*/ 185230 h 361466"/>
                <a:gd name="connsiteX266" fmla="*/ 232268 w 977755"/>
                <a:gd name="connsiteY266" fmla="*/ 180733 h 361466"/>
                <a:gd name="connsiteX267" fmla="*/ 243903 w 977755"/>
                <a:gd name="connsiteY267" fmla="*/ 169098 h 361466"/>
                <a:gd name="connsiteX268" fmla="*/ 400795 w 977755"/>
                <a:gd name="connsiteY268" fmla="*/ 166385 h 361466"/>
                <a:gd name="connsiteX269" fmla="*/ 415071 w 977755"/>
                <a:gd name="connsiteY269" fmla="*/ 180661 h 361466"/>
                <a:gd name="connsiteX270" fmla="*/ 413929 w 977755"/>
                <a:gd name="connsiteY270" fmla="*/ 186229 h 361466"/>
                <a:gd name="connsiteX271" fmla="*/ 410859 w 977755"/>
                <a:gd name="connsiteY271" fmla="*/ 190797 h 361466"/>
                <a:gd name="connsiteX272" fmla="*/ 400795 w 977755"/>
                <a:gd name="connsiteY272" fmla="*/ 195008 h 361466"/>
                <a:gd name="connsiteX273" fmla="*/ 390730 w 977755"/>
                <a:gd name="connsiteY273" fmla="*/ 190797 h 361466"/>
                <a:gd name="connsiteX274" fmla="*/ 387661 w 977755"/>
                <a:gd name="connsiteY274" fmla="*/ 186229 h 361466"/>
                <a:gd name="connsiteX275" fmla="*/ 386519 w 977755"/>
                <a:gd name="connsiteY275" fmla="*/ 180661 h 361466"/>
                <a:gd name="connsiteX276" fmla="*/ 400795 w 977755"/>
                <a:gd name="connsiteY276" fmla="*/ 166385 h 361466"/>
                <a:gd name="connsiteX277" fmla="*/ 479098 w 977755"/>
                <a:gd name="connsiteY277" fmla="*/ 164815 h 361466"/>
                <a:gd name="connsiteX278" fmla="*/ 492232 w 977755"/>
                <a:gd name="connsiteY278" fmla="*/ 171810 h 361466"/>
                <a:gd name="connsiteX279" fmla="*/ 494944 w 977755"/>
                <a:gd name="connsiteY279" fmla="*/ 180661 h 361466"/>
                <a:gd name="connsiteX280" fmla="*/ 493731 w 977755"/>
                <a:gd name="connsiteY280" fmla="*/ 186800 h 361466"/>
                <a:gd name="connsiteX281" fmla="*/ 492303 w 977755"/>
                <a:gd name="connsiteY281" fmla="*/ 189512 h 361466"/>
                <a:gd name="connsiteX282" fmla="*/ 490304 w 977755"/>
                <a:gd name="connsiteY282" fmla="*/ 191939 h 361466"/>
                <a:gd name="connsiteX283" fmla="*/ 479098 w 977755"/>
                <a:gd name="connsiteY283" fmla="*/ 196579 h 361466"/>
                <a:gd name="connsiteX284" fmla="*/ 475886 w 977755"/>
                <a:gd name="connsiteY284" fmla="*/ 196222 h 361466"/>
                <a:gd name="connsiteX285" fmla="*/ 467891 w 977755"/>
                <a:gd name="connsiteY285" fmla="*/ 191939 h 361466"/>
                <a:gd name="connsiteX286" fmla="*/ 465964 w 977755"/>
                <a:gd name="connsiteY286" fmla="*/ 189584 h 361466"/>
                <a:gd name="connsiteX287" fmla="*/ 464536 w 977755"/>
                <a:gd name="connsiteY287" fmla="*/ 186871 h 361466"/>
                <a:gd name="connsiteX288" fmla="*/ 463608 w 977755"/>
                <a:gd name="connsiteY288" fmla="*/ 183873 h 361466"/>
                <a:gd name="connsiteX289" fmla="*/ 463323 w 977755"/>
                <a:gd name="connsiteY289" fmla="*/ 180661 h 361466"/>
                <a:gd name="connsiteX290" fmla="*/ 463608 w 977755"/>
                <a:gd name="connsiteY290" fmla="*/ 177449 h 361466"/>
                <a:gd name="connsiteX291" fmla="*/ 465964 w 977755"/>
                <a:gd name="connsiteY291" fmla="*/ 171810 h 361466"/>
                <a:gd name="connsiteX292" fmla="*/ 467891 w 977755"/>
                <a:gd name="connsiteY292" fmla="*/ 169455 h 361466"/>
                <a:gd name="connsiteX293" fmla="*/ 475886 w 977755"/>
                <a:gd name="connsiteY293" fmla="*/ 165172 h 361466"/>
                <a:gd name="connsiteX294" fmla="*/ 479098 w 977755"/>
                <a:gd name="connsiteY294" fmla="*/ 164815 h 361466"/>
                <a:gd name="connsiteX295" fmla="*/ 636061 w 977755"/>
                <a:gd name="connsiteY295" fmla="*/ 161317 h 361466"/>
                <a:gd name="connsiteX296" fmla="*/ 652193 w 977755"/>
                <a:gd name="connsiteY296" fmla="*/ 169883 h 361466"/>
                <a:gd name="connsiteX297" fmla="*/ 655476 w 977755"/>
                <a:gd name="connsiteY297" fmla="*/ 180732 h 361466"/>
                <a:gd name="connsiteX298" fmla="*/ 653977 w 977755"/>
                <a:gd name="connsiteY298" fmla="*/ 188298 h 361466"/>
                <a:gd name="connsiteX299" fmla="*/ 652193 w 977755"/>
                <a:gd name="connsiteY299" fmla="*/ 191582 h 361466"/>
                <a:gd name="connsiteX300" fmla="*/ 649766 w 977755"/>
                <a:gd name="connsiteY300" fmla="*/ 194437 h 361466"/>
                <a:gd name="connsiteX301" fmla="*/ 636061 w 977755"/>
                <a:gd name="connsiteY301" fmla="*/ 200148 h 361466"/>
                <a:gd name="connsiteX302" fmla="*/ 632135 w 977755"/>
                <a:gd name="connsiteY302" fmla="*/ 199719 h 361466"/>
                <a:gd name="connsiteX303" fmla="*/ 622356 w 977755"/>
                <a:gd name="connsiteY303" fmla="*/ 194437 h 361466"/>
                <a:gd name="connsiteX304" fmla="*/ 620001 w 977755"/>
                <a:gd name="connsiteY304" fmla="*/ 191582 h 361466"/>
                <a:gd name="connsiteX305" fmla="*/ 618216 w 977755"/>
                <a:gd name="connsiteY305" fmla="*/ 188298 h 361466"/>
                <a:gd name="connsiteX306" fmla="*/ 617074 w 977755"/>
                <a:gd name="connsiteY306" fmla="*/ 184658 h 361466"/>
                <a:gd name="connsiteX307" fmla="*/ 616646 w 977755"/>
                <a:gd name="connsiteY307" fmla="*/ 180732 h 361466"/>
                <a:gd name="connsiteX308" fmla="*/ 617074 w 977755"/>
                <a:gd name="connsiteY308" fmla="*/ 176806 h 361466"/>
                <a:gd name="connsiteX309" fmla="*/ 620001 w 977755"/>
                <a:gd name="connsiteY309" fmla="*/ 169883 h 361466"/>
                <a:gd name="connsiteX310" fmla="*/ 622356 w 977755"/>
                <a:gd name="connsiteY310" fmla="*/ 167027 h 361466"/>
                <a:gd name="connsiteX311" fmla="*/ 632135 w 977755"/>
                <a:gd name="connsiteY311" fmla="*/ 161745 h 361466"/>
                <a:gd name="connsiteX312" fmla="*/ 636061 w 977755"/>
                <a:gd name="connsiteY312" fmla="*/ 161317 h 361466"/>
                <a:gd name="connsiteX313" fmla="*/ 714579 w 977755"/>
                <a:gd name="connsiteY313" fmla="*/ 159247 h 361466"/>
                <a:gd name="connsiteX314" fmla="*/ 736064 w 977755"/>
                <a:gd name="connsiteY314" fmla="*/ 180732 h 361466"/>
                <a:gd name="connsiteX315" fmla="*/ 734351 w 977755"/>
                <a:gd name="connsiteY315" fmla="*/ 189084 h 361466"/>
                <a:gd name="connsiteX316" fmla="*/ 729854 w 977755"/>
                <a:gd name="connsiteY316" fmla="*/ 195936 h 361466"/>
                <a:gd name="connsiteX317" fmla="*/ 714651 w 977755"/>
                <a:gd name="connsiteY317" fmla="*/ 202218 h 361466"/>
                <a:gd name="connsiteX318" fmla="*/ 699447 w 977755"/>
                <a:gd name="connsiteY318" fmla="*/ 195936 h 361466"/>
                <a:gd name="connsiteX319" fmla="*/ 694807 w 977755"/>
                <a:gd name="connsiteY319" fmla="*/ 189084 h 361466"/>
                <a:gd name="connsiteX320" fmla="*/ 693094 w 977755"/>
                <a:gd name="connsiteY320" fmla="*/ 180732 h 361466"/>
                <a:gd name="connsiteX321" fmla="*/ 714579 w 977755"/>
                <a:gd name="connsiteY321" fmla="*/ 159247 h 361466"/>
                <a:gd name="connsiteX322" fmla="*/ 871470 w 977755"/>
                <a:gd name="connsiteY322" fmla="*/ 154322 h 361466"/>
                <a:gd name="connsiteX323" fmla="*/ 897881 w 977755"/>
                <a:gd name="connsiteY323" fmla="*/ 180732 h 361466"/>
                <a:gd name="connsiteX324" fmla="*/ 895811 w 977755"/>
                <a:gd name="connsiteY324" fmla="*/ 191011 h 361466"/>
                <a:gd name="connsiteX325" fmla="*/ 890172 w 977755"/>
                <a:gd name="connsiteY325" fmla="*/ 199434 h 361466"/>
                <a:gd name="connsiteX326" fmla="*/ 871470 w 977755"/>
                <a:gd name="connsiteY326" fmla="*/ 207143 h 361466"/>
                <a:gd name="connsiteX327" fmla="*/ 852769 w 977755"/>
                <a:gd name="connsiteY327" fmla="*/ 199434 h 361466"/>
                <a:gd name="connsiteX328" fmla="*/ 847130 w 977755"/>
                <a:gd name="connsiteY328" fmla="*/ 191011 h 361466"/>
                <a:gd name="connsiteX329" fmla="*/ 845060 w 977755"/>
                <a:gd name="connsiteY329" fmla="*/ 180732 h 361466"/>
                <a:gd name="connsiteX330" fmla="*/ 871470 w 977755"/>
                <a:gd name="connsiteY330" fmla="*/ 154322 h 361466"/>
                <a:gd name="connsiteX331" fmla="*/ 126198 w 977755"/>
                <a:gd name="connsiteY331" fmla="*/ 131481 h 361466"/>
                <a:gd name="connsiteX332" fmla="*/ 136191 w 977755"/>
                <a:gd name="connsiteY332" fmla="*/ 141474 h 361466"/>
                <a:gd name="connsiteX333" fmla="*/ 126198 w 977755"/>
                <a:gd name="connsiteY333" fmla="*/ 151467 h 361466"/>
                <a:gd name="connsiteX334" fmla="*/ 116205 w 977755"/>
                <a:gd name="connsiteY334" fmla="*/ 141474 h 361466"/>
                <a:gd name="connsiteX335" fmla="*/ 126198 w 977755"/>
                <a:gd name="connsiteY335" fmla="*/ 131481 h 361466"/>
                <a:gd name="connsiteX336" fmla="*/ 204644 w 977755"/>
                <a:gd name="connsiteY336" fmla="*/ 130410 h 361466"/>
                <a:gd name="connsiteX337" fmla="*/ 215708 w 977755"/>
                <a:gd name="connsiteY337" fmla="*/ 141474 h 361466"/>
                <a:gd name="connsiteX338" fmla="*/ 204644 w 977755"/>
                <a:gd name="connsiteY338" fmla="*/ 152538 h 361466"/>
                <a:gd name="connsiteX339" fmla="*/ 193580 w 977755"/>
                <a:gd name="connsiteY339" fmla="*/ 141474 h 361466"/>
                <a:gd name="connsiteX340" fmla="*/ 204644 w 977755"/>
                <a:gd name="connsiteY340" fmla="*/ 130410 h 361466"/>
                <a:gd name="connsiteX341" fmla="*/ 361536 w 977755"/>
                <a:gd name="connsiteY341" fmla="*/ 127912 h 361466"/>
                <a:gd name="connsiteX342" fmla="*/ 375098 w 977755"/>
                <a:gd name="connsiteY342" fmla="*/ 141474 h 361466"/>
                <a:gd name="connsiteX343" fmla="*/ 361536 w 977755"/>
                <a:gd name="connsiteY343" fmla="*/ 155036 h 361466"/>
                <a:gd name="connsiteX344" fmla="*/ 347974 w 977755"/>
                <a:gd name="connsiteY344" fmla="*/ 141474 h 361466"/>
                <a:gd name="connsiteX345" fmla="*/ 361536 w 977755"/>
                <a:gd name="connsiteY345" fmla="*/ 127912 h 361466"/>
                <a:gd name="connsiteX346" fmla="*/ 440054 w 977755"/>
                <a:gd name="connsiteY346" fmla="*/ 126484 h 361466"/>
                <a:gd name="connsiteX347" fmla="*/ 455043 w 977755"/>
                <a:gd name="connsiteY347" fmla="*/ 141474 h 361466"/>
                <a:gd name="connsiteX348" fmla="*/ 440054 w 977755"/>
                <a:gd name="connsiteY348" fmla="*/ 156463 h 361466"/>
                <a:gd name="connsiteX349" fmla="*/ 425064 w 977755"/>
                <a:gd name="connsiteY349" fmla="*/ 141474 h 361466"/>
                <a:gd name="connsiteX350" fmla="*/ 440054 w 977755"/>
                <a:gd name="connsiteY350" fmla="*/ 126484 h 361466"/>
                <a:gd name="connsiteX351" fmla="*/ 596946 w 977755"/>
                <a:gd name="connsiteY351" fmla="*/ 123058 h 361466"/>
                <a:gd name="connsiteX352" fmla="*/ 615362 w 977755"/>
                <a:gd name="connsiteY352" fmla="*/ 141474 h 361466"/>
                <a:gd name="connsiteX353" fmla="*/ 596946 w 977755"/>
                <a:gd name="connsiteY353" fmla="*/ 159890 h 361466"/>
                <a:gd name="connsiteX354" fmla="*/ 578530 w 977755"/>
                <a:gd name="connsiteY354" fmla="*/ 141474 h 361466"/>
                <a:gd name="connsiteX355" fmla="*/ 596946 w 977755"/>
                <a:gd name="connsiteY355" fmla="*/ 123058 h 361466"/>
                <a:gd name="connsiteX356" fmla="*/ 675321 w 977755"/>
                <a:gd name="connsiteY356" fmla="*/ 121059 h 361466"/>
                <a:gd name="connsiteX357" fmla="*/ 695735 w 977755"/>
                <a:gd name="connsiteY357" fmla="*/ 141474 h 361466"/>
                <a:gd name="connsiteX358" fmla="*/ 675321 w 977755"/>
                <a:gd name="connsiteY358" fmla="*/ 161888 h 361466"/>
                <a:gd name="connsiteX359" fmla="*/ 654906 w 977755"/>
                <a:gd name="connsiteY359" fmla="*/ 141474 h 361466"/>
                <a:gd name="connsiteX360" fmla="*/ 675321 w 977755"/>
                <a:gd name="connsiteY360" fmla="*/ 121059 h 361466"/>
                <a:gd name="connsiteX361" fmla="*/ 832283 w 977755"/>
                <a:gd name="connsiteY361" fmla="*/ 116348 h 361466"/>
                <a:gd name="connsiteX362" fmla="*/ 857337 w 977755"/>
                <a:gd name="connsiteY362" fmla="*/ 141474 h 361466"/>
                <a:gd name="connsiteX363" fmla="*/ 832283 w 977755"/>
                <a:gd name="connsiteY363" fmla="*/ 166528 h 361466"/>
                <a:gd name="connsiteX364" fmla="*/ 807229 w 977755"/>
                <a:gd name="connsiteY364" fmla="*/ 141474 h 361466"/>
                <a:gd name="connsiteX365" fmla="*/ 832283 w 977755"/>
                <a:gd name="connsiteY365" fmla="*/ 116348 h 361466"/>
                <a:gd name="connsiteX366" fmla="*/ 910730 w 977755"/>
                <a:gd name="connsiteY366" fmla="*/ 113636 h 361466"/>
                <a:gd name="connsiteX367" fmla="*/ 938496 w 977755"/>
                <a:gd name="connsiteY367" fmla="*/ 141474 h 361466"/>
                <a:gd name="connsiteX368" fmla="*/ 930397 w 977755"/>
                <a:gd name="connsiteY368" fmla="*/ 161004 h 361466"/>
                <a:gd name="connsiteX369" fmla="*/ 949989 w 977755"/>
                <a:gd name="connsiteY369" fmla="*/ 152895 h 361466"/>
                <a:gd name="connsiteX370" fmla="*/ 977755 w 977755"/>
                <a:gd name="connsiteY370" fmla="*/ 180662 h 361466"/>
                <a:gd name="connsiteX371" fmla="*/ 975542 w 977755"/>
                <a:gd name="connsiteY371" fmla="*/ 191511 h 361466"/>
                <a:gd name="connsiteX372" fmla="*/ 969618 w 977755"/>
                <a:gd name="connsiteY372" fmla="*/ 200362 h 361466"/>
                <a:gd name="connsiteX373" fmla="*/ 949989 w 977755"/>
                <a:gd name="connsiteY373" fmla="*/ 208500 h 361466"/>
                <a:gd name="connsiteX374" fmla="*/ 930410 w 977755"/>
                <a:gd name="connsiteY374" fmla="*/ 200383 h 361466"/>
                <a:gd name="connsiteX375" fmla="*/ 938496 w 977755"/>
                <a:gd name="connsiteY375" fmla="*/ 219920 h 361466"/>
                <a:gd name="connsiteX376" fmla="*/ 910730 w 977755"/>
                <a:gd name="connsiteY376" fmla="*/ 247758 h 361466"/>
                <a:gd name="connsiteX377" fmla="*/ 882963 w 977755"/>
                <a:gd name="connsiteY377" fmla="*/ 219920 h 361466"/>
                <a:gd name="connsiteX378" fmla="*/ 910730 w 977755"/>
                <a:gd name="connsiteY378" fmla="*/ 192153 h 361466"/>
                <a:gd name="connsiteX379" fmla="*/ 930281 w 977755"/>
                <a:gd name="connsiteY379" fmla="*/ 200246 h 361466"/>
                <a:gd name="connsiteX380" fmla="*/ 924435 w 977755"/>
                <a:gd name="connsiteY380" fmla="*/ 191511 h 361466"/>
                <a:gd name="connsiteX381" fmla="*/ 922222 w 977755"/>
                <a:gd name="connsiteY381" fmla="*/ 180662 h 361466"/>
                <a:gd name="connsiteX382" fmla="*/ 930295 w 977755"/>
                <a:gd name="connsiteY382" fmla="*/ 161159 h 361466"/>
                <a:gd name="connsiteX383" fmla="*/ 910730 w 977755"/>
                <a:gd name="connsiteY383" fmla="*/ 169241 h 361466"/>
                <a:gd name="connsiteX384" fmla="*/ 882963 w 977755"/>
                <a:gd name="connsiteY384" fmla="*/ 141474 h 361466"/>
                <a:gd name="connsiteX385" fmla="*/ 910730 w 977755"/>
                <a:gd name="connsiteY385" fmla="*/ 113636 h 361466"/>
                <a:gd name="connsiteX386" fmla="*/ 86939 w 977755"/>
                <a:gd name="connsiteY386" fmla="*/ 92793 h 361466"/>
                <a:gd name="connsiteX387" fmla="*/ 96433 w 977755"/>
                <a:gd name="connsiteY387" fmla="*/ 102286 h 361466"/>
                <a:gd name="connsiteX388" fmla="*/ 86939 w 977755"/>
                <a:gd name="connsiteY388" fmla="*/ 111780 h 361466"/>
                <a:gd name="connsiteX389" fmla="*/ 77446 w 977755"/>
                <a:gd name="connsiteY389" fmla="*/ 102286 h 361466"/>
                <a:gd name="connsiteX390" fmla="*/ 86939 w 977755"/>
                <a:gd name="connsiteY390" fmla="*/ 92793 h 361466"/>
                <a:gd name="connsiteX391" fmla="*/ 165457 w 977755"/>
                <a:gd name="connsiteY391" fmla="*/ 91794 h 361466"/>
                <a:gd name="connsiteX392" fmla="*/ 174165 w 977755"/>
                <a:gd name="connsiteY392" fmla="*/ 96434 h 361466"/>
                <a:gd name="connsiteX393" fmla="*/ 175950 w 977755"/>
                <a:gd name="connsiteY393" fmla="*/ 102287 h 361466"/>
                <a:gd name="connsiteX394" fmla="*/ 174165 w 977755"/>
                <a:gd name="connsiteY394" fmla="*/ 108140 h 361466"/>
                <a:gd name="connsiteX395" fmla="*/ 165457 w 977755"/>
                <a:gd name="connsiteY395" fmla="*/ 112922 h 361466"/>
                <a:gd name="connsiteX396" fmla="*/ 163315 w 977755"/>
                <a:gd name="connsiteY396" fmla="*/ 112708 h 361466"/>
                <a:gd name="connsiteX397" fmla="*/ 158033 w 977755"/>
                <a:gd name="connsiteY397" fmla="*/ 109853 h 361466"/>
                <a:gd name="connsiteX398" fmla="*/ 156748 w 977755"/>
                <a:gd name="connsiteY398" fmla="*/ 108283 h 361466"/>
                <a:gd name="connsiteX399" fmla="*/ 155178 w 977755"/>
                <a:gd name="connsiteY399" fmla="*/ 104500 h 361466"/>
                <a:gd name="connsiteX400" fmla="*/ 154964 w 977755"/>
                <a:gd name="connsiteY400" fmla="*/ 102358 h 361466"/>
                <a:gd name="connsiteX401" fmla="*/ 155178 w 977755"/>
                <a:gd name="connsiteY401" fmla="*/ 100217 h 361466"/>
                <a:gd name="connsiteX402" fmla="*/ 156748 w 977755"/>
                <a:gd name="connsiteY402" fmla="*/ 96434 h 361466"/>
                <a:gd name="connsiteX403" fmla="*/ 158033 w 977755"/>
                <a:gd name="connsiteY403" fmla="*/ 94863 h 361466"/>
                <a:gd name="connsiteX404" fmla="*/ 163315 w 977755"/>
                <a:gd name="connsiteY404" fmla="*/ 92008 h 361466"/>
                <a:gd name="connsiteX405" fmla="*/ 165457 w 977755"/>
                <a:gd name="connsiteY405" fmla="*/ 91794 h 361466"/>
                <a:gd name="connsiteX406" fmla="*/ 322349 w 977755"/>
                <a:gd name="connsiteY406" fmla="*/ 89367 h 361466"/>
                <a:gd name="connsiteX407" fmla="*/ 329559 w 977755"/>
                <a:gd name="connsiteY407" fmla="*/ 91580 h 361466"/>
                <a:gd name="connsiteX408" fmla="*/ 335198 w 977755"/>
                <a:gd name="connsiteY408" fmla="*/ 102287 h 361466"/>
                <a:gd name="connsiteX409" fmla="*/ 329559 w 977755"/>
                <a:gd name="connsiteY409" fmla="*/ 112994 h 361466"/>
                <a:gd name="connsiteX410" fmla="*/ 322349 w 977755"/>
                <a:gd name="connsiteY410" fmla="*/ 115206 h 361466"/>
                <a:gd name="connsiteX411" fmla="*/ 319780 w 977755"/>
                <a:gd name="connsiteY411" fmla="*/ 114921 h 361466"/>
                <a:gd name="connsiteX412" fmla="*/ 309501 w 977755"/>
                <a:gd name="connsiteY412" fmla="*/ 102287 h 361466"/>
                <a:gd name="connsiteX413" fmla="*/ 319780 w 977755"/>
                <a:gd name="connsiteY413" fmla="*/ 89653 h 361466"/>
                <a:gd name="connsiteX414" fmla="*/ 322349 w 977755"/>
                <a:gd name="connsiteY414" fmla="*/ 89367 h 361466"/>
                <a:gd name="connsiteX415" fmla="*/ 400795 w 977755"/>
                <a:gd name="connsiteY415" fmla="*/ 88011 h 361466"/>
                <a:gd name="connsiteX416" fmla="*/ 415071 w 977755"/>
                <a:gd name="connsiteY416" fmla="*/ 102287 h 361466"/>
                <a:gd name="connsiteX417" fmla="*/ 400795 w 977755"/>
                <a:gd name="connsiteY417" fmla="*/ 116563 h 361466"/>
                <a:gd name="connsiteX418" fmla="*/ 386519 w 977755"/>
                <a:gd name="connsiteY418" fmla="*/ 102287 h 361466"/>
                <a:gd name="connsiteX419" fmla="*/ 400795 w 977755"/>
                <a:gd name="connsiteY419" fmla="*/ 88011 h 361466"/>
                <a:gd name="connsiteX420" fmla="*/ 557687 w 977755"/>
                <a:gd name="connsiteY420" fmla="*/ 84798 h 361466"/>
                <a:gd name="connsiteX421" fmla="*/ 575175 w 977755"/>
                <a:gd name="connsiteY421" fmla="*/ 102286 h 361466"/>
                <a:gd name="connsiteX422" fmla="*/ 557687 w 977755"/>
                <a:gd name="connsiteY422" fmla="*/ 119774 h 361466"/>
                <a:gd name="connsiteX423" fmla="*/ 540199 w 977755"/>
                <a:gd name="connsiteY423" fmla="*/ 102286 h 361466"/>
                <a:gd name="connsiteX424" fmla="*/ 557687 w 977755"/>
                <a:gd name="connsiteY424" fmla="*/ 84798 h 361466"/>
                <a:gd name="connsiteX425" fmla="*/ 636061 w 977755"/>
                <a:gd name="connsiteY425" fmla="*/ 82871 h 361466"/>
                <a:gd name="connsiteX426" fmla="*/ 652193 w 977755"/>
                <a:gd name="connsiteY426" fmla="*/ 91437 h 361466"/>
                <a:gd name="connsiteX427" fmla="*/ 655476 w 977755"/>
                <a:gd name="connsiteY427" fmla="*/ 102286 h 361466"/>
                <a:gd name="connsiteX428" fmla="*/ 652193 w 977755"/>
                <a:gd name="connsiteY428" fmla="*/ 113136 h 361466"/>
                <a:gd name="connsiteX429" fmla="*/ 636061 w 977755"/>
                <a:gd name="connsiteY429" fmla="*/ 121702 h 361466"/>
                <a:gd name="connsiteX430" fmla="*/ 632135 w 977755"/>
                <a:gd name="connsiteY430" fmla="*/ 121273 h 361466"/>
                <a:gd name="connsiteX431" fmla="*/ 622356 w 977755"/>
                <a:gd name="connsiteY431" fmla="*/ 115991 h 361466"/>
                <a:gd name="connsiteX432" fmla="*/ 620001 w 977755"/>
                <a:gd name="connsiteY432" fmla="*/ 113136 h 361466"/>
                <a:gd name="connsiteX433" fmla="*/ 617074 w 977755"/>
                <a:gd name="connsiteY433" fmla="*/ 106212 h 361466"/>
                <a:gd name="connsiteX434" fmla="*/ 616646 w 977755"/>
                <a:gd name="connsiteY434" fmla="*/ 102286 h 361466"/>
                <a:gd name="connsiteX435" fmla="*/ 617074 w 977755"/>
                <a:gd name="connsiteY435" fmla="*/ 98360 h 361466"/>
                <a:gd name="connsiteX436" fmla="*/ 620001 w 977755"/>
                <a:gd name="connsiteY436" fmla="*/ 91437 h 361466"/>
                <a:gd name="connsiteX437" fmla="*/ 622356 w 977755"/>
                <a:gd name="connsiteY437" fmla="*/ 88581 h 361466"/>
                <a:gd name="connsiteX438" fmla="*/ 632135 w 977755"/>
                <a:gd name="connsiteY438" fmla="*/ 83299 h 361466"/>
                <a:gd name="connsiteX439" fmla="*/ 636061 w 977755"/>
                <a:gd name="connsiteY439" fmla="*/ 82871 h 361466"/>
                <a:gd name="connsiteX440" fmla="*/ 793025 w 977755"/>
                <a:gd name="connsiteY440" fmla="*/ 78446 h 361466"/>
                <a:gd name="connsiteX441" fmla="*/ 806373 w 977755"/>
                <a:gd name="connsiteY441" fmla="*/ 82515 h 361466"/>
                <a:gd name="connsiteX442" fmla="*/ 816865 w 977755"/>
                <a:gd name="connsiteY442" fmla="*/ 102287 h 361466"/>
                <a:gd name="connsiteX443" fmla="*/ 806373 w 977755"/>
                <a:gd name="connsiteY443" fmla="*/ 122059 h 361466"/>
                <a:gd name="connsiteX444" fmla="*/ 793025 w 977755"/>
                <a:gd name="connsiteY444" fmla="*/ 126128 h 361466"/>
                <a:gd name="connsiteX445" fmla="*/ 788242 w 977755"/>
                <a:gd name="connsiteY445" fmla="*/ 125628 h 361466"/>
                <a:gd name="connsiteX446" fmla="*/ 769184 w 977755"/>
                <a:gd name="connsiteY446" fmla="*/ 102287 h 361466"/>
                <a:gd name="connsiteX447" fmla="*/ 788242 w 977755"/>
                <a:gd name="connsiteY447" fmla="*/ 78946 h 361466"/>
                <a:gd name="connsiteX448" fmla="*/ 793025 w 977755"/>
                <a:gd name="connsiteY448" fmla="*/ 78446 h 361466"/>
                <a:gd name="connsiteX449" fmla="*/ 871470 w 977755"/>
                <a:gd name="connsiteY449" fmla="*/ 75876 h 361466"/>
                <a:gd name="connsiteX450" fmla="*/ 897881 w 977755"/>
                <a:gd name="connsiteY450" fmla="*/ 102286 h 361466"/>
                <a:gd name="connsiteX451" fmla="*/ 871470 w 977755"/>
                <a:gd name="connsiteY451" fmla="*/ 128697 h 361466"/>
                <a:gd name="connsiteX452" fmla="*/ 845060 w 977755"/>
                <a:gd name="connsiteY452" fmla="*/ 102286 h 361466"/>
                <a:gd name="connsiteX453" fmla="*/ 871470 w 977755"/>
                <a:gd name="connsiteY453" fmla="*/ 75876 h 361466"/>
                <a:gd name="connsiteX454" fmla="*/ 47753 w 977755"/>
                <a:gd name="connsiteY454" fmla="*/ 54034 h 361466"/>
                <a:gd name="connsiteX455" fmla="*/ 56747 w 977755"/>
                <a:gd name="connsiteY455" fmla="*/ 63028 h 361466"/>
                <a:gd name="connsiteX456" fmla="*/ 47753 w 977755"/>
                <a:gd name="connsiteY456" fmla="*/ 72022 h 361466"/>
                <a:gd name="connsiteX457" fmla="*/ 38759 w 977755"/>
                <a:gd name="connsiteY457" fmla="*/ 63028 h 361466"/>
                <a:gd name="connsiteX458" fmla="*/ 47753 w 977755"/>
                <a:gd name="connsiteY458" fmla="*/ 54034 h 361466"/>
                <a:gd name="connsiteX459" fmla="*/ 126198 w 977755"/>
                <a:gd name="connsiteY459" fmla="*/ 53035 h 361466"/>
                <a:gd name="connsiteX460" fmla="*/ 136191 w 977755"/>
                <a:gd name="connsiteY460" fmla="*/ 63028 h 361466"/>
                <a:gd name="connsiteX461" fmla="*/ 126198 w 977755"/>
                <a:gd name="connsiteY461" fmla="*/ 73021 h 361466"/>
                <a:gd name="connsiteX462" fmla="*/ 116205 w 977755"/>
                <a:gd name="connsiteY462" fmla="*/ 63028 h 361466"/>
                <a:gd name="connsiteX463" fmla="*/ 126198 w 977755"/>
                <a:gd name="connsiteY463" fmla="*/ 53035 h 361466"/>
                <a:gd name="connsiteX464" fmla="*/ 283162 w 977755"/>
                <a:gd name="connsiteY464" fmla="*/ 50822 h 361466"/>
                <a:gd name="connsiteX465" fmla="*/ 295368 w 977755"/>
                <a:gd name="connsiteY465" fmla="*/ 63028 h 361466"/>
                <a:gd name="connsiteX466" fmla="*/ 283162 w 977755"/>
                <a:gd name="connsiteY466" fmla="*/ 75234 h 361466"/>
                <a:gd name="connsiteX467" fmla="*/ 270956 w 977755"/>
                <a:gd name="connsiteY467" fmla="*/ 63028 h 361466"/>
                <a:gd name="connsiteX468" fmla="*/ 283162 w 977755"/>
                <a:gd name="connsiteY468" fmla="*/ 50822 h 361466"/>
                <a:gd name="connsiteX469" fmla="*/ 361536 w 977755"/>
                <a:gd name="connsiteY469" fmla="*/ 49466 h 361466"/>
                <a:gd name="connsiteX470" fmla="*/ 375098 w 977755"/>
                <a:gd name="connsiteY470" fmla="*/ 63028 h 361466"/>
                <a:gd name="connsiteX471" fmla="*/ 361536 w 977755"/>
                <a:gd name="connsiteY471" fmla="*/ 76590 h 361466"/>
                <a:gd name="connsiteX472" fmla="*/ 347974 w 977755"/>
                <a:gd name="connsiteY472" fmla="*/ 63028 h 361466"/>
                <a:gd name="connsiteX473" fmla="*/ 361536 w 977755"/>
                <a:gd name="connsiteY473" fmla="*/ 49466 h 361466"/>
                <a:gd name="connsiteX474" fmla="*/ 518428 w 977755"/>
                <a:gd name="connsiteY474" fmla="*/ 46396 h 361466"/>
                <a:gd name="connsiteX475" fmla="*/ 535060 w 977755"/>
                <a:gd name="connsiteY475" fmla="*/ 63027 h 361466"/>
                <a:gd name="connsiteX476" fmla="*/ 518428 w 977755"/>
                <a:gd name="connsiteY476" fmla="*/ 79659 h 361466"/>
                <a:gd name="connsiteX477" fmla="*/ 501797 w 977755"/>
                <a:gd name="connsiteY477" fmla="*/ 63027 h 361466"/>
                <a:gd name="connsiteX478" fmla="*/ 518428 w 977755"/>
                <a:gd name="connsiteY478" fmla="*/ 46396 h 361466"/>
                <a:gd name="connsiteX479" fmla="*/ 596946 w 977755"/>
                <a:gd name="connsiteY479" fmla="*/ 44612 h 361466"/>
                <a:gd name="connsiteX480" fmla="*/ 615362 w 977755"/>
                <a:gd name="connsiteY480" fmla="*/ 63028 h 361466"/>
                <a:gd name="connsiteX481" fmla="*/ 596946 w 977755"/>
                <a:gd name="connsiteY481" fmla="*/ 81444 h 361466"/>
                <a:gd name="connsiteX482" fmla="*/ 578530 w 977755"/>
                <a:gd name="connsiteY482" fmla="*/ 63028 h 361466"/>
                <a:gd name="connsiteX483" fmla="*/ 596946 w 977755"/>
                <a:gd name="connsiteY483" fmla="*/ 44612 h 361466"/>
                <a:gd name="connsiteX484" fmla="*/ 753766 w 977755"/>
                <a:gd name="connsiteY484" fmla="*/ 40400 h 361466"/>
                <a:gd name="connsiteX485" fmla="*/ 776394 w 977755"/>
                <a:gd name="connsiteY485" fmla="*/ 63027 h 361466"/>
                <a:gd name="connsiteX486" fmla="*/ 753766 w 977755"/>
                <a:gd name="connsiteY486" fmla="*/ 85655 h 361466"/>
                <a:gd name="connsiteX487" fmla="*/ 731139 w 977755"/>
                <a:gd name="connsiteY487" fmla="*/ 63027 h 361466"/>
                <a:gd name="connsiteX488" fmla="*/ 753766 w 977755"/>
                <a:gd name="connsiteY488" fmla="*/ 40400 h 361466"/>
                <a:gd name="connsiteX489" fmla="*/ 832283 w 977755"/>
                <a:gd name="connsiteY489" fmla="*/ 37973 h 361466"/>
                <a:gd name="connsiteX490" fmla="*/ 857337 w 977755"/>
                <a:gd name="connsiteY490" fmla="*/ 63027 h 361466"/>
                <a:gd name="connsiteX491" fmla="*/ 832283 w 977755"/>
                <a:gd name="connsiteY491" fmla="*/ 88153 h 361466"/>
                <a:gd name="connsiteX492" fmla="*/ 807229 w 977755"/>
                <a:gd name="connsiteY492" fmla="*/ 63027 h 361466"/>
                <a:gd name="connsiteX493" fmla="*/ 832283 w 977755"/>
                <a:gd name="connsiteY493" fmla="*/ 37973 h 361466"/>
                <a:gd name="connsiteX494" fmla="*/ 8566 w 977755"/>
                <a:gd name="connsiteY494" fmla="*/ 15275 h 361466"/>
                <a:gd name="connsiteX495" fmla="*/ 15632 w 977755"/>
                <a:gd name="connsiteY495" fmla="*/ 19058 h 361466"/>
                <a:gd name="connsiteX496" fmla="*/ 17060 w 977755"/>
                <a:gd name="connsiteY496" fmla="*/ 23841 h 361466"/>
                <a:gd name="connsiteX497" fmla="*/ 16917 w 977755"/>
                <a:gd name="connsiteY497" fmla="*/ 25554 h 361466"/>
                <a:gd name="connsiteX498" fmla="*/ 15632 w 977755"/>
                <a:gd name="connsiteY498" fmla="*/ 28623 h 361466"/>
                <a:gd name="connsiteX499" fmla="*/ 8566 w 977755"/>
                <a:gd name="connsiteY499" fmla="*/ 32406 h 361466"/>
                <a:gd name="connsiteX500" fmla="*/ 6852 w 977755"/>
                <a:gd name="connsiteY500" fmla="*/ 32192 h 361466"/>
                <a:gd name="connsiteX501" fmla="*/ 2498 w 977755"/>
                <a:gd name="connsiteY501" fmla="*/ 29836 h 361466"/>
                <a:gd name="connsiteX502" fmla="*/ 1428 w 977755"/>
                <a:gd name="connsiteY502" fmla="*/ 28623 h 361466"/>
                <a:gd name="connsiteX503" fmla="*/ 143 w 977755"/>
                <a:gd name="connsiteY503" fmla="*/ 25554 h 361466"/>
                <a:gd name="connsiteX504" fmla="*/ 0 w 977755"/>
                <a:gd name="connsiteY504" fmla="*/ 23841 h 361466"/>
                <a:gd name="connsiteX505" fmla="*/ 143 w 977755"/>
                <a:gd name="connsiteY505" fmla="*/ 22127 h 361466"/>
                <a:gd name="connsiteX506" fmla="*/ 1428 w 977755"/>
                <a:gd name="connsiteY506" fmla="*/ 19058 h 361466"/>
                <a:gd name="connsiteX507" fmla="*/ 2498 w 977755"/>
                <a:gd name="connsiteY507" fmla="*/ 17773 h 361466"/>
                <a:gd name="connsiteX508" fmla="*/ 6852 w 977755"/>
                <a:gd name="connsiteY508" fmla="*/ 15418 h 361466"/>
                <a:gd name="connsiteX509" fmla="*/ 8566 w 977755"/>
                <a:gd name="connsiteY509" fmla="*/ 15275 h 361466"/>
                <a:gd name="connsiteX510" fmla="*/ 87011 w 977755"/>
                <a:gd name="connsiteY510" fmla="*/ 14347 h 361466"/>
                <a:gd name="connsiteX511" fmla="*/ 96505 w 977755"/>
                <a:gd name="connsiteY511" fmla="*/ 23840 h 361466"/>
                <a:gd name="connsiteX512" fmla="*/ 96291 w 977755"/>
                <a:gd name="connsiteY512" fmla="*/ 25768 h 361466"/>
                <a:gd name="connsiteX513" fmla="*/ 87011 w 977755"/>
                <a:gd name="connsiteY513" fmla="*/ 33334 h 361466"/>
                <a:gd name="connsiteX514" fmla="*/ 77732 w 977755"/>
                <a:gd name="connsiteY514" fmla="*/ 25768 h 361466"/>
                <a:gd name="connsiteX515" fmla="*/ 77518 w 977755"/>
                <a:gd name="connsiteY515" fmla="*/ 23840 h 361466"/>
                <a:gd name="connsiteX516" fmla="*/ 87011 w 977755"/>
                <a:gd name="connsiteY516" fmla="*/ 14347 h 361466"/>
                <a:gd name="connsiteX517" fmla="*/ 243832 w 977755"/>
                <a:gd name="connsiteY517" fmla="*/ 12205 h 361466"/>
                <a:gd name="connsiteX518" fmla="*/ 255467 w 977755"/>
                <a:gd name="connsiteY518" fmla="*/ 23840 h 361466"/>
                <a:gd name="connsiteX519" fmla="*/ 255253 w 977755"/>
                <a:gd name="connsiteY519" fmla="*/ 26195 h 361466"/>
                <a:gd name="connsiteX520" fmla="*/ 243832 w 977755"/>
                <a:gd name="connsiteY520" fmla="*/ 35475 h 361466"/>
                <a:gd name="connsiteX521" fmla="*/ 232411 w 977755"/>
                <a:gd name="connsiteY521" fmla="*/ 26195 h 361466"/>
                <a:gd name="connsiteX522" fmla="*/ 232197 w 977755"/>
                <a:gd name="connsiteY522" fmla="*/ 23840 h 361466"/>
                <a:gd name="connsiteX523" fmla="*/ 243832 w 977755"/>
                <a:gd name="connsiteY523" fmla="*/ 12205 h 361466"/>
                <a:gd name="connsiteX524" fmla="*/ 322349 w 977755"/>
                <a:gd name="connsiteY524" fmla="*/ 10921 h 361466"/>
                <a:gd name="connsiteX525" fmla="*/ 329559 w 977755"/>
                <a:gd name="connsiteY525" fmla="*/ 13134 h 361466"/>
                <a:gd name="connsiteX526" fmla="*/ 335198 w 977755"/>
                <a:gd name="connsiteY526" fmla="*/ 23841 h 361466"/>
                <a:gd name="connsiteX527" fmla="*/ 334912 w 977755"/>
                <a:gd name="connsiteY527" fmla="*/ 26410 h 361466"/>
                <a:gd name="connsiteX528" fmla="*/ 329559 w 977755"/>
                <a:gd name="connsiteY528" fmla="*/ 34476 h 361466"/>
                <a:gd name="connsiteX529" fmla="*/ 322349 w 977755"/>
                <a:gd name="connsiteY529" fmla="*/ 36689 h 361466"/>
                <a:gd name="connsiteX530" fmla="*/ 319780 w 977755"/>
                <a:gd name="connsiteY530" fmla="*/ 36404 h 361466"/>
                <a:gd name="connsiteX531" fmla="*/ 309787 w 977755"/>
                <a:gd name="connsiteY531" fmla="*/ 26410 h 361466"/>
                <a:gd name="connsiteX532" fmla="*/ 309501 w 977755"/>
                <a:gd name="connsiteY532" fmla="*/ 23841 h 361466"/>
                <a:gd name="connsiteX533" fmla="*/ 319780 w 977755"/>
                <a:gd name="connsiteY533" fmla="*/ 11207 h 361466"/>
                <a:gd name="connsiteX534" fmla="*/ 322349 w 977755"/>
                <a:gd name="connsiteY534" fmla="*/ 10921 h 361466"/>
                <a:gd name="connsiteX535" fmla="*/ 479098 w 977755"/>
                <a:gd name="connsiteY535" fmla="*/ 7994 h 361466"/>
                <a:gd name="connsiteX536" fmla="*/ 492232 w 977755"/>
                <a:gd name="connsiteY536" fmla="*/ 14989 h 361466"/>
                <a:gd name="connsiteX537" fmla="*/ 494944 w 977755"/>
                <a:gd name="connsiteY537" fmla="*/ 23840 h 361466"/>
                <a:gd name="connsiteX538" fmla="*/ 494659 w 977755"/>
                <a:gd name="connsiteY538" fmla="*/ 27052 h 361466"/>
                <a:gd name="connsiteX539" fmla="*/ 492303 w 977755"/>
                <a:gd name="connsiteY539" fmla="*/ 32691 h 361466"/>
                <a:gd name="connsiteX540" fmla="*/ 479098 w 977755"/>
                <a:gd name="connsiteY540" fmla="*/ 39615 h 361466"/>
                <a:gd name="connsiteX541" fmla="*/ 475886 w 977755"/>
                <a:gd name="connsiteY541" fmla="*/ 39258 h 361466"/>
                <a:gd name="connsiteX542" fmla="*/ 467891 w 977755"/>
                <a:gd name="connsiteY542" fmla="*/ 34975 h 361466"/>
                <a:gd name="connsiteX543" fmla="*/ 465964 w 977755"/>
                <a:gd name="connsiteY543" fmla="*/ 32620 h 361466"/>
                <a:gd name="connsiteX544" fmla="*/ 463608 w 977755"/>
                <a:gd name="connsiteY544" fmla="*/ 26981 h 361466"/>
                <a:gd name="connsiteX545" fmla="*/ 463323 w 977755"/>
                <a:gd name="connsiteY545" fmla="*/ 23769 h 361466"/>
                <a:gd name="connsiteX546" fmla="*/ 463608 w 977755"/>
                <a:gd name="connsiteY546" fmla="*/ 20557 h 361466"/>
                <a:gd name="connsiteX547" fmla="*/ 465964 w 977755"/>
                <a:gd name="connsiteY547" fmla="*/ 14918 h 361466"/>
                <a:gd name="connsiteX548" fmla="*/ 467891 w 977755"/>
                <a:gd name="connsiteY548" fmla="*/ 12562 h 361466"/>
                <a:gd name="connsiteX549" fmla="*/ 475886 w 977755"/>
                <a:gd name="connsiteY549" fmla="*/ 8280 h 361466"/>
                <a:gd name="connsiteX550" fmla="*/ 479098 w 977755"/>
                <a:gd name="connsiteY550" fmla="*/ 7994 h 361466"/>
                <a:gd name="connsiteX551" fmla="*/ 557687 w 977755"/>
                <a:gd name="connsiteY551" fmla="*/ 6352 h 361466"/>
                <a:gd name="connsiteX552" fmla="*/ 575175 w 977755"/>
                <a:gd name="connsiteY552" fmla="*/ 23840 h 361466"/>
                <a:gd name="connsiteX553" fmla="*/ 574818 w 977755"/>
                <a:gd name="connsiteY553" fmla="*/ 27338 h 361466"/>
                <a:gd name="connsiteX554" fmla="*/ 557687 w 977755"/>
                <a:gd name="connsiteY554" fmla="*/ 41328 h 361466"/>
                <a:gd name="connsiteX555" fmla="*/ 540556 w 977755"/>
                <a:gd name="connsiteY555" fmla="*/ 27338 h 361466"/>
                <a:gd name="connsiteX556" fmla="*/ 540199 w 977755"/>
                <a:gd name="connsiteY556" fmla="*/ 23840 h 361466"/>
                <a:gd name="connsiteX557" fmla="*/ 557687 w 977755"/>
                <a:gd name="connsiteY557" fmla="*/ 6352 h 361466"/>
                <a:gd name="connsiteX558" fmla="*/ 714579 w 977755"/>
                <a:gd name="connsiteY558" fmla="*/ 2284 h 361466"/>
                <a:gd name="connsiteX559" fmla="*/ 736064 w 977755"/>
                <a:gd name="connsiteY559" fmla="*/ 23769 h 361466"/>
                <a:gd name="connsiteX560" fmla="*/ 735636 w 977755"/>
                <a:gd name="connsiteY560" fmla="*/ 28123 h 361466"/>
                <a:gd name="connsiteX561" fmla="*/ 714579 w 977755"/>
                <a:gd name="connsiteY561" fmla="*/ 45326 h 361466"/>
                <a:gd name="connsiteX562" fmla="*/ 693522 w 977755"/>
                <a:gd name="connsiteY562" fmla="*/ 28123 h 361466"/>
                <a:gd name="connsiteX563" fmla="*/ 693094 w 977755"/>
                <a:gd name="connsiteY563" fmla="*/ 23769 h 361466"/>
                <a:gd name="connsiteX564" fmla="*/ 714579 w 977755"/>
                <a:gd name="connsiteY564" fmla="*/ 2284 h 361466"/>
                <a:gd name="connsiteX565" fmla="*/ 793025 w 977755"/>
                <a:gd name="connsiteY565" fmla="*/ 0 h 361466"/>
                <a:gd name="connsiteX566" fmla="*/ 806373 w 977755"/>
                <a:gd name="connsiteY566" fmla="*/ 4069 h 361466"/>
                <a:gd name="connsiteX567" fmla="*/ 816865 w 977755"/>
                <a:gd name="connsiteY567" fmla="*/ 23841 h 361466"/>
                <a:gd name="connsiteX568" fmla="*/ 816366 w 977755"/>
                <a:gd name="connsiteY568" fmla="*/ 28623 h 361466"/>
                <a:gd name="connsiteX569" fmla="*/ 806373 w 977755"/>
                <a:gd name="connsiteY569" fmla="*/ 43613 h 361466"/>
                <a:gd name="connsiteX570" fmla="*/ 793025 w 977755"/>
                <a:gd name="connsiteY570" fmla="*/ 47682 h 361466"/>
                <a:gd name="connsiteX571" fmla="*/ 788242 w 977755"/>
                <a:gd name="connsiteY571" fmla="*/ 47182 h 361466"/>
                <a:gd name="connsiteX572" fmla="*/ 769684 w 977755"/>
                <a:gd name="connsiteY572" fmla="*/ 28623 h 361466"/>
                <a:gd name="connsiteX573" fmla="*/ 769184 w 977755"/>
                <a:gd name="connsiteY573" fmla="*/ 23841 h 361466"/>
                <a:gd name="connsiteX574" fmla="*/ 788242 w 977755"/>
                <a:gd name="connsiteY574" fmla="*/ 500 h 361466"/>
                <a:gd name="connsiteX575" fmla="*/ 793025 w 977755"/>
                <a:gd name="connsiteY575" fmla="*/ 0 h 36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977755" h="361466">
                  <a:moveTo>
                    <a:pt x="8566" y="329059"/>
                  </a:moveTo>
                  <a:cubicBezTo>
                    <a:pt x="11492" y="329059"/>
                    <a:pt x="14062" y="330558"/>
                    <a:pt x="15632" y="332842"/>
                  </a:cubicBezTo>
                  <a:cubicBezTo>
                    <a:pt x="16489" y="334198"/>
                    <a:pt x="17060" y="335840"/>
                    <a:pt x="17060" y="337625"/>
                  </a:cubicBezTo>
                  <a:cubicBezTo>
                    <a:pt x="17060" y="338838"/>
                    <a:pt x="16846" y="339980"/>
                    <a:pt x="16417" y="340979"/>
                  </a:cubicBezTo>
                  <a:cubicBezTo>
                    <a:pt x="16203" y="341479"/>
                    <a:pt x="15918" y="341979"/>
                    <a:pt x="15632" y="342407"/>
                  </a:cubicBezTo>
                  <a:cubicBezTo>
                    <a:pt x="15347" y="342835"/>
                    <a:pt x="14990" y="343264"/>
                    <a:pt x="14633" y="343620"/>
                  </a:cubicBezTo>
                  <a:cubicBezTo>
                    <a:pt x="13062" y="345191"/>
                    <a:pt x="10921" y="346119"/>
                    <a:pt x="8566" y="346119"/>
                  </a:cubicBezTo>
                  <a:cubicBezTo>
                    <a:pt x="7994" y="346119"/>
                    <a:pt x="7423" y="346119"/>
                    <a:pt x="6852" y="345976"/>
                  </a:cubicBezTo>
                  <a:cubicBezTo>
                    <a:pt x="5139" y="345619"/>
                    <a:pt x="3640" y="344763"/>
                    <a:pt x="2498" y="343620"/>
                  </a:cubicBezTo>
                  <a:cubicBezTo>
                    <a:pt x="2070" y="343192"/>
                    <a:pt x="1713" y="342764"/>
                    <a:pt x="1428" y="342336"/>
                  </a:cubicBezTo>
                  <a:cubicBezTo>
                    <a:pt x="1142" y="341907"/>
                    <a:pt x="857" y="341408"/>
                    <a:pt x="642" y="340908"/>
                  </a:cubicBezTo>
                  <a:cubicBezTo>
                    <a:pt x="428" y="340408"/>
                    <a:pt x="286" y="339909"/>
                    <a:pt x="143" y="339338"/>
                  </a:cubicBezTo>
                  <a:cubicBezTo>
                    <a:pt x="71" y="338767"/>
                    <a:pt x="0" y="338196"/>
                    <a:pt x="0" y="337625"/>
                  </a:cubicBezTo>
                  <a:cubicBezTo>
                    <a:pt x="0" y="336982"/>
                    <a:pt x="71" y="336411"/>
                    <a:pt x="143" y="335911"/>
                  </a:cubicBezTo>
                  <a:cubicBezTo>
                    <a:pt x="357" y="334769"/>
                    <a:pt x="785" y="333770"/>
                    <a:pt x="1428" y="332842"/>
                  </a:cubicBezTo>
                  <a:cubicBezTo>
                    <a:pt x="1784" y="332342"/>
                    <a:pt x="2141" y="331914"/>
                    <a:pt x="2498" y="331557"/>
                  </a:cubicBezTo>
                  <a:cubicBezTo>
                    <a:pt x="3712" y="330344"/>
                    <a:pt x="5211" y="329559"/>
                    <a:pt x="6852" y="329202"/>
                  </a:cubicBezTo>
                  <a:cubicBezTo>
                    <a:pt x="7423" y="329130"/>
                    <a:pt x="7994" y="329059"/>
                    <a:pt x="8566" y="329059"/>
                  </a:cubicBezTo>
                  <a:close/>
                  <a:moveTo>
                    <a:pt x="86939" y="328060"/>
                  </a:moveTo>
                  <a:cubicBezTo>
                    <a:pt x="92222" y="328060"/>
                    <a:pt x="96433" y="332343"/>
                    <a:pt x="96433" y="337554"/>
                  </a:cubicBezTo>
                  <a:cubicBezTo>
                    <a:pt x="96433" y="338910"/>
                    <a:pt x="96219" y="340123"/>
                    <a:pt x="95719" y="341265"/>
                  </a:cubicBezTo>
                  <a:cubicBezTo>
                    <a:pt x="95219" y="342407"/>
                    <a:pt x="94506" y="343407"/>
                    <a:pt x="93578" y="344263"/>
                  </a:cubicBezTo>
                  <a:cubicBezTo>
                    <a:pt x="91865" y="345976"/>
                    <a:pt x="89509" y="347047"/>
                    <a:pt x="86868" y="347047"/>
                  </a:cubicBezTo>
                  <a:cubicBezTo>
                    <a:pt x="84227" y="347047"/>
                    <a:pt x="81872" y="345976"/>
                    <a:pt x="80158" y="344263"/>
                  </a:cubicBezTo>
                  <a:cubicBezTo>
                    <a:pt x="79302" y="343407"/>
                    <a:pt x="78659" y="342407"/>
                    <a:pt x="78160" y="341265"/>
                  </a:cubicBezTo>
                  <a:cubicBezTo>
                    <a:pt x="77732" y="340123"/>
                    <a:pt x="77446" y="338838"/>
                    <a:pt x="77446" y="337554"/>
                  </a:cubicBezTo>
                  <a:cubicBezTo>
                    <a:pt x="77446" y="332271"/>
                    <a:pt x="81729" y="328060"/>
                    <a:pt x="86939" y="328060"/>
                  </a:cubicBezTo>
                  <a:close/>
                  <a:moveTo>
                    <a:pt x="243903" y="325990"/>
                  </a:moveTo>
                  <a:cubicBezTo>
                    <a:pt x="250327" y="325990"/>
                    <a:pt x="255538" y="331201"/>
                    <a:pt x="255538" y="337625"/>
                  </a:cubicBezTo>
                  <a:cubicBezTo>
                    <a:pt x="255538" y="339195"/>
                    <a:pt x="255181" y="340766"/>
                    <a:pt x="254610" y="342122"/>
                  </a:cubicBezTo>
                  <a:cubicBezTo>
                    <a:pt x="253967" y="343478"/>
                    <a:pt x="253182" y="344763"/>
                    <a:pt x="252111" y="345834"/>
                  </a:cubicBezTo>
                  <a:cubicBezTo>
                    <a:pt x="250041" y="347975"/>
                    <a:pt x="247115" y="349260"/>
                    <a:pt x="243903" y="349260"/>
                  </a:cubicBezTo>
                  <a:cubicBezTo>
                    <a:pt x="240691" y="349260"/>
                    <a:pt x="237764" y="347904"/>
                    <a:pt x="235694" y="345834"/>
                  </a:cubicBezTo>
                  <a:cubicBezTo>
                    <a:pt x="234624" y="344763"/>
                    <a:pt x="233767" y="343478"/>
                    <a:pt x="233196" y="342122"/>
                  </a:cubicBezTo>
                  <a:cubicBezTo>
                    <a:pt x="232625" y="340766"/>
                    <a:pt x="232268" y="339195"/>
                    <a:pt x="232268" y="337625"/>
                  </a:cubicBezTo>
                  <a:cubicBezTo>
                    <a:pt x="232268" y="331201"/>
                    <a:pt x="237479" y="325990"/>
                    <a:pt x="243903" y="325990"/>
                  </a:cubicBezTo>
                  <a:close/>
                  <a:moveTo>
                    <a:pt x="322349" y="324705"/>
                  </a:moveTo>
                  <a:cubicBezTo>
                    <a:pt x="324990" y="324705"/>
                    <a:pt x="327489" y="325562"/>
                    <a:pt x="329559" y="326918"/>
                  </a:cubicBezTo>
                  <a:cubicBezTo>
                    <a:pt x="332913" y="329273"/>
                    <a:pt x="335198" y="333199"/>
                    <a:pt x="335198" y="337625"/>
                  </a:cubicBezTo>
                  <a:cubicBezTo>
                    <a:pt x="335198" y="339409"/>
                    <a:pt x="334841" y="341051"/>
                    <a:pt x="334198" y="342621"/>
                  </a:cubicBezTo>
                  <a:cubicBezTo>
                    <a:pt x="333556" y="344120"/>
                    <a:pt x="332557" y="345548"/>
                    <a:pt x="331414" y="346690"/>
                  </a:cubicBezTo>
                  <a:cubicBezTo>
                    <a:pt x="330843" y="347261"/>
                    <a:pt x="330201" y="347832"/>
                    <a:pt x="329559" y="348260"/>
                  </a:cubicBezTo>
                  <a:cubicBezTo>
                    <a:pt x="327489" y="349688"/>
                    <a:pt x="324990" y="350473"/>
                    <a:pt x="322349" y="350473"/>
                  </a:cubicBezTo>
                  <a:cubicBezTo>
                    <a:pt x="321493" y="350473"/>
                    <a:pt x="320636" y="350330"/>
                    <a:pt x="319780" y="350188"/>
                  </a:cubicBezTo>
                  <a:cubicBezTo>
                    <a:pt x="317281" y="349688"/>
                    <a:pt x="314997" y="348403"/>
                    <a:pt x="313284" y="346690"/>
                  </a:cubicBezTo>
                  <a:cubicBezTo>
                    <a:pt x="312071" y="345548"/>
                    <a:pt x="311143" y="344192"/>
                    <a:pt x="310500" y="342621"/>
                  </a:cubicBezTo>
                  <a:cubicBezTo>
                    <a:pt x="309858" y="341122"/>
                    <a:pt x="309501" y="339409"/>
                    <a:pt x="309501" y="337625"/>
                  </a:cubicBezTo>
                  <a:cubicBezTo>
                    <a:pt x="309501" y="331415"/>
                    <a:pt x="313927" y="326204"/>
                    <a:pt x="319780" y="324990"/>
                  </a:cubicBezTo>
                  <a:cubicBezTo>
                    <a:pt x="320565" y="324776"/>
                    <a:pt x="321493" y="324705"/>
                    <a:pt x="322349" y="324705"/>
                  </a:cubicBezTo>
                  <a:close/>
                  <a:moveTo>
                    <a:pt x="479098" y="321707"/>
                  </a:moveTo>
                  <a:cubicBezTo>
                    <a:pt x="484594" y="321707"/>
                    <a:pt x="489376" y="324491"/>
                    <a:pt x="492232" y="328702"/>
                  </a:cubicBezTo>
                  <a:cubicBezTo>
                    <a:pt x="493945" y="331272"/>
                    <a:pt x="494944" y="334270"/>
                    <a:pt x="494944" y="337553"/>
                  </a:cubicBezTo>
                  <a:cubicBezTo>
                    <a:pt x="494944" y="339695"/>
                    <a:pt x="494516" y="341836"/>
                    <a:pt x="493731" y="343692"/>
                  </a:cubicBezTo>
                  <a:cubicBezTo>
                    <a:pt x="493374" y="344691"/>
                    <a:pt x="492874" y="345548"/>
                    <a:pt x="492303" y="346404"/>
                  </a:cubicBezTo>
                  <a:cubicBezTo>
                    <a:pt x="491732" y="347261"/>
                    <a:pt x="491090" y="348046"/>
                    <a:pt x="490304" y="348760"/>
                  </a:cubicBezTo>
                  <a:cubicBezTo>
                    <a:pt x="487449" y="351615"/>
                    <a:pt x="483452" y="353400"/>
                    <a:pt x="479098" y="353400"/>
                  </a:cubicBezTo>
                  <a:cubicBezTo>
                    <a:pt x="477956" y="353400"/>
                    <a:pt x="476885" y="353257"/>
                    <a:pt x="475886" y="353043"/>
                  </a:cubicBezTo>
                  <a:cubicBezTo>
                    <a:pt x="472816" y="352472"/>
                    <a:pt x="470033" y="350901"/>
                    <a:pt x="467891" y="348760"/>
                  </a:cubicBezTo>
                  <a:cubicBezTo>
                    <a:pt x="467177" y="348046"/>
                    <a:pt x="466535" y="347261"/>
                    <a:pt x="465964" y="346404"/>
                  </a:cubicBezTo>
                  <a:cubicBezTo>
                    <a:pt x="465393" y="345548"/>
                    <a:pt x="464965" y="344620"/>
                    <a:pt x="464536" y="343692"/>
                  </a:cubicBezTo>
                  <a:cubicBezTo>
                    <a:pt x="464108" y="342693"/>
                    <a:pt x="463823" y="341693"/>
                    <a:pt x="463608" y="340694"/>
                  </a:cubicBezTo>
                  <a:cubicBezTo>
                    <a:pt x="463466" y="339623"/>
                    <a:pt x="463323" y="338553"/>
                    <a:pt x="463323" y="337482"/>
                  </a:cubicBezTo>
                  <a:cubicBezTo>
                    <a:pt x="463323" y="336340"/>
                    <a:pt x="463394" y="335269"/>
                    <a:pt x="463608" y="334270"/>
                  </a:cubicBezTo>
                  <a:cubicBezTo>
                    <a:pt x="464037" y="332200"/>
                    <a:pt x="464822" y="330344"/>
                    <a:pt x="465964" y="328631"/>
                  </a:cubicBezTo>
                  <a:cubicBezTo>
                    <a:pt x="466535" y="327774"/>
                    <a:pt x="467177" y="326989"/>
                    <a:pt x="467891" y="326275"/>
                  </a:cubicBezTo>
                  <a:cubicBezTo>
                    <a:pt x="470033" y="324134"/>
                    <a:pt x="472816" y="322635"/>
                    <a:pt x="475886" y="321993"/>
                  </a:cubicBezTo>
                  <a:cubicBezTo>
                    <a:pt x="476956" y="321850"/>
                    <a:pt x="478027" y="321707"/>
                    <a:pt x="479098" y="321707"/>
                  </a:cubicBezTo>
                  <a:close/>
                  <a:moveTo>
                    <a:pt x="557687" y="320066"/>
                  </a:moveTo>
                  <a:cubicBezTo>
                    <a:pt x="567323" y="320066"/>
                    <a:pt x="575175" y="327918"/>
                    <a:pt x="575175" y="337554"/>
                  </a:cubicBezTo>
                  <a:cubicBezTo>
                    <a:pt x="575175" y="339981"/>
                    <a:pt x="574675" y="342336"/>
                    <a:pt x="573819" y="344406"/>
                  </a:cubicBezTo>
                  <a:cubicBezTo>
                    <a:pt x="572891" y="346476"/>
                    <a:pt x="571606" y="348404"/>
                    <a:pt x="570178" y="349974"/>
                  </a:cubicBezTo>
                  <a:cubicBezTo>
                    <a:pt x="566966" y="353115"/>
                    <a:pt x="562612" y="355113"/>
                    <a:pt x="557758" y="355113"/>
                  </a:cubicBezTo>
                  <a:cubicBezTo>
                    <a:pt x="552905" y="355113"/>
                    <a:pt x="548479" y="353115"/>
                    <a:pt x="545338" y="349974"/>
                  </a:cubicBezTo>
                  <a:cubicBezTo>
                    <a:pt x="543697" y="348404"/>
                    <a:pt x="542412" y="346476"/>
                    <a:pt x="541555" y="344406"/>
                  </a:cubicBezTo>
                  <a:cubicBezTo>
                    <a:pt x="540699" y="342265"/>
                    <a:pt x="540199" y="339981"/>
                    <a:pt x="540199" y="337554"/>
                  </a:cubicBezTo>
                  <a:cubicBezTo>
                    <a:pt x="540199" y="327918"/>
                    <a:pt x="548051" y="320066"/>
                    <a:pt x="557687" y="320066"/>
                  </a:cubicBezTo>
                  <a:close/>
                  <a:moveTo>
                    <a:pt x="714579" y="316140"/>
                  </a:moveTo>
                  <a:cubicBezTo>
                    <a:pt x="726428" y="316140"/>
                    <a:pt x="736064" y="325776"/>
                    <a:pt x="736064" y="337625"/>
                  </a:cubicBezTo>
                  <a:cubicBezTo>
                    <a:pt x="736064" y="340552"/>
                    <a:pt x="735422" y="343407"/>
                    <a:pt x="734351" y="345977"/>
                  </a:cubicBezTo>
                  <a:cubicBezTo>
                    <a:pt x="733281" y="348546"/>
                    <a:pt x="731710" y="350830"/>
                    <a:pt x="729854" y="352829"/>
                  </a:cubicBezTo>
                  <a:cubicBezTo>
                    <a:pt x="726000" y="356684"/>
                    <a:pt x="720575" y="359111"/>
                    <a:pt x="714651" y="359111"/>
                  </a:cubicBezTo>
                  <a:cubicBezTo>
                    <a:pt x="708726" y="359111"/>
                    <a:pt x="703373" y="356755"/>
                    <a:pt x="699447" y="352829"/>
                  </a:cubicBezTo>
                  <a:cubicBezTo>
                    <a:pt x="697448" y="350902"/>
                    <a:pt x="695878" y="348546"/>
                    <a:pt x="694807" y="345977"/>
                  </a:cubicBezTo>
                  <a:cubicBezTo>
                    <a:pt x="693665" y="343407"/>
                    <a:pt x="693094" y="340623"/>
                    <a:pt x="693094" y="337625"/>
                  </a:cubicBezTo>
                  <a:cubicBezTo>
                    <a:pt x="693094" y="325776"/>
                    <a:pt x="702730" y="316140"/>
                    <a:pt x="714579" y="316140"/>
                  </a:cubicBezTo>
                  <a:close/>
                  <a:moveTo>
                    <a:pt x="793025" y="313784"/>
                  </a:moveTo>
                  <a:cubicBezTo>
                    <a:pt x="797950" y="313784"/>
                    <a:pt x="802590" y="315283"/>
                    <a:pt x="806373" y="317853"/>
                  </a:cubicBezTo>
                  <a:cubicBezTo>
                    <a:pt x="812725" y="322135"/>
                    <a:pt x="816865" y="329416"/>
                    <a:pt x="816865" y="337625"/>
                  </a:cubicBezTo>
                  <a:cubicBezTo>
                    <a:pt x="816865" y="340908"/>
                    <a:pt x="816223" y="344049"/>
                    <a:pt x="815010" y="346904"/>
                  </a:cubicBezTo>
                  <a:cubicBezTo>
                    <a:pt x="813796" y="349759"/>
                    <a:pt x="812012" y="352329"/>
                    <a:pt x="809870" y="354470"/>
                  </a:cubicBezTo>
                  <a:cubicBezTo>
                    <a:pt x="808800" y="355541"/>
                    <a:pt x="807586" y="356469"/>
                    <a:pt x="806373" y="357397"/>
                  </a:cubicBezTo>
                  <a:cubicBezTo>
                    <a:pt x="802518" y="359967"/>
                    <a:pt x="797950" y="361466"/>
                    <a:pt x="793025" y="361466"/>
                  </a:cubicBezTo>
                  <a:cubicBezTo>
                    <a:pt x="791383" y="361466"/>
                    <a:pt x="789813" y="361251"/>
                    <a:pt x="788242" y="360966"/>
                  </a:cubicBezTo>
                  <a:cubicBezTo>
                    <a:pt x="783603" y="360038"/>
                    <a:pt x="779391" y="357682"/>
                    <a:pt x="776179" y="354470"/>
                  </a:cubicBezTo>
                  <a:cubicBezTo>
                    <a:pt x="773966" y="352329"/>
                    <a:pt x="772253" y="349759"/>
                    <a:pt x="771040" y="346904"/>
                  </a:cubicBezTo>
                  <a:cubicBezTo>
                    <a:pt x="769826" y="344049"/>
                    <a:pt x="769184" y="340908"/>
                    <a:pt x="769184" y="337625"/>
                  </a:cubicBezTo>
                  <a:cubicBezTo>
                    <a:pt x="769184" y="326133"/>
                    <a:pt x="777393" y="316496"/>
                    <a:pt x="788242" y="314284"/>
                  </a:cubicBezTo>
                  <a:cubicBezTo>
                    <a:pt x="789741" y="313927"/>
                    <a:pt x="791383" y="313784"/>
                    <a:pt x="793025" y="313784"/>
                  </a:cubicBezTo>
                  <a:close/>
                  <a:moveTo>
                    <a:pt x="47753" y="289372"/>
                  </a:moveTo>
                  <a:cubicBezTo>
                    <a:pt x="52749" y="289372"/>
                    <a:pt x="56747" y="293369"/>
                    <a:pt x="56747" y="298366"/>
                  </a:cubicBezTo>
                  <a:cubicBezTo>
                    <a:pt x="56747" y="303362"/>
                    <a:pt x="52749" y="307360"/>
                    <a:pt x="47753" y="307360"/>
                  </a:cubicBezTo>
                  <a:cubicBezTo>
                    <a:pt x="42756" y="307360"/>
                    <a:pt x="38759" y="303362"/>
                    <a:pt x="38759" y="298366"/>
                  </a:cubicBezTo>
                  <a:cubicBezTo>
                    <a:pt x="38759" y="293369"/>
                    <a:pt x="42756" y="289372"/>
                    <a:pt x="47753" y="289372"/>
                  </a:cubicBezTo>
                  <a:close/>
                  <a:moveTo>
                    <a:pt x="126198" y="288373"/>
                  </a:moveTo>
                  <a:cubicBezTo>
                    <a:pt x="131694" y="288373"/>
                    <a:pt x="136191" y="292870"/>
                    <a:pt x="136191" y="298366"/>
                  </a:cubicBezTo>
                  <a:cubicBezTo>
                    <a:pt x="136191" y="303862"/>
                    <a:pt x="131694" y="308359"/>
                    <a:pt x="126198" y="308359"/>
                  </a:cubicBezTo>
                  <a:cubicBezTo>
                    <a:pt x="120631" y="308359"/>
                    <a:pt x="116205" y="303862"/>
                    <a:pt x="116205" y="298366"/>
                  </a:cubicBezTo>
                  <a:cubicBezTo>
                    <a:pt x="116205" y="292799"/>
                    <a:pt x="120702" y="288373"/>
                    <a:pt x="126198" y="288373"/>
                  </a:cubicBezTo>
                  <a:close/>
                  <a:moveTo>
                    <a:pt x="283162" y="286160"/>
                  </a:moveTo>
                  <a:cubicBezTo>
                    <a:pt x="289872" y="286160"/>
                    <a:pt x="295368" y="291585"/>
                    <a:pt x="295368" y="298366"/>
                  </a:cubicBezTo>
                  <a:cubicBezTo>
                    <a:pt x="295368" y="305147"/>
                    <a:pt x="289872" y="310572"/>
                    <a:pt x="283162" y="310572"/>
                  </a:cubicBezTo>
                  <a:cubicBezTo>
                    <a:pt x="276452" y="310572"/>
                    <a:pt x="270956" y="305147"/>
                    <a:pt x="270956" y="298366"/>
                  </a:cubicBezTo>
                  <a:cubicBezTo>
                    <a:pt x="270956" y="291656"/>
                    <a:pt x="276381" y="286160"/>
                    <a:pt x="283162" y="286160"/>
                  </a:cubicBezTo>
                  <a:close/>
                  <a:moveTo>
                    <a:pt x="361536" y="284804"/>
                  </a:moveTo>
                  <a:cubicBezTo>
                    <a:pt x="369031" y="284804"/>
                    <a:pt x="375098" y="290871"/>
                    <a:pt x="375098" y="298366"/>
                  </a:cubicBezTo>
                  <a:cubicBezTo>
                    <a:pt x="375098" y="305861"/>
                    <a:pt x="369031" y="311928"/>
                    <a:pt x="361536" y="311928"/>
                  </a:cubicBezTo>
                  <a:cubicBezTo>
                    <a:pt x="354041" y="311928"/>
                    <a:pt x="347974" y="305861"/>
                    <a:pt x="347974" y="298366"/>
                  </a:cubicBezTo>
                  <a:cubicBezTo>
                    <a:pt x="347974" y="290871"/>
                    <a:pt x="354041" y="284804"/>
                    <a:pt x="361536" y="284804"/>
                  </a:cubicBezTo>
                  <a:close/>
                  <a:moveTo>
                    <a:pt x="518428" y="281735"/>
                  </a:moveTo>
                  <a:cubicBezTo>
                    <a:pt x="527636" y="281735"/>
                    <a:pt x="535060" y="289158"/>
                    <a:pt x="535060" y="298366"/>
                  </a:cubicBezTo>
                  <a:cubicBezTo>
                    <a:pt x="535060" y="307574"/>
                    <a:pt x="527636" y="314998"/>
                    <a:pt x="518428" y="314998"/>
                  </a:cubicBezTo>
                  <a:cubicBezTo>
                    <a:pt x="509220" y="314998"/>
                    <a:pt x="501797" y="307574"/>
                    <a:pt x="501797" y="298366"/>
                  </a:cubicBezTo>
                  <a:cubicBezTo>
                    <a:pt x="501797" y="289158"/>
                    <a:pt x="509220" y="281735"/>
                    <a:pt x="518428" y="281735"/>
                  </a:cubicBezTo>
                  <a:close/>
                  <a:moveTo>
                    <a:pt x="596946" y="279950"/>
                  </a:moveTo>
                  <a:cubicBezTo>
                    <a:pt x="607082" y="279950"/>
                    <a:pt x="615362" y="288159"/>
                    <a:pt x="615362" y="298366"/>
                  </a:cubicBezTo>
                  <a:cubicBezTo>
                    <a:pt x="615362" y="308573"/>
                    <a:pt x="607082" y="316782"/>
                    <a:pt x="596946" y="316782"/>
                  </a:cubicBezTo>
                  <a:cubicBezTo>
                    <a:pt x="586810" y="316782"/>
                    <a:pt x="578530" y="308573"/>
                    <a:pt x="578530" y="298366"/>
                  </a:cubicBezTo>
                  <a:cubicBezTo>
                    <a:pt x="578530" y="288230"/>
                    <a:pt x="586739" y="279950"/>
                    <a:pt x="596946" y="279950"/>
                  </a:cubicBezTo>
                  <a:close/>
                  <a:moveTo>
                    <a:pt x="753766" y="275739"/>
                  </a:moveTo>
                  <a:cubicBezTo>
                    <a:pt x="766258" y="275739"/>
                    <a:pt x="776394" y="285875"/>
                    <a:pt x="776394" y="298366"/>
                  </a:cubicBezTo>
                  <a:cubicBezTo>
                    <a:pt x="776394" y="310858"/>
                    <a:pt x="766258" y="320994"/>
                    <a:pt x="753766" y="320994"/>
                  </a:cubicBezTo>
                  <a:cubicBezTo>
                    <a:pt x="741275" y="320994"/>
                    <a:pt x="731139" y="310858"/>
                    <a:pt x="731139" y="298366"/>
                  </a:cubicBezTo>
                  <a:cubicBezTo>
                    <a:pt x="731139" y="285875"/>
                    <a:pt x="741275" y="275739"/>
                    <a:pt x="753766" y="275739"/>
                  </a:cubicBezTo>
                  <a:close/>
                  <a:moveTo>
                    <a:pt x="832283" y="273241"/>
                  </a:moveTo>
                  <a:cubicBezTo>
                    <a:pt x="846131" y="273241"/>
                    <a:pt x="857337" y="284519"/>
                    <a:pt x="857337" y="298367"/>
                  </a:cubicBezTo>
                  <a:cubicBezTo>
                    <a:pt x="857337" y="312214"/>
                    <a:pt x="846059" y="323421"/>
                    <a:pt x="832283" y="323421"/>
                  </a:cubicBezTo>
                  <a:cubicBezTo>
                    <a:pt x="818436" y="323421"/>
                    <a:pt x="807229" y="312214"/>
                    <a:pt x="807229" y="298367"/>
                  </a:cubicBezTo>
                  <a:cubicBezTo>
                    <a:pt x="807229" y="284448"/>
                    <a:pt x="818436" y="273241"/>
                    <a:pt x="832283" y="273241"/>
                  </a:cubicBezTo>
                  <a:close/>
                  <a:moveTo>
                    <a:pt x="86939" y="249685"/>
                  </a:moveTo>
                  <a:cubicBezTo>
                    <a:pt x="92222" y="249685"/>
                    <a:pt x="96433" y="253968"/>
                    <a:pt x="96433" y="259179"/>
                  </a:cubicBezTo>
                  <a:cubicBezTo>
                    <a:pt x="96433" y="264389"/>
                    <a:pt x="92222" y="268601"/>
                    <a:pt x="86939" y="268672"/>
                  </a:cubicBezTo>
                  <a:cubicBezTo>
                    <a:pt x="81657" y="268672"/>
                    <a:pt x="77446" y="264389"/>
                    <a:pt x="77446" y="259179"/>
                  </a:cubicBezTo>
                  <a:cubicBezTo>
                    <a:pt x="77446" y="253896"/>
                    <a:pt x="81729" y="249685"/>
                    <a:pt x="86939" y="249685"/>
                  </a:cubicBezTo>
                  <a:close/>
                  <a:moveTo>
                    <a:pt x="165457" y="248686"/>
                  </a:moveTo>
                  <a:cubicBezTo>
                    <a:pt x="169097" y="248686"/>
                    <a:pt x="172309" y="250542"/>
                    <a:pt x="174165" y="253326"/>
                  </a:cubicBezTo>
                  <a:cubicBezTo>
                    <a:pt x="175307" y="254967"/>
                    <a:pt x="175950" y="257037"/>
                    <a:pt x="175950" y="259179"/>
                  </a:cubicBezTo>
                  <a:cubicBezTo>
                    <a:pt x="175950" y="261320"/>
                    <a:pt x="175307" y="263390"/>
                    <a:pt x="174165" y="265032"/>
                  </a:cubicBezTo>
                  <a:cubicBezTo>
                    <a:pt x="172238" y="267816"/>
                    <a:pt x="169026" y="269672"/>
                    <a:pt x="165457" y="269814"/>
                  </a:cubicBezTo>
                  <a:cubicBezTo>
                    <a:pt x="164672" y="269814"/>
                    <a:pt x="164029" y="269743"/>
                    <a:pt x="163315" y="269600"/>
                  </a:cubicBezTo>
                  <a:cubicBezTo>
                    <a:pt x="161317" y="269172"/>
                    <a:pt x="159461" y="268173"/>
                    <a:pt x="158033" y="266745"/>
                  </a:cubicBezTo>
                  <a:cubicBezTo>
                    <a:pt x="157534" y="266245"/>
                    <a:pt x="157105" y="265746"/>
                    <a:pt x="156748" y="265175"/>
                  </a:cubicBezTo>
                  <a:cubicBezTo>
                    <a:pt x="156035" y="264033"/>
                    <a:pt x="155464" y="262748"/>
                    <a:pt x="155178" y="261392"/>
                  </a:cubicBezTo>
                  <a:cubicBezTo>
                    <a:pt x="155035" y="260678"/>
                    <a:pt x="154964" y="259964"/>
                    <a:pt x="154964" y="259250"/>
                  </a:cubicBezTo>
                  <a:cubicBezTo>
                    <a:pt x="154964" y="258465"/>
                    <a:pt x="155035" y="257823"/>
                    <a:pt x="155178" y="257109"/>
                  </a:cubicBezTo>
                  <a:cubicBezTo>
                    <a:pt x="155464" y="255681"/>
                    <a:pt x="155963" y="254468"/>
                    <a:pt x="156748" y="253326"/>
                  </a:cubicBezTo>
                  <a:cubicBezTo>
                    <a:pt x="157105" y="252755"/>
                    <a:pt x="157534" y="252255"/>
                    <a:pt x="158033" y="251755"/>
                  </a:cubicBezTo>
                  <a:cubicBezTo>
                    <a:pt x="159461" y="250328"/>
                    <a:pt x="161245" y="249328"/>
                    <a:pt x="163315" y="248900"/>
                  </a:cubicBezTo>
                  <a:cubicBezTo>
                    <a:pt x="164029" y="248757"/>
                    <a:pt x="164743" y="248686"/>
                    <a:pt x="165457" y="248686"/>
                  </a:cubicBezTo>
                  <a:close/>
                  <a:moveTo>
                    <a:pt x="322349" y="246259"/>
                  </a:moveTo>
                  <a:cubicBezTo>
                    <a:pt x="324990" y="246259"/>
                    <a:pt x="327489" y="247116"/>
                    <a:pt x="329559" y="248472"/>
                  </a:cubicBezTo>
                  <a:cubicBezTo>
                    <a:pt x="332913" y="250827"/>
                    <a:pt x="335198" y="254753"/>
                    <a:pt x="335198" y="259179"/>
                  </a:cubicBezTo>
                  <a:cubicBezTo>
                    <a:pt x="335198" y="263604"/>
                    <a:pt x="332985" y="267530"/>
                    <a:pt x="329559" y="269886"/>
                  </a:cubicBezTo>
                  <a:cubicBezTo>
                    <a:pt x="327489" y="271313"/>
                    <a:pt x="324990" y="272098"/>
                    <a:pt x="322349" y="272098"/>
                  </a:cubicBezTo>
                  <a:cubicBezTo>
                    <a:pt x="321493" y="272098"/>
                    <a:pt x="320636" y="271956"/>
                    <a:pt x="319780" y="271813"/>
                  </a:cubicBezTo>
                  <a:cubicBezTo>
                    <a:pt x="313927" y="270599"/>
                    <a:pt x="309501" y="265389"/>
                    <a:pt x="309501" y="259179"/>
                  </a:cubicBezTo>
                  <a:cubicBezTo>
                    <a:pt x="309501" y="252969"/>
                    <a:pt x="313927" y="247758"/>
                    <a:pt x="319780" y="246545"/>
                  </a:cubicBezTo>
                  <a:cubicBezTo>
                    <a:pt x="320565" y="246330"/>
                    <a:pt x="321493" y="246259"/>
                    <a:pt x="322349" y="246259"/>
                  </a:cubicBezTo>
                  <a:close/>
                  <a:moveTo>
                    <a:pt x="400795" y="244903"/>
                  </a:moveTo>
                  <a:cubicBezTo>
                    <a:pt x="408718" y="244903"/>
                    <a:pt x="415071" y="251327"/>
                    <a:pt x="415071" y="259179"/>
                  </a:cubicBezTo>
                  <a:cubicBezTo>
                    <a:pt x="415071" y="267031"/>
                    <a:pt x="408647" y="273455"/>
                    <a:pt x="400795" y="273455"/>
                  </a:cubicBezTo>
                  <a:cubicBezTo>
                    <a:pt x="392943" y="273455"/>
                    <a:pt x="386519" y="267031"/>
                    <a:pt x="386519" y="259179"/>
                  </a:cubicBezTo>
                  <a:cubicBezTo>
                    <a:pt x="386519" y="251256"/>
                    <a:pt x="392943" y="244903"/>
                    <a:pt x="400795" y="244903"/>
                  </a:cubicBezTo>
                  <a:close/>
                  <a:moveTo>
                    <a:pt x="557687" y="241691"/>
                  </a:moveTo>
                  <a:cubicBezTo>
                    <a:pt x="567323" y="241691"/>
                    <a:pt x="575175" y="249543"/>
                    <a:pt x="575175" y="259179"/>
                  </a:cubicBezTo>
                  <a:cubicBezTo>
                    <a:pt x="575175" y="268815"/>
                    <a:pt x="567323" y="276667"/>
                    <a:pt x="557687" y="276667"/>
                  </a:cubicBezTo>
                  <a:cubicBezTo>
                    <a:pt x="548051" y="276667"/>
                    <a:pt x="540199" y="268815"/>
                    <a:pt x="540199" y="259179"/>
                  </a:cubicBezTo>
                  <a:cubicBezTo>
                    <a:pt x="540199" y="249543"/>
                    <a:pt x="548051" y="241691"/>
                    <a:pt x="557687" y="241691"/>
                  </a:cubicBezTo>
                  <a:close/>
                  <a:moveTo>
                    <a:pt x="636061" y="239764"/>
                  </a:moveTo>
                  <a:cubicBezTo>
                    <a:pt x="642771" y="239764"/>
                    <a:pt x="648695" y="243190"/>
                    <a:pt x="652193" y="248330"/>
                  </a:cubicBezTo>
                  <a:cubicBezTo>
                    <a:pt x="654263" y="251399"/>
                    <a:pt x="655476" y="255182"/>
                    <a:pt x="655476" y="259179"/>
                  </a:cubicBezTo>
                  <a:cubicBezTo>
                    <a:pt x="655476" y="263177"/>
                    <a:pt x="654263" y="266960"/>
                    <a:pt x="652193" y="270029"/>
                  </a:cubicBezTo>
                  <a:cubicBezTo>
                    <a:pt x="648695" y="275168"/>
                    <a:pt x="642842" y="278594"/>
                    <a:pt x="636061" y="278594"/>
                  </a:cubicBezTo>
                  <a:cubicBezTo>
                    <a:pt x="634705" y="278594"/>
                    <a:pt x="633420" y="278452"/>
                    <a:pt x="632135" y="278166"/>
                  </a:cubicBezTo>
                  <a:cubicBezTo>
                    <a:pt x="628352" y="277381"/>
                    <a:pt x="624997" y="275525"/>
                    <a:pt x="622356" y="272884"/>
                  </a:cubicBezTo>
                  <a:cubicBezTo>
                    <a:pt x="621500" y="272028"/>
                    <a:pt x="620715" y="271028"/>
                    <a:pt x="620001" y="270029"/>
                  </a:cubicBezTo>
                  <a:cubicBezTo>
                    <a:pt x="618573" y="267959"/>
                    <a:pt x="617574" y="265603"/>
                    <a:pt x="617074" y="263105"/>
                  </a:cubicBezTo>
                  <a:cubicBezTo>
                    <a:pt x="616789" y="261820"/>
                    <a:pt x="616646" y="260535"/>
                    <a:pt x="616646" y="259179"/>
                  </a:cubicBezTo>
                  <a:cubicBezTo>
                    <a:pt x="616646" y="257823"/>
                    <a:pt x="616789" y="256538"/>
                    <a:pt x="617074" y="255253"/>
                  </a:cubicBezTo>
                  <a:cubicBezTo>
                    <a:pt x="617574" y="252755"/>
                    <a:pt x="618573" y="250400"/>
                    <a:pt x="620001" y="248330"/>
                  </a:cubicBezTo>
                  <a:cubicBezTo>
                    <a:pt x="620715" y="247330"/>
                    <a:pt x="621500" y="246331"/>
                    <a:pt x="622356" y="245474"/>
                  </a:cubicBezTo>
                  <a:cubicBezTo>
                    <a:pt x="624926" y="242833"/>
                    <a:pt x="628352" y="240977"/>
                    <a:pt x="632135" y="240192"/>
                  </a:cubicBezTo>
                  <a:cubicBezTo>
                    <a:pt x="633420" y="239907"/>
                    <a:pt x="634705" y="239764"/>
                    <a:pt x="636061" y="239764"/>
                  </a:cubicBezTo>
                  <a:close/>
                  <a:moveTo>
                    <a:pt x="793025" y="235338"/>
                  </a:moveTo>
                  <a:cubicBezTo>
                    <a:pt x="797950" y="235338"/>
                    <a:pt x="802590" y="236837"/>
                    <a:pt x="806373" y="239407"/>
                  </a:cubicBezTo>
                  <a:cubicBezTo>
                    <a:pt x="812725" y="243689"/>
                    <a:pt x="816865" y="250970"/>
                    <a:pt x="816865" y="259179"/>
                  </a:cubicBezTo>
                  <a:cubicBezTo>
                    <a:pt x="816865" y="267387"/>
                    <a:pt x="812654" y="274597"/>
                    <a:pt x="806373" y="278951"/>
                  </a:cubicBezTo>
                  <a:cubicBezTo>
                    <a:pt x="802518" y="281521"/>
                    <a:pt x="797950" y="283020"/>
                    <a:pt x="793025" y="283020"/>
                  </a:cubicBezTo>
                  <a:cubicBezTo>
                    <a:pt x="791383" y="283020"/>
                    <a:pt x="789813" y="282805"/>
                    <a:pt x="788242" y="282520"/>
                  </a:cubicBezTo>
                  <a:cubicBezTo>
                    <a:pt x="777321" y="280307"/>
                    <a:pt x="769184" y="270671"/>
                    <a:pt x="769184" y="259179"/>
                  </a:cubicBezTo>
                  <a:cubicBezTo>
                    <a:pt x="769184" y="247687"/>
                    <a:pt x="777393" y="238050"/>
                    <a:pt x="788242" y="235838"/>
                  </a:cubicBezTo>
                  <a:cubicBezTo>
                    <a:pt x="789741" y="235481"/>
                    <a:pt x="791383" y="235338"/>
                    <a:pt x="793025" y="235338"/>
                  </a:cubicBezTo>
                  <a:close/>
                  <a:moveTo>
                    <a:pt x="871470" y="232768"/>
                  </a:moveTo>
                  <a:cubicBezTo>
                    <a:pt x="886032" y="232768"/>
                    <a:pt x="897881" y="244617"/>
                    <a:pt x="897881" y="259178"/>
                  </a:cubicBezTo>
                  <a:cubicBezTo>
                    <a:pt x="897881" y="273740"/>
                    <a:pt x="886032" y="285589"/>
                    <a:pt x="871470" y="285589"/>
                  </a:cubicBezTo>
                  <a:cubicBezTo>
                    <a:pt x="856909" y="285589"/>
                    <a:pt x="845060" y="273740"/>
                    <a:pt x="845060" y="259178"/>
                  </a:cubicBezTo>
                  <a:cubicBezTo>
                    <a:pt x="845060" y="244617"/>
                    <a:pt x="856909" y="232768"/>
                    <a:pt x="871470" y="232768"/>
                  </a:cubicBezTo>
                  <a:close/>
                  <a:moveTo>
                    <a:pt x="126198" y="209927"/>
                  </a:moveTo>
                  <a:cubicBezTo>
                    <a:pt x="131694" y="209927"/>
                    <a:pt x="136191" y="214424"/>
                    <a:pt x="136191" y="219920"/>
                  </a:cubicBezTo>
                  <a:cubicBezTo>
                    <a:pt x="136191" y="225416"/>
                    <a:pt x="131694" y="229913"/>
                    <a:pt x="126198" y="229913"/>
                  </a:cubicBezTo>
                  <a:cubicBezTo>
                    <a:pt x="120631" y="229913"/>
                    <a:pt x="116205" y="225416"/>
                    <a:pt x="116205" y="219920"/>
                  </a:cubicBezTo>
                  <a:cubicBezTo>
                    <a:pt x="116205" y="214353"/>
                    <a:pt x="120702" y="209927"/>
                    <a:pt x="126198" y="209927"/>
                  </a:cubicBezTo>
                  <a:close/>
                  <a:moveTo>
                    <a:pt x="204644" y="208856"/>
                  </a:moveTo>
                  <a:cubicBezTo>
                    <a:pt x="210782" y="208856"/>
                    <a:pt x="215708" y="213853"/>
                    <a:pt x="215708" y="219920"/>
                  </a:cubicBezTo>
                  <a:cubicBezTo>
                    <a:pt x="215708" y="226058"/>
                    <a:pt x="210782" y="230984"/>
                    <a:pt x="204644" y="230984"/>
                  </a:cubicBezTo>
                  <a:cubicBezTo>
                    <a:pt x="198505" y="230984"/>
                    <a:pt x="193580" y="225987"/>
                    <a:pt x="193580" y="219920"/>
                  </a:cubicBezTo>
                  <a:cubicBezTo>
                    <a:pt x="193580" y="213781"/>
                    <a:pt x="198577" y="208856"/>
                    <a:pt x="204644" y="208856"/>
                  </a:cubicBezTo>
                  <a:close/>
                  <a:moveTo>
                    <a:pt x="361536" y="206358"/>
                  </a:moveTo>
                  <a:cubicBezTo>
                    <a:pt x="369031" y="206358"/>
                    <a:pt x="375098" y="212425"/>
                    <a:pt x="375098" y="219920"/>
                  </a:cubicBezTo>
                  <a:cubicBezTo>
                    <a:pt x="375098" y="227415"/>
                    <a:pt x="369031" y="233482"/>
                    <a:pt x="361536" y="233482"/>
                  </a:cubicBezTo>
                  <a:cubicBezTo>
                    <a:pt x="354041" y="233482"/>
                    <a:pt x="347974" y="227415"/>
                    <a:pt x="347974" y="219920"/>
                  </a:cubicBezTo>
                  <a:cubicBezTo>
                    <a:pt x="347974" y="212425"/>
                    <a:pt x="354041" y="206358"/>
                    <a:pt x="361536" y="206358"/>
                  </a:cubicBezTo>
                  <a:close/>
                  <a:moveTo>
                    <a:pt x="440054" y="204930"/>
                  </a:moveTo>
                  <a:cubicBezTo>
                    <a:pt x="448334" y="204930"/>
                    <a:pt x="455043" y="211640"/>
                    <a:pt x="455043" y="219920"/>
                  </a:cubicBezTo>
                  <a:cubicBezTo>
                    <a:pt x="455043" y="228200"/>
                    <a:pt x="448262" y="234981"/>
                    <a:pt x="440054" y="234909"/>
                  </a:cubicBezTo>
                  <a:cubicBezTo>
                    <a:pt x="431774" y="234909"/>
                    <a:pt x="425064" y="228200"/>
                    <a:pt x="425064" y="219920"/>
                  </a:cubicBezTo>
                  <a:cubicBezTo>
                    <a:pt x="425064" y="211640"/>
                    <a:pt x="431774" y="204930"/>
                    <a:pt x="440054" y="204930"/>
                  </a:cubicBezTo>
                  <a:close/>
                  <a:moveTo>
                    <a:pt x="596946" y="201504"/>
                  </a:moveTo>
                  <a:cubicBezTo>
                    <a:pt x="607082" y="201504"/>
                    <a:pt x="615362" y="209713"/>
                    <a:pt x="615362" y="219920"/>
                  </a:cubicBezTo>
                  <a:cubicBezTo>
                    <a:pt x="615362" y="230127"/>
                    <a:pt x="607082" y="238407"/>
                    <a:pt x="596946" y="238336"/>
                  </a:cubicBezTo>
                  <a:cubicBezTo>
                    <a:pt x="586810" y="238336"/>
                    <a:pt x="578530" y="230127"/>
                    <a:pt x="578530" y="219920"/>
                  </a:cubicBezTo>
                  <a:cubicBezTo>
                    <a:pt x="578530" y="209784"/>
                    <a:pt x="586739" y="201504"/>
                    <a:pt x="596946" y="201504"/>
                  </a:cubicBezTo>
                  <a:close/>
                  <a:moveTo>
                    <a:pt x="675321" y="199506"/>
                  </a:moveTo>
                  <a:cubicBezTo>
                    <a:pt x="686598" y="199506"/>
                    <a:pt x="695735" y="208643"/>
                    <a:pt x="695735" y="219921"/>
                  </a:cubicBezTo>
                  <a:cubicBezTo>
                    <a:pt x="695735" y="231199"/>
                    <a:pt x="686598" y="240407"/>
                    <a:pt x="675321" y="240335"/>
                  </a:cubicBezTo>
                  <a:cubicBezTo>
                    <a:pt x="664043" y="240335"/>
                    <a:pt x="654906" y="231199"/>
                    <a:pt x="654906" y="219921"/>
                  </a:cubicBezTo>
                  <a:cubicBezTo>
                    <a:pt x="654906" y="208643"/>
                    <a:pt x="664043" y="199506"/>
                    <a:pt x="675321" y="199506"/>
                  </a:cubicBezTo>
                  <a:close/>
                  <a:moveTo>
                    <a:pt x="832283" y="194866"/>
                  </a:moveTo>
                  <a:cubicBezTo>
                    <a:pt x="846131" y="194866"/>
                    <a:pt x="857337" y="206073"/>
                    <a:pt x="857337" y="219920"/>
                  </a:cubicBezTo>
                  <a:cubicBezTo>
                    <a:pt x="857337" y="233768"/>
                    <a:pt x="846059" y="245046"/>
                    <a:pt x="832283" y="245046"/>
                  </a:cubicBezTo>
                  <a:cubicBezTo>
                    <a:pt x="818436" y="245046"/>
                    <a:pt x="807229" y="233768"/>
                    <a:pt x="807229" y="219920"/>
                  </a:cubicBezTo>
                  <a:cubicBezTo>
                    <a:pt x="807229" y="206073"/>
                    <a:pt x="818436" y="194866"/>
                    <a:pt x="832283" y="194866"/>
                  </a:cubicBezTo>
                  <a:close/>
                  <a:moveTo>
                    <a:pt x="165529" y="170240"/>
                  </a:moveTo>
                  <a:cubicBezTo>
                    <a:pt x="169169" y="170240"/>
                    <a:pt x="172381" y="172096"/>
                    <a:pt x="174237" y="174880"/>
                  </a:cubicBezTo>
                  <a:cubicBezTo>
                    <a:pt x="175379" y="176521"/>
                    <a:pt x="176022" y="178591"/>
                    <a:pt x="176022" y="180733"/>
                  </a:cubicBezTo>
                  <a:cubicBezTo>
                    <a:pt x="176022" y="182160"/>
                    <a:pt x="175665" y="183517"/>
                    <a:pt x="175165" y="184801"/>
                  </a:cubicBezTo>
                  <a:cubicBezTo>
                    <a:pt x="174879" y="185444"/>
                    <a:pt x="174523" y="186015"/>
                    <a:pt x="174166" y="186586"/>
                  </a:cubicBezTo>
                  <a:cubicBezTo>
                    <a:pt x="173737" y="187157"/>
                    <a:pt x="173309" y="187657"/>
                    <a:pt x="173024" y="188299"/>
                  </a:cubicBezTo>
                  <a:cubicBezTo>
                    <a:pt x="171096" y="190226"/>
                    <a:pt x="168527" y="191368"/>
                    <a:pt x="165600" y="191368"/>
                  </a:cubicBezTo>
                  <a:cubicBezTo>
                    <a:pt x="164815" y="191368"/>
                    <a:pt x="164173" y="191297"/>
                    <a:pt x="163459" y="191154"/>
                  </a:cubicBezTo>
                  <a:cubicBezTo>
                    <a:pt x="161460" y="190726"/>
                    <a:pt x="159604" y="189727"/>
                    <a:pt x="158177" y="188299"/>
                  </a:cubicBezTo>
                  <a:cubicBezTo>
                    <a:pt x="157677" y="187799"/>
                    <a:pt x="157249" y="187300"/>
                    <a:pt x="156892" y="186729"/>
                  </a:cubicBezTo>
                  <a:cubicBezTo>
                    <a:pt x="156464" y="186158"/>
                    <a:pt x="156178" y="185587"/>
                    <a:pt x="155893" y="184944"/>
                  </a:cubicBezTo>
                  <a:cubicBezTo>
                    <a:pt x="155607" y="184302"/>
                    <a:pt x="155393" y="183659"/>
                    <a:pt x="155250" y="182946"/>
                  </a:cubicBezTo>
                  <a:cubicBezTo>
                    <a:pt x="155107" y="182232"/>
                    <a:pt x="155036" y="181518"/>
                    <a:pt x="155036" y="180804"/>
                  </a:cubicBezTo>
                  <a:cubicBezTo>
                    <a:pt x="155036" y="180019"/>
                    <a:pt x="155107" y="179377"/>
                    <a:pt x="155250" y="178663"/>
                  </a:cubicBezTo>
                  <a:cubicBezTo>
                    <a:pt x="155536" y="177235"/>
                    <a:pt x="156035" y="176022"/>
                    <a:pt x="156820" y="174880"/>
                  </a:cubicBezTo>
                  <a:cubicBezTo>
                    <a:pt x="157177" y="174309"/>
                    <a:pt x="157606" y="173809"/>
                    <a:pt x="158105" y="173309"/>
                  </a:cubicBezTo>
                  <a:cubicBezTo>
                    <a:pt x="159533" y="171882"/>
                    <a:pt x="161317" y="170882"/>
                    <a:pt x="163387" y="170454"/>
                  </a:cubicBezTo>
                  <a:cubicBezTo>
                    <a:pt x="164101" y="170311"/>
                    <a:pt x="164815" y="170240"/>
                    <a:pt x="165529" y="170240"/>
                  </a:cubicBezTo>
                  <a:close/>
                  <a:moveTo>
                    <a:pt x="243903" y="169098"/>
                  </a:moveTo>
                  <a:cubicBezTo>
                    <a:pt x="250327" y="169098"/>
                    <a:pt x="255538" y="174309"/>
                    <a:pt x="255538" y="180733"/>
                  </a:cubicBezTo>
                  <a:cubicBezTo>
                    <a:pt x="255538" y="182303"/>
                    <a:pt x="255181" y="183874"/>
                    <a:pt x="254610" y="185230"/>
                  </a:cubicBezTo>
                  <a:cubicBezTo>
                    <a:pt x="253967" y="186657"/>
                    <a:pt x="253182" y="187871"/>
                    <a:pt x="252111" y="188942"/>
                  </a:cubicBezTo>
                  <a:cubicBezTo>
                    <a:pt x="250041" y="191083"/>
                    <a:pt x="247115" y="192368"/>
                    <a:pt x="243903" y="192368"/>
                  </a:cubicBezTo>
                  <a:cubicBezTo>
                    <a:pt x="240691" y="192368"/>
                    <a:pt x="237764" y="191012"/>
                    <a:pt x="235694" y="188942"/>
                  </a:cubicBezTo>
                  <a:cubicBezTo>
                    <a:pt x="234624" y="187871"/>
                    <a:pt x="233767" y="186586"/>
                    <a:pt x="233196" y="185230"/>
                  </a:cubicBezTo>
                  <a:cubicBezTo>
                    <a:pt x="232625" y="183874"/>
                    <a:pt x="232268" y="182303"/>
                    <a:pt x="232268" y="180733"/>
                  </a:cubicBezTo>
                  <a:cubicBezTo>
                    <a:pt x="232268" y="174309"/>
                    <a:pt x="237479" y="169098"/>
                    <a:pt x="243903" y="169098"/>
                  </a:cubicBezTo>
                  <a:close/>
                  <a:moveTo>
                    <a:pt x="400795" y="166385"/>
                  </a:moveTo>
                  <a:cubicBezTo>
                    <a:pt x="408718" y="166385"/>
                    <a:pt x="415071" y="172809"/>
                    <a:pt x="415071" y="180661"/>
                  </a:cubicBezTo>
                  <a:cubicBezTo>
                    <a:pt x="415071" y="182660"/>
                    <a:pt x="414642" y="184515"/>
                    <a:pt x="413929" y="186229"/>
                  </a:cubicBezTo>
                  <a:cubicBezTo>
                    <a:pt x="413215" y="187942"/>
                    <a:pt x="412144" y="189512"/>
                    <a:pt x="410859" y="190797"/>
                  </a:cubicBezTo>
                  <a:cubicBezTo>
                    <a:pt x="408290" y="193438"/>
                    <a:pt x="404721" y="195008"/>
                    <a:pt x="400795" y="195008"/>
                  </a:cubicBezTo>
                  <a:cubicBezTo>
                    <a:pt x="396869" y="195008"/>
                    <a:pt x="393300" y="193366"/>
                    <a:pt x="390730" y="190797"/>
                  </a:cubicBezTo>
                  <a:cubicBezTo>
                    <a:pt x="389446" y="189441"/>
                    <a:pt x="388375" y="187942"/>
                    <a:pt x="387661" y="186229"/>
                  </a:cubicBezTo>
                  <a:cubicBezTo>
                    <a:pt x="386947" y="184515"/>
                    <a:pt x="386519" y="182660"/>
                    <a:pt x="386519" y="180661"/>
                  </a:cubicBezTo>
                  <a:cubicBezTo>
                    <a:pt x="386519" y="172738"/>
                    <a:pt x="392943" y="166385"/>
                    <a:pt x="400795" y="166385"/>
                  </a:cubicBezTo>
                  <a:close/>
                  <a:moveTo>
                    <a:pt x="479098" y="164815"/>
                  </a:moveTo>
                  <a:cubicBezTo>
                    <a:pt x="484594" y="164815"/>
                    <a:pt x="489376" y="167599"/>
                    <a:pt x="492232" y="171810"/>
                  </a:cubicBezTo>
                  <a:cubicBezTo>
                    <a:pt x="493945" y="174380"/>
                    <a:pt x="494944" y="177378"/>
                    <a:pt x="494944" y="180661"/>
                  </a:cubicBezTo>
                  <a:cubicBezTo>
                    <a:pt x="494944" y="182803"/>
                    <a:pt x="494516" y="184873"/>
                    <a:pt x="493731" y="186800"/>
                  </a:cubicBezTo>
                  <a:cubicBezTo>
                    <a:pt x="493374" y="187799"/>
                    <a:pt x="492874" y="188656"/>
                    <a:pt x="492303" y="189512"/>
                  </a:cubicBezTo>
                  <a:cubicBezTo>
                    <a:pt x="491732" y="190369"/>
                    <a:pt x="491090" y="191154"/>
                    <a:pt x="490304" y="191939"/>
                  </a:cubicBezTo>
                  <a:cubicBezTo>
                    <a:pt x="487449" y="194794"/>
                    <a:pt x="483452" y="196579"/>
                    <a:pt x="479098" y="196579"/>
                  </a:cubicBezTo>
                  <a:cubicBezTo>
                    <a:pt x="477956" y="196579"/>
                    <a:pt x="476885" y="196436"/>
                    <a:pt x="475886" y="196222"/>
                  </a:cubicBezTo>
                  <a:cubicBezTo>
                    <a:pt x="472816" y="195651"/>
                    <a:pt x="470033" y="194081"/>
                    <a:pt x="467891" y="191939"/>
                  </a:cubicBezTo>
                  <a:cubicBezTo>
                    <a:pt x="467177" y="191225"/>
                    <a:pt x="466535" y="190440"/>
                    <a:pt x="465964" y="189584"/>
                  </a:cubicBezTo>
                  <a:cubicBezTo>
                    <a:pt x="465393" y="188727"/>
                    <a:pt x="464965" y="187799"/>
                    <a:pt x="464536" y="186871"/>
                  </a:cubicBezTo>
                  <a:cubicBezTo>
                    <a:pt x="464108" y="185872"/>
                    <a:pt x="463823" y="184873"/>
                    <a:pt x="463608" y="183873"/>
                  </a:cubicBezTo>
                  <a:cubicBezTo>
                    <a:pt x="463466" y="182803"/>
                    <a:pt x="463323" y="181732"/>
                    <a:pt x="463323" y="180661"/>
                  </a:cubicBezTo>
                  <a:cubicBezTo>
                    <a:pt x="463323" y="179519"/>
                    <a:pt x="463394" y="178449"/>
                    <a:pt x="463608" y="177449"/>
                  </a:cubicBezTo>
                  <a:cubicBezTo>
                    <a:pt x="464037" y="175379"/>
                    <a:pt x="464822" y="173523"/>
                    <a:pt x="465964" y="171810"/>
                  </a:cubicBezTo>
                  <a:cubicBezTo>
                    <a:pt x="466535" y="170954"/>
                    <a:pt x="467177" y="170168"/>
                    <a:pt x="467891" y="169455"/>
                  </a:cubicBezTo>
                  <a:cubicBezTo>
                    <a:pt x="470033" y="167313"/>
                    <a:pt x="472816" y="165814"/>
                    <a:pt x="475886" y="165172"/>
                  </a:cubicBezTo>
                  <a:cubicBezTo>
                    <a:pt x="476956" y="164958"/>
                    <a:pt x="478027" y="164815"/>
                    <a:pt x="479098" y="164815"/>
                  </a:cubicBezTo>
                  <a:close/>
                  <a:moveTo>
                    <a:pt x="636061" y="161317"/>
                  </a:moveTo>
                  <a:cubicBezTo>
                    <a:pt x="642771" y="161317"/>
                    <a:pt x="648695" y="164743"/>
                    <a:pt x="652193" y="169883"/>
                  </a:cubicBezTo>
                  <a:cubicBezTo>
                    <a:pt x="654263" y="172952"/>
                    <a:pt x="655476" y="176735"/>
                    <a:pt x="655476" y="180732"/>
                  </a:cubicBezTo>
                  <a:cubicBezTo>
                    <a:pt x="655476" y="183445"/>
                    <a:pt x="654977" y="185943"/>
                    <a:pt x="653977" y="188298"/>
                  </a:cubicBezTo>
                  <a:cubicBezTo>
                    <a:pt x="653478" y="189441"/>
                    <a:pt x="652907" y="190583"/>
                    <a:pt x="652193" y="191582"/>
                  </a:cubicBezTo>
                  <a:cubicBezTo>
                    <a:pt x="651479" y="192581"/>
                    <a:pt x="650694" y="193581"/>
                    <a:pt x="649766" y="194437"/>
                  </a:cubicBezTo>
                  <a:cubicBezTo>
                    <a:pt x="646268" y="198006"/>
                    <a:pt x="641415" y="200148"/>
                    <a:pt x="636061" y="200148"/>
                  </a:cubicBezTo>
                  <a:cubicBezTo>
                    <a:pt x="634705" y="200148"/>
                    <a:pt x="633420" y="200005"/>
                    <a:pt x="632135" y="199719"/>
                  </a:cubicBezTo>
                  <a:cubicBezTo>
                    <a:pt x="628352" y="198934"/>
                    <a:pt x="624997" y="197078"/>
                    <a:pt x="622356" y="194437"/>
                  </a:cubicBezTo>
                  <a:cubicBezTo>
                    <a:pt x="621500" y="193581"/>
                    <a:pt x="620715" y="192581"/>
                    <a:pt x="620001" y="191582"/>
                  </a:cubicBezTo>
                  <a:cubicBezTo>
                    <a:pt x="619287" y="190583"/>
                    <a:pt x="618716" y="189441"/>
                    <a:pt x="618216" y="188298"/>
                  </a:cubicBezTo>
                  <a:cubicBezTo>
                    <a:pt x="617717" y="187156"/>
                    <a:pt x="617360" y="185943"/>
                    <a:pt x="617074" y="184658"/>
                  </a:cubicBezTo>
                  <a:cubicBezTo>
                    <a:pt x="616789" y="183373"/>
                    <a:pt x="616646" y="182088"/>
                    <a:pt x="616646" y="180732"/>
                  </a:cubicBezTo>
                  <a:cubicBezTo>
                    <a:pt x="616646" y="179376"/>
                    <a:pt x="616789" y="178091"/>
                    <a:pt x="617074" y="176806"/>
                  </a:cubicBezTo>
                  <a:cubicBezTo>
                    <a:pt x="617574" y="174308"/>
                    <a:pt x="618573" y="171953"/>
                    <a:pt x="620001" y="169883"/>
                  </a:cubicBezTo>
                  <a:cubicBezTo>
                    <a:pt x="620715" y="168883"/>
                    <a:pt x="621500" y="167884"/>
                    <a:pt x="622356" y="167027"/>
                  </a:cubicBezTo>
                  <a:cubicBezTo>
                    <a:pt x="624926" y="164386"/>
                    <a:pt x="628352" y="162530"/>
                    <a:pt x="632135" y="161745"/>
                  </a:cubicBezTo>
                  <a:cubicBezTo>
                    <a:pt x="633420" y="161460"/>
                    <a:pt x="634705" y="161317"/>
                    <a:pt x="636061" y="161317"/>
                  </a:cubicBezTo>
                  <a:close/>
                  <a:moveTo>
                    <a:pt x="714579" y="159247"/>
                  </a:moveTo>
                  <a:cubicBezTo>
                    <a:pt x="726428" y="159247"/>
                    <a:pt x="736064" y="168883"/>
                    <a:pt x="736064" y="180732"/>
                  </a:cubicBezTo>
                  <a:cubicBezTo>
                    <a:pt x="736064" y="183659"/>
                    <a:pt x="735422" y="186514"/>
                    <a:pt x="734351" y="189084"/>
                  </a:cubicBezTo>
                  <a:cubicBezTo>
                    <a:pt x="733281" y="191653"/>
                    <a:pt x="731710" y="193937"/>
                    <a:pt x="729854" y="195936"/>
                  </a:cubicBezTo>
                  <a:cubicBezTo>
                    <a:pt x="726000" y="199791"/>
                    <a:pt x="720575" y="202218"/>
                    <a:pt x="714651" y="202218"/>
                  </a:cubicBezTo>
                  <a:cubicBezTo>
                    <a:pt x="708726" y="202218"/>
                    <a:pt x="703373" y="199862"/>
                    <a:pt x="699447" y="195936"/>
                  </a:cubicBezTo>
                  <a:cubicBezTo>
                    <a:pt x="697448" y="194009"/>
                    <a:pt x="695878" y="191653"/>
                    <a:pt x="694807" y="189084"/>
                  </a:cubicBezTo>
                  <a:cubicBezTo>
                    <a:pt x="693665" y="186514"/>
                    <a:pt x="693094" y="183730"/>
                    <a:pt x="693094" y="180732"/>
                  </a:cubicBezTo>
                  <a:cubicBezTo>
                    <a:pt x="693094" y="168883"/>
                    <a:pt x="702730" y="159247"/>
                    <a:pt x="714579" y="159247"/>
                  </a:cubicBezTo>
                  <a:close/>
                  <a:moveTo>
                    <a:pt x="871470" y="154322"/>
                  </a:moveTo>
                  <a:cubicBezTo>
                    <a:pt x="886032" y="154322"/>
                    <a:pt x="897881" y="166171"/>
                    <a:pt x="897881" y="180732"/>
                  </a:cubicBezTo>
                  <a:cubicBezTo>
                    <a:pt x="897881" y="184373"/>
                    <a:pt x="897167" y="187870"/>
                    <a:pt x="895811" y="191011"/>
                  </a:cubicBezTo>
                  <a:cubicBezTo>
                    <a:pt x="894455" y="194152"/>
                    <a:pt x="892527" y="197007"/>
                    <a:pt x="890172" y="199434"/>
                  </a:cubicBezTo>
                  <a:cubicBezTo>
                    <a:pt x="885389" y="204216"/>
                    <a:pt x="878751" y="207143"/>
                    <a:pt x="871470" y="207143"/>
                  </a:cubicBezTo>
                  <a:cubicBezTo>
                    <a:pt x="864118" y="207143"/>
                    <a:pt x="857551" y="204216"/>
                    <a:pt x="852769" y="199434"/>
                  </a:cubicBezTo>
                  <a:cubicBezTo>
                    <a:pt x="850413" y="197007"/>
                    <a:pt x="848486" y="194152"/>
                    <a:pt x="847130" y="191011"/>
                  </a:cubicBezTo>
                  <a:cubicBezTo>
                    <a:pt x="845774" y="187870"/>
                    <a:pt x="845060" y="184373"/>
                    <a:pt x="845060" y="180732"/>
                  </a:cubicBezTo>
                  <a:cubicBezTo>
                    <a:pt x="845060" y="166171"/>
                    <a:pt x="856909" y="154322"/>
                    <a:pt x="871470" y="154322"/>
                  </a:cubicBezTo>
                  <a:close/>
                  <a:moveTo>
                    <a:pt x="126198" y="131481"/>
                  </a:moveTo>
                  <a:cubicBezTo>
                    <a:pt x="131694" y="131481"/>
                    <a:pt x="136191" y="135978"/>
                    <a:pt x="136191" y="141474"/>
                  </a:cubicBezTo>
                  <a:cubicBezTo>
                    <a:pt x="136191" y="146970"/>
                    <a:pt x="131694" y="151467"/>
                    <a:pt x="126198" y="151467"/>
                  </a:cubicBezTo>
                  <a:cubicBezTo>
                    <a:pt x="120631" y="151467"/>
                    <a:pt x="116205" y="146970"/>
                    <a:pt x="116205" y="141474"/>
                  </a:cubicBezTo>
                  <a:cubicBezTo>
                    <a:pt x="116205" y="135907"/>
                    <a:pt x="120702" y="131481"/>
                    <a:pt x="126198" y="131481"/>
                  </a:cubicBezTo>
                  <a:close/>
                  <a:moveTo>
                    <a:pt x="204644" y="130410"/>
                  </a:moveTo>
                  <a:cubicBezTo>
                    <a:pt x="210782" y="130410"/>
                    <a:pt x="215708" y="135407"/>
                    <a:pt x="215708" y="141474"/>
                  </a:cubicBezTo>
                  <a:cubicBezTo>
                    <a:pt x="215708" y="147612"/>
                    <a:pt x="210782" y="152538"/>
                    <a:pt x="204644" y="152538"/>
                  </a:cubicBezTo>
                  <a:cubicBezTo>
                    <a:pt x="198505" y="152538"/>
                    <a:pt x="193580" y="147541"/>
                    <a:pt x="193580" y="141474"/>
                  </a:cubicBezTo>
                  <a:cubicBezTo>
                    <a:pt x="193580" y="135335"/>
                    <a:pt x="198577" y="130410"/>
                    <a:pt x="204644" y="130410"/>
                  </a:cubicBezTo>
                  <a:close/>
                  <a:moveTo>
                    <a:pt x="361536" y="127912"/>
                  </a:moveTo>
                  <a:cubicBezTo>
                    <a:pt x="369031" y="127912"/>
                    <a:pt x="375098" y="133979"/>
                    <a:pt x="375098" y="141474"/>
                  </a:cubicBezTo>
                  <a:cubicBezTo>
                    <a:pt x="375098" y="148969"/>
                    <a:pt x="369031" y="155036"/>
                    <a:pt x="361536" y="155036"/>
                  </a:cubicBezTo>
                  <a:cubicBezTo>
                    <a:pt x="354041" y="155036"/>
                    <a:pt x="347974" y="148969"/>
                    <a:pt x="347974" y="141474"/>
                  </a:cubicBezTo>
                  <a:cubicBezTo>
                    <a:pt x="347974" y="133979"/>
                    <a:pt x="354041" y="127912"/>
                    <a:pt x="361536" y="127912"/>
                  </a:cubicBezTo>
                  <a:close/>
                  <a:moveTo>
                    <a:pt x="440054" y="126484"/>
                  </a:moveTo>
                  <a:cubicBezTo>
                    <a:pt x="448334" y="126484"/>
                    <a:pt x="455043" y="133194"/>
                    <a:pt x="455043" y="141474"/>
                  </a:cubicBezTo>
                  <a:cubicBezTo>
                    <a:pt x="455043" y="149754"/>
                    <a:pt x="448262" y="156535"/>
                    <a:pt x="440054" y="156463"/>
                  </a:cubicBezTo>
                  <a:cubicBezTo>
                    <a:pt x="431774" y="156463"/>
                    <a:pt x="425064" y="149754"/>
                    <a:pt x="425064" y="141474"/>
                  </a:cubicBezTo>
                  <a:cubicBezTo>
                    <a:pt x="425064" y="133194"/>
                    <a:pt x="431774" y="126484"/>
                    <a:pt x="440054" y="126484"/>
                  </a:cubicBezTo>
                  <a:close/>
                  <a:moveTo>
                    <a:pt x="596946" y="123058"/>
                  </a:moveTo>
                  <a:cubicBezTo>
                    <a:pt x="607082" y="123058"/>
                    <a:pt x="615362" y="131267"/>
                    <a:pt x="615362" y="141474"/>
                  </a:cubicBezTo>
                  <a:cubicBezTo>
                    <a:pt x="615362" y="151681"/>
                    <a:pt x="607082" y="159890"/>
                    <a:pt x="596946" y="159890"/>
                  </a:cubicBezTo>
                  <a:cubicBezTo>
                    <a:pt x="586810" y="159890"/>
                    <a:pt x="578530" y="151681"/>
                    <a:pt x="578530" y="141474"/>
                  </a:cubicBezTo>
                  <a:cubicBezTo>
                    <a:pt x="578530" y="131338"/>
                    <a:pt x="586739" y="123058"/>
                    <a:pt x="596946" y="123058"/>
                  </a:cubicBezTo>
                  <a:close/>
                  <a:moveTo>
                    <a:pt x="675321" y="121059"/>
                  </a:moveTo>
                  <a:cubicBezTo>
                    <a:pt x="686598" y="121059"/>
                    <a:pt x="695735" y="130196"/>
                    <a:pt x="695735" y="141474"/>
                  </a:cubicBezTo>
                  <a:cubicBezTo>
                    <a:pt x="695735" y="152752"/>
                    <a:pt x="686598" y="161888"/>
                    <a:pt x="675321" y="161888"/>
                  </a:cubicBezTo>
                  <a:cubicBezTo>
                    <a:pt x="664043" y="161888"/>
                    <a:pt x="654906" y="152752"/>
                    <a:pt x="654906" y="141474"/>
                  </a:cubicBezTo>
                  <a:cubicBezTo>
                    <a:pt x="654906" y="130196"/>
                    <a:pt x="664043" y="121059"/>
                    <a:pt x="675321" y="121059"/>
                  </a:cubicBezTo>
                  <a:close/>
                  <a:moveTo>
                    <a:pt x="832283" y="116348"/>
                  </a:moveTo>
                  <a:cubicBezTo>
                    <a:pt x="846131" y="116348"/>
                    <a:pt x="857337" y="127626"/>
                    <a:pt x="857337" y="141474"/>
                  </a:cubicBezTo>
                  <a:cubicBezTo>
                    <a:pt x="857337" y="155321"/>
                    <a:pt x="846059" y="166599"/>
                    <a:pt x="832283" y="166528"/>
                  </a:cubicBezTo>
                  <a:cubicBezTo>
                    <a:pt x="818436" y="166528"/>
                    <a:pt x="807229" y="155321"/>
                    <a:pt x="807229" y="141474"/>
                  </a:cubicBezTo>
                  <a:cubicBezTo>
                    <a:pt x="807229" y="127555"/>
                    <a:pt x="818436" y="116348"/>
                    <a:pt x="832283" y="116348"/>
                  </a:cubicBezTo>
                  <a:close/>
                  <a:moveTo>
                    <a:pt x="910730" y="113636"/>
                  </a:moveTo>
                  <a:cubicBezTo>
                    <a:pt x="926076" y="113636"/>
                    <a:pt x="938496" y="126127"/>
                    <a:pt x="938496" y="141474"/>
                  </a:cubicBezTo>
                  <a:lnTo>
                    <a:pt x="930397" y="161004"/>
                  </a:lnTo>
                  <a:lnTo>
                    <a:pt x="949989" y="152895"/>
                  </a:lnTo>
                  <a:cubicBezTo>
                    <a:pt x="965335" y="152895"/>
                    <a:pt x="977755" y="165315"/>
                    <a:pt x="977755" y="180662"/>
                  </a:cubicBezTo>
                  <a:cubicBezTo>
                    <a:pt x="977755" y="184516"/>
                    <a:pt x="976970" y="188157"/>
                    <a:pt x="975542" y="191511"/>
                  </a:cubicBezTo>
                  <a:cubicBezTo>
                    <a:pt x="974115" y="194866"/>
                    <a:pt x="972045" y="197864"/>
                    <a:pt x="969618" y="200362"/>
                  </a:cubicBezTo>
                  <a:cubicBezTo>
                    <a:pt x="964621" y="205359"/>
                    <a:pt x="957698" y="208500"/>
                    <a:pt x="949989" y="208500"/>
                  </a:cubicBezTo>
                  <a:lnTo>
                    <a:pt x="930410" y="200383"/>
                  </a:lnTo>
                  <a:lnTo>
                    <a:pt x="938496" y="219920"/>
                  </a:lnTo>
                  <a:cubicBezTo>
                    <a:pt x="938496" y="235266"/>
                    <a:pt x="926005" y="247758"/>
                    <a:pt x="910730" y="247758"/>
                  </a:cubicBezTo>
                  <a:cubicBezTo>
                    <a:pt x="895383" y="247758"/>
                    <a:pt x="882963" y="235266"/>
                    <a:pt x="882963" y="219920"/>
                  </a:cubicBezTo>
                  <a:cubicBezTo>
                    <a:pt x="882963" y="204573"/>
                    <a:pt x="895383" y="192153"/>
                    <a:pt x="910730" y="192153"/>
                  </a:cubicBezTo>
                  <a:lnTo>
                    <a:pt x="930281" y="200246"/>
                  </a:lnTo>
                  <a:lnTo>
                    <a:pt x="924435" y="191511"/>
                  </a:lnTo>
                  <a:cubicBezTo>
                    <a:pt x="923007" y="188157"/>
                    <a:pt x="922222" y="184516"/>
                    <a:pt x="922222" y="180662"/>
                  </a:cubicBezTo>
                  <a:lnTo>
                    <a:pt x="930295" y="161159"/>
                  </a:lnTo>
                  <a:lnTo>
                    <a:pt x="910730" y="169241"/>
                  </a:lnTo>
                  <a:cubicBezTo>
                    <a:pt x="895383" y="169241"/>
                    <a:pt x="882963" y="156821"/>
                    <a:pt x="882963" y="141474"/>
                  </a:cubicBezTo>
                  <a:cubicBezTo>
                    <a:pt x="882963" y="126056"/>
                    <a:pt x="895383" y="113636"/>
                    <a:pt x="910730" y="113636"/>
                  </a:cubicBezTo>
                  <a:close/>
                  <a:moveTo>
                    <a:pt x="86939" y="92793"/>
                  </a:moveTo>
                  <a:cubicBezTo>
                    <a:pt x="92222" y="92793"/>
                    <a:pt x="96433" y="97076"/>
                    <a:pt x="96433" y="102286"/>
                  </a:cubicBezTo>
                  <a:cubicBezTo>
                    <a:pt x="96433" y="107497"/>
                    <a:pt x="92222" y="111709"/>
                    <a:pt x="86939" y="111780"/>
                  </a:cubicBezTo>
                  <a:cubicBezTo>
                    <a:pt x="81657" y="111780"/>
                    <a:pt x="77446" y="107497"/>
                    <a:pt x="77446" y="102286"/>
                  </a:cubicBezTo>
                  <a:cubicBezTo>
                    <a:pt x="77446" y="97004"/>
                    <a:pt x="81729" y="92793"/>
                    <a:pt x="86939" y="92793"/>
                  </a:cubicBezTo>
                  <a:close/>
                  <a:moveTo>
                    <a:pt x="165457" y="91794"/>
                  </a:moveTo>
                  <a:cubicBezTo>
                    <a:pt x="169097" y="91794"/>
                    <a:pt x="172309" y="93650"/>
                    <a:pt x="174165" y="96434"/>
                  </a:cubicBezTo>
                  <a:cubicBezTo>
                    <a:pt x="175307" y="98075"/>
                    <a:pt x="175950" y="100145"/>
                    <a:pt x="175950" y="102287"/>
                  </a:cubicBezTo>
                  <a:cubicBezTo>
                    <a:pt x="175950" y="104428"/>
                    <a:pt x="175307" y="106498"/>
                    <a:pt x="174165" y="108140"/>
                  </a:cubicBezTo>
                  <a:cubicBezTo>
                    <a:pt x="172238" y="110924"/>
                    <a:pt x="169026" y="112780"/>
                    <a:pt x="165457" y="112922"/>
                  </a:cubicBezTo>
                  <a:cubicBezTo>
                    <a:pt x="164672" y="112922"/>
                    <a:pt x="164029" y="112851"/>
                    <a:pt x="163315" y="112708"/>
                  </a:cubicBezTo>
                  <a:cubicBezTo>
                    <a:pt x="161317" y="112280"/>
                    <a:pt x="159461" y="111281"/>
                    <a:pt x="158033" y="109853"/>
                  </a:cubicBezTo>
                  <a:cubicBezTo>
                    <a:pt x="157534" y="109353"/>
                    <a:pt x="157105" y="108854"/>
                    <a:pt x="156748" y="108283"/>
                  </a:cubicBezTo>
                  <a:cubicBezTo>
                    <a:pt x="156035" y="107141"/>
                    <a:pt x="155464" y="105856"/>
                    <a:pt x="155178" y="104500"/>
                  </a:cubicBezTo>
                  <a:cubicBezTo>
                    <a:pt x="155035" y="103786"/>
                    <a:pt x="154964" y="103072"/>
                    <a:pt x="154964" y="102358"/>
                  </a:cubicBezTo>
                  <a:cubicBezTo>
                    <a:pt x="154964" y="101573"/>
                    <a:pt x="155035" y="100931"/>
                    <a:pt x="155178" y="100217"/>
                  </a:cubicBezTo>
                  <a:cubicBezTo>
                    <a:pt x="155464" y="98789"/>
                    <a:pt x="155963" y="97576"/>
                    <a:pt x="156748" y="96434"/>
                  </a:cubicBezTo>
                  <a:cubicBezTo>
                    <a:pt x="157105" y="95863"/>
                    <a:pt x="157534" y="95363"/>
                    <a:pt x="158033" y="94863"/>
                  </a:cubicBezTo>
                  <a:cubicBezTo>
                    <a:pt x="159461" y="93436"/>
                    <a:pt x="161245" y="92436"/>
                    <a:pt x="163315" y="92008"/>
                  </a:cubicBezTo>
                  <a:cubicBezTo>
                    <a:pt x="164029" y="91865"/>
                    <a:pt x="164743" y="91794"/>
                    <a:pt x="165457" y="91794"/>
                  </a:cubicBezTo>
                  <a:close/>
                  <a:moveTo>
                    <a:pt x="322349" y="89367"/>
                  </a:moveTo>
                  <a:cubicBezTo>
                    <a:pt x="324990" y="89367"/>
                    <a:pt x="327489" y="90224"/>
                    <a:pt x="329559" y="91580"/>
                  </a:cubicBezTo>
                  <a:cubicBezTo>
                    <a:pt x="332913" y="93935"/>
                    <a:pt x="335198" y="97861"/>
                    <a:pt x="335198" y="102287"/>
                  </a:cubicBezTo>
                  <a:cubicBezTo>
                    <a:pt x="335198" y="106712"/>
                    <a:pt x="332985" y="110638"/>
                    <a:pt x="329559" y="112994"/>
                  </a:cubicBezTo>
                  <a:cubicBezTo>
                    <a:pt x="327489" y="114421"/>
                    <a:pt x="324990" y="115206"/>
                    <a:pt x="322349" y="115206"/>
                  </a:cubicBezTo>
                  <a:cubicBezTo>
                    <a:pt x="321493" y="115206"/>
                    <a:pt x="320636" y="115064"/>
                    <a:pt x="319780" y="114921"/>
                  </a:cubicBezTo>
                  <a:cubicBezTo>
                    <a:pt x="313927" y="113707"/>
                    <a:pt x="309501" y="108497"/>
                    <a:pt x="309501" y="102287"/>
                  </a:cubicBezTo>
                  <a:cubicBezTo>
                    <a:pt x="309501" y="96077"/>
                    <a:pt x="313927" y="90866"/>
                    <a:pt x="319780" y="89653"/>
                  </a:cubicBezTo>
                  <a:cubicBezTo>
                    <a:pt x="320565" y="89438"/>
                    <a:pt x="321493" y="89367"/>
                    <a:pt x="322349" y="89367"/>
                  </a:cubicBezTo>
                  <a:close/>
                  <a:moveTo>
                    <a:pt x="400795" y="88011"/>
                  </a:moveTo>
                  <a:cubicBezTo>
                    <a:pt x="408718" y="88011"/>
                    <a:pt x="415071" y="94435"/>
                    <a:pt x="415071" y="102287"/>
                  </a:cubicBezTo>
                  <a:cubicBezTo>
                    <a:pt x="415071" y="110139"/>
                    <a:pt x="408647" y="116563"/>
                    <a:pt x="400795" y="116563"/>
                  </a:cubicBezTo>
                  <a:cubicBezTo>
                    <a:pt x="392943" y="116563"/>
                    <a:pt x="386519" y="110139"/>
                    <a:pt x="386519" y="102287"/>
                  </a:cubicBezTo>
                  <a:cubicBezTo>
                    <a:pt x="386519" y="94364"/>
                    <a:pt x="392943" y="88011"/>
                    <a:pt x="400795" y="88011"/>
                  </a:cubicBezTo>
                  <a:close/>
                  <a:moveTo>
                    <a:pt x="557687" y="84798"/>
                  </a:moveTo>
                  <a:cubicBezTo>
                    <a:pt x="567323" y="84798"/>
                    <a:pt x="575175" y="92650"/>
                    <a:pt x="575175" y="102286"/>
                  </a:cubicBezTo>
                  <a:cubicBezTo>
                    <a:pt x="575175" y="111922"/>
                    <a:pt x="567323" y="119774"/>
                    <a:pt x="557687" y="119774"/>
                  </a:cubicBezTo>
                  <a:cubicBezTo>
                    <a:pt x="548051" y="119774"/>
                    <a:pt x="540199" y="111922"/>
                    <a:pt x="540199" y="102286"/>
                  </a:cubicBezTo>
                  <a:cubicBezTo>
                    <a:pt x="540199" y="92650"/>
                    <a:pt x="548051" y="84798"/>
                    <a:pt x="557687" y="84798"/>
                  </a:cubicBezTo>
                  <a:close/>
                  <a:moveTo>
                    <a:pt x="636061" y="82871"/>
                  </a:moveTo>
                  <a:cubicBezTo>
                    <a:pt x="642771" y="82871"/>
                    <a:pt x="648695" y="86297"/>
                    <a:pt x="652193" y="91437"/>
                  </a:cubicBezTo>
                  <a:cubicBezTo>
                    <a:pt x="654263" y="94506"/>
                    <a:pt x="655476" y="98289"/>
                    <a:pt x="655476" y="102286"/>
                  </a:cubicBezTo>
                  <a:cubicBezTo>
                    <a:pt x="655476" y="106284"/>
                    <a:pt x="654263" y="110067"/>
                    <a:pt x="652193" y="113136"/>
                  </a:cubicBezTo>
                  <a:cubicBezTo>
                    <a:pt x="648695" y="118275"/>
                    <a:pt x="642842" y="121702"/>
                    <a:pt x="636061" y="121702"/>
                  </a:cubicBezTo>
                  <a:cubicBezTo>
                    <a:pt x="634705" y="121702"/>
                    <a:pt x="633420" y="121559"/>
                    <a:pt x="632135" y="121273"/>
                  </a:cubicBezTo>
                  <a:cubicBezTo>
                    <a:pt x="628352" y="120488"/>
                    <a:pt x="624997" y="118632"/>
                    <a:pt x="622356" y="115991"/>
                  </a:cubicBezTo>
                  <a:cubicBezTo>
                    <a:pt x="621500" y="115135"/>
                    <a:pt x="620715" y="114135"/>
                    <a:pt x="620001" y="113136"/>
                  </a:cubicBezTo>
                  <a:cubicBezTo>
                    <a:pt x="618573" y="111066"/>
                    <a:pt x="617574" y="108710"/>
                    <a:pt x="617074" y="106212"/>
                  </a:cubicBezTo>
                  <a:cubicBezTo>
                    <a:pt x="616789" y="104927"/>
                    <a:pt x="616646" y="103642"/>
                    <a:pt x="616646" y="102286"/>
                  </a:cubicBezTo>
                  <a:cubicBezTo>
                    <a:pt x="616646" y="100930"/>
                    <a:pt x="616789" y="99645"/>
                    <a:pt x="617074" y="98360"/>
                  </a:cubicBezTo>
                  <a:cubicBezTo>
                    <a:pt x="617574" y="95862"/>
                    <a:pt x="618573" y="93507"/>
                    <a:pt x="620001" y="91437"/>
                  </a:cubicBezTo>
                  <a:cubicBezTo>
                    <a:pt x="620715" y="90437"/>
                    <a:pt x="621500" y="89438"/>
                    <a:pt x="622356" y="88581"/>
                  </a:cubicBezTo>
                  <a:cubicBezTo>
                    <a:pt x="624926" y="85940"/>
                    <a:pt x="628352" y="84084"/>
                    <a:pt x="632135" y="83299"/>
                  </a:cubicBezTo>
                  <a:cubicBezTo>
                    <a:pt x="633420" y="83014"/>
                    <a:pt x="634705" y="82871"/>
                    <a:pt x="636061" y="82871"/>
                  </a:cubicBezTo>
                  <a:close/>
                  <a:moveTo>
                    <a:pt x="793025" y="78446"/>
                  </a:moveTo>
                  <a:cubicBezTo>
                    <a:pt x="797950" y="78446"/>
                    <a:pt x="802590" y="79945"/>
                    <a:pt x="806373" y="82515"/>
                  </a:cubicBezTo>
                  <a:cubicBezTo>
                    <a:pt x="812725" y="86797"/>
                    <a:pt x="816865" y="94078"/>
                    <a:pt x="816865" y="102287"/>
                  </a:cubicBezTo>
                  <a:cubicBezTo>
                    <a:pt x="816865" y="110495"/>
                    <a:pt x="812654" y="117776"/>
                    <a:pt x="806373" y="122059"/>
                  </a:cubicBezTo>
                  <a:cubicBezTo>
                    <a:pt x="802518" y="124629"/>
                    <a:pt x="797950" y="126128"/>
                    <a:pt x="793025" y="126128"/>
                  </a:cubicBezTo>
                  <a:cubicBezTo>
                    <a:pt x="791383" y="126128"/>
                    <a:pt x="789813" y="125913"/>
                    <a:pt x="788242" y="125628"/>
                  </a:cubicBezTo>
                  <a:cubicBezTo>
                    <a:pt x="777321" y="123415"/>
                    <a:pt x="769184" y="113779"/>
                    <a:pt x="769184" y="102287"/>
                  </a:cubicBezTo>
                  <a:cubicBezTo>
                    <a:pt x="769184" y="90795"/>
                    <a:pt x="777393" y="81158"/>
                    <a:pt x="788242" y="78946"/>
                  </a:cubicBezTo>
                  <a:cubicBezTo>
                    <a:pt x="789741" y="78589"/>
                    <a:pt x="791383" y="78446"/>
                    <a:pt x="793025" y="78446"/>
                  </a:cubicBezTo>
                  <a:close/>
                  <a:moveTo>
                    <a:pt x="871470" y="75876"/>
                  </a:moveTo>
                  <a:cubicBezTo>
                    <a:pt x="886032" y="75876"/>
                    <a:pt x="897881" y="87725"/>
                    <a:pt x="897881" y="102286"/>
                  </a:cubicBezTo>
                  <a:cubicBezTo>
                    <a:pt x="897881" y="116848"/>
                    <a:pt x="886032" y="128697"/>
                    <a:pt x="871470" y="128697"/>
                  </a:cubicBezTo>
                  <a:cubicBezTo>
                    <a:pt x="856909" y="128697"/>
                    <a:pt x="845060" y="116848"/>
                    <a:pt x="845060" y="102286"/>
                  </a:cubicBezTo>
                  <a:cubicBezTo>
                    <a:pt x="845060" y="87725"/>
                    <a:pt x="856909" y="75876"/>
                    <a:pt x="871470" y="75876"/>
                  </a:cubicBezTo>
                  <a:close/>
                  <a:moveTo>
                    <a:pt x="47753" y="54034"/>
                  </a:moveTo>
                  <a:cubicBezTo>
                    <a:pt x="52749" y="54034"/>
                    <a:pt x="56747" y="58031"/>
                    <a:pt x="56747" y="63028"/>
                  </a:cubicBezTo>
                  <a:cubicBezTo>
                    <a:pt x="56747" y="68024"/>
                    <a:pt x="52749" y="72022"/>
                    <a:pt x="47753" y="72022"/>
                  </a:cubicBezTo>
                  <a:cubicBezTo>
                    <a:pt x="42756" y="72022"/>
                    <a:pt x="38759" y="68024"/>
                    <a:pt x="38759" y="63028"/>
                  </a:cubicBezTo>
                  <a:cubicBezTo>
                    <a:pt x="38759" y="58031"/>
                    <a:pt x="42756" y="54034"/>
                    <a:pt x="47753" y="54034"/>
                  </a:cubicBezTo>
                  <a:close/>
                  <a:moveTo>
                    <a:pt x="126198" y="53035"/>
                  </a:moveTo>
                  <a:cubicBezTo>
                    <a:pt x="131694" y="53035"/>
                    <a:pt x="136191" y="57532"/>
                    <a:pt x="136191" y="63028"/>
                  </a:cubicBezTo>
                  <a:cubicBezTo>
                    <a:pt x="136191" y="68524"/>
                    <a:pt x="131694" y="73021"/>
                    <a:pt x="126198" y="73021"/>
                  </a:cubicBezTo>
                  <a:cubicBezTo>
                    <a:pt x="120631" y="73021"/>
                    <a:pt x="116205" y="68524"/>
                    <a:pt x="116205" y="63028"/>
                  </a:cubicBezTo>
                  <a:cubicBezTo>
                    <a:pt x="116205" y="57461"/>
                    <a:pt x="120702" y="53035"/>
                    <a:pt x="126198" y="53035"/>
                  </a:cubicBezTo>
                  <a:close/>
                  <a:moveTo>
                    <a:pt x="283162" y="50822"/>
                  </a:moveTo>
                  <a:cubicBezTo>
                    <a:pt x="289872" y="50822"/>
                    <a:pt x="295368" y="56247"/>
                    <a:pt x="295368" y="63028"/>
                  </a:cubicBezTo>
                  <a:cubicBezTo>
                    <a:pt x="295368" y="69809"/>
                    <a:pt x="289872" y="75305"/>
                    <a:pt x="283162" y="75234"/>
                  </a:cubicBezTo>
                  <a:cubicBezTo>
                    <a:pt x="276452" y="75234"/>
                    <a:pt x="270956" y="69809"/>
                    <a:pt x="270956" y="63028"/>
                  </a:cubicBezTo>
                  <a:cubicBezTo>
                    <a:pt x="270956" y="56318"/>
                    <a:pt x="276381" y="50822"/>
                    <a:pt x="283162" y="50822"/>
                  </a:cubicBezTo>
                  <a:close/>
                  <a:moveTo>
                    <a:pt x="361536" y="49466"/>
                  </a:moveTo>
                  <a:cubicBezTo>
                    <a:pt x="369031" y="49466"/>
                    <a:pt x="375098" y="55533"/>
                    <a:pt x="375098" y="63028"/>
                  </a:cubicBezTo>
                  <a:cubicBezTo>
                    <a:pt x="375098" y="70523"/>
                    <a:pt x="369031" y="76590"/>
                    <a:pt x="361536" y="76590"/>
                  </a:cubicBezTo>
                  <a:cubicBezTo>
                    <a:pt x="354041" y="76590"/>
                    <a:pt x="347974" y="70523"/>
                    <a:pt x="347974" y="63028"/>
                  </a:cubicBezTo>
                  <a:cubicBezTo>
                    <a:pt x="347974" y="55533"/>
                    <a:pt x="354041" y="49466"/>
                    <a:pt x="361536" y="49466"/>
                  </a:cubicBezTo>
                  <a:close/>
                  <a:moveTo>
                    <a:pt x="518428" y="46396"/>
                  </a:moveTo>
                  <a:cubicBezTo>
                    <a:pt x="527636" y="46396"/>
                    <a:pt x="535060" y="53819"/>
                    <a:pt x="535060" y="63027"/>
                  </a:cubicBezTo>
                  <a:cubicBezTo>
                    <a:pt x="535060" y="72235"/>
                    <a:pt x="527636" y="79730"/>
                    <a:pt x="518428" y="79659"/>
                  </a:cubicBezTo>
                  <a:cubicBezTo>
                    <a:pt x="509220" y="79659"/>
                    <a:pt x="501797" y="72235"/>
                    <a:pt x="501797" y="63027"/>
                  </a:cubicBezTo>
                  <a:cubicBezTo>
                    <a:pt x="501797" y="53819"/>
                    <a:pt x="509220" y="46396"/>
                    <a:pt x="518428" y="46396"/>
                  </a:cubicBezTo>
                  <a:close/>
                  <a:moveTo>
                    <a:pt x="596946" y="44612"/>
                  </a:moveTo>
                  <a:cubicBezTo>
                    <a:pt x="607082" y="44612"/>
                    <a:pt x="615362" y="52821"/>
                    <a:pt x="615362" y="63028"/>
                  </a:cubicBezTo>
                  <a:cubicBezTo>
                    <a:pt x="615362" y="73235"/>
                    <a:pt x="607082" y="81515"/>
                    <a:pt x="596946" y="81444"/>
                  </a:cubicBezTo>
                  <a:cubicBezTo>
                    <a:pt x="586810" y="81444"/>
                    <a:pt x="578530" y="73235"/>
                    <a:pt x="578530" y="63028"/>
                  </a:cubicBezTo>
                  <a:cubicBezTo>
                    <a:pt x="578530" y="52892"/>
                    <a:pt x="586739" y="44612"/>
                    <a:pt x="596946" y="44612"/>
                  </a:cubicBezTo>
                  <a:close/>
                  <a:moveTo>
                    <a:pt x="753766" y="40400"/>
                  </a:moveTo>
                  <a:cubicBezTo>
                    <a:pt x="766258" y="40400"/>
                    <a:pt x="776394" y="50536"/>
                    <a:pt x="776394" y="63027"/>
                  </a:cubicBezTo>
                  <a:cubicBezTo>
                    <a:pt x="776394" y="75519"/>
                    <a:pt x="766258" y="85726"/>
                    <a:pt x="753766" y="85655"/>
                  </a:cubicBezTo>
                  <a:cubicBezTo>
                    <a:pt x="741275" y="85655"/>
                    <a:pt x="731139" y="75519"/>
                    <a:pt x="731139" y="63027"/>
                  </a:cubicBezTo>
                  <a:cubicBezTo>
                    <a:pt x="731139" y="50536"/>
                    <a:pt x="741275" y="40400"/>
                    <a:pt x="753766" y="40400"/>
                  </a:cubicBezTo>
                  <a:close/>
                  <a:moveTo>
                    <a:pt x="832283" y="37973"/>
                  </a:moveTo>
                  <a:cubicBezTo>
                    <a:pt x="846131" y="37973"/>
                    <a:pt x="857337" y="49180"/>
                    <a:pt x="857337" y="63027"/>
                  </a:cubicBezTo>
                  <a:cubicBezTo>
                    <a:pt x="857337" y="76875"/>
                    <a:pt x="846059" y="88153"/>
                    <a:pt x="832283" y="88153"/>
                  </a:cubicBezTo>
                  <a:cubicBezTo>
                    <a:pt x="818436" y="88153"/>
                    <a:pt x="807229" y="76875"/>
                    <a:pt x="807229" y="63027"/>
                  </a:cubicBezTo>
                  <a:cubicBezTo>
                    <a:pt x="807229" y="49180"/>
                    <a:pt x="818436" y="37973"/>
                    <a:pt x="832283" y="37973"/>
                  </a:cubicBezTo>
                  <a:close/>
                  <a:moveTo>
                    <a:pt x="8566" y="15275"/>
                  </a:moveTo>
                  <a:cubicBezTo>
                    <a:pt x="11492" y="15275"/>
                    <a:pt x="14062" y="16774"/>
                    <a:pt x="15632" y="19058"/>
                  </a:cubicBezTo>
                  <a:cubicBezTo>
                    <a:pt x="16489" y="20414"/>
                    <a:pt x="17060" y="22056"/>
                    <a:pt x="17060" y="23841"/>
                  </a:cubicBezTo>
                  <a:cubicBezTo>
                    <a:pt x="17060" y="24412"/>
                    <a:pt x="17060" y="24983"/>
                    <a:pt x="16917" y="25554"/>
                  </a:cubicBezTo>
                  <a:cubicBezTo>
                    <a:pt x="16703" y="26696"/>
                    <a:pt x="16275" y="27695"/>
                    <a:pt x="15632" y="28623"/>
                  </a:cubicBezTo>
                  <a:cubicBezTo>
                    <a:pt x="14062" y="30907"/>
                    <a:pt x="11492" y="32406"/>
                    <a:pt x="8566" y="32406"/>
                  </a:cubicBezTo>
                  <a:cubicBezTo>
                    <a:pt x="7923" y="32406"/>
                    <a:pt x="7352" y="32335"/>
                    <a:pt x="6852" y="32192"/>
                  </a:cubicBezTo>
                  <a:cubicBezTo>
                    <a:pt x="5139" y="31835"/>
                    <a:pt x="3640" y="30979"/>
                    <a:pt x="2498" y="29836"/>
                  </a:cubicBezTo>
                  <a:cubicBezTo>
                    <a:pt x="2141" y="29480"/>
                    <a:pt x="1784" y="29051"/>
                    <a:pt x="1428" y="28623"/>
                  </a:cubicBezTo>
                  <a:cubicBezTo>
                    <a:pt x="785" y="27695"/>
                    <a:pt x="357" y="26696"/>
                    <a:pt x="143" y="25554"/>
                  </a:cubicBezTo>
                  <a:cubicBezTo>
                    <a:pt x="71" y="24983"/>
                    <a:pt x="0" y="24412"/>
                    <a:pt x="0" y="23841"/>
                  </a:cubicBezTo>
                  <a:cubicBezTo>
                    <a:pt x="0" y="23270"/>
                    <a:pt x="71" y="22627"/>
                    <a:pt x="143" y="22127"/>
                  </a:cubicBezTo>
                  <a:cubicBezTo>
                    <a:pt x="428" y="20985"/>
                    <a:pt x="857" y="19986"/>
                    <a:pt x="1428" y="19058"/>
                  </a:cubicBezTo>
                  <a:cubicBezTo>
                    <a:pt x="1784" y="18630"/>
                    <a:pt x="2141" y="18202"/>
                    <a:pt x="2498" y="17773"/>
                  </a:cubicBezTo>
                  <a:cubicBezTo>
                    <a:pt x="3640" y="16631"/>
                    <a:pt x="5139" y="15775"/>
                    <a:pt x="6852" y="15418"/>
                  </a:cubicBezTo>
                  <a:cubicBezTo>
                    <a:pt x="7423" y="15346"/>
                    <a:pt x="7994" y="15275"/>
                    <a:pt x="8566" y="15275"/>
                  </a:cubicBezTo>
                  <a:close/>
                  <a:moveTo>
                    <a:pt x="87011" y="14347"/>
                  </a:moveTo>
                  <a:cubicBezTo>
                    <a:pt x="92294" y="14347"/>
                    <a:pt x="96505" y="18630"/>
                    <a:pt x="96505" y="23840"/>
                  </a:cubicBezTo>
                  <a:cubicBezTo>
                    <a:pt x="96505" y="24483"/>
                    <a:pt x="96434" y="25125"/>
                    <a:pt x="96291" y="25768"/>
                  </a:cubicBezTo>
                  <a:cubicBezTo>
                    <a:pt x="95363" y="30051"/>
                    <a:pt x="91580" y="33263"/>
                    <a:pt x="87011" y="33334"/>
                  </a:cubicBezTo>
                  <a:cubicBezTo>
                    <a:pt x="82443" y="33334"/>
                    <a:pt x="78589" y="30051"/>
                    <a:pt x="77732" y="25768"/>
                  </a:cubicBezTo>
                  <a:cubicBezTo>
                    <a:pt x="77589" y="25125"/>
                    <a:pt x="77518" y="24483"/>
                    <a:pt x="77518" y="23840"/>
                  </a:cubicBezTo>
                  <a:cubicBezTo>
                    <a:pt x="77518" y="18558"/>
                    <a:pt x="81801" y="14347"/>
                    <a:pt x="87011" y="14347"/>
                  </a:cubicBezTo>
                  <a:close/>
                  <a:moveTo>
                    <a:pt x="243832" y="12205"/>
                  </a:moveTo>
                  <a:cubicBezTo>
                    <a:pt x="250256" y="12205"/>
                    <a:pt x="255467" y="17416"/>
                    <a:pt x="255467" y="23840"/>
                  </a:cubicBezTo>
                  <a:cubicBezTo>
                    <a:pt x="255467" y="24625"/>
                    <a:pt x="255395" y="25410"/>
                    <a:pt x="255253" y="26195"/>
                  </a:cubicBezTo>
                  <a:cubicBezTo>
                    <a:pt x="254182" y="31477"/>
                    <a:pt x="249471" y="35475"/>
                    <a:pt x="243832" y="35475"/>
                  </a:cubicBezTo>
                  <a:cubicBezTo>
                    <a:pt x="238193" y="35475"/>
                    <a:pt x="233482" y="31477"/>
                    <a:pt x="232411" y="26195"/>
                  </a:cubicBezTo>
                  <a:cubicBezTo>
                    <a:pt x="232268" y="25410"/>
                    <a:pt x="232197" y="24625"/>
                    <a:pt x="232197" y="23840"/>
                  </a:cubicBezTo>
                  <a:cubicBezTo>
                    <a:pt x="232197" y="17416"/>
                    <a:pt x="237408" y="12205"/>
                    <a:pt x="243832" y="12205"/>
                  </a:cubicBezTo>
                  <a:close/>
                  <a:moveTo>
                    <a:pt x="322349" y="10921"/>
                  </a:moveTo>
                  <a:cubicBezTo>
                    <a:pt x="324990" y="10921"/>
                    <a:pt x="327489" y="11778"/>
                    <a:pt x="329559" y="13134"/>
                  </a:cubicBezTo>
                  <a:cubicBezTo>
                    <a:pt x="332913" y="15489"/>
                    <a:pt x="335198" y="19415"/>
                    <a:pt x="335198" y="23841"/>
                  </a:cubicBezTo>
                  <a:cubicBezTo>
                    <a:pt x="335198" y="24697"/>
                    <a:pt x="335055" y="25554"/>
                    <a:pt x="334912" y="26410"/>
                  </a:cubicBezTo>
                  <a:cubicBezTo>
                    <a:pt x="334270" y="29765"/>
                    <a:pt x="332271" y="32620"/>
                    <a:pt x="329559" y="34476"/>
                  </a:cubicBezTo>
                  <a:cubicBezTo>
                    <a:pt x="327489" y="35904"/>
                    <a:pt x="324990" y="36689"/>
                    <a:pt x="322349" y="36689"/>
                  </a:cubicBezTo>
                  <a:cubicBezTo>
                    <a:pt x="321493" y="36689"/>
                    <a:pt x="320636" y="36546"/>
                    <a:pt x="319780" y="36404"/>
                  </a:cubicBezTo>
                  <a:cubicBezTo>
                    <a:pt x="314783" y="35404"/>
                    <a:pt x="310786" y="31407"/>
                    <a:pt x="309787" y="26410"/>
                  </a:cubicBezTo>
                  <a:cubicBezTo>
                    <a:pt x="309572" y="25625"/>
                    <a:pt x="309501" y="24697"/>
                    <a:pt x="309501" y="23841"/>
                  </a:cubicBezTo>
                  <a:cubicBezTo>
                    <a:pt x="309501" y="17631"/>
                    <a:pt x="313927" y="12420"/>
                    <a:pt x="319780" y="11207"/>
                  </a:cubicBezTo>
                  <a:cubicBezTo>
                    <a:pt x="320565" y="10992"/>
                    <a:pt x="321493" y="10921"/>
                    <a:pt x="322349" y="10921"/>
                  </a:cubicBezTo>
                  <a:close/>
                  <a:moveTo>
                    <a:pt x="479098" y="7994"/>
                  </a:moveTo>
                  <a:cubicBezTo>
                    <a:pt x="484594" y="7994"/>
                    <a:pt x="489376" y="10778"/>
                    <a:pt x="492232" y="14989"/>
                  </a:cubicBezTo>
                  <a:cubicBezTo>
                    <a:pt x="493945" y="17559"/>
                    <a:pt x="494944" y="20557"/>
                    <a:pt x="494944" y="23840"/>
                  </a:cubicBezTo>
                  <a:cubicBezTo>
                    <a:pt x="494944" y="24982"/>
                    <a:pt x="494873" y="26053"/>
                    <a:pt x="494659" y="27052"/>
                  </a:cubicBezTo>
                  <a:cubicBezTo>
                    <a:pt x="494230" y="29122"/>
                    <a:pt x="493445" y="30978"/>
                    <a:pt x="492303" y="32691"/>
                  </a:cubicBezTo>
                  <a:cubicBezTo>
                    <a:pt x="489519" y="36903"/>
                    <a:pt x="484665" y="39615"/>
                    <a:pt x="479098" y="39615"/>
                  </a:cubicBezTo>
                  <a:cubicBezTo>
                    <a:pt x="477956" y="39615"/>
                    <a:pt x="476885" y="39472"/>
                    <a:pt x="475886" y="39258"/>
                  </a:cubicBezTo>
                  <a:cubicBezTo>
                    <a:pt x="472816" y="38687"/>
                    <a:pt x="470033" y="37117"/>
                    <a:pt x="467891" y="34975"/>
                  </a:cubicBezTo>
                  <a:cubicBezTo>
                    <a:pt x="467177" y="34262"/>
                    <a:pt x="466535" y="33477"/>
                    <a:pt x="465964" y="32620"/>
                  </a:cubicBezTo>
                  <a:cubicBezTo>
                    <a:pt x="464822" y="30978"/>
                    <a:pt x="464037" y="29051"/>
                    <a:pt x="463608" y="26981"/>
                  </a:cubicBezTo>
                  <a:cubicBezTo>
                    <a:pt x="463466" y="25910"/>
                    <a:pt x="463323" y="24911"/>
                    <a:pt x="463323" y="23769"/>
                  </a:cubicBezTo>
                  <a:cubicBezTo>
                    <a:pt x="463323" y="22627"/>
                    <a:pt x="463394" y="21556"/>
                    <a:pt x="463608" y="20557"/>
                  </a:cubicBezTo>
                  <a:cubicBezTo>
                    <a:pt x="464037" y="18487"/>
                    <a:pt x="464822" y="16631"/>
                    <a:pt x="465964" y="14918"/>
                  </a:cubicBezTo>
                  <a:cubicBezTo>
                    <a:pt x="466535" y="14061"/>
                    <a:pt x="467177" y="13276"/>
                    <a:pt x="467891" y="12562"/>
                  </a:cubicBezTo>
                  <a:cubicBezTo>
                    <a:pt x="470033" y="10421"/>
                    <a:pt x="472816" y="8922"/>
                    <a:pt x="475886" y="8280"/>
                  </a:cubicBezTo>
                  <a:cubicBezTo>
                    <a:pt x="476956" y="8137"/>
                    <a:pt x="478027" y="7994"/>
                    <a:pt x="479098" y="7994"/>
                  </a:cubicBezTo>
                  <a:close/>
                  <a:moveTo>
                    <a:pt x="557687" y="6352"/>
                  </a:moveTo>
                  <a:cubicBezTo>
                    <a:pt x="567323" y="6352"/>
                    <a:pt x="575175" y="14204"/>
                    <a:pt x="575175" y="23840"/>
                  </a:cubicBezTo>
                  <a:cubicBezTo>
                    <a:pt x="575175" y="24982"/>
                    <a:pt x="575032" y="26196"/>
                    <a:pt x="574818" y="27338"/>
                  </a:cubicBezTo>
                  <a:cubicBezTo>
                    <a:pt x="573176" y="35332"/>
                    <a:pt x="566110" y="41328"/>
                    <a:pt x="557687" y="41328"/>
                  </a:cubicBezTo>
                  <a:cubicBezTo>
                    <a:pt x="549264" y="41328"/>
                    <a:pt x="542198" y="35332"/>
                    <a:pt x="540556" y="27338"/>
                  </a:cubicBezTo>
                  <a:cubicBezTo>
                    <a:pt x="540342" y="26196"/>
                    <a:pt x="540199" y="25053"/>
                    <a:pt x="540199" y="23840"/>
                  </a:cubicBezTo>
                  <a:cubicBezTo>
                    <a:pt x="540199" y="14204"/>
                    <a:pt x="548051" y="6352"/>
                    <a:pt x="557687" y="6352"/>
                  </a:cubicBezTo>
                  <a:close/>
                  <a:moveTo>
                    <a:pt x="714579" y="2284"/>
                  </a:moveTo>
                  <a:cubicBezTo>
                    <a:pt x="726428" y="2284"/>
                    <a:pt x="736064" y="11920"/>
                    <a:pt x="736064" y="23769"/>
                  </a:cubicBezTo>
                  <a:cubicBezTo>
                    <a:pt x="736064" y="25268"/>
                    <a:pt x="735922" y="26696"/>
                    <a:pt x="735636" y="28123"/>
                  </a:cubicBezTo>
                  <a:cubicBezTo>
                    <a:pt x="733638" y="37974"/>
                    <a:pt x="724929" y="45326"/>
                    <a:pt x="714579" y="45326"/>
                  </a:cubicBezTo>
                  <a:cubicBezTo>
                    <a:pt x="704229" y="45326"/>
                    <a:pt x="695521" y="37902"/>
                    <a:pt x="693522" y="28123"/>
                  </a:cubicBezTo>
                  <a:cubicBezTo>
                    <a:pt x="693237" y="26696"/>
                    <a:pt x="693094" y="25268"/>
                    <a:pt x="693094" y="23769"/>
                  </a:cubicBezTo>
                  <a:cubicBezTo>
                    <a:pt x="693094" y="11920"/>
                    <a:pt x="702730" y="2284"/>
                    <a:pt x="714579" y="2284"/>
                  </a:cubicBezTo>
                  <a:close/>
                  <a:moveTo>
                    <a:pt x="793025" y="0"/>
                  </a:moveTo>
                  <a:cubicBezTo>
                    <a:pt x="797950" y="0"/>
                    <a:pt x="802518" y="1499"/>
                    <a:pt x="806373" y="4069"/>
                  </a:cubicBezTo>
                  <a:cubicBezTo>
                    <a:pt x="812725" y="8351"/>
                    <a:pt x="816865" y="15632"/>
                    <a:pt x="816865" y="23841"/>
                  </a:cubicBezTo>
                  <a:cubicBezTo>
                    <a:pt x="816865" y="25483"/>
                    <a:pt x="816651" y="27053"/>
                    <a:pt x="816366" y="28623"/>
                  </a:cubicBezTo>
                  <a:cubicBezTo>
                    <a:pt x="815081" y="34833"/>
                    <a:pt x="811369" y="40187"/>
                    <a:pt x="806373" y="43613"/>
                  </a:cubicBezTo>
                  <a:cubicBezTo>
                    <a:pt x="802518" y="46183"/>
                    <a:pt x="797950" y="47682"/>
                    <a:pt x="793025" y="47682"/>
                  </a:cubicBezTo>
                  <a:cubicBezTo>
                    <a:pt x="791383" y="47682"/>
                    <a:pt x="789813" y="47467"/>
                    <a:pt x="788242" y="47182"/>
                  </a:cubicBezTo>
                  <a:cubicBezTo>
                    <a:pt x="778892" y="45255"/>
                    <a:pt x="771611" y="37903"/>
                    <a:pt x="769684" y="28623"/>
                  </a:cubicBezTo>
                  <a:cubicBezTo>
                    <a:pt x="769327" y="27124"/>
                    <a:pt x="769184" y="25483"/>
                    <a:pt x="769184" y="23841"/>
                  </a:cubicBezTo>
                  <a:cubicBezTo>
                    <a:pt x="769184" y="12349"/>
                    <a:pt x="777393" y="2712"/>
                    <a:pt x="788242" y="500"/>
                  </a:cubicBezTo>
                  <a:cubicBezTo>
                    <a:pt x="789741" y="143"/>
                    <a:pt x="791383" y="0"/>
                    <a:pt x="793025" y="0"/>
                  </a:cubicBezTo>
                  <a:close/>
                </a:path>
              </a:pathLst>
            </a:custGeom>
            <a:gradFill>
              <a:gsLst>
                <a:gs pos="100000">
                  <a:srgbClr val="0031A5">
                    <a:alpha val="0"/>
                  </a:srgbClr>
                </a:gs>
                <a:gs pos="34000">
                  <a:srgbClr val="0031A5"/>
                </a:gs>
              </a:gsLst>
              <a:lin ang="10800000" scaled="0"/>
            </a:gradFill>
            <a:ln w="709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5" name="文本框 24"/>
            <p:cNvSpPr txBox="1"/>
            <p:nvPr/>
          </p:nvSpPr>
          <p:spPr bwMode="auto">
            <a:xfrm>
              <a:off x="3230961" y="5385949"/>
              <a:ext cx="472440" cy="492125"/>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rPr>
                <a:t>2.</a:t>
              </a:r>
              <a:endPar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圆角 5"/>
          <p:cNvSpPr/>
          <p:nvPr/>
        </p:nvSpPr>
        <p:spPr>
          <a:xfrm>
            <a:off x="8143395" y="1733233"/>
            <a:ext cx="3564214" cy="4705987"/>
          </a:xfrm>
          <a:prstGeom prst="roundRect">
            <a:avLst>
              <a:gd name="adj" fmla="val 7623"/>
            </a:avLst>
          </a:prstGeom>
          <a:solidFill>
            <a:schemeClr val="bg1"/>
          </a:solidFill>
          <a:ln>
            <a:noFill/>
          </a:ln>
          <a:effectLst>
            <a:outerShdw blurRad="889000" dist="444500" dir="5400000" algn="t" rotWithShape="0">
              <a:srgbClr val="1F46D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solidFill>
                <a:schemeClr val="accent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3" name="矩形: 圆角 5"/>
          <p:cNvSpPr/>
          <p:nvPr/>
        </p:nvSpPr>
        <p:spPr>
          <a:xfrm>
            <a:off x="4400120" y="1733233"/>
            <a:ext cx="3564213" cy="4705987"/>
          </a:xfrm>
          <a:prstGeom prst="roundRect">
            <a:avLst>
              <a:gd name="adj" fmla="val 7623"/>
            </a:avLst>
          </a:prstGeom>
          <a:solidFill>
            <a:schemeClr val="bg1"/>
          </a:solidFill>
          <a:ln>
            <a:noFill/>
          </a:ln>
          <a:effectLst>
            <a:outerShdw blurRad="889000" dist="444500" dir="5400000" algn="t" rotWithShape="0">
              <a:srgbClr val="1F46D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solidFill>
                <a:schemeClr val="accent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82" name="矩形: 圆角 5"/>
          <p:cNvSpPr/>
          <p:nvPr/>
        </p:nvSpPr>
        <p:spPr>
          <a:xfrm>
            <a:off x="671608" y="1733233"/>
            <a:ext cx="3549450" cy="4705987"/>
          </a:xfrm>
          <a:prstGeom prst="roundRect">
            <a:avLst>
              <a:gd name="adj" fmla="val 7623"/>
            </a:avLst>
          </a:prstGeom>
          <a:solidFill>
            <a:schemeClr val="bg1"/>
          </a:solidFill>
          <a:ln>
            <a:noFill/>
          </a:ln>
          <a:effectLst>
            <a:outerShdw blurRad="889000" dist="444500" dir="5400000" algn="t" rotWithShape="0">
              <a:srgbClr val="1F46D3">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solidFill>
                <a:schemeClr val="accent2"/>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 name="标题 6"/>
          <p:cNvSpPr txBox="1"/>
          <p:nvPr/>
        </p:nvSpPr>
        <p:spPr>
          <a:xfrm>
            <a:off x="1968500" y="97790"/>
            <a:ext cx="9738995" cy="829310"/>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1. </a:t>
            </a:r>
            <a:r>
              <a:rPr lang="zh-CN" altLang="zh-CN" kern="0" dirty="0">
                <a:solidFill>
                  <a:srgbClr val="C00000"/>
                </a:solidFill>
                <a:latin typeface="黑体" panose="02010609060101010101" charset="-122"/>
                <a:ea typeface="黑体" panose="02010609060101010101" charset="-122"/>
                <a:cs typeface="黑体" panose="02010609060101010101" charset="-122"/>
              </a:rPr>
              <a:t>我国现代化产业体系建设</a:t>
            </a:r>
            <a:r>
              <a:rPr lang="zh-CN" altLang="en-US" kern="0" dirty="0">
                <a:solidFill>
                  <a:srgbClr val="C00000"/>
                </a:solidFill>
                <a:latin typeface="黑体" panose="02010609060101010101" charset="-122"/>
                <a:ea typeface="黑体" panose="02010609060101010101" charset="-122"/>
                <a:cs typeface="黑体" panose="02010609060101010101" charset="-122"/>
              </a:rPr>
              <a:t>稳步推进</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grpSp>
        <p:nvGrpSpPr>
          <p:cNvPr id="5" name="组合 4"/>
          <p:cNvGrpSpPr/>
          <p:nvPr/>
        </p:nvGrpSpPr>
        <p:grpSpPr>
          <a:xfrm>
            <a:off x="5880100" y="832698"/>
            <a:ext cx="5827509" cy="830997"/>
            <a:chOff x="5880100" y="832698"/>
            <a:chExt cx="5827509" cy="830997"/>
          </a:xfrm>
        </p:grpSpPr>
        <p:sp>
          <p:nvSpPr>
            <p:cNvPr id="12" name="文本框 11"/>
            <p:cNvSpPr txBox="1"/>
            <p:nvPr/>
          </p:nvSpPr>
          <p:spPr>
            <a:xfrm>
              <a:off x="5880100" y="981075"/>
              <a:ext cx="5572760" cy="521970"/>
            </a:xfrm>
            <a:prstGeom prst="rect">
              <a:avLst/>
            </a:prstGeom>
          </p:spPr>
          <p:txBody>
            <a:bodyPr wrap="square">
              <a:spAutoFit/>
            </a:bodyPr>
            <a:lstStyle>
              <a:defPPr>
                <a:defRPr lang="zh-CN"/>
              </a:defPPr>
              <a:lvl1pPr>
                <a:defRPr sz="2400"/>
              </a:lvl1pPr>
            </a:lstStyle>
            <a:p>
              <a:pPr algn="r"/>
              <a:r>
                <a:rPr lang="zh-CN" altLang="zh-CN" sz="2800" b="1" dirty="0"/>
                <a:t>工业核心竞争力</a:t>
              </a:r>
              <a:r>
                <a:rPr lang="zh-CN" altLang="zh-CN" sz="2800" b="1" kern="0" dirty="0">
                  <a:gradFill>
                    <a:gsLst>
                      <a:gs pos="100000">
                        <a:srgbClr val="0041E2"/>
                      </a:gs>
                      <a:gs pos="0">
                        <a:srgbClr val="0031A5"/>
                      </a:gs>
                    </a:gsLst>
                    <a:lin ang="0" scaled="0"/>
                  </a:gradFill>
                  <a:latin typeface="+mn-ea"/>
                </a:rPr>
                <a:t>显著增强</a:t>
              </a:r>
              <a:endParaRPr lang="zh-CN" altLang="en-US" sz="2800" b="1" kern="0" dirty="0">
                <a:gradFill>
                  <a:gsLst>
                    <a:gs pos="100000">
                      <a:srgbClr val="0041E2"/>
                    </a:gs>
                    <a:gs pos="0">
                      <a:srgbClr val="0031A5"/>
                    </a:gs>
                  </a:gsLst>
                  <a:lin ang="0" scaled="0"/>
                </a:gradFill>
                <a:latin typeface="+mn-ea"/>
              </a:endParaRPr>
            </a:p>
          </p:txBody>
        </p:sp>
        <p:sp>
          <p:nvSpPr>
            <p:cNvPr id="117" name="ïsḷîdè"/>
            <p:cNvSpPr/>
            <p:nvPr/>
          </p:nvSpPr>
          <p:spPr>
            <a:xfrm flipH="1">
              <a:off x="11583065" y="832698"/>
              <a:ext cx="124544" cy="830997"/>
            </a:xfrm>
            <a:prstGeom prst="roundRect">
              <a:avLst>
                <a:gd name="adj" fmla="val 44900"/>
              </a:avLst>
            </a:prstGeom>
            <a:gradFill>
              <a:gsLst>
                <a:gs pos="0">
                  <a:schemeClr val="accent1">
                    <a:lumMod val="60000"/>
                    <a:lumOff val="40000"/>
                  </a:schemeClr>
                </a:gs>
                <a:gs pos="60000">
                  <a:srgbClr val="0037BA"/>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bg1"/>
                </a:solidFill>
              </a:endParaRPr>
            </a:p>
          </p:txBody>
        </p:sp>
      </p:grpSp>
      <p:sp>
        <p:nvSpPr>
          <p:cNvPr id="3" name="文本框 2"/>
          <p:cNvSpPr txBox="1"/>
          <p:nvPr/>
        </p:nvSpPr>
        <p:spPr>
          <a:xfrm>
            <a:off x="4867378" y="1832315"/>
            <a:ext cx="2629696" cy="1420495"/>
          </a:xfrm>
          <a:prstGeom prst="rect">
            <a:avLst/>
          </a:prstGeom>
          <a:noFill/>
        </p:spPr>
        <p:txBody>
          <a:bodyPr wrap="square" rtlCol="0" anchor="t">
            <a:spAutoFit/>
          </a:bodyPr>
          <a:lstStyle/>
          <a:p>
            <a:pPr algn="ctr">
              <a:lnSpc>
                <a:spcPct val="120000"/>
              </a:lnSpc>
            </a:pPr>
            <a:r>
              <a:rPr lang="zh-CN" altLang="zh-CN" sz="2400" b="1" dirty="0">
                <a:sym typeface="+mn-ea"/>
              </a:rPr>
              <a:t>制造业创新能力</a:t>
            </a:r>
            <a:endParaRPr lang="en-US" altLang="zh-CN" sz="2400" b="1" dirty="0">
              <a:sym typeface="+mn-ea"/>
            </a:endParaRPr>
          </a:p>
          <a:p>
            <a:pPr algn="ctr">
              <a:lnSpc>
                <a:spcPct val="120000"/>
              </a:lnSpc>
              <a:spcBef>
                <a:spcPct val="0"/>
              </a:spcBef>
            </a:pPr>
            <a:r>
              <a:rPr lang="zh-CN" altLang="zh-CN" sz="2400" b="1" dirty="0">
                <a:latin typeface="+mn-ea"/>
                <a:ea typeface="微软雅黑" panose="020B0503020204020204" pitchFamily="34" charset="-122"/>
                <a:sym typeface="+mn-ea"/>
              </a:rPr>
              <a:t>大幅增强</a:t>
            </a:r>
            <a:endParaRPr lang="zh-CN" altLang="zh-CN" sz="2400" b="1" dirty="0">
              <a:latin typeface="+mn-ea"/>
              <a:ea typeface="微软雅黑" panose="020B0503020204020204" pitchFamily="34" charset="-122"/>
              <a:sym typeface="+mn-ea"/>
            </a:endParaRPr>
          </a:p>
          <a:p>
            <a:pPr algn="ctr">
              <a:lnSpc>
                <a:spcPct val="120000"/>
              </a:lnSpc>
            </a:pPr>
            <a:endParaRPr lang="zh-CN" altLang="zh-CN" sz="2400" b="1" dirty="0">
              <a:sym typeface="+mn-ea"/>
            </a:endParaRPr>
          </a:p>
        </p:txBody>
      </p:sp>
      <p:sp>
        <p:nvSpPr>
          <p:cNvPr id="67" name="文本框 66"/>
          <p:cNvSpPr txBox="1"/>
          <p:nvPr/>
        </p:nvSpPr>
        <p:spPr>
          <a:xfrm>
            <a:off x="8394121" y="1862206"/>
            <a:ext cx="3011896" cy="977265"/>
          </a:xfrm>
          <a:prstGeom prst="rect">
            <a:avLst/>
          </a:prstGeom>
          <a:noFill/>
        </p:spPr>
        <p:txBody>
          <a:bodyPr wrap="square" rtlCol="0" anchor="t">
            <a:spAutoFit/>
          </a:bodyPr>
          <a:lstStyle/>
          <a:p>
            <a:pPr algn="ctr">
              <a:lnSpc>
                <a:spcPct val="120000"/>
              </a:lnSpc>
            </a:pPr>
            <a:r>
              <a:rPr lang="zh-CN" altLang="zh-CN" sz="2400" b="1" dirty="0">
                <a:sym typeface="+mn-ea"/>
              </a:rPr>
              <a:t>数字经济和实体经济</a:t>
            </a:r>
            <a:endParaRPr lang="en-US" altLang="zh-CN" sz="2400" b="1" dirty="0">
              <a:sym typeface="+mn-ea"/>
            </a:endParaRPr>
          </a:p>
          <a:p>
            <a:pPr algn="ctr">
              <a:lnSpc>
                <a:spcPct val="120000"/>
              </a:lnSpc>
              <a:spcBef>
                <a:spcPct val="0"/>
              </a:spcBef>
            </a:pPr>
            <a:r>
              <a:rPr lang="zh-CN" altLang="zh-CN" sz="2400" b="1" dirty="0">
                <a:latin typeface="+mn-ea"/>
                <a:ea typeface="微软雅黑" panose="020B0503020204020204" pitchFamily="34" charset="-122"/>
                <a:sym typeface="+mn-ea"/>
              </a:rPr>
              <a:t>加速融合</a:t>
            </a:r>
            <a:endParaRPr lang="zh-CN" altLang="zh-CN" sz="2400" b="1" dirty="0">
              <a:latin typeface="+mn-ea"/>
              <a:ea typeface="微软雅黑" panose="020B0503020204020204" pitchFamily="34" charset="-122"/>
              <a:sym typeface="+mn-ea"/>
            </a:endParaRPr>
          </a:p>
        </p:txBody>
      </p:sp>
      <p:grpSp>
        <p:nvGrpSpPr>
          <p:cNvPr id="10" name="组合 9"/>
          <p:cNvGrpSpPr/>
          <p:nvPr/>
        </p:nvGrpSpPr>
        <p:grpSpPr>
          <a:xfrm>
            <a:off x="887730" y="5657215"/>
            <a:ext cx="3361055" cy="460375"/>
            <a:chOff x="1212544" y="5640267"/>
            <a:chExt cx="2831004" cy="460375"/>
          </a:xfrm>
        </p:grpSpPr>
        <p:sp>
          <p:nvSpPr>
            <p:cNvPr id="28" name="文本框 27"/>
            <p:cNvSpPr txBox="1"/>
            <p:nvPr/>
          </p:nvSpPr>
          <p:spPr>
            <a:xfrm>
              <a:off x="1481578" y="5640267"/>
              <a:ext cx="2561970" cy="460375"/>
            </a:xfrm>
            <a:prstGeom prst="rect">
              <a:avLst/>
            </a:prstGeom>
            <a:noFill/>
          </p:spPr>
          <p:txBody>
            <a:bodyPr wrap="square">
              <a:spAutoFit/>
            </a:bodyPr>
            <a:lstStyle/>
            <a:p>
              <a:pPr>
                <a:lnSpc>
                  <a:spcPct val="120000"/>
                </a:lnSpc>
              </a:pPr>
              <a:r>
                <a:rPr lang="en-US" altLang="zh-CN" sz="2000" dirty="0">
                  <a:latin typeface="楷体" panose="02010609060101010101" charset="-122"/>
                  <a:ea typeface="楷体" panose="02010609060101010101" charset="-122"/>
                </a:rPr>
                <a:t>2022</a:t>
              </a:r>
              <a:r>
                <a:rPr lang="zh-CN" altLang="en-US" sz="2000" dirty="0">
                  <a:latin typeface="楷体" panose="02010609060101010101" charset="-122"/>
                  <a:ea typeface="楷体" panose="02010609060101010101" charset="-122"/>
                </a:rPr>
                <a:t>年我国</a:t>
              </a:r>
              <a:r>
                <a:rPr lang="zh-CN" altLang="zh-CN" sz="2000" dirty="0">
                  <a:latin typeface="楷体" panose="02010609060101010101" charset="-122"/>
                  <a:ea typeface="楷体" panose="02010609060101010101" charset="-122"/>
                </a:rPr>
                <a:t>制造业增加值</a:t>
              </a:r>
              <a:endParaRPr lang="zh-CN" altLang="en-US" sz="2000" dirty="0">
                <a:latin typeface="楷体" panose="02010609060101010101" charset="-122"/>
                <a:ea typeface="楷体" panose="02010609060101010101" charset="-122"/>
              </a:endParaRPr>
            </a:p>
          </p:txBody>
        </p:sp>
        <p:sp>
          <p:nvSpPr>
            <p:cNvPr id="45" name="矩形 44"/>
            <p:cNvSpPr/>
            <p:nvPr/>
          </p:nvSpPr>
          <p:spPr>
            <a:xfrm>
              <a:off x="1212544" y="5785886"/>
              <a:ext cx="190238" cy="190238"/>
            </a:xfrm>
            <a:prstGeom prst="rect">
              <a:avLst/>
            </a:prstGeom>
            <a:solidFill>
              <a:srgbClr val="FBAE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4854446" y="2893735"/>
            <a:ext cx="2701221" cy="3346048"/>
            <a:chOff x="5561331" y="2160279"/>
            <a:chExt cx="2429044" cy="4273361"/>
          </a:xfrm>
        </p:grpSpPr>
        <p:grpSp>
          <p:nvGrpSpPr>
            <p:cNvPr id="49" name="组合 48"/>
            <p:cNvGrpSpPr/>
            <p:nvPr/>
          </p:nvGrpSpPr>
          <p:grpSpPr>
            <a:xfrm>
              <a:off x="5561331" y="2160279"/>
              <a:ext cx="2429044" cy="4273361"/>
              <a:chOff x="4965503" y="1651000"/>
              <a:chExt cx="2276800" cy="3905250"/>
            </a:xfrm>
          </p:grpSpPr>
          <p:sp>
            <p:nvSpPr>
              <p:cNvPr id="50" name="任意多边形: 形状 4104"/>
              <p:cNvSpPr/>
              <p:nvPr/>
            </p:nvSpPr>
            <p:spPr>
              <a:xfrm>
                <a:off x="5350428" y="1651000"/>
                <a:ext cx="1480320" cy="1301750"/>
              </a:xfrm>
              <a:custGeom>
                <a:avLst/>
                <a:gdLst>
                  <a:gd name="connsiteX0" fmla="*/ 742815 w 1480320"/>
                  <a:gd name="connsiteY0" fmla="*/ 0 h 1301750"/>
                  <a:gd name="connsiteX1" fmla="*/ 744874 w 1480320"/>
                  <a:gd name="connsiteY1" fmla="*/ 0 h 1301750"/>
                  <a:gd name="connsiteX2" fmla="*/ 1480320 w 1480320"/>
                  <a:gd name="connsiteY2" fmla="*/ 786943 h 1301750"/>
                  <a:gd name="connsiteX3" fmla="*/ 1141531 w 1480320"/>
                  <a:gd name="connsiteY3" fmla="*/ 786943 h 1301750"/>
                  <a:gd name="connsiteX4" fmla="*/ 1119490 w 1480320"/>
                  <a:gd name="connsiteY4" fmla="*/ 1285240 h 1301750"/>
                  <a:gd name="connsiteX5" fmla="*/ 1120522 w 1480320"/>
                  <a:gd name="connsiteY5" fmla="*/ 1301750 h 1301750"/>
                  <a:gd name="connsiteX6" fmla="*/ 359642 w 1480320"/>
                  <a:gd name="connsiteY6" fmla="*/ 1301750 h 1301750"/>
                  <a:gd name="connsiteX7" fmla="*/ 361413 w 1480320"/>
                  <a:gd name="connsiteY7" fmla="*/ 1227292 h 1301750"/>
                  <a:gd name="connsiteX8" fmla="*/ 338790 w 1480320"/>
                  <a:gd name="connsiteY8" fmla="*/ 816305 h 1301750"/>
                  <a:gd name="connsiteX9" fmla="*/ 0 w 1480320"/>
                  <a:gd name="connsiteY9" fmla="*/ 816305 h 13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0320" h="1301750">
                    <a:moveTo>
                      <a:pt x="742815" y="0"/>
                    </a:moveTo>
                    <a:lnTo>
                      <a:pt x="744874" y="0"/>
                    </a:lnTo>
                    <a:lnTo>
                      <a:pt x="1480320" y="786943"/>
                    </a:lnTo>
                    <a:lnTo>
                      <a:pt x="1141531" y="786943"/>
                    </a:lnTo>
                    <a:cubicBezTo>
                      <a:pt x="1141531" y="786943"/>
                      <a:pt x="1107729" y="963157"/>
                      <a:pt x="1119490" y="1285240"/>
                    </a:cubicBezTo>
                    <a:lnTo>
                      <a:pt x="1120522" y="1301750"/>
                    </a:lnTo>
                    <a:lnTo>
                      <a:pt x="359642" y="1301750"/>
                    </a:lnTo>
                    <a:lnTo>
                      <a:pt x="361413" y="1227292"/>
                    </a:lnTo>
                    <a:cubicBezTo>
                      <a:pt x="361217" y="1090654"/>
                      <a:pt x="353988" y="953480"/>
                      <a:pt x="338790" y="816305"/>
                    </a:cubicBezTo>
                    <a:lnTo>
                      <a:pt x="0" y="816305"/>
                    </a:lnTo>
                    <a:close/>
                  </a:path>
                </a:pathLst>
              </a:custGeom>
              <a:solidFill>
                <a:srgbClr val="FBAE86">
                  <a:alpha val="50000"/>
                </a:srgbClr>
              </a:solidFill>
              <a:ln w="9525" cap="flat">
                <a:noFill/>
                <a:prstDash val="solid"/>
                <a:miter/>
              </a:ln>
            </p:spPr>
            <p:txBody>
              <a:bodyPr wrap="square" rtlCol="0" anchor="ctr">
                <a:noAutofit/>
              </a:bodyPr>
              <a:lstStyle/>
              <a:p>
                <a:endParaRPr lang="zh-CN" altLang="en-US"/>
              </a:p>
            </p:txBody>
          </p:sp>
          <p:sp>
            <p:nvSpPr>
              <p:cNvPr id="54" name="任意多边形: 形状 4105"/>
              <p:cNvSpPr/>
              <p:nvPr/>
            </p:nvSpPr>
            <p:spPr>
              <a:xfrm>
                <a:off x="5496950" y="2952750"/>
                <a:ext cx="1208676" cy="1301750"/>
              </a:xfrm>
              <a:custGeom>
                <a:avLst/>
                <a:gdLst>
                  <a:gd name="connsiteX0" fmla="*/ 213120 w 1208676"/>
                  <a:gd name="connsiteY0" fmla="*/ 0 h 1301750"/>
                  <a:gd name="connsiteX1" fmla="*/ 974000 w 1208676"/>
                  <a:gd name="connsiteY1" fmla="*/ 0 h 1301750"/>
                  <a:gd name="connsiteX2" fmla="*/ 986126 w 1208676"/>
                  <a:gd name="connsiteY2" fmla="*/ 194001 h 1301750"/>
                  <a:gd name="connsiteX3" fmla="*/ 1129304 w 1208676"/>
                  <a:gd name="connsiteY3" fmla="*/ 1021019 h 1301750"/>
                  <a:gd name="connsiteX4" fmla="*/ 1208676 w 1208676"/>
                  <a:gd name="connsiteY4" fmla="*/ 1301750 h 1301750"/>
                  <a:gd name="connsiteX5" fmla="*/ 0 w 1208676"/>
                  <a:gd name="connsiteY5" fmla="*/ 1301750 h 1301750"/>
                  <a:gd name="connsiteX6" fmla="*/ 52059 w 1208676"/>
                  <a:gd name="connsiteY6" fmla="*/ 1126354 h 1301750"/>
                  <a:gd name="connsiteX7" fmla="*/ 210027 w 1208676"/>
                  <a:gd name="connsiteY7" fmla="*/ 130031 h 13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8676" h="1301750">
                    <a:moveTo>
                      <a:pt x="213120" y="0"/>
                    </a:moveTo>
                    <a:lnTo>
                      <a:pt x="974000" y="0"/>
                    </a:lnTo>
                    <a:lnTo>
                      <a:pt x="986126" y="194001"/>
                    </a:lnTo>
                    <a:cubicBezTo>
                      <a:pt x="1006021" y="421530"/>
                      <a:pt x="1048033" y="699388"/>
                      <a:pt x="1129304" y="1021019"/>
                    </a:cubicBezTo>
                    <a:lnTo>
                      <a:pt x="1208676" y="1301750"/>
                    </a:lnTo>
                    <a:lnTo>
                      <a:pt x="0" y="1301750"/>
                    </a:lnTo>
                    <a:lnTo>
                      <a:pt x="52059" y="1126354"/>
                    </a:lnTo>
                    <a:cubicBezTo>
                      <a:pt x="135984" y="804851"/>
                      <a:pt x="193519" y="469953"/>
                      <a:pt x="210027" y="130031"/>
                    </a:cubicBezTo>
                    <a:close/>
                  </a:path>
                </a:pathLst>
              </a:custGeom>
              <a:solidFill>
                <a:srgbClr val="EE7D31">
                  <a:alpha val="70000"/>
                </a:srgbClr>
              </a:solidFill>
              <a:ln w="9525" cap="flat">
                <a:noFill/>
                <a:prstDash val="solid"/>
                <a:miter/>
              </a:ln>
            </p:spPr>
            <p:txBody>
              <a:bodyPr wrap="square" rtlCol="0" anchor="ctr">
                <a:noAutofit/>
              </a:bodyPr>
              <a:lstStyle/>
              <a:p>
                <a:endParaRPr lang="zh-CN" altLang="en-US"/>
              </a:p>
            </p:txBody>
          </p:sp>
          <p:sp>
            <p:nvSpPr>
              <p:cNvPr id="55" name="任意多边形: 形状 4106"/>
              <p:cNvSpPr/>
              <p:nvPr/>
            </p:nvSpPr>
            <p:spPr>
              <a:xfrm>
                <a:off x="4965503" y="4254500"/>
                <a:ext cx="2276800" cy="1301750"/>
              </a:xfrm>
              <a:custGeom>
                <a:avLst/>
                <a:gdLst>
                  <a:gd name="connsiteX0" fmla="*/ 531447 w 2276800"/>
                  <a:gd name="connsiteY0" fmla="*/ 0 h 1301750"/>
                  <a:gd name="connsiteX1" fmla="*/ 1740123 w 2276800"/>
                  <a:gd name="connsiteY1" fmla="*/ 0 h 1301750"/>
                  <a:gd name="connsiteX2" fmla="*/ 1755743 w 2276800"/>
                  <a:gd name="connsiteY2" fmla="*/ 55248 h 1301750"/>
                  <a:gd name="connsiteX3" fmla="*/ 2235850 w 2276800"/>
                  <a:gd name="connsiteY3" fmla="*/ 1223714 h 1301750"/>
                  <a:gd name="connsiteX4" fmla="*/ 2276800 w 2276800"/>
                  <a:gd name="connsiteY4" fmla="*/ 1301750 h 1301750"/>
                  <a:gd name="connsiteX5" fmla="*/ 0 w 2276800"/>
                  <a:gd name="connsiteY5" fmla="*/ 1301750 h 1301750"/>
                  <a:gd name="connsiteX6" fmla="*/ 37949 w 2276800"/>
                  <a:gd name="connsiteY6" fmla="*/ 1230641 h 1301750"/>
                  <a:gd name="connsiteX7" fmla="*/ 471065 w 2276800"/>
                  <a:gd name="connsiteY7" fmla="*/ 203441 h 13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6800" h="1301750">
                    <a:moveTo>
                      <a:pt x="531447" y="0"/>
                    </a:moveTo>
                    <a:lnTo>
                      <a:pt x="1740123" y="0"/>
                    </a:lnTo>
                    <a:lnTo>
                      <a:pt x="1755743" y="55248"/>
                    </a:lnTo>
                    <a:cubicBezTo>
                      <a:pt x="1865092" y="405333"/>
                      <a:pt x="2019413" y="797007"/>
                      <a:pt x="2235850" y="1223714"/>
                    </a:cubicBezTo>
                    <a:lnTo>
                      <a:pt x="2276800" y="1301750"/>
                    </a:lnTo>
                    <a:lnTo>
                      <a:pt x="0" y="1301750"/>
                    </a:lnTo>
                    <a:lnTo>
                      <a:pt x="37949" y="1230641"/>
                    </a:lnTo>
                    <a:cubicBezTo>
                      <a:pt x="195027" y="921999"/>
                      <a:pt x="347831" y="574776"/>
                      <a:pt x="471065" y="203441"/>
                    </a:cubicBezTo>
                    <a:close/>
                  </a:path>
                </a:pathLst>
              </a:custGeom>
              <a:solidFill>
                <a:srgbClr val="0671FE"/>
              </a:solidFill>
              <a:ln w="9525" cap="flat">
                <a:noFill/>
                <a:prstDash val="solid"/>
                <a:miter/>
              </a:ln>
            </p:spPr>
            <p:txBody>
              <a:bodyPr wrap="square" rtlCol="0" anchor="ctr">
                <a:noAutofit/>
              </a:bodyPr>
              <a:lstStyle/>
              <a:p>
                <a:endParaRPr lang="zh-CN" altLang="en-US"/>
              </a:p>
            </p:txBody>
          </p:sp>
        </p:grpSp>
        <p:sp>
          <p:nvSpPr>
            <p:cNvPr id="59" name="文本框 58"/>
            <p:cNvSpPr txBox="1"/>
            <p:nvPr/>
          </p:nvSpPr>
          <p:spPr>
            <a:xfrm>
              <a:off x="6114426" y="5354816"/>
              <a:ext cx="1281794" cy="615405"/>
            </a:xfrm>
            <a:prstGeom prst="rect">
              <a:avLst/>
            </a:prstGeom>
            <a:noFill/>
          </p:spPr>
          <p:txBody>
            <a:bodyPr wrap="square">
              <a:spAutoFit/>
            </a:bodyPr>
            <a:lstStyle/>
            <a:p>
              <a:pPr>
                <a:lnSpc>
                  <a:spcPct val="150000"/>
                </a:lnSpc>
              </a:pPr>
              <a:r>
                <a:rPr lang="zh-CN" altLang="zh-CN" sz="2000" b="1" dirty="0">
                  <a:solidFill>
                    <a:schemeClr val="bg1"/>
                  </a:solidFill>
                  <a:effectLst>
                    <a:outerShdw blurRad="50800" dist="38100" dir="2700000" algn="tl" rotWithShape="0">
                      <a:prstClr val="black">
                        <a:alpha val="40000"/>
                      </a:prstClr>
                    </a:outerShdw>
                  </a:effectLst>
                  <a:latin typeface="楷体" panose="02010609060101010101" charset="-122"/>
                  <a:ea typeface="楷体" panose="02010609060101010101" charset="-122"/>
                </a:rPr>
                <a:t>“跟跑者”</a:t>
              </a:r>
              <a:endParaRPr lang="en-US" altLang="zh-CN" sz="2000" b="1" dirty="0">
                <a:solidFill>
                  <a:schemeClr val="bg1"/>
                </a:solidFill>
                <a:effectLst>
                  <a:outerShdw blurRad="50800" dist="38100" dir="2700000" algn="tl" rotWithShape="0">
                    <a:prstClr val="black">
                      <a:alpha val="40000"/>
                    </a:prstClr>
                  </a:outerShdw>
                </a:effectLst>
                <a:latin typeface="楷体" panose="02010609060101010101" charset="-122"/>
                <a:ea typeface="楷体" panose="02010609060101010101" charset="-122"/>
              </a:endParaRPr>
            </a:p>
          </p:txBody>
        </p:sp>
        <p:sp>
          <p:nvSpPr>
            <p:cNvPr id="60" name="文本框 59"/>
            <p:cNvSpPr txBox="1"/>
            <p:nvPr/>
          </p:nvSpPr>
          <p:spPr>
            <a:xfrm>
              <a:off x="6122883" y="3993069"/>
              <a:ext cx="1827451" cy="706365"/>
            </a:xfrm>
            <a:prstGeom prst="rect">
              <a:avLst/>
            </a:prstGeom>
            <a:noFill/>
          </p:spPr>
          <p:txBody>
            <a:bodyPr wrap="square">
              <a:spAutoFit/>
            </a:bodyPr>
            <a:lstStyle/>
            <a:p>
              <a:pPr>
                <a:lnSpc>
                  <a:spcPct val="150000"/>
                </a:lnSpc>
              </a:pPr>
              <a:r>
                <a:rPr lang="zh-CN" altLang="zh-CN" sz="2000" b="1" dirty="0">
                  <a:latin typeface="楷体" panose="02010609060101010101" charset="-122"/>
                  <a:ea typeface="楷体" panose="02010609060101010101" charset="-122"/>
                </a:rPr>
                <a:t>“</a:t>
              </a:r>
              <a:r>
                <a:rPr lang="zh-CN" altLang="en-US" sz="2000" b="1" dirty="0">
                  <a:latin typeface="楷体" panose="02010609060101010101" charset="-122"/>
                  <a:ea typeface="楷体" panose="02010609060101010101" charset="-122"/>
                </a:rPr>
                <a:t>并</a:t>
              </a:r>
              <a:r>
                <a:rPr lang="zh-CN" altLang="zh-CN" sz="2000" b="1" dirty="0">
                  <a:latin typeface="楷体" panose="02010609060101010101" charset="-122"/>
                  <a:ea typeface="楷体" panose="02010609060101010101" charset="-122"/>
                </a:rPr>
                <a:t>跑者”</a:t>
              </a:r>
              <a:endParaRPr lang="en-US" altLang="zh-CN" sz="2000" b="1" dirty="0">
                <a:latin typeface="楷体" panose="02010609060101010101" charset="-122"/>
                <a:ea typeface="楷体" panose="02010609060101010101" charset="-122"/>
              </a:endParaRPr>
            </a:p>
          </p:txBody>
        </p:sp>
        <p:sp>
          <p:nvSpPr>
            <p:cNvPr id="61" name="文本框 60"/>
            <p:cNvSpPr txBox="1"/>
            <p:nvPr/>
          </p:nvSpPr>
          <p:spPr>
            <a:xfrm>
              <a:off x="6122883" y="2574475"/>
              <a:ext cx="1827451" cy="706365"/>
            </a:xfrm>
            <a:prstGeom prst="rect">
              <a:avLst/>
            </a:prstGeom>
            <a:noFill/>
          </p:spPr>
          <p:txBody>
            <a:bodyPr wrap="square">
              <a:spAutoFit/>
            </a:bodyPr>
            <a:lstStyle/>
            <a:p>
              <a:pPr>
                <a:lnSpc>
                  <a:spcPct val="150000"/>
                </a:lnSpc>
              </a:pPr>
              <a:r>
                <a:rPr lang="zh-CN" altLang="zh-CN" sz="2000" b="1" dirty="0">
                  <a:latin typeface="楷体" panose="02010609060101010101" charset="-122"/>
                  <a:ea typeface="楷体" panose="02010609060101010101" charset="-122"/>
                </a:rPr>
                <a:t>“</a:t>
              </a:r>
              <a:r>
                <a:rPr lang="zh-CN" altLang="en-US" sz="2000" b="1" dirty="0">
                  <a:latin typeface="楷体" panose="02010609060101010101" charset="-122"/>
                  <a:ea typeface="楷体" panose="02010609060101010101" charset="-122"/>
                </a:rPr>
                <a:t>领</a:t>
              </a:r>
              <a:r>
                <a:rPr lang="zh-CN" altLang="zh-CN" sz="2000" b="1" dirty="0">
                  <a:latin typeface="楷体" panose="02010609060101010101" charset="-122"/>
                  <a:ea typeface="楷体" panose="02010609060101010101" charset="-122"/>
                </a:rPr>
                <a:t>跑者”</a:t>
              </a:r>
              <a:endParaRPr lang="en-US" altLang="zh-CN" sz="2000" b="1" dirty="0">
                <a:latin typeface="楷体" panose="02010609060101010101" charset="-122"/>
                <a:ea typeface="楷体" panose="02010609060101010101" charset="-122"/>
              </a:endParaRPr>
            </a:p>
          </p:txBody>
        </p:sp>
      </p:grpSp>
      <p:sp>
        <p:nvSpPr>
          <p:cNvPr id="88" name="矩形: 对角圆角 5"/>
          <p:cNvSpPr/>
          <p:nvPr/>
        </p:nvSpPr>
        <p:spPr>
          <a:xfrm>
            <a:off x="1115404" y="6046312"/>
            <a:ext cx="2780027" cy="841956"/>
          </a:xfrm>
          <a:prstGeom prst="round2DiagRect">
            <a:avLst>
              <a:gd name="adj1" fmla="val 32169"/>
              <a:gd name="adj2" fmla="val 0"/>
            </a:avLst>
          </a:prstGeom>
          <a:noFill/>
          <a:ln w="38100">
            <a:noFill/>
          </a:ln>
          <a:effectLst>
            <a:outerShdw blurRad="152400" dist="76200" dir="2700000" algn="tl" rotWithShape="0">
              <a:srgbClr val="0030A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1600" dirty="0">
              <a:solidFill>
                <a:schemeClr val="bg1"/>
              </a:solidFill>
              <a:latin typeface="思源黑体 CN Normal" panose="020B0400000000000000" pitchFamily="34" charset="-122"/>
              <a:ea typeface="思源黑体 CN Medium" panose="020B0600000000000000" pitchFamily="34" charset="-122"/>
              <a:sym typeface="思源黑体 CN Normal" panose="020B0400000000000000" pitchFamily="34" charset="-122"/>
            </a:endParaRPr>
          </a:p>
        </p:txBody>
      </p:sp>
      <p:sp>
        <p:nvSpPr>
          <p:cNvPr id="9" name="文本框 8"/>
          <p:cNvSpPr txBox="1"/>
          <p:nvPr/>
        </p:nvSpPr>
        <p:spPr>
          <a:xfrm>
            <a:off x="584029" y="1787497"/>
            <a:ext cx="3935740" cy="1420495"/>
          </a:xfrm>
          <a:prstGeom prst="rect">
            <a:avLst/>
          </a:prstGeom>
          <a:noFill/>
        </p:spPr>
        <p:txBody>
          <a:bodyPr wrap="square">
            <a:spAutoFit/>
          </a:bodyPr>
          <a:lstStyle/>
          <a:p>
            <a:pPr algn="ctr">
              <a:lnSpc>
                <a:spcPct val="120000"/>
              </a:lnSpc>
            </a:pPr>
            <a:r>
              <a:rPr lang="zh-CN" altLang="zh-CN" sz="2400" b="1" dirty="0"/>
              <a:t>制造业规模</a:t>
            </a:r>
            <a:endParaRPr lang="en-US" altLang="zh-CN" sz="2400" b="1" dirty="0"/>
          </a:p>
          <a:p>
            <a:pPr algn="ctr">
              <a:lnSpc>
                <a:spcPct val="120000"/>
              </a:lnSpc>
              <a:spcBef>
                <a:spcPct val="0"/>
              </a:spcBef>
            </a:pPr>
            <a:r>
              <a:rPr lang="zh-CN" altLang="zh-CN" sz="2400" b="1" dirty="0">
                <a:latin typeface="+mn-ea"/>
                <a:ea typeface="微软雅黑" panose="020B0503020204020204" pitchFamily="34" charset="-122"/>
              </a:rPr>
              <a:t>稳定增长</a:t>
            </a:r>
            <a:endParaRPr lang="zh-CN" altLang="en-US" sz="2400" b="1" dirty="0">
              <a:latin typeface="+mn-ea"/>
              <a:ea typeface="微软雅黑" panose="020B0503020204020204" pitchFamily="34" charset="-122"/>
            </a:endParaRPr>
          </a:p>
          <a:p>
            <a:pPr algn="ctr">
              <a:lnSpc>
                <a:spcPct val="120000"/>
              </a:lnSpc>
            </a:pPr>
            <a:endParaRPr lang="zh-CN" altLang="en-US" sz="2400" b="1" kern="0" dirty="0">
              <a:latin typeface="+mn-ea"/>
            </a:endParaRPr>
          </a:p>
        </p:txBody>
      </p:sp>
      <p:sp>
        <p:nvSpPr>
          <p:cNvPr id="97" name="任意多边形 37"/>
          <p:cNvSpPr/>
          <p:nvPr/>
        </p:nvSpPr>
        <p:spPr>
          <a:xfrm>
            <a:off x="0" y="6553200"/>
            <a:ext cx="12192000" cy="304799"/>
          </a:xfrm>
          <a:custGeom>
            <a:avLst/>
            <a:gdLst>
              <a:gd name="connsiteX0" fmla="*/ 12192000 w 12192000"/>
              <a:gd name="connsiteY0" fmla="*/ 0 h 2815562"/>
              <a:gd name="connsiteX1" fmla="*/ 12192000 w 12192000"/>
              <a:gd name="connsiteY1" fmla="*/ 2815562 h 2815562"/>
              <a:gd name="connsiteX2" fmla="*/ 0 w 12192000"/>
              <a:gd name="connsiteY2" fmla="*/ 2815562 h 2815562"/>
              <a:gd name="connsiteX3" fmla="*/ 0 w 12192000"/>
              <a:gd name="connsiteY3" fmla="*/ 28422 h 2815562"/>
              <a:gd name="connsiteX4" fmla="*/ 12192000 w 12192000"/>
              <a:gd name="connsiteY4" fmla="*/ 0 h 2815562"/>
              <a:gd name="connsiteX0-1" fmla="*/ 12192000 w 12192000"/>
              <a:gd name="connsiteY0-2" fmla="*/ 0 h 2815562"/>
              <a:gd name="connsiteX1-3" fmla="*/ 12192000 w 12192000"/>
              <a:gd name="connsiteY1-4" fmla="*/ 2815562 h 2815562"/>
              <a:gd name="connsiteX2-5" fmla="*/ 0 w 12192000"/>
              <a:gd name="connsiteY2-6" fmla="*/ 2815562 h 2815562"/>
              <a:gd name="connsiteX3-7" fmla="*/ 0 w 12192000"/>
              <a:gd name="connsiteY3-8" fmla="*/ 28422 h 2815562"/>
              <a:gd name="connsiteX4-9" fmla="*/ 12192000 w 12192000"/>
              <a:gd name="connsiteY4-10" fmla="*/ 0 h 2815562"/>
              <a:gd name="connsiteX0-11" fmla="*/ 12192000 w 12192000"/>
              <a:gd name="connsiteY0-12" fmla="*/ 0 h 2815562"/>
              <a:gd name="connsiteX1-13" fmla="*/ 12192000 w 12192000"/>
              <a:gd name="connsiteY1-14" fmla="*/ 2815562 h 2815562"/>
              <a:gd name="connsiteX2-15" fmla="*/ 0 w 12192000"/>
              <a:gd name="connsiteY2-16" fmla="*/ 2815562 h 2815562"/>
              <a:gd name="connsiteX3-17" fmla="*/ 0 w 12192000"/>
              <a:gd name="connsiteY3-18" fmla="*/ 28422 h 2815562"/>
              <a:gd name="connsiteX4-19" fmla="*/ 12192000 w 12192000"/>
              <a:gd name="connsiteY4-20" fmla="*/ 0 h 2815562"/>
              <a:gd name="connsiteX0-21" fmla="*/ 12192000 w 12192000"/>
              <a:gd name="connsiteY0-22" fmla="*/ 0 h 2815562"/>
              <a:gd name="connsiteX1-23" fmla="*/ 12192000 w 12192000"/>
              <a:gd name="connsiteY1-24" fmla="*/ 2815562 h 2815562"/>
              <a:gd name="connsiteX2-25" fmla="*/ 0 w 12192000"/>
              <a:gd name="connsiteY2-26" fmla="*/ 2815562 h 2815562"/>
              <a:gd name="connsiteX3-27" fmla="*/ 0 w 12192000"/>
              <a:gd name="connsiteY3-28" fmla="*/ 28422 h 2815562"/>
              <a:gd name="connsiteX4-29" fmla="*/ 12192000 w 12192000"/>
              <a:gd name="connsiteY4-30" fmla="*/ 0 h 2815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815562">
                <a:moveTo>
                  <a:pt x="12192000" y="0"/>
                </a:moveTo>
                <a:lnTo>
                  <a:pt x="12192000" y="2815562"/>
                </a:lnTo>
                <a:lnTo>
                  <a:pt x="0" y="2815562"/>
                </a:lnTo>
                <a:lnTo>
                  <a:pt x="0" y="28422"/>
                </a:lnTo>
                <a:cubicBezTo>
                  <a:pt x="4352757" y="1982502"/>
                  <a:pt x="9244530" y="1665019"/>
                  <a:pt x="12192000" y="0"/>
                </a:cubicBezTo>
                <a:close/>
              </a:path>
            </a:pathLst>
          </a:custGeom>
          <a:solidFill>
            <a:srgbClr val="89ABF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a:solidFill>
                <a:srgbClr val="FFFFFF"/>
              </a:solidFill>
              <a:latin typeface="思源黑体 CN Normal" panose="020B0400000000000000" pitchFamily="34" charset="-122"/>
              <a:ea typeface="思源黑体 CN Normal" panose="020B0400000000000000" pitchFamily="34" charset="-122"/>
            </a:endParaRPr>
          </a:p>
        </p:txBody>
      </p:sp>
      <p:sp>
        <p:nvSpPr>
          <p:cNvPr id="98" name="任意多边形 38"/>
          <p:cNvSpPr/>
          <p:nvPr/>
        </p:nvSpPr>
        <p:spPr>
          <a:xfrm>
            <a:off x="0" y="6604000"/>
            <a:ext cx="12192000" cy="254000"/>
          </a:xfrm>
          <a:custGeom>
            <a:avLst/>
            <a:gdLst>
              <a:gd name="connsiteX0" fmla="*/ 12192000 w 12192000"/>
              <a:gd name="connsiteY0" fmla="*/ 0 h 2816546"/>
              <a:gd name="connsiteX1" fmla="*/ 12192000 w 12192000"/>
              <a:gd name="connsiteY1" fmla="*/ 2816546 h 2816546"/>
              <a:gd name="connsiteX2" fmla="*/ 0 w 12192000"/>
              <a:gd name="connsiteY2" fmla="*/ 2816546 h 2816546"/>
              <a:gd name="connsiteX3" fmla="*/ 0 w 12192000"/>
              <a:gd name="connsiteY3" fmla="*/ 240178 h 2816546"/>
              <a:gd name="connsiteX4" fmla="*/ 12192000 w 12192000"/>
              <a:gd name="connsiteY4" fmla="*/ 0 h 2816546"/>
              <a:gd name="connsiteX0-1" fmla="*/ 12192000 w 12192000"/>
              <a:gd name="connsiteY0-2" fmla="*/ 0 h 2816546"/>
              <a:gd name="connsiteX1-3" fmla="*/ 12192000 w 12192000"/>
              <a:gd name="connsiteY1-4" fmla="*/ 2816546 h 2816546"/>
              <a:gd name="connsiteX2-5" fmla="*/ 0 w 12192000"/>
              <a:gd name="connsiteY2-6" fmla="*/ 2816546 h 2816546"/>
              <a:gd name="connsiteX3-7" fmla="*/ 0 w 12192000"/>
              <a:gd name="connsiteY3-8" fmla="*/ 240178 h 2816546"/>
              <a:gd name="connsiteX4-9" fmla="*/ 12192000 w 12192000"/>
              <a:gd name="connsiteY4-10" fmla="*/ 0 h 28165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816546">
                <a:moveTo>
                  <a:pt x="12192000" y="0"/>
                </a:moveTo>
                <a:lnTo>
                  <a:pt x="12192000" y="2816546"/>
                </a:lnTo>
                <a:lnTo>
                  <a:pt x="0" y="2816546"/>
                </a:lnTo>
                <a:lnTo>
                  <a:pt x="0" y="240178"/>
                </a:lnTo>
                <a:cubicBezTo>
                  <a:pt x="3832992" y="2229552"/>
                  <a:pt x="9706542" y="1851108"/>
                  <a:pt x="12192000" y="0"/>
                </a:cubicBezTo>
                <a:close/>
              </a:path>
            </a:pathLst>
          </a:custGeom>
          <a:solidFill>
            <a:srgbClr val="0031A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solidFill>
                <a:srgbClr val="FFFFFF"/>
              </a:solidFill>
              <a:latin typeface="思源黑体 CN Normal" panose="020B0400000000000000" pitchFamily="34" charset="-122"/>
              <a:ea typeface="思源黑体 CN Normal" panose="020B0400000000000000" pitchFamily="34" charset="-122"/>
            </a:endParaRPr>
          </a:p>
        </p:txBody>
      </p:sp>
      <p:grpSp>
        <p:nvGrpSpPr>
          <p:cNvPr id="14" name="组合 13"/>
          <p:cNvGrpSpPr/>
          <p:nvPr/>
        </p:nvGrpSpPr>
        <p:grpSpPr>
          <a:xfrm>
            <a:off x="8702433" y="2987105"/>
            <a:ext cx="2458314" cy="2677878"/>
            <a:chOff x="8702433" y="3268410"/>
            <a:chExt cx="2458314" cy="2677878"/>
          </a:xfrm>
        </p:grpSpPr>
        <p:pic>
          <p:nvPicPr>
            <p:cNvPr id="90" name="图片 89"/>
            <p:cNvPicPr>
              <a:picLocks noChangeAspect="1"/>
            </p:cNvPicPr>
            <p:nvPr/>
          </p:nvPicPr>
          <p:blipFill>
            <a:blip r:embed="rId2"/>
            <a:stretch>
              <a:fillRect/>
            </a:stretch>
          </p:blipFill>
          <p:spPr>
            <a:xfrm>
              <a:off x="9335820" y="4006604"/>
              <a:ext cx="1299491" cy="1082675"/>
            </a:xfrm>
            <a:prstGeom prst="rect">
              <a:avLst/>
            </a:prstGeom>
          </p:spPr>
        </p:pic>
        <p:grpSp>
          <p:nvGrpSpPr>
            <p:cNvPr id="105" name="组合 104"/>
            <p:cNvGrpSpPr/>
            <p:nvPr/>
          </p:nvGrpSpPr>
          <p:grpSpPr>
            <a:xfrm>
              <a:off x="8702433" y="3268410"/>
              <a:ext cx="2458314" cy="2677878"/>
              <a:chOff x="8709633" y="2631974"/>
              <a:chExt cx="2552419" cy="3024238"/>
            </a:xfrm>
          </p:grpSpPr>
          <p:sp>
            <p:nvSpPr>
              <p:cNvPr id="103" name="任意多边形 7"/>
              <p:cNvSpPr/>
              <p:nvPr/>
            </p:nvSpPr>
            <p:spPr bwMode="auto">
              <a:xfrm rot="5400000">
                <a:off x="8201245" y="3140361"/>
                <a:ext cx="2752760" cy="1735985"/>
              </a:xfrm>
              <a:custGeom>
                <a:avLst/>
                <a:gdLst>
                  <a:gd name="T0" fmla="*/ 224 w 2848"/>
                  <a:gd name="T1" fmla="*/ 484 h 1795"/>
                  <a:gd name="T2" fmla="*/ 231 w 2848"/>
                  <a:gd name="T3" fmla="*/ 587 h 1795"/>
                  <a:gd name="T4" fmla="*/ 246 w 2848"/>
                  <a:gd name="T5" fmla="*/ 687 h 1795"/>
                  <a:gd name="T6" fmla="*/ 267 w 2848"/>
                  <a:gd name="T7" fmla="*/ 785 h 1795"/>
                  <a:gd name="T8" fmla="*/ 295 w 2848"/>
                  <a:gd name="T9" fmla="*/ 881 h 1795"/>
                  <a:gd name="T10" fmla="*/ 329 w 2848"/>
                  <a:gd name="T11" fmla="*/ 973 h 1795"/>
                  <a:gd name="T12" fmla="*/ 371 w 2848"/>
                  <a:gd name="T13" fmla="*/ 1062 h 1795"/>
                  <a:gd name="T14" fmla="*/ 419 w 2848"/>
                  <a:gd name="T15" fmla="*/ 1147 h 1795"/>
                  <a:gd name="T16" fmla="*/ 472 w 2848"/>
                  <a:gd name="T17" fmla="*/ 1228 h 1795"/>
                  <a:gd name="T18" fmla="*/ 531 w 2848"/>
                  <a:gd name="T19" fmla="*/ 1305 h 1795"/>
                  <a:gd name="T20" fmla="*/ 595 w 2848"/>
                  <a:gd name="T21" fmla="*/ 1377 h 1795"/>
                  <a:gd name="T22" fmla="*/ 665 w 2848"/>
                  <a:gd name="T23" fmla="*/ 1445 h 1795"/>
                  <a:gd name="T24" fmla="*/ 739 w 2848"/>
                  <a:gd name="T25" fmla="*/ 1508 h 1795"/>
                  <a:gd name="T26" fmla="*/ 817 w 2848"/>
                  <a:gd name="T27" fmla="*/ 1565 h 1795"/>
                  <a:gd name="T28" fmla="*/ 900 w 2848"/>
                  <a:gd name="T29" fmla="*/ 1617 h 1795"/>
                  <a:gd name="T30" fmla="*/ 986 w 2848"/>
                  <a:gd name="T31" fmla="*/ 1662 h 1795"/>
                  <a:gd name="T32" fmla="*/ 1076 w 2848"/>
                  <a:gd name="T33" fmla="*/ 1702 h 1795"/>
                  <a:gd name="T34" fmla="*/ 1169 w 2848"/>
                  <a:gd name="T35" fmla="*/ 1734 h 1795"/>
                  <a:gd name="T36" fmla="*/ 1266 w 2848"/>
                  <a:gd name="T37" fmla="*/ 1761 h 1795"/>
                  <a:gd name="T38" fmla="*/ 1365 w 2848"/>
                  <a:gd name="T39" fmla="*/ 1780 h 1795"/>
                  <a:gd name="T40" fmla="*/ 1467 w 2848"/>
                  <a:gd name="T41" fmla="*/ 1790 h 1795"/>
                  <a:gd name="T42" fmla="*/ 1569 w 2848"/>
                  <a:gd name="T43" fmla="*/ 1795 h 1795"/>
                  <a:gd name="T44" fmla="*/ 1680 w 2848"/>
                  <a:gd name="T45" fmla="*/ 1790 h 1795"/>
                  <a:gd name="T46" fmla="*/ 1842 w 2848"/>
                  <a:gd name="T47" fmla="*/ 1767 h 1795"/>
                  <a:gd name="T48" fmla="*/ 1997 w 2848"/>
                  <a:gd name="T49" fmla="*/ 1725 h 1795"/>
                  <a:gd name="T50" fmla="*/ 2143 w 2848"/>
                  <a:gd name="T51" fmla="*/ 1666 h 1795"/>
                  <a:gd name="T52" fmla="*/ 2281 w 2848"/>
                  <a:gd name="T53" fmla="*/ 1592 h 1795"/>
                  <a:gd name="T54" fmla="*/ 2408 w 2848"/>
                  <a:gd name="T55" fmla="*/ 1501 h 1795"/>
                  <a:gd name="T56" fmla="*/ 2525 w 2848"/>
                  <a:gd name="T57" fmla="*/ 1397 h 1795"/>
                  <a:gd name="T58" fmla="*/ 2627 w 2848"/>
                  <a:gd name="T59" fmla="*/ 1280 h 1795"/>
                  <a:gd name="T60" fmla="*/ 2716 w 2848"/>
                  <a:gd name="T61" fmla="*/ 1153 h 1795"/>
                  <a:gd name="T62" fmla="*/ 2790 w 2848"/>
                  <a:gd name="T63" fmla="*/ 1015 h 1795"/>
                  <a:gd name="T64" fmla="*/ 2848 w 2848"/>
                  <a:gd name="T65" fmla="*/ 867 h 1795"/>
                  <a:gd name="T66" fmla="*/ 2721 w 2848"/>
                  <a:gd name="T67" fmla="*/ 994 h 1795"/>
                  <a:gd name="T68" fmla="*/ 2691 w 2848"/>
                  <a:gd name="T69" fmla="*/ 1003 h 1795"/>
                  <a:gd name="T70" fmla="*/ 2671 w 2848"/>
                  <a:gd name="T71" fmla="*/ 999 h 1795"/>
                  <a:gd name="T72" fmla="*/ 2415 w 2848"/>
                  <a:gd name="T73" fmla="*/ 749 h 1795"/>
                  <a:gd name="T74" fmla="*/ 2390 w 2848"/>
                  <a:gd name="T75" fmla="*/ 813 h 1795"/>
                  <a:gd name="T76" fmla="*/ 2343 w 2848"/>
                  <a:gd name="T77" fmla="*/ 905 h 1795"/>
                  <a:gd name="T78" fmla="*/ 2286 w 2848"/>
                  <a:gd name="T79" fmla="*/ 990 h 1795"/>
                  <a:gd name="T80" fmla="*/ 2220 w 2848"/>
                  <a:gd name="T81" fmla="*/ 1066 h 1795"/>
                  <a:gd name="T82" fmla="*/ 2146 w 2848"/>
                  <a:gd name="T83" fmla="*/ 1136 h 1795"/>
                  <a:gd name="T84" fmla="*/ 2064 w 2848"/>
                  <a:gd name="T85" fmla="*/ 1198 h 1795"/>
                  <a:gd name="T86" fmla="*/ 1976 w 2848"/>
                  <a:gd name="T87" fmla="*/ 1249 h 1795"/>
                  <a:gd name="T88" fmla="*/ 1882 w 2848"/>
                  <a:gd name="T89" fmla="*/ 1291 h 1795"/>
                  <a:gd name="T90" fmla="*/ 1782 w 2848"/>
                  <a:gd name="T91" fmla="*/ 1320 h 1795"/>
                  <a:gd name="T92" fmla="*/ 1678 w 2848"/>
                  <a:gd name="T93" fmla="*/ 1339 h 1795"/>
                  <a:gd name="T94" fmla="*/ 1569 w 2848"/>
                  <a:gd name="T95" fmla="*/ 1346 h 1795"/>
                  <a:gd name="T96" fmla="*/ 1478 w 2848"/>
                  <a:gd name="T97" fmla="*/ 1342 h 1795"/>
                  <a:gd name="T98" fmla="*/ 1345 w 2848"/>
                  <a:gd name="T99" fmla="*/ 1318 h 1795"/>
                  <a:gd name="T100" fmla="*/ 1221 w 2848"/>
                  <a:gd name="T101" fmla="*/ 1275 h 1795"/>
                  <a:gd name="T102" fmla="*/ 1104 w 2848"/>
                  <a:gd name="T103" fmla="*/ 1216 h 1795"/>
                  <a:gd name="T104" fmla="*/ 999 w 2848"/>
                  <a:gd name="T105" fmla="*/ 1141 h 1795"/>
                  <a:gd name="T106" fmla="*/ 906 w 2848"/>
                  <a:gd name="T107" fmla="*/ 1052 h 1795"/>
                  <a:gd name="T108" fmla="*/ 825 w 2848"/>
                  <a:gd name="T109" fmla="*/ 951 h 1795"/>
                  <a:gd name="T110" fmla="*/ 760 w 2848"/>
                  <a:gd name="T111" fmla="*/ 839 h 1795"/>
                  <a:gd name="T112" fmla="*/ 713 w 2848"/>
                  <a:gd name="T113" fmla="*/ 716 h 1795"/>
                  <a:gd name="T114" fmla="*/ 683 w 2848"/>
                  <a:gd name="T115" fmla="*/ 586 h 1795"/>
                  <a:gd name="T116" fmla="*/ 673 w 2848"/>
                  <a:gd name="T117" fmla="*/ 449 h 1795"/>
                  <a:gd name="T118" fmla="*/ 0 w 2848"/>
                  <a:gd name="T119" fmla="*/ 449 h 1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8"/>
                  <a:gd name="T181" fmla="*/ 0 h 1795"/>
                  <a:gd name="T182" fmla="*/ 2848 w 2848"/>
                  <a:gd name="T183" fmla="*/ 1795 h 179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8" h="1795">
                    <a:moveTo>
                      <a:pt x="224" y="449"/>
                    </a:moveTo>
                    <a:lnTo>
                      <a:pt x="224" y="449"/>
                    </a:lnTo>
                    <a:lnTo>
                      <a:pt x="224" y="484"/>
                    </a:lnTo>
                    <a:lnTo>
                      <a:pt x="226" y="519"/>
                    </a:lnTo>
                    <a:lnTo>
                      <a:pt x="228" y="553"/>
                    </a:lnTo>
                    <a:lnTo>
                      <a:pt x="231" y="587"/>
                    </a:lnTo>
                    <a:lnTo>
                      <a:pt x="235" y="620"/>
                    </a:lnTo>
                    <a:lnTo>
                      <a:pt x="240" y="654"/>
                    </a:lnTo>
                    <a:lnTo>
                      <a:pt x="246" y="687"/>
                    </a:lnTo>
                    <a:lnTo>
                      <a:pt x="252" y="720"/>
                    </a:lnTo>
                    <a:lnTo>
                      <a:pt x="259" y="754"/>
                    </a:lnTo>
                    <a:lnTo>
                      <a:pt x="267" y="785"/>
                    </a:lnTo>
                    <a:lnTo>
                      <a:pt x="275" y="817"/>
                    </a:lnTo>
                    <a:lnTo>
                      <a:pt x="285" y="849"/>
                    </a:lnTo>
                    <a:lnTo>
                      <a:pt x="295" y="881"/>
                    </a:lnTo>
                    <a:lnTo>
                      <a:pt x="306" y="912"/>
                    </a:lnTo>
                    <a:lnTo>
                      <a:pt x="318" y="942"/>
                    </a:lnTo>
                    <a:lnTo>
                      <a:pt x="329" y="973"/>
                    </a:lnTo>
                    <a:lnTo>
                      <a:pt x="342" y="1003"/>
                    </a:lnTo>
                    <a:lnTo>
                      <a:pt x="357" y="1032"/>
                    </a:lnTo>
                    <a:lnTo>
                      <a:pt x="371" y="1062"/>
                    </a:lnTo>
                    <a:lnTo>
                      <a:pt x="386" y="1090"/>
                    </a:lnTo>
                    <a:lnTo>
                      <a:pt x="403" y="1118"/>
                    </a:lnTo>
                    <a:lnTo>
                      <a:pt x="419" y="1147"/>
                    </a:lnTo>
                    <a:lnTo>
                      <a:pt x="436" y="1174"/>
                    </a:lnTo>
                    <a:lnTo>
                      <a:pt x="453" y="1201"/>
                    </a:lnTo>
                    <a:lnTo>
                      <a:pt x="472" y="1228"/>
                    </a:lnTo>
                    <a:lnTo>
                      <a:pt x="491" y="1254"/>
                    </a:lnTo>
                    <a:lnTo>
                      <a:pt x="511" y="1280"/>
                    </a:lnTo>
                    <a:lnTo>
                      <a:pt x="531" y="1305"/>
                    </a:lnTo>
                    <a:lnTo>
                      <a:pt x="553" y="1330"/>
                    </a:lnTo>
                    <a:lnTo>
                      <a:pt x="574" y="1353"/>
                    </a:lnTo>
                    <a:lnTo>
                      <a:pt x="595" y="1377"/>
                    </a:lnTo>
                    <a:lnTo>
                      <a:pt x="618" y="1401"/>
                    </a:lnTo>
                    <a:lnTo>
                      <a:pt x="641" y="1423"/>
                    </a:lnTo>
                    <a:lnTo>
                      <a:pt x="665" y="1445"/>
                    </a:lnTo>
                    <a:lnTo>
                      <a:pt x="690" y="1467"/>
                    </a:lnTo>
                    <a:lnTo>
                      <a:pt x="713" y="1487"/>
                    </a:lnTo>
                    <a:lnTo>
                      <a:pt x="739" y="1508"/>
                    </a:lnTo>
                    <a:lnTo>
                      <a:pt x="764" y="1527"/>
                    </a:lnTo>
                    <a:lnTo>
                      <a:pt x="791" y="1546"/>
                    </a:lnTo>
                    <a:lnTo>
                      <a:pt x="817" y="1565"/>
                    </a:lnTo>
                    <a:lnTo>
                      <a:pt x="844" y="1582"/>
                    </a:lnTo>
                    <a:lnTo>
                      <a:pt x="872" y="1600"/>
                    </a:lnTo>
                    <a:lnTo>
                      <a:pt x="900" y="1617"/>
                    </a:lnTo>
                    <a:lnTo>
                      <a:pt x="928" y="1632"/>
                    </a:lnTo>
                    <a:lnTo>
                      <a:pt x="957" y="1647"/>
                    </a:lnTo>
                    <a:lnTo>
                      <a:pt x="986" y="1662"/>
                    </a:lnTo>
                    <a:lnTo>
                      <a:pt x="1016" y="1676"/>
                    </a:lnTo>
                    <a:lnTo>
                      <a:pt x="1046" y="1689"/>
                    </a:lnTo>
                    <a:lnTo>
                      <a:pt x="1076" y="1702"/>
                    </a:lnTo>
                    <a:lnTo>
                      <a:pt x="1106" y="1714"/>
                    </a:lnTo>
                    <a:lnTo>
                      <a:pt x="1138" y="1724"/>
                    </a:lnTo>
                    <a:lnTo>
                      <a:pt x="1169" y="1734"/>
                    </a:lnTo>
                    <a:lnTo>
                      <a:pt x="1201" y="1743"/>
                    </a:lnTo>
                    <a:lnTo>
                      <a:pt x="1233" y="1752"/>
                    </a:lnTo>
                    <a:lnTo>
                      <a:pt x="1266" y="1761"/>
                    </a:lnTo>
                    <a:lnTo>
                      <a:pt x="1299" y="1768"/>
                    </a:lnTo>
                    <a:lnTo>
                      <a:pt x="1332" y="1774"/>
                    </a:lnTo>
                    <a:lnTo>
                      <a:pt x="1365" y="1780"/>
                    </a:lnTo>
                    <a:lnTo>
                      <a:pt x="1398" y="1784"/>
                    </a:lnTo>
                    <a:lnTo>
                      <a:pt x="1432" y="1788"/>
                    </a:lnTo>
                    <a:lnTo>
                      <a:pt x="1467" y="1790"/>
                    </a:lnTo>
                    <a:lnTo>
                      <a:pt x="1501" y="1793"/>
                    </a:lnTo>
                    <a:lnTo>
                      <a:pt x="1535" y="1794"/>
                    </a:lnTo>
                    <a:lnTo>
                      <a:pt x="1569" y="1795"/>
                    </a:lnTo>
                    <a:lnTo>
                      <a:pt x="1625" y="1794"/>
                    </a:lnTo>
                    <a:lnTo>
                      <a:pt x="1680" y="1790"/>
                    </a:lnTo>
                    <a:lnTo>
                      <a:pt x="1735" y="1784"/>
                    </a:lnTo>
                    <a:lnTo>
                      <a:pt x="1789" y="1777"/>
                    </a:lnTo>
                    <a:lnTo>
                      <a:pt x="1842" y="1767"/>
                    </a:lnTo>
                    <a:lnTo>
                      <a:pt x="1894" y="1755"/>
                    </a:lnTo>
                    <a:lnTo>
                      <a:pt x="1946" y="1742"/>
                    </a:lnTo>
                    <a:lnTo>
                      <a:pt x="1997" y="1725"/>
                    </a:lnTo>
                    <a:lnTo>
                      <a:pt x="2046" y="1708"/>
                    </a:lnTo>
                    <a:lnTo>
                      <a:pt x="2096" y="1688"/>
                    </a:lnTo>
                    <a:lnTo>
                      <a:pt x="2143" y="1666"/>
                    </a:lnTo>
                    <a:lnTo>
                      <a:pt x="2191" y="1643"/>
                    </a:lnTo>
                    <a:lnTo>
                      <a:pt x="2237" y="1618"/>
                    </a:lnTo>
                    <a:lnTo>
                      <a:pt x="2281" y="1592"/>
                    </a:lnTo>
                    <a:lnTo>
                      <a:pt x="2325" y="1562"/>
                    </a:lnTo>
                    <a:lnTo>
                      <a:pt x="2368" y="1533"/>
                    </a:lnTo>
                    <a:lnTo>
                      <a:pt x="2408" y="1501"/>
                    </a:lnTo>
                    <a:lnTo>
                      <a:pt x="2448" y="1468"/>
                    </a:lnTo>
                    <a:lnTo>
                      <a:pt x="2487" y="1434"/>
                    </a:lnTo>
                    <a:lnTo>
                      <a:pt x="2525" y="1397"/>
                    </a:lnTo>
                    <a:lnTo>
                      <a:pt x="2560" y="1359"/>
                    </a:lnTo>
                    <a:lnTo>
                      <a:pt x="2594" y="1322"/>
                    </a:lnTo>
                    <a:lnTo>
                      <a:pt x="2627" y="1280"/>
                    </a:lnTo>
                    <a:lnTo>
                      <a:pt x="2658" y="1239"/>
                    </a:lnTo>
                    <a:lnTo>
                      <a:pt x="2689" y="1196"/>
                    </a:lnTo>
                    <a:lnTo>
                      <a:pt x="2716" y="1153"/>
                    </a:lnTo>
                    <a:lnTo>
                      <a:pt x="2743" y="1108"/>
                    </a:lnTo>
                    <a:lnTo>
                      <a:pt x="2768" y="1062"/>
                    </a:lnTo>
                    <a:lnTo>
                      <a:pt x="2790" y="1015"/>
                    </a:lnTo>
                    <a:lnTo>
                      <a:pt x="2812" y="966"/>
                    </a:lnTo>
                    <a:lnTo>
                      <a:pt x="2832" y="918"/>
                    </a:lnTo>
                    <a:lnTo>
                      <a:pt x="2848" y="867"/>
                    </a:lnTo>
                    <a:lnTo>
                      <a:pt x="2728" y="987"/>
                    </a:lnTo>
                    <a:lnTo>
                      <a:pt x="2721" y="994"/>
                    </a:lnTo>
                    <a:lnTo>
                      <a:pt x="2711" y="999"/>
                    </a:lnTo>
                    <a:lnTo>
                      <a:pt x="2702" y="1002"/>
                    </a:lnTo>
                    <a:lnTo>
                      <a:pt x="2691" y="1003"/>
                    </a:lnTo>
                    <a:lnTo>
                      <a:pt x="2681" y="1002"/>
                    </a:lnTo>
                    <a:lnTo>
                      <a:pt x="2671" y="999"/>
                    </a:lnTo>
                    <a:lnTo>
                      <a:pt x="2662" y="994"/>
                    </a:lnTo>
                    <a:lnTo>
                      <a:pt x="2653" y="987"/>
                    </a:lnTo>
                    <a:lnTo>
                      <a:pt x="2415" y="749"/>
                    </a:lnTo>
                    <a:lnTo>
                      <a:pt x="2403" y="782"/>
                    </a:lnTo>
                    <a:lnTo>
                      <a:pt x="2390" y="813"/>
                    </a:lnTo>
                    <a:lnTo>
                      <a:pt x="2375" y="844"/>
                    </a:lnTo>
                    <a:lnTo>
                      <a:pt x="2359" y="875"/>
                    </a:lnTo>
                    <a:lnTo>
                      <a:pt x="2343" y="905"/>
                    </a:lnTo>
                    <a:lnTo>
                      <a:pt x="2325" y="933"/>
                    </a:lnTo>
                    <a:lnTo>
                      <a:pt x="2306" y="961"/>
                    </a:lnTo>
                    <a:lnTo>
                      <a:pt x="2286" y="990"/>
                    </a:lnTo>
                    <a:lnTo>
                      <a:pt x="2265" y="1016"/>
                    </a:lnTo>
                    <a:lnTo>
                      <a:pt x="2243" y="1042"/>
                    </a:lnTo>
                    <a:lnTo>
                      <a:pt x="2220" y="1066"/>
                    </a:lnTo>
                    <a:lnTo>
                      <a:pt x="2196" y="1091"/>
                    </a:lnTo>
                    <a:lnTo>
                      <a:pt x="2172" y="1114"/>
                    </a:lnTo>
                    <a:lnTo>
                      <a:pt x="2146" y="1136"/>
                    </a:lnTo>
                    <a:lnTo>
                      <a:pt x="2120" y="1157"/>
                    </a:lnTo>
                    <a:lnTo>
                      <a:pt x="2093" y="1179"/>
                    </a:lnTo>
                    <a:lnTo>
                      <a:pt x="2064" y="1198"/>
                    </a:lnTo>
                    <a:lnTo>
                      <a:pt x="2036" y="1215"/>
                    </a:lnTo>
                    <a:lnTo>
                      <a:pt x="2006" y="1233"/>
                    </a:lnTo>
                    <a:lnTo>
                      <a:pt x="1976" y="1249"/>
                    </a:lnTo>
                    <a:lnTo>
                      <a:pt x="1945" y="1264"/>
                    </a:lnTo>
                    <a:lnTo>
                      <a:pt x="1914" y="1278"/>
                    </a:lnTo>
                    <a:lnTo>
                      <a:pt x="1882" y="1291"/>
                    </a:lnTo>
                    <a:lnTo>
                      <a:pt x="1849" y="1301"/>
                    </a:lnTo>
                    <a:lnTo>
                      <a:pt x="1816" y="1312"/>
                    </a:lnTo>
                    <a:lnTo>
                      <a:pt x="1782" y="1320"/>
                    </a:lnTo>
                    <a:lnTo>
                      <a:pt x="1748" y="1329"/>
                    </a:lnTo>
                    <a:lnTo>
                      <a:pt x="1713" y="1334"/>
                    </a:lnTo>
                    <a:lnTo>
                      <a:pt x="1678" y="1339"/>
                    </a:lnTo>
                    <a:lnTo>
                      <a:pt x="1643" y="1343"/>
                    </a:lnTo>
                    <a:lnTo>
                      <a:pt x="1606" y="1345"/>
                    </a:lnTo>
                    <a:lnTo>
                      <a:pt x="1569" y="1346"/>
                    </a:lnTo>
                    <a:lnTo>
                      <a:pt x="1523" y="1345"/>
                    </a:lnTo>
                    <a:lnTo>
                      <a:pt x="1478" y="1342"/>
                    </a:lnTo>
                    <a:lnTo>
                      <a:pt x="1434" y="1336"/>
                    </a:lnTo>
                    <a:lnTo>
                      <a:pt x="1389" y="1327"/>
                    </a:lnTo>
                    <a:lnTo>
                      <a:pt x="1345" y="1318"/>
                    </a:lnTo>
                    <a:lnTo>
                      <a:pt x="1303" y="1306"/>
                    </a:lnTo>
                    <a:lnTo>
                      <a:pt x="1261" y="1292"/>
                    </a:lnTo>
                    <a:lnTo>
                      <a:pt x="1221" y="1275"/>
                    </a:lnTo>
                    <a:lnTo>
                      <a:pt x="1181" y="1258"/>
                    </a:lnTo>
                    <a:lnTo>
                      <a:pt x="1142" y="1238"/>
                    </a:lnTo>
                    <a:lnTo>
                      <a:pt x="1104" y="1216"/>
                    </a:lnTo>
                    <a:lnTo>
                      <a:pt x="1069" y="1193"/>
                    </a:lnTo>
                    <a:lnTo>
                      <a:pt x="1033" y="1168"/>
                    </a:lnTo>
                    <a:lnTo>
                      <a:pt x="999" y="1141"/>
                    </a:lnTo>
                    <a:lnTo>
                      <a:pt x="966" y="1114"/>
                    </a:lnTo>
                    <a:lnTo>
                      <a:pt x="935" y="1083"/>
                    </a:lnTo>
                    <a:lnTo>
                      <a:pt x="906" y="1052"/>
                    </a:lnTo>
                    <a:lnTo>
                      <a:pt x="877" y="1019"/>
                    </a:lnTo>
                    <a:lnTo>
                      <a:pt x="850" y="986"/>
                    </a:lnTo>
                    <a:lnTo>
                      <a:pt x="825" y="951"/>
                    </a:lnTo>
                    <a:lnTo>
                      <a:pt x="803" y="914"/>
                    </a:lnTo>
                    <a:lnTo>
                      <a:pt x="781" y="876"/>
                    </a:lnTo>
                    <a:lnTo>
                      <a:pt x="760" y="839"/>
                    </a:lnTo>
                    <a:lnTo>
                      <a:pt x="743" y="798"/>
                    </a:lnTo>
                    <a:lnTo>
                      <a:pt x="727" y="757"/>
                    </a:lnTo>
                    <a:lnTo>
                      <a:pt x="713" y="716"/>
                    </a:lnTo>
                    <a:lnTo>
                      <a:pt x="700" y="673"/>
                    </a:lnTo>
                    <a:lnTo>
                      <a:pt x="691" y="630"/>
                    </a:lnTo>
                    <a:lnTo>
                      <a:pt x="683" y="586"/>
                    </a:lnTo>
                    <a:lnTo>
                      <a:pt x="677" y="541"/>
                    </a:lnTo>
                    <a:lnTo>
                      <a:pt x="674" y="495"/>
                    </a:lnTo>
                    <a:lnTo>
                      <a:pt x="673" y="449"/>
                    </a:lnTo>
                    <a:lnTo>
                      <a:pt x="897" y="449"/>
                    </a:lnTo>
                    <a:lnTo>
                      <a:pt x="449" y="0"/>
                    </a:lnTo>
                    <a:lnTo>
                      <a:pt x="0" y="449"/>
                    </a:lnTo>
                    <a:lnTo>
                      <a:pt x="224" y="449"/>
                    </a:lnTo>
                    <a:close/>
                  </a:path>
                </a:pathLst>
              </a:custGeom>
              <a:gradFill>
                <a:gsLst>
                  <a:gs pos="15000">
                    <a:srgbClr val="3D87F4"/>
                  </a:gs>
                  <a:gs pos="100000">
                    <a:srgbClr val="0C5FD8"/>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b="1">
                  <a:solidFill>
                    <a:schemeClr val="lt1"/>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04" name="任意多边形 8"/>
              <p:cNvSpPr/>
              <p:nvPr/>
            </p:nvSpPr>
            <p:spPr bwMode="auto">
              <a:xfrm rot="5400000">
                <a:off x="9017680" y="3411840"/>
                <a:ext cx="2753726" cy="1735018"/>
              </a:xfrm>
              <a:custGeom>
                <a:avLst/>
                <a:gdLst>
                  <a:gd name="T0" fmla="*/ 2623 w 2849"/>
                  <a:gd name="T1" fmla="*/ 1311 h 1794"/>
                  <a:gd name="T2" fmla="*/ 2618 w 2849"/>
                  <a:gd name="T3" fmla="*/ 1208 h 1794"/>
                  <a:gd name="T4" fmla="*/ 2603 w 2849"/>
                  <a:gd name="T5" fmla="*/ 1106 h 1794"/>
                  <a:gd name="T6" fmla="*/ 2582 w 2849"/>
                  <a:gd name="T7" fmla="*/ 1008 h 1794"/>
                  <a:gd name="T8" fmla="*/ 2554 w 2849"/>
                  <a:gd name="T9" fmla="*/ 914 h 1794"/>
                  <a:gd name="T10" fmla="*/ 2518 w 2849"/>
                  <a:gd name="T11" fmla="*/ 822 h 1794"/>
                  <a:gd name="T12" fmla="*/ 2477 w 2849"/>
                  <a:gd name="T13" fmla="*/ 732 h 1794"/>
                  <a:gd name="T14" fmla="*/ 2430 w 2849"/>
                  <a:gd name="T15" fmla="*/ 647 h 1794"/>
                  <a:gd name="T16" fmla="*/ 2377 w 2849"/>
                  <a:gd name="T17" fmla="*/ 567 h 1794"/>
                  <a:gd name="T18" fmla="*/ 2318 w 2849"/>
                  <a:gd name="T19" fmla="*/ 489 h 1794"/>
                  <a:gd name="T20" fmla="*/ 2253 w 2849"/>
                  <a:gd name="T21" fmla="*/ 417 h 1794"/>
                  <a:gd name="T22" fmla="*/ 2183 w 2849"/>
                  <a:gd name="T23" fmla="*/ 350 h 1794"/>
                  <a:gd name="T24" fmla="*/ 2110 w 2849"/>
                  <a:gd name="T25" fmla="*/ 287 h 1794"/>
                  <a:gd name="T26" fmla="*/ 2031 w 2849"/>
                  <a:gd name="T27" fmla="*/ 229 h 1794"/>
                  <a:gd name="T28" fmla="*/ 1948 w 2849"/>
                  <a:gd name="T29" fmla="*/ 178 h 1794"/>
                  <a:gd name="T30" fmla="*/ 1862 w 2849"/>
                  <a:gd name="T31" fmla="*/ 132 h 1794"/>
                  <a:gd name="T32" fmla="*/ 1772 w 2849"/>
                  <a:gd name="T33" fmla="*/ 93 h 1794"/>
                  <a:gd name="T34" fmla="*/ 1679 w 2849"/>
                  <a:gd name="T35" fmla="*/ 60 h 1794"/>
                  <a:gd name="T36" fmla="*/ 1583 w 2849"/>
                  <a:gd name="T37" fmla="*/ 34 h 1794"/>
                  <a:gd name="T38" fmla="*/ 1484 w 2849"/>
                  <a:gd name="T39" fmla="*/ 15 h 1794"/>
                  <a:gd name="T40" fmla="*/ 1382 w 2849"/>
                  <a:gd name="T41" fmla="*/ 4 h 1794"/>
                  <a:gd name="T42" fmla="*/ 1278 w 2849"/>
                  <a:gd name="T43" fmla="*/ 0 h 1794"/>
                  <a:gd name="T44" fmla="*/ 1167 w 2849"/>
                  <a:gd name="T45" fmla="*/ 4 h 1794"/>
                  <a:gd name="T46" fmla="*/ 1007 w 2849"/>
                  <a:gd name="T47" fmla="*/ 27 h 1794"/>
                  <a:gd name="T48" fmla="*/ 852 w 2849"/>
                  <a:gd name="T49" fmla="*/ 68 h 1794"/>
                  <a:gd name="T50" fmla="*/ 704 w 2849"/>
                  <a:gd name="T51" fmla="*/ 128 h 1794"/>
                  <a:gd name="T52" fmla="*/ 568 w 2849"/>
                  <a:gd name="T53" fmla="*/ 203 h 1794"/>
                  <a:gd name="T54" fmla="*/ 440 w 2849"/>
                  <a:gd name="T55" fmla="*/ 293 h 1794"/>
                  <a:gd name="T56" fmla="*/ 324 w 2849"/>
                  <a:gd name="T57" fmla="*/ 397 h 1794"/>
                  <a:gd name="T58" fmla="*/ 222 w 2849"/>
                  <a:gd name="T59" fmla="*/ 514 h 1794"/>
                  <a:gd name="T60" fmla="*/ 132 w 2849"/>
                  <a:gd name="T61" fmla="*/ 641 h 1794"/>
                  <a:gd name="T62" fmla="*/ 57 w 2849"/>
                  <a:gd name="T63" fmla="*/ 779 h 1794"/>
                  <a:gd name="T64" fmla="*/ 0 w 2849"/>
                  <a:gd name="T65" fmla="*/ 927 h 1794"/>
                  <a:gd name="T66" fmla="*/ 128 w 2849"/>
                  <a:gd name="T67" fmla="*/ 801 h 1794"/>
                  <a:gd name="T68" fmla="*/ 158 w 2849"/>
                  <a:gd name="T69" fmla="*/ 791 h 1794"/>
                  <a:gd name="T70" fmla="*/ 178 w 2849"/>
                  <a:gd name="T71" fmla="*/ 795 h 1794"/>
                  <a:gd name="T72" fmla="*/ 433 w 2849"/>
                  <a:gd name="T73" fmla="*/ 1045 h 1794"/>
                  <a:gd name="T74" fmla="*/ 459 w 2849"/>
                  <a:gd name="T75" fmla="*/ 981 h 1794"/>
                  <a:gd name="T76" fmla="*/ 506 w 2849"/>
                  <a:gd name="T77" fmla="*/ 890 h 1794"/>
                  <a:gd name="T78" fmla="*/ 563 w 2849"/>
                  <a:gd name="T79" fmla="*/ 805 h 1794"/>
                  <a:gd name="T80" fmla="*/ 628 w 2849"/>
                  <a:gd name="T81" fmla="*/ 727 h 1794"/>
                  <a:gd name="T82" fmla="*/ 702 w 2849"/>
                  <a:gd name="T83" fmla="*/ 658 h 1794"/>
                  <a:gd name="T84" fmla="*/ 784 w 2849"/>
                  <a:gd name="T85" fmla="*/ 596 h 1794"/>
                  <a:gd name="T86" fmla="*/ 872 w 2849"/>
                  <a:gd name="T87" fmla="*/ 546 h 1794"/>
                  <a:gd name="T88" fmla="*/ 967 w 2849"/>
                  <a:gd name="T89" fmla="*/ 504 h 1794"/>
                  <a:gd name="T90" fmla="*/ 1066 w 2849"/>
                  <a:gd name="T91" fmla="*/ 473 h 1794"/>
                  <a:gd name="T92" fmla="*/ 1171 w 2849"/>
                  <a:gd name="T93" fmla="*/ 455 h 1794"/>
                  <a:gd name="T94" fmla="*/ 1278 w 2849"/>
                  <a:gd name="T95" fmla="*/ 448 h 1794"/>
                  <a:gd name="T96" fmla="*/ 1371 w 2849"/>
                  <a:gd name="T97" fmla="*/ 452 h 1794"/>
                  <a:gd name="T98" fmla="*/ 1503 w 2849"/>
                  <a:gd name="T99" fmla="*/ 476 h 1794"/>
                  <a:gd name="T100" fmla="*/ 1628 w 2849"/>
                  <a:gd name="T101" fmla="*/ 518 h 1794"/>
                  <a:gd name="T102" fmla="*/ 1744 w 2849"/>
                  <a:gd name="T103" fmla="*/ 577 h 1794"/>
                  <a:gd name="T104" fmla="*/ 1850 w 2849"/>
                  <a:gd name="T105" fmla="*/ 653 h 1794"/>
                  <a:gd name="T106" fmla="*/ 1943 w 2849"/>
                  <a:gd name="T107" fmla="*/ 742 h 1794"/>
                  <a:gd name="T108" fmla="*/ 2022 w 2849"/>
                  <a:gd name="T109" fmla="*/ 843 h 1794"/>
                  <a:gd name="T110" fmla="*/ 2087 w 2849"/>
                  <a:gd name="T111" fmla="*/ 956 h 1794"/>
                  <a:gd name="T112" fmla="*/ 2136 w 2849"/>
                  <a:gd name="T113" fmla="*/ 1078 h 1794"/>
                  <a:gd name="T114" fmla="*/ 2165 w 2849"/>
                  <a:gd name="T115" fmla="*/ 1208 h 1794"/>
                  <a:gd name="T116" fmla="*/ 2176 w 2849"/>
                  <a:gd name="T117" fmla="*/ 1345 h 1794"/>
                  <a:gd name="T118" fmla="*/ 2849 w 2849"/>
                  <a:gd name="T119" fmla="*/ 1345 h 17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9"/>
                  <a:gd name="T181" fmla="*/ 0 h 1794"/>
                  <a:gd name="T182" fmla="*/ 2849 w 2849"/>
                  <a:gd name="T183" fmla="*/ 1794 h 179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9" h="1794">
                    <a:moveTo>
                      <a:pt x="2625" y="1345"/>
                    </a:moveTo>
                    <a:lnTo>
                      <a:pt x="2625" y="1345"/>
                    </a:lnTo>
                    <a:lnTo>
                      <a:pt x="2623" y="1311"/>
                    </a:lnTo>
                    <a:lnTo>
                      <a:pt x="2622" y="1276"/>
                    </a:lnTo>
                    <a:lnTo>
                      <a:pt x="2620" y="1242"/>
                    </a:lnTo>
                    <a:lnTo>
                      <a:pt x="2618" y="1208"/>
                    </a:lnTo>
                    <a:lnTo>
                      <a:pt x="2614" y="1174"/>
                    </a:lnTo>
                    <a:lnTo>
                      <a:pt x="2609" y="1141"/>
                    </a:lnTo>
                    <a:lnTo>
                      <a:pt x="2603" y="1106"/>
                    </a:lnTo>
                    <a:lnTo>
                      <a:pt x="2597" y="1075"/>
                    </a:lnTo>
                    <a:lnTo>
                      <a:pt x="2590" y="1041"/>
                    </a:lnTo>
                    <a:lnTo>
                      <a:pt x="2582" y="1008"/>
                    </a:lnTo>
                    <a:lnTo>
                      <a:pt x="2574" y="977"/>
                    </a:lnTo>
                    <a:lnTo>
                      <a:pt x="2564" y="945"/>
                    </a:lnTo>
                    <a:lnTo>
                      <a:pt x="2554" y="914"/>
                    </a:lnTo>
                    <a:lnTo>
                      <a:pt x="2543" y="882"/>
                    </a:lnTo>
                    <a:lnTo>
                      <a:pt x="2531" y="851"/>
                    </a:lnTo>
                    <a:lnTo>
                      <a:pt x="2518" y="822"/>
                    </a:lnTo>
                    <a:lnTo>
                      <a:pt x="2505" y="791"/>
                    </a:lnTo>
                    <a:lnTo>
                      <a:pt x="2491" y="762"/>
                    </a:lnTo>
                    <a:lnTo>
                      <a:pt x="2477" y="732"/>
                    </a:lnTo>
                    <a:lnTo>
                      <a:pt x="2462" y="704"/>
                    </a:lnTo>
                    <a:lnTo>
                      <a:pt x="2446" y="675"/>
                    </a:lnTo>
                    <a:lnTo>
                      <a:pt x="2430" y="647"/>
                    </a:lnTo>
                    <a:lnTo>
                      <a:pt x="2412" y="620"/>
                    </a:lnTo>
                    <a:lnTo>
                      <a:pt x="2394" y="593"/>
                    </a:lnTo>
                    <a:lnTo>
                      <a:pt x="2377" y="567"/>
                    </a:lnTo>
                    <a:lnTo>
                      <a:pt x="2357" y="540"/>
                    </a:lnTo>
                    <a:lnTo>
                      <a:pt x="2338" y="515"/>
                    </a:lnTo>
                    <a:lnTo>
                      <a:pt x="2318" y="489"/>
                    </a:lnTo>
                    <a:lnTo>
                      <a:pt x="2296" y="464"/>
                    </a:lnTo>
                    <a:lnTo>
                      <a:pt x="2275" y="440"/>
                    </a:lnTo>
                    <a:lnTo>
                      <a:pt x="2253" y="417"/>
                    </a:lnTo>
                    <a:lnTo>
                      <a:pt x="2230" y="393"/>
                    </a:lnTo>
                    <a:lnTo>
                      <a:pt x="2207" y="371"/>
                    </a:lnTo>
                    <a:lnTo>
                      <a:pt x="2183" y="350"/>
                    </a:lnTo>
                    <a:lnTo>
                      <a:pt x="2159" y="328"/>
                    </a:lnTo>
                    <a:lnTo>
                      <a:pt x="2135" y="307"/>
                    </a:lnTo>
                    <a:lnTo>
                      <a:pt x="2110" y="287"/>
                    </a:lnTo>
                    <a:lnTo>
                      <a:pt x="2084" y="267"/>
                    </a:lnTo>
                    <a:lnTo>
                      <a:pt x="2058" y="248"/>
                    </a:lnTo>
                    <a:lnTo>
                      <a:pt x="2031" y="229"/>
                    </a:lnTo>
                    <a:lnTo>
                      <a:pt x="2003" y="211"/>
                    </a:lnTo>
                    <a:lnTo>
                      <a:pt x="1976" y="195"/>
                    </a:lnTo>
                    <a:lnTo>
                      <a:pt x="1948" y="178"/>
                    </a:lnTo>
                    <a:lnTo>
                      <a:pt x="1920" y="162"/>
                    </a:lnTo>
                    <a:lnTo>
                      <a:pt x="1891" y="146"/>
                    </a:lnTo>
                    <a:lnTo>
                      <a:pt x="1862" y="132"/>
                    </a:lnTo>
                    <a:lnTo>
                      <a:pt x="1832" y="118"/>
                    </a:lnTo>
                    <a:lnTo>
                      <a:pt x="1803" y="105"/>
                    </a:lnTo>
                    <a:lnTo>
                      <a:pt x="1772" y="93"/>
                    </a:lnTo>
                    <a:lnTo>
                      <a:pt x="1741" y="81"/>
                    </a:lnTo>
                    <a:lnTo>
                      <a:pt x="1711" y="71"/>
                    </a:lnTo>
                    <a:lnTo>
                      <a:pt x="1679" y="60"/>
                    </a:lnTo>
                    <a:lnTo>
                      <a:pt x="1647" y="51"/>
                    </a:lnTo>
                    <a:lnTo>
                      <a:pt x="1615" y="43"/>
                    </a:lnTo>
                    <a:lnTo>
                      <a:pt x="1583" y="34"/>
                    </a:lnTo>
                    <a:lnTo>
                      <a:pt x="1550" y="27"/>
                    </a:lnTo>
                    <a:lnTo>
                      <a:pt x="1517" y="20"/>
                    </a:lnTo>
                    <a:lnTo>
                      <a:pt x="1484" y="15"/>
                    </a:lnTo>
                    <a:lnTo>
                      <a:pt x="1450" y="11"/>
                    </a:lnTo>
                    <a:lnTo>
                      <a:pt x="1417" y="7"/>
                    </a:lnTo>
                    <a:lnTo>
                      <a:pt x="1382" y="4"/>
                    </a:lnTo>
                    <a:lnTo>
                      <a:pt x="1348" y="1"/>
                    </a:lnTo>
                    <a:lnTo>
                      <a:pt x="1314" y="0"/>
                    </a:lnTo>
                    <a:lnTo>
                      <a:pt x="1278" y="0"/>
                    </a:lnTo>
                    <a:lnTo>
                      <a:pt x="1223" y="1"/>
                    </a:lnTo>
                    <a:lnTo>
                      <a:pt x="1167" y="4"/>
                    </a:lnTo>
                    <a:lnTo>
                      <a:pt x="1113" y="9"/>
                    </a:lnTo>
                    <a:lnTo>
                      <a:pt x="1060" y="18"/>
                    </a:lnTo>
                    <a:lnTo>
                      <a:pt x="1007" y="27"/>
                    </a:lnTo>
                    <a:lnTo>
                      <a:pt x="954" y="39"/>
                    </a:lnTo>
                    <a:lnTo>
                      <a:pt x="903" y="53"/>
                    </a:lnTo>
                    <a:lnTo>
                      <a:pt x="852" y="68"/>
                    </a:lnTo>
                    <a:lnTo>
                      <a:pt x="801" y="86"/>
                    </a:lnTo>
                    <a:lnTo>
                      <a:pt x="753" y="106"/>
                    </a:lnTo>
                    <a:lnTo>
                      <a:pt x="704" y="128"/>
                    </a:lnTo>
                    <a:lnTo>
                      <a:pt x="658" y="151"/>
                    </a:lnTo>
                    <a:lnTo>
                      <a:pt x="612" y="176"/>
                    </a:lnTo>
                    <a:lnTo>
                      <a:pt x="568" y="203"/>
                    </a:lnTo>
                    <a:lnTo>
                      <a:pt x="524" y="231"/>
                    </a:lnTo>
                    <a:lnTo>
                      <a:pt x="481" y="261"/>
                    </a:lnTo>
                    <a:lnTo>
                      <a:pt x="440" y="293"/>
                    </a:lnTo>
                    <a:lnTo>
                      <a:pt x="400" y="326"/>
                    </a:lnTo>
                    <a:lnTo>
                      <a:pt x="362" y="361"/>
                    </a:lnTo>
                    <a:lnTo>
                      <a:pt x="324" y="397"/>
                    </a:lnTo>
                    <a:lnTo>
                      <a:pt x="289" y="435"/>
                    </a:lnTo>
                    <a:lnTo>
                      <a:pt x="255" y="473"/>
                    </a:lnTo>
                    <a:lnTo>
                      <a:pt x="222" y="514"/>
                    </a:lnTo>
                    <a:lnTo>
                      <a:pt x="190" y="555"/>
                    </a:lnTo>
                    <a:lnTo>
                      <a:pt x="160" y="597"/>
                    </a:lnTo>
                    <a:lnTo>
                      <a:pt x="132" y="641"/>
                    </a:lnTo>
                    <a:lnTo>
                      <a:pt x="106" y="686"/>
                    </a:lnTo>
                    <a:lnTo>
                      <a:pt x="81" y="732"/>
                    </a:lnTo>
                    <a:lnTo>
                      <a:pt x="57" y="779"/>
                    </a:lnTo>
                    <a:lnTo>
                      <a:pt x="36" y="828"/>
                    </a:lnTo>
                    <a:lnTo>
                      <a:pt x="17" y="877"/>
                    </a:lnTo>
                    <a:lnTo>
                      <a:pt x="0" y="927"/>
                    </a:lnTo>
                    <a:lnTo>
                      <a:pt x="120" y="806"/>
                    </a:lnTo>
                    <a:lnTo>
                      <a:pt x="128" y="801"/>
                    </a:lnTo>
                    <a:lnTo>
                      <a:pt x="138" y="795"/>
                    </a:lnTo>
                    <a:lnTo>
                      <a:pt x="147" y="792"/>
                    </a:lnTo>
                    <a:lnTo>
                      <a:pt x="158" y="791"/>
                    </a:lnTo>
                    <a:lnTo>
                      <a:pt x="167" y="792"/>
                    </a:lnTo>
                    <a:lnTo>
                      <a:pt x="178" y="795"/>
                    </a:lnTo>
                    <a:lnTo>
                      <a:pt x="186" y="801"/>
                    </a:lnTo>
                    <a:lnTo>
                      <a:pt x="194" y="806"/>
                    </a:lnTo>
                    <a:lnTo>
                      <a:pt x="433" y="1045"/>
                    </a:lnTo>
                    <a:lnTo>
                      <a:pt x="446" y="1013"/>
                    </a:lnTo>
                    <a:lnTo>
                      <a:pt x="459" y="981"/>
                    </a:lnTo>
                    <a:lnTo>
                      <a:pt x="473" y="951"/>
                    </a:lnTo>
                    <a:lnTo>
                      <a:pt x="488" y="920"/>
                    </a:lnTo>
                    <a:lnTo>
                      <a:pt x="506" y="890"/>
                    </a:lnTo>
                    <a:lnTo>
                      <a:pt x="524" y="861"/>
                    </a:lnTo>
                    <a:lnTo>
                      <a:pt x="543" y="832"/>
                    </a:lnTo>
                    <a:lnTo>
                      <a:pt x="563" y="805"/>
                    </a:lnTo>
                    <a:lnTo>
                      <a:pt x="584" y="778"/>
                    </a:lnTo>
                    <a:lnTo>
                      <a:pt x="605" y="752"/>
                    </a:lnTo>
                    <a:lnTo>
                      <a:pt x="628" y="727"/>
                    </a:lnTo>
                    <a:lnTo>
                      <a:pt x="653" y="704"/>
                    </a:lnTo>
                    <a:lnTo>
                      <a:pt x="677" y="680"/>
                    </a:lnTo>
                    <a:lnTo>
                      <a:pt x="702" y="658"/>
                    </a:lnTo>
                    <a:lnTo>
                      <a:pt x="729" y="636"/>
                    </a:lnTo>
                    <a:lnTo>
                      <a:pt x="756" y="616"/>
                    </a:lnTo>
                    <a:lnTo>
                      <a:pt x="784" y="596"/>
                    </a:lnTo>
                    <a:lnTo>
                      <a:pt x="813" y="579"/>
                    </a:lnTo>
                    <a:lnTo>
                      <a:pt x="843" y="561"/>
                    </a:lnTo>
                    <a:lnTo>
                      <a:pt x="872" y="546"/>
                    </a:lnTo>
                    <a:lnTo>
                      <a:pt x="903" y="530"/>
                    </a:lnTo>
                    <a:lnTo>
                      <a:pt x="935" y="516"/>
                    </a:lnTo>
                    <a:lnTo>
                      <a:pt x="967" y="504"/>
                    </a:lnTo>
                    <a:lnTo>
                      <a:pt x="1000" y="492"/>
                    </a:lnTo>
                    <a:lnTo>
                      <a:pt x="1033" y="482"/>
                    </a:lnTo>
                    <a:lnTo>
                      <a:pt x="1066" y="473"/>
                    </a:lnTo>
                    <a:lnTo>
                      <a:pt x="1100" y="465"/>
                    </a:lnTo>
                    <a:lnTo>
                      <a:pt x="1136" y="459"/>
                    </a:lnTo>
                    <a:lnTo>
                      <a:pt x="1171" y="455"/>
                    </a:lnTo>
                    <a:lnTo>
                      <a:pt x="1206" y="451"/>
                    </a:lnTo>
                    <a:lnTo>
                      <a:pt x="1242" y="449"/>
                    </a:lnTo>
                    <a:lnTo>
                      <a:pt x="1278" y="448"/>
                    </a:lnTo>
                    <a:lnTo>
                      <a:pt x="1324" y="449"/>
                    </a:lnTo>
                    <a:lnTo>
                      <a:pt x="1371" y="452"/>
                    </a:lnTo>
                    <a:lnTo>
                      <a:pt x="1415" y="458"/>
                    </a:lnTo>
                    <a:lnTo>
                      <a:pt x="1459" y="466"/>
                    </a:lnTo>
                    <a:lnTo>
                      <a:pt x="1503" y="476"/>
                    </a:lnTo>
                    <a:lnTo>
                      <a:pt x="1545" y="489"/>
                    </a:lnTo>
                    <a:lnTo>
                      <a:pt x="1587" y="503"/>
                    </a:lnTo>
                    <a:lnTo>
                      <a:pt x="1628" y="518"/>
                    </a:lnTo>
                    <a:lnTo>
                      <a:pt x="1668" y="536"/>
                    </a:lnTo>
                    <a:lnTo>
                      <a:pt x="1706" y="556"/>
                    </a:lnTo>
                    <a:lnTo>
                      <a:pt x="1744" y="577"/>
                    </a:lnTo>
                    <a:lnTo>
                      <a:pt x="1780" y="601"/>
                    </a:lnTo>
                    <a:lnTo>
                      <a:pt x="1816" y="626"/>
                    </a:lnTo>
                    <a:lnTo>
                      <a:pt x="1850" y="653"/>
                    </a:lnTo>
                    <a:lnTo>
                      <a:pt x="1882" y="681"/>
                    </a:lnTo>
                    <a:lnTo>
                      <a:pt x="1913" y="711"/>
                    </a:lnTo>
                    <a:lnTo>
                      <a:pt x="1943" y="742"/>
                    </a:lnTo>
                    <a:lnTo>
                      <a:pt x="1970" y="775"/>
                    </a:lnTo>
                    <a:lnTo>
                      <a:pt x="1998" y="809"/>
                    </a:lnTo>
                    <a:lnTo>
                      <a:pt x="2022" y="843"/>
                    </a:lnTo>
                    <a:lnTo>
                      <a:pt x="2046" y="880"/>
                    </a:lnTo>
                    <a:lnTo>
                      <a:pt x="2067" y="917"/>
                    </a:lnTo>
                    <a:lnTo>
                      <a:pt x="2087" y="956"/>
                    </a:lnTo>
                    <a:lnTo>
                      <a:pt x="2105" y="995"/>
                    </a:lnTo>
                    <a:lnTo>
                      <a:pt x="2122" y="1037"/>
                    </a:lnTo>
                    <a:lnTo>
                      <a:pt x="2136" y="1078"/>
                    </a:lnTo>
                    <a:lnTo>
                      <a:pt x="2148" y="1121"/>
                    </a:lnTo>
                    <a:lnTo>
                      <a:pt x="2158" y="1164"/>
                    </a:lnTo>
                    <a:lnTo>
                      <a:pt x="2165" y="1208"/>
                    </a:lnTo>
                    <a:lnTo>
                      <a:pt x="2171" y="1254"/>
                    </a:lnTo>
                    <a:lnTo>
                      <a:pt x="2175" y="1299"/>
                    </a:lnTo>
                    <a:lnTo>
                      <a:pt x="2176" y="1345"/>
                    </a:lnTo>
                    <a:lnTo>
                      <a:pt x="1952" y="1345"/>
                    </a:lnTo>
                    <a:lnTo>
                      <a:pt x="2400" y="1794"/>
                    </a:lnTo>
                    <a:lnTo>
                      <a:pt x="2849" y="1345"/>
                    </a:lnTo>
                    <a:lnTo>
                      <a:pt x="2625" y="1345"/>
                    </a:lnTo>
                    <a:close/>
                  </a:path>
                </a:pathLst>
              </a:custGeom>
              <a:gradFill>
                <a:gsLst>
                  <a:gs pos="15000">
                    <a:srgbClr val="FAAE85"/>
                  </a:gs>
                  <a:gs pos="100000">
                    <a:srgbClr val="F7783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grpSp>
      <p:grpSp>
        <p:nvGrpSpPr>
          <p:cNvPr id="8" name="组合 7"/>
          <p:cNvGrpSpPr/>
          <p:nvPr/>
        </p:nvGrpSpPr>
        <p:grpSpPr>
          <a:xfrm>
            <a:off x="654160" y="3086312"/>
            <a:ext cx="3635529" cy="2497956"/>
            <a:chOff x="654160" y="3086312"/>
            <a:chExt cx="3635529" cy="2497956"/>
          </a:xfrm>
        </p:grpSpPr>
        <p:grpSp>
          <p:nvGrpSpPr>
            <p:cNvPr id="6" name="组合 5"/>
            <p:cNvGrpSpPr/>
            <p:nvPr/>
          </p:nvGrpSpPr>
          <p:grpSpPr>
            <a:xfrm>
              <a:off x="654160" y="3086312"/>
              <a:ext cx="3509963" cy="2497956"/>
              <a:chOff x="654160" y="3086312"/>
              <a:chExt cx="3509963" cy="2497956"/>
            </a:xfrm>
          </p:grpSpPr>
          <p:grpSp>
            <p:nvGrpSpPr>
              <p:cNvPr id="38" name="组合 37"/>
              <p:cNvGrpSpPr/>
              <p:nvPr/>
            </p:nvGrpSpPr>
            <p:grpSpPr>
              <a:xfrm rot="5400000">
                <a:off x="210537" y="3809355"/>
                <a:ext cx="2162625" cy="836607"/>
                <a:chOff x="214313" y="2748435"/>
                <a:chExt cx="1966251" cy="269630"/>
              </a:xfrm>
            </p:grpSpPr>
            <p:sp>
              <p:nvSpPr>
                <p:cNvPr id="47" name="矩形 46"/>
                <p:cNvSpPr/>
                <p:nvPr/>
              </p:nvSpPr>
              <p:spPr>
                <a:xfrm>
                  <a:off x="214313" y="2748435"/>
                  <a:ext cx="446087" cy="269630"/>
                </a:xfrm>
                <a:prstGeom prst="rect">
                  <a:avLst/>
                </a:prstGeom>
                <a:solidFill>
                  <a:srgbClr val="FBAE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p:cNvSpPr/>
                <p:nvPr/>
              </p:nvSpPr>
              <p:spPr>
                <a:xfrm>
                  <a:off x="642423" y="2748435"/>
                  <a:ext cx="1538141" cy="26963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0" name="文本框 39"/>
              <p:cNvSpPr txBox="1"/>
              <p:nvPr/>
            </p:nvSpPr>
            <p:spPr>
              <a:xfrm>
                <a:off x="654160" y="3175915"/>
                <a:ext cx="1234974" cy="402291"/>
              </a:xfrm>
              <a:prstGeom prst="rect">
                <a:avLst/>
              </a:prstGeom>
              <a:noFill/>
            </p:spPr>
            <p:txBody>
              <a:bodyPr wrap="square" lIns="90000" tIns="46800" rIns="90000" bIns="46800" rtlCol="0" anchor="b" anchorCtr="0">
                <a:spAutoFit/>
              </a:bodyPr>
              <a:lstStyle/>
              <a:p>
                <a:pPr algn="ctr"/>
                <a:r>
                  <a:rPr lang="en-US" altLang="zh-CN" sz="20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27.7%</a:t>
                </a:r>
                <a:endParaRPr lang="zh-CN" altLang="en-US" sz="20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4" name="文本框 3"/>
              <p:cNvSpPr txBox="1"/>
              <p:nvPr/>
            </p:nvSpPr>
            <p:spPr>
              <a:xfrm>
                <a:off x="754533" y="3750964"/>
                <a:ext cx="738664" cy="1539495"/>
              </a:xfrm>
              <a:prstGeom prst="rect">
                <a:avLst/>
              </a:prstGeom>
              <a:noFill/>
            </p:spPr>
            <p:txBody>
              <a:bodyPr vert="eaVert" wrap="square" rtlCol="0">
                <a:spAutoFit/>
              </a:bodyPr>
              <a:lstStyle/>
              <a:p>
                <a:r>
                  <a:rPr lang="zh-CN" altLang="en-US" dirty="0">
                    <a:solidFill>
                      <a:schemeClr val="bg1"/>
                    </a:solidFill>
                    <a:latin typeface="楷体" panose="02010609060101010101" charset="-122"/>
                    <a:ea typeface="楷体" panose="02010609060101010101" charset="-122"/>
                    <a:sym typeface="+mn-ea"/>
                  </a:rPr>
                  <a:t>国内生产总值</a:t>
                </a:r>
                <a:endParaRPr lang="zh-CN" altLang="en-US" dirty="0">
                  <a:solidFill>
                    <a:schemeClr val="bg1"/>
                  </a:solidFill>
                </a:endParaRPr>
              </a:p>
              <a:p>
                <a:endParaRPr kumimoji="1" lang="zh-CN" altLang="en-US" dirty="0">
                  <a:solidFill>
                    <a:schemeClr val="bg1"/>
                  </a:solidFill>
                </a:endParaRPr>
              </a:p>
            </p:txBody>
          </p:sp>
          <p:sp>
            <p:nvSpPr>
              <p:cNvPr id="11" name="椭圆 10"/>
              <p:cNvSpPr/>
              <p:nvPr/>
            </p:nvSpPr>
            <p:spPr>
              <a:xfrm>
                <a:off x="2242225" y="3676234"/>
                <a:ext cx="1305156" cy="1305156"/>
              </a:xfrm>
              <a:prstGeom prst="ellipse">
                <a:avLst/>
              </a:prstGeom>
              <a:blipFill>
                <a:blip r:embed="rId3"/>
                <a:stretch>
                  <a:fillRect l="-26000" t="1000" r="-30000" b="-2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6" name="图表 25"/>
              <p:cNvGraphicFramePr/>
              <p:nvPr/>
            </p:nvGraphicFramePr>
            <p:xfrm>
              <a:off x="1615777" y="3086312"/>
              <a:ext cx="2548346" cy="2497956"/>
            </p:xfrm>
            <a:graphic>
              <a:graphicData uri="http://schemas.openxmlformats.org/drawingml/2006/chart">
                <c:chart xmlns:c="http://schemas.openxmlformats.org/drawingml/2006/chart" xmlns:r="http://schemas.openxmlformats.org/officeDocument/2006/relationships" r:id="rId1"/>
              </a:graphicData>
            </a:graphic>
          </p:graphicFrame>
          <p:sp>
            <p:nvSpPr>
              <p:cNvPr id="27" name="文本框 26"/>
              <p:cNvSpPr txBox="1"/>
              <p:nvPr/>
            </p:nvSpPr>
            <p:spPr>
              <a:xfrm>
                <a:off x="1609728" y="4068374"/>
                <a:ext cx="836605" cy="402291"/>
              </a:xfrm>
              <a:prstGeom prst="rect">
                <a:avLst/>
              </a:prstGeom>
              <a:noFill/>
            </p:spPr>
            <p:txBody>
              <a:bodyPr wrap="square" lIns="90000" tIns="46800" rIns="90000" bIns="46800" rtlCol="0" anchor="b" anchorCtr="0">
                <a:spAutoFit/>
              </a:bodyPr>
              <a:lstStyle/>
              <a:p>
                <a:pPr algn="ctr"/>
                <a:r>
                  <a:rPr lang="en-US" altLang="zh-CN" sz="20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30%</a:t>
                </a:r>
                <a:endParaRPr lang="zh-CN" altLang="en-US" sz="20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grpSp>
        <p:sp>
          <p:nvSpPr>
            <p:cNvPr id="7" name="文本框 6"/>
            <p:cNvSpPr txBox="1"/>
            <p:nvPr/>
          </p:nvSpPr>
          <p:spPr>
            <a:xfrm rot="2548823">
              <a:off x="2341572" y="3720632"/>
              <a:ext cx="1948117" cy="1087592"/>
            </a:xfrm>
            <a:prstGeom prst="rect">
              <a:avLst/>
            </a:prstGeom>
            <a:noFill/>
          </p:spPr>
          <p:txBody>
            <a:bodyPr wrap="square" rtlCol="0">
              <a:prstTxWarp prst="textArchUp">
                <a:avLst/>
              </a:prstTxWarp>
              <a:spAutoFit/>
            </a:bodyPr>
            <a:lstStyle/>
            <a:p>
              <a:r>
                <a:rPr lang="zh-CN" altLang="en-US" sz="1800" dirty="0">
                  <a:solidFill>
                    <a:schemeClr val="bg1"/>
                  </a:solidFill>
                  <a:latin typeface="楷体" panose="02010609060101010101" charset="-122"/>
                  <a:ea typeface="楷体" panose="02010609060101010101" charset="-122"/>
                </a:rPr>
                <a:t>全球制造业</a:t>
              </a:r>
              <a:endParaRPr lang="zh-CN" altLang="en-US" sz="1800" dirty="0">
                <a:solidFill>
                  <a:schemeClr val="bg1"/>
                </a:solidFill>
                <a:latin typeface="楷体" panose="02010609060101010101" charset="-122"/>
                <a:ea typeface="楷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82"/>
                                        </p:tgtEl>
                                        <p:attrNameLst>
                                          <p:attrName>style.visibility</p:attrName>
                                        </p:attrNameLst>
                                      </p:cBhvr>
                                      <p:to>
                                        <p:strVal val="visible"/>
                                      </p:to>
                                    </p:set>
                                    <p:anim calcmode="lin" valueType="num">
                                      <p:cBhvr additive="base">
                                        <p:cTn id="16" dur="1000" fill="hold"/>
                                        <p:tgtEl>
                                          <p:spTgt spid="82"/>
                                        </p:tgtEl>
                                        <p:attrNameLst>
                                          <p:attrName>ppt_x</p:attrName>
                                        </p:attrNameLst>
                                      </p:cBhvr>
                                      <p:tavLst>
                                        <p:tav tm="0">
                                          <p:val>
                                            <p:strVal val="#ppt_x"/>
                                          </p:val>
                                        </p:tav>
                                        <p:tav tm="100000">
                                          <p:val>
                                            <p:strVal val="#ppt_x"/>
                                          </p:val>
                                        </p:tav>
                                      </p:tavLst>
                                    </p:anim>
                                    <p:anim calcmode="lin" valueType="num">
                                      <p:cBhvr additive="base">
                                        <p:cTn id="17" dur="1000" fill="hold"/>
                                        <p:tgtEl>
                                          <p:spTgt spid="82"/>
                                        </p:tgtEl>
                                        <p:attrNameLst>
                                          <p:attrName>ppt_y</p:attrName>
                                        </p:attrNameLst>
                                      </p:cBhvr>
                                      <p:tavLst>
                                        <p:tav tm="0">
                                          <p:val>
                                            <p:strVal val="1+#ppt_h/2"/>
                                          </p:val>
                                        </p:tav>
                                        <p:tav tm="100000">
                                          <p:val>
                                            <p:strVal val="#ppt_y"/>
                                          </p:val>
                                        </p:tav>
                                      </p:tavLst>
                                    </p:anim>
                                  </p:childTnLst>
                                </p:cTn>
                              </p:par>
                            </p:childTnLst>
                          </p:cTn>
                        </p:par>
                        <p:par>
                          <p:cTn id="18" fill="hold">
                            <p:stCondLst>
                              <p:cond delay="2500"/>
                            </p:stCondLst>
                            <p:childTnLst>
                              <p:par>
                                <p:cTn id="19" presetID="53" presetClass="entr" presetSubtype="1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Effect transition="in" filter="fade">
                                      <p:cBhvr>
                                        <p:cTn id="23" dur="1000"/>
                                        <p:tgtEl>
                                          <p:spTgt spid="9"/>
                                        </p:tgtEl>
                                      </p:cBhvr>
                                    </p:animEffect>
                                  </p:childTnLst>
                                </p:cTn>
                              </p:par>
                            </p:childTnLst>
                          </p:cTn>
                        </p:par>
                        <p:par>
                          <p:cTn id="24" fill="hold">
                            <p:stCondLst>
                              <p:cond delay="3500"/>
                            </p:stCondLst>
                            <p:childTnLst>
                              <p:par>
                                <p:cTn id="25" presetID="53" presetClass="entr" presetSubtype="1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Effect transition="in" filter="fade">
                                      <p:cBhvr>
                                        <p:cTn id="29" dur="1000"/>
                                        <p:tgtEl>
                                          <p:spTgt spid="8"/>
                                        </p:tgtEl>
                                      </p:cBhvr>
                                    </p:animEffect>
                                  </p:childTnLst>
                                </p:cTn>
                              </p:par>
                            </p:childTnLst>
                          </p:cTn>
                        </p:par>
                        <p:par>
                          <p:cTn id="30" fill="hold">
                            <p:stCondLst>
                              <p:cond delay="4500"/>
                            </p:stCondLst>
                            <p:childTnLst>
                              <p:par>
                                <p:cTn id="31" presetID="22" presetClass="entr" presetSubtype="8"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1000" fill="hold"/>
                                        <p:tgtEl>
                                          <p:spTgt spid="83"/>
                                        </p:tgtEl>
                                        <p:attrNameLst>
                                          <p:attrName>ppt_x</p:attrName>
                                        </p:attrNameLst>
                                      </p:cBhvr>
                                      <p:tavLst>
                                        <p:tav tm="0">
                                          <p:val>
                                            <p:strVal val="#ppt_x"/>
                                          </p:val>
                                        </p:tav>
                                        <p:tav tm="100000">
                                          <p:val>
                                            <p:strVal val="#ppt_x"/>
                                          </p:val>
                                        </p:tav>
                                      </p:tavLst>
                                    </p:anim>
                                    <p:anim calcmode="lin" valueType="num">
                                      <p:cBhvr additive="base">
                                        <p:cTn id="39" dur="1000" fill="hold"/>
                                        <p:tgtEl>
                                          <p:spTgt spid="83"/>
                                        </p:tgtEl>
                                        <p:attrNameLst>
                                          <p:attrName>ppt_y</p:attrName>
                                        </p:attrNameLst>
                                      </p:cBhvr>
                                      <p:tavLst>
                                        <p:tav tm="0">
                                          <p:val>
                                            <p:strVal val="1+#ppt_h/2"/>
                                          </p:val>
                                        </p:tav>
                                        <p:tav tm="100000">
                                          <p:val>
                                            <p:strVal val="#ppt_y"/>
                                          </p:val>
                                        </p:tav>
                                      </p:tavLst>
                                    </p:anim>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1000" fill="hold"/>
                                        <p:tgtEl>
                                          <p:spTgt spid="3"/>
                                        </p:tgtEl>
                                        <p:attrNameLst>
                                          <p:attrName>ppt_w</p:attrName>
                                        </p:attrNameLst>
                                      </p:cBhvr>
                                      <p:tavLst>
                                        <p:tav tm="0">
                                          <p:val>
                                            <p:fltVal val="0"/>
                                          </p:val>
                                        </p:tav>
                                        <p:tav tm="100000">
                                          <p:val>
                                            <p:strVal val="#ppt_w"/>
                                          </p:val>
                                        </p:tav>
                                      </p:tavLst>
                                    </p:anim>
                                    <p:anim calcmode="lin" valueType="num">
                                      <p:cBhvr>
                                        <p:cTn id="44" dur="1000" fill="hold"/>
                                        <p:tgtEl>
                                          <p:spTgt spid="3"/>
                                        </p:tgtEl>
                                        <p:attrNameLst>
                                          <p:attrName>ppt_h</p:attrName>
                                        </p:attrNameLst>
                                      </p:cBhvr>
                                      <p:tavLst>
                                        <p:tav tm="0">
                                          <p:val>
                                            <p:fltVal val="0"/>
                                          </p:val>
                                        </p:tav>
                                        <p:tav tm="100000">
                                          <p:val>
                                            <p:strVal val="#ppt_h"/>
                                          </p:val>
                                        </p:tav>
                                      </p:tavLst>
                                    </p:anim>
                                    <p:animEffect transition="in" filter="fade">
                                      <p:cBhvr>
                                        <p:cTn id="45" dur="1000"/>
                                        <p:tgtEl>
                                          <p:spTgt spid="3"/>
                                        </p:tgtEl>
                                      </p:cBhvr>
                                    </p:animEffect>
                                  </p:childTnLst>
                                </p:cTn>
                              </p:par>
                            </p:childTnLst>
                          </p:cTn>
                        </p:par>
                        <p:par>
                          <p:cTn id="46" fill="hold">
                            <p:stCondLst>
                              <p:cond delay="2000"/>
                            </p:stCondLst>
                            <p:childTnLst>
                              <p:par>
                                <p:cTn id="47" presetID="22" presetClass="entr" presetSubtype="4" fill="hold" nodeType="after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wipe(down)">
                                      <p:cBhvr>
                                        <p:cTn id="49" dur="1000"/>
                                        <p:tgtEl>
                                          <p:spTgt spid="77"/>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anim calcmode="lin" valueType="num">
                                      <p:cBhvr additive="base">
                                        <p:cTn id="54" dur="1000" fill="hold"/>
                                        <p:tgtEl>
                                          <p:spTgt spid="84"/>
                                        </p:tgtEl>
                                        <p:attrNameLst>
                                          <p:attrName>ppt_x</p:attrName>
                                        </p:attrNameLst>
                                      </p:cBhvr>
                                      <p:tavLst>
                                        <p:tav tm="0">
                                          <p:val>
                                            <p:strVal val="#ppt_x"/>
                                          </p:val>
                                        </p:tav>
                                        <p:tav tm="100000">
                                          <p:val>
                                            <p:strVal val="#ppt_x"/>
                                          </p:val>
                                        </p:tav>
                                      </p:tavLst>
                                    </p:anim>
                                    <p:anim calcmode="lin" valueType="num">
                                      <p:cBhvr additive="base">
                                        <p:cTn id="55" dur="1000" fill="hold"/>
                                        <p:tgtEl>
                                          <p:spTgt spid="84"/>
                                        </p:tgtEl>
                                        <p:attrNameLst>
                                          <p:attrName>ppt_y</p:attrName>
                                        </p:attrNameLst>
                                      </p:cBhvr>
                                      <p:tavLst>
                                        <p:tav tm="0">
                                          <p:val>
                                            <p:strVal val="1+#ppt_h/2"/>
                                          </p:val>
                                        </p:tav>
                                        <p:tav tm="100000">
                                          <p:val>
                                            <p:strVal val="#ppt_y"/>
                                          </p:val>
                                        </p:tav>
                                      </p:tavLst>
                                    </p:anim>
                                  </p:childTnLst>
                                </p:cTn>
                              </p:par>
                            </p:childTnLst>
                          </p:cTn>
                        </p:par>
                        <p:par>
                          <p:cTn id="56" fill="hold">
                            <p:stCondLst>
                              <p:cond delay="1000"/>
                            </p:stCondLst>
                            <p:childTnLst>
                              <p:par>
                                <p:cTn id="57" presetID="53" presetClass="entr" presetSubtype="16" fill="hold" grpId="0" nodeType="afterEffect">
                                  <p:stCondLst>
                                    <p:cond delay="0"/>
                                  </p:stCondLst>
                                  <p:childTnLst>
                                    <p:set>
                                      <p:cBhvr>
                                        <p:cTn id="58" dur="1" fill="hold">
                                          <p:stCondLst>
                                            <p:cond delay="0"/>
                                          </p:stCondLst>
                                        </p:cTn>
                                        <p:tgtEl>
                                          <p:spTgt spid="67"/>
                                        </p:tgtEl>
                                        <p:attrNameLst>
                                          <p:attrName>style.visibility</p:attrName>
                                        </p:attrNameLst>
                                      </p:cBhvr>
                                      <p:to>
                                        <p:strVal val="visible"/>
                                      </p:to>
                                    </p:set>
                                    <p:anim calcmode="lin" valueType="num">
                                      <p:cBhvr>
                                        <p:cTn id="59" dur="1000" fill="hold"/>
                                        <p:tgtEl>
                                          <p:spTgt spid="67"/>
                                        </p:tgtEl>
                                        <p:attrNameLst>
                                          <p:attrName>ppt_w</p:attrName>
                                        </p:attrNameLst>
                                      </p:cBhvr>
                                      <p:tavLst>
                                        <p:tav tm="0">
                                          <p:val>
                                            <p:fltVal val="0"/>
                                          </p:val>
                                        </p:tav>
                                        <p:tav tm="100000">
                                          <p:val>
                                            <p:strVal val="#ppt_w"/>
                                          </p:val>
                                        </p:tav>
                                      </p:tavLst>
                                    </p:anim>
                                    <p:anim calcmode="lin" valueType="num">
                                      <p:cBhvr>
                                        <p:cTn id="60" dur="1000" fill="hold"/>
                                        <p:tgtEl>
                                          <p:spTgt spid="67"/>
                                        </p:tgtEl>
                                        <p:attrNameLst>
                                          <p:attrName>ppt_h</p:attrName>
                                        </p:attrNameLst>
                                      </p:cBhvr>
                                      <p:tavLst>
                                        <p:tav tm="0">
                                          <p:val>
                                            <p:fltVal val="0"/>
                                          </p:val>
                                        </p:tav>
                                        <p:tav tm="100000">
                                          <p:val>
                                            <p:strVal val="#ppt_h"/>
                                          </p:val>
                                        </p:tav>
                                      </p:tavLst>
                                    </p:anim>
                                    <p:animEffect transition="in" filter="fade">
                                      <p:cBhvr>
                                        <p:cTn id="61" dur="1000"/>
                                        <p:tgtEl>
                                          <p:spTgt spid="67"/>
                                        </p:tgtEl>
                                      </p:cBhvr>
                                    </p:animEffect>
                                  </p:childTnLst>
                                </p:cTn>
                              </p:par>
                            </p:childTnLst>
                          </p:cTn>
                        </p:par>
                        <p:par>
                          <p:cTn id="62" fill="hold">
                            <p:stCondLst>
                              <p:cond delay="2000"/>
                            </p:stCondLst>
                            <p:childTnLst>
                              <p:par>
                                <p:cTn id="63" presetID="53" presetClass="entr" presetSubtype="16" fill="hold" nodeType="after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1000" fill="hold"/>
                                        <p:tgtEl>
                                          <p:spTgt spid="14"/>
                                        </p:tgtEl>
                                        <p:attrNameLst>
                                          <p:attrName>ppt_w</p:attrName>
                                        </p:attrNameLst>
                                      </p:cBhvr>
                                      <p:tavLst>
                                        <p:tav tm="0">
                                          <p:val>
                                            <p:fltVal val="0"/>
                                          </p:val>
                                        </p:tav>
                                        <p:tav tm="100000">
                                          <p:val>
                                            <p:strVal val="#ppt_w"/>
                                          </p:val>
                                        </p:tav>
                                      </p:tavLst>
                                    </p:anim>
                                    <p:anim calcmode="lin" valueType="num">
                                      <p:cBhvr>
                                        <p:cTn id="66" dur="1000" fill="hold"/>
                                        <p:tgtEl>
                                          <p:spTgt spid="14"/>
                                        </p:tgtEl>
                                        <p:attrNameLst>
                                          <p:attrName>ppt_h</p:attrName>
                                        </p:attrNameLst>
                                      </p:cBhvr>
                                      <p:tavLst>
                                        <p:tav tm="0">
                                          <p:val>
                                            <p:fltVal val="0"/>
                                          </p:val>
                                        </p:tav>
                                        <p:tav tm="100000">
                                          <p:val>
                                            <p:strVal val="#ppt_h"/>
                                          </p:val>
                                        </p:tav>
                                      </p:tavLst>
                                    </p:anim>
                                    <p:animEffect transition="in" filter="fade">
                                      <p:cBhvr>
                                        <p:cTn id="6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ldLvl="0" animBg="1"/>
      <p:bldP spid="83" grpId="0" bldLvl="0" animBg="1"/>
      <p:bldP spid="82" grpId="0" bldLvl="0" animBg="1"/>
      <p:bldP spid="3" grpId="0"/>
      <p:bldP spid="67" grpId="0"/>
      <p:bldP spid="9" grpId="0"/>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729833" y="1721483"/>
            <a:ext cx="2843214" cy="4415953"/>
            <a:chOff x="4729833" y="1721483"/>
            <a:chExt cx="2843214" cy="4415953"/>
          </a:xfrm>
        </p:grpSpPr>
        <p:grpSp>
          <p:nvGrpSpPr>
            <p:cNvPr id="11" name="组合 10"/>
            <p:cNvGrpSpPr/>
            <p:nvPr/>
          </p:nvGrpSpPr>
          <p:grpSpPr>
            <a:xfrm>
              <a:off x="4731832" y="1721483"/>
              <a:ext cx="2841215" cy="4415953"/>
              <a:chOff x="1099557" y="1883005"/>
              <a:chExt cx="2841371" cy="4416195"/>
            </a:xfrm>
          </p:grpSpPr>
          <p:sp>
            <p:nvSpPr>
              <p:cNvPr id="12" name="矩形: 单圆角 25"/>
              <p:cNvSpPr/>
              <p:nvPr/>
            </p:nvSpPr>
            <p:spPr>
              <a:xfrm rot="21021265">
                <a:off x="1142779" y="1883005"/>
                <a:ext cx="2534738" cy="3381906"/>
              </a:xfrm>
              <a:prstGeom prst="round1Rect">
                <a:avLst/>
              </a:prstGeom>
              <a:solidFill>
                <a:srgbClr val="1F5F32"/>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13" name="矩形: 单圆角 26"/>
              <p:cNvSpPr/>
              <p:nvPr/>
            </p:nvSpPr>
            <p:spPr>
              <a:xfrm>
                <a:off x="1099557" y="2208385"/>
                <a:ext cx="2841371" cy="4090815"/>
              </a:xfrm>
              <a:prstGeom prst="round1Rect">
                <a:avLst/>
              </a:prstGeom>
              <a:solidFill>
                <a:schemeClr val="bg1"/>
              </a:solidFill>
              <a:ln>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17" name="矩形: 圆角 31"/>
              <p:cNvSpPr/>
              <p:nvPr/>
            </p:nvSpPr>
            <p:spPr>
              <a:xfrm>
                <a:off x="1437986" y="3672105"/>
                <a:ext cx="502931" cy="44052"/>
              </a:xfrm>
              <a:prstGeom prst="roundRect">
                <a:avLst>
                  <a:gd name="adj" fmla="val 50000"/>
                </a:avLst>
              </a:prstGeom>
              <a:solidFill>
                <a:srgbClr val="4F5260"/>
              </a:solidFill>
              <a:ln>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18" name="矩形 17"/>
              <p:cNvSpPr/>
              <p:nvPr/>
            </p:nvSpPr>
            <p:spPr>
              <a:xfrm>
                <a:off x="1099557" y="2547955"/>
                <a:ext cx="137663" cy="981998"/>
              </a:xfrm>
              <a:prstGeom prst="rect">
                <a:avLst/>
              </a:prstGeom>
              <a:solidFill>
                <a:srgbClr val="92D050"/>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grpSp>
        <p:pic>
          <p:nvPicPr>
            <p:cNvPr id="37" name="图片 36" descr="一群人正在草地上奔跑&#10;&#10;中度可信度描述已自动生成"/>
            <p:cNvPicPr>
              <a:picLocks noChangeAspect="1"/>
            </p:cNvPicPr>
            <p:nvPr/>
          </p:nvPicPr>
          <p:blipFill rotWithShape="1">
            <a:blip r:embed="rId1"/>
            <a:srcRect l="-246" t="-20646" r="246" b="20646"/>
            <a:stretch>
              <a:fillRect/>
            </a:stretch>
          </p:blipFill>
          <p:spPr>
            <a:xfrm>
              <a:off x="4729992" y="4227834"/>
              <a:ext cx="2842895" cy="1895475"/>
            </a:xfrm>
            <a:prstGeom prst="rect">
              <a:avLst/>
            </a:prstGeom>
          </p:spPr>
        </p:pic>
        <p:sp>
          <p:nvSpPr>
            <p:cNvPr id="38" name="矩形 37"/>
            <p:cNvSpPr/>
            <p:nvPr/>
          </p:nvSpPr>
          <p:spPr>
            <a:xfrm>
              <a:off x="4729833" y="3779602"/>
              <a:ext cx="2843213" cy="2132781"/>
            </a:xfrm>
            <a:prstGeom prst="rect">
              <a:avLst/>
            </a:prstGeom>
            <a:gradFill>
              <a:gsLst>
                <a:gs pos="81000">
                  <a:schemeClr val="bg1">
                    <a:alpha val="0"/>
                  </a:schemeClr>
                </a:gs>
                <a:gs pos="40000">
                  <a:schemeClr val="bg1"/>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合 15"/>
          <p:cNvGrpSpPr/>
          <p:nvPr/>
        </p:nvGrpSpPr>
        <p:grpSpPr>
          <a:xfrm>
            <a:off x="8407633" y="1721483"/>
            <a:ext cx="2850211" cy="4415953"/>
            <a:chOff x="8407633" y="1721483"/>
            <a:chExt cx="2850211" cy="4415953"/>
          </a:xfrm>
        </p:grpSpPr>
        <p:grpSp>
          <p:nvGrpSpPr>
            <p:cNvPr id="3" name="组合 2"/>
            <p:cNvGrpSpPr/>
            <p:nvPr/>
          </p:nvGrpSpPr>
          <p:grpSpPr>
            <a:xfrm>
              <a:off x="8407633" y="1721483"/>
              <a:ext cx="2841215" cy="4415953"/>
              <a:chOff x="1099557" y="1883005"/>
              <a:chExt cx="2841371" cy="4416195"/>
            </a:xfrm>
          </p:grpSpPr>
          <p:sp>
            <p:nvSpPr>
              <p:cNvPr id="4" name="矩形: 单圆角 12"/>
              <p:cNvSpPr/>
              <p:nvPr/>
            </p:nvSpPr>
            <p:spPr>
              <a:xfrm rot="21021265">
                <a:off x="1142779" y="1883005"/>
                <a:ext cx="2534738" cy="3381906"/>
              </a:xfrm>
              <a:prstGeom prst="round1Rect">
                <a:avLst/>
              </a:prstGeom>
              <a:solidFill>
                <a:srgbClr val="0671FE"/>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1F5F32"/>
                  </a:soli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5" name="矩形: 单圆角 16"/>
              <p:cNvSpPr/>
              <p:nvPr/>
            </p:nvSpPr>
            <p:spPr>
              <a:xfrm>
                <a:off x="1099557" y="2208385"/>
                <a:ext cx="2841371" cy="4090815"/>
              </a:xfrm>
              <a:prstGeom prst="round1Rect">
                <a:avLst/>
              </a:prstGeom>
              <a:solidFill>
                <a:schemeClr val="bg1"/>
              </a:solidFill>
              <a:ln>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9" name="矩形: 圆角 20"/>
              <p:cNvSpPr/>
              <p:nvPr/>
            </p:nvSpPr>
            <p:spPr>
              <a:xfrm>
                <a:off x="1437986" y="3672105"/>
                <a:ext cx="502931" cy="44052"/>
              </a:xfrm>
              <a:prstGeom prst="roundRect">
                <a:avLst>
                  <a:gd name="adj" fmla="val 50000"/>
                </a:avLst>
              </a:prstGeom>
              <a:solidFill>
                <a:srgbClr val="787C90"/>
              </a:solidFill>
              <a:ln>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10" name="矩形 9"/>
              <p:cNvSpPr/>
              <p:nvPr/>
            </p:nvSpPr>
            <p:spPr>
              <a:xfrm>
                <a:off x="1099557" y="2547955"/>
                <a:ext cx="137663" cy="981998"/>
              </a:xfrm>
              <a:prstGeom prst="rect">
                <a:avLst/>
              </a:prstGeom>
              <a:solidFill>
                <a:schemeClr val="accent1">
                  <a:lumMod val="40000"/>
                  <a:lumOff val="60000"/>
                </a:schemeClr>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grpSp>
        <p:pic>
          <p:nvPicPr>
            <p:cNvPr id="43" name="图片 42" descr="图片包含 户外, 人, 男人, 男孩&#10;&#10;描述已自动生成"/>
            <p:cNvPicPr>
              <a:picLocks noChangeAspect="1"/>
            </p:cNvPicPr>
            <p:nvPr/>
          </p:nvPicPr>
          <p:blipFill rotWithShape="1">
            <a:blip r:embed="rId2"/>
            <a:srcRect l="-175" t="-18150" r="175" b="18150"/>
            <a:stretch>
              <a:fillRect/>
            </a:stretch>
          </p:blipFill>
          <p:spPr>
            <a:xfrm>
              <a:off x="8409632" y="4237047"/>
              <a:ext cx="2848212" cy="1895475"/>
            </a:xfrm>
            <a:prstGeom prst="rect">
              <a:avLst/>
            </a:prstGeom>
          </p:spPr>
        </p:pic>
        <p:sp>
          <p:nvSpPr>
            <p:cNvPr id="44" name="矩形 43"/>
            <p:cNvSpPr/>
            <p:nvPr/>
          </p:nvSpPr>
          <p:spPr>
            <a:xfrm>
              <a:off x="8414628" y="3712922"/>
              <a:ext cx="2843213" cy="2424514"/>
            </a:xfrm>
            <a:prstGeom prst="rect">
              <a:avLst/>
            </a:prstGeom>
            <a:gradFill>
              <a:gsLst>
                <a:gs pos="100000">
                  <a:schemeClr val="bg1">
                    <a:alpha val="0"/>
                  </a:schemeClr>
                </a:gs>
                <a:gs pos="36000">
                  <a:schemeClr val="bg1"/>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 name="组合 6"/>
          <p:cNvGrpSpPr/>
          <p:nvPr/>
        </p:nvGrpSpPr>
        <p:grpSpPr>
          <a:xfrm>
            <a:off x="1044040" y="1721483"/>
            <a:ext cx="2849207" cy="4427133"/>
            <a:chOff x="1044040" y="1721483"/>
            <a:chExt cx="2849207" cy="4427133"/>
          </a:xfrm>
        </p:grpSpPr>
        <p:grpSp>
          <p:nvGrpSpPr>
            <p:cNvPr id="6" name="组合 5"/>
            <p:cNvGrpSpPr/>
            <p:nvPr/>
          </p:nvGrpSpPr>
          <p:grpSpPr>
            <a:xfrm>
              <a:off x="1044040" y="1721483"/>
              <a:ext cx="2844210" cy="4427133"/>
              <a:chOff x="1044040" y="1721483"/>
              <a:chExt cx="2844210" cy="4427133"/>
            </a:xfrm>
          </p:grpSpPr>
          <p:grpSp>
            <p:nvGrpSpPr>
              <p:cNvPr id="19" name="组合 18"/>
              <p:cNvGrpSpPr/>
              <p:nvPr/>
            </p:nvGrpSpPr>
            <p:grpSpPr>
              <a:xfrm>
                <a:off x="1044040" y="1721483"/>
                <a:ext cx="2841215" cy="4415953"/>
                <a:chOff x="1099557" y="1883005"/>
                <a:chExt cx="2841371" cy="4416195"/>
              </a:xfrm>
            </p:grpSpPr>
            <p:sp>
              <p:nvSpPr>
                <p:cNvPr id="20" name="矩形: 单圆角 36"/>
                <p:cNvSpPr/>
                <p:nvPr/>
              </p:nvSpPr>
              <p:spPr>
                <a:xfrm rot="21021265">
                  <a:off x="1142779" y="1883005"/>
                  <a:ext cx="2534738" cy="3381906"/>
                </a:xfrm>
                <a:prstGeom prst="round1Rect">
                  <a:avLst/>
                </a:prstGeom>
                <a:solidFill>
                  <a:srgbClr val="F7860C"/>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21" name="矩形: 单圆角 38"/>
                <p:cNvSpPr/>
                <p:nvPr/>
              </p:nvSpPr>
              <p:spPr>
                <a:xfrm>
                  <a:off x="1099557" y="2208385"/>
                  <a:ext cx="2841371" cy="4090815"/>
                </a:xfrm>
                <a:prstGeom prst="round1Rect">
                  <a:avLst/>
                </a:prstGeom>
                <a:solidFill>
                  <a:schemeClr val="bg1"/>
                </a:solidFill>
                <a:ln>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25" name="矩形: 圆角 52"/>
                <p:cNvSpPr/>
                <p:nvPr/>
              </p:nvSpPr>
              <p:spPr>
                <a:xfrm>
                  <a:off x="1437986" y="3672105"/>
                  <a:ext cx="502931" cy="44052"/>
                </a:xfrm>
                <a:prstGeom prst="roundRect">
                  <a:avLst>
                    <a:gd name="adj" fmla="val 50000"/>
                  </a:avLst>
                </a:prstGeom>
                <a:solidFill>
                  <a:srgbClr val="787C90"/>
                </a:solidFill>
                <a:ln>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26" name="矩形 25"/>
                <p:cNvSpPr/>
                <p:nvPr/>
              </p:nvSpPr>
              <p:spPr>
                <a:xfrm>
                  <a:off x="1099557" y="2547955"/>
                  <a:ext cx="137663" cy="981998"/>
                </a:xfrm>
                <a:prstGeom prst="rect">
                  <a:avLst/>
                </a:prstGeom>
                <a:solidFill>
                  <a:srgbClr val="FBAE86"/>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gradFill>
                      <a:gsLst>
                        <a:gs pos="0">
                          <a:schemeClr val="tx1">
                            <a:lumMod val="60000"/>
                            <a:lumOff val="40000"/>
                          </a:schemeClr>
                        </a:gs>
                        <a:gs pos="100000">
                          <a:schemeClr val="tx1"/>
                        </a:gs>
                      </a:gsLst>
                      <a:lin ang="5400000" scaled="1"/>
                    </a:gra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grpSp>
          <p:pic>
            <p:nvPicPr>
              <p:cNvPr id="40" name="图片 39" descr="草地上的卡车&#10;&#10;描述已自动生成"/>
              <p:cNvPicPr>
                <a:picLocks noChangeAspect="1"/>
              </p:cNvPicPr>
              <p:nvPr/>
            </p:nvPicPr>
            <p:blipFill>
              <a:blip r:embed="rId3"/>
              <a:stretch>
                <a:fillRect/>
              </a:stretch>
            </p:blipFill>
            <p:spPr>
              <a:xfrm>
                <a:off x="1047037" y="4255046"/>
                <a:ext cx="2841213" cy="1893570"/>
              </a:xfrm>
              <a:prstGeom prst="rect">
                <a:avLst/>
              </a:prstGeom>
            </p:spPr>
          </p:pic>
        </p:grpSp>
        <p:sp>
          <p:nvSpPr>
            <p:cNvPr id="41" name="矩形 40"/>
            <p:cNvSpPr/>
            <p:nvPr/>
          </p:nvSpPr>
          <p:spPr>
            <a:xfrm>
              <a:off x="1050034" y="3712922"/>
              <a:ext cx="2843213" cy="1895475"/>
            </a:xfrm>
            <a:prstGeom prst="rect">
              <a:avLst/>
            </a:prstGeom>
            <a:gradFill>
              <a:gsLst>
                <a:gs pos="100000">
                  <a:schemeClr val="bg1">
                    <a:alpha val="0"/>
                  </a:schemeClr>
                </a:gs>
                <a:gs pos="28000">
                  <a:schemeClr val="bg1"/>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标题 149"/>
          <p:cNvSpPr txBox="1"/>
          <p:nvPr/>
        </p:nvSpPr>
        <p:spPr>
          <a:xfrm>
            <a:off x="1307363" y="2427373"/>
            <a:ext cx="2438400" cy="885825"/>
          </a:xfrm>
          <a:prstGeom prst="rect">
            <a:avLst/>
          </a:prstGeom>
          <a:noFill/>
        </p:spPr>
        <p:txBody>
          <a:bodyPr vert="horz" wrap="none" lIns="0" tIns="0" rIns="0" bIns="0" rtlCol="0" anchor="ctr">
            <a:spAutoFit/>
          </a:bodyPr>
          <a:lstStyle>
            <a:lvl1pPr algn="l" defTabSz="914400" rtl="0" eaLnBrk="1" latinLnBrk="0" hangingPunct="1">
              <a:lnSpc>
                <a:spcPct val="90000"/>
              </a:lnSpc>
              <a:spcBef>
                <a:spcPct val="0"/>
              </a:spcBef>
              <a:buNone/>
              <a:defRPr lang="zh-CN" altLang="en-US" sz="3200" b="1" kern="1200" spc="600">
                <a:solidFill>
                  <a:schemeClr val="tx1"/>
                </a:solidFill>
                <a:latin typeface="微软雅黑" panose="020B0503020204020204" pitchFamily="34" charset="-122"/>
                <a:ea typeface="微软雅黑" panose="020B0503020204020204" pitchFamily="34" charset="-122"/>
                <a:cs typeface="+mn-cs"/>
              </a:defRPr>
            </a:lvl1pPr>
          </a:lstStyle>
          <a:p>
            <a:pPr>
              <a:lnSpc>
                <a:spcPct val="120000"/>
              </a:lnSpc>
            </a:pPr>
            <a:r>
              <a:rPr lang="zh-CN" altLang="zh-CN" sz="2400" b="1" spc="0" dirty="0">
                <a:latin typeface="+mn-ea"/>
              </a:rPr>
              <a:t>农业综合生产能力</a:t>
            </a:r>
            <a:endParaRPr lang="en-US" altLang="zh-CN" sz="2400" b="1" spc="0" dirty="0">
              <a:latin typeface="+mn-ea"/>
            </a:endParaRPr>
          </a:p>
          <a:p>
            <a:pPr>
              <a:lnSpc>
                <a:spcPct val="120000"/>
              </a:lnSpc>
            </a:pPr>
            <a:r>
              <a:rPr lang="zh-CN" altLang="zh-CN" sz="2400" b="1" spc="0" dirty="0">
                <a:latin typeface="+mn-ea"/>
              </a:rPr>
              <a:t>稳步提升</a:t>
            </a:r>
            <a:endParaRPr lang="zh-CN" altLang="zh-CN" sz="2400" b="1" spc="0" dirty="0">
              <a:latin typeface="+mn-ea"/>
            </a:endParaRPr>
          </a:p>
        </p:txBody>
      </p:sp>
      <p:sp>
        <p:nvSpPr>
          <p:cNvPr id="28" name="文本框 27"/>
          <p:cNvSpPr txBox="1"/>
          <p:nvPr/>
        </p:nvSpPr>
        <p:spPr>
          <a:xfrm>
            <a:off x="5018983" y="2367896"/>
            <a:ext cx="2752681" cy="885825"/>
          </a:xfrm>
          <a:prstGeom prst="rect">
            <a:avLst/>
          </a:prstGeom>
          <a:noFill/>
        </p:spPr>
        <p:txBody>
          <a:bodyPr vert="horz" wrap="square" lIns="0" tIns="0" rIns="0" bIns="0" rtlCol="0" anchor="ctr">
            <a:spAutoFit/>
          </a:bodyPr>
          <a:lstStyle>
            <a:defPPr>
              <a:defRPr lang="zh-CN"/>
            </a:defPPr>
            <a:lvl1pPr algn="ctr">
              <a:lnSpc>
                <a:spcPct val="120000"/>
              </a:lnSpc>
              <a:spcBef>
                <a:spcPct val="0"/>
              </a:spcBef>
              <a:buNone/>
              <a:defRPr sz="2400" b="1" spc="0">
                <a:latin typeface="+mn-ea"/>
                <a:ea typeface="微软雅黑" panose="020B0503020204020204" pitchFamily="34" charset="-122"/>
              </a:defRPr>
            </a:lvl1pPr>
          </a:lstStyle>
          <a:p>
            <a:pPr algn="l"/>
            <a:r>
              <a:rPr lang="zh-CN" altLang="zh-CN" dirty="0"/>
              <a:t>深入实施藏粮于地、藏粮于技战略</a:t>
            </a:r>
            <a:endParaRPr lang="zh-CN" altLang="zh-CN" dirty="0"/>
          </a:p>
        </p:txBody>
      </p:sp>
      <p:sp>
        <p:nvSpPr>
          <p:cNvPr id="29" name="文本框 28"/>
          <p:cNvSpPr txBox="1"/>
          <p:nvPr/>
        </p:nvSpPr>
        <p:spPr>
          <a:xfrm>
            <a:off x="8753040" y="2427373"/>
            <a:ext cx="1828800" cy="885825"/>
          </a:xfrm>
          <a:prstGeom prst="rect">
            <a:avLst/>
          </a:prstGeom>
          <a:noFill/>
        </p:spPr>
        <p:txBody>
          <a:bodyPr vert="horz" wrap="none" lIns="0" tIns="0" rIns="0" bIns="0" rtlCol="0" anchor="ctr">
            <a:spAutoFit/>
          </a:bodyPr>
          <a:lstStyle>
            <a:defPPr>
              <a:defRPr lang="zh-CN"/>
            </a:defPPr>
            <a:lvl1pPr algn="ctr">
              <a:lnSpc>
                <a:spcPct val="120000"/>
              </a:lnSpc>
              <a:spcBef>
                <a:spcPct val="0"/>
              </a:spcBef>
              <a:buNone/>
              <a:defRPr sz="2400" b="1" spc="0">
                <a:solidFill>
                  <a:srgbClr val="EE7D31"/>
                </a:solidFill>
                <a:latin typeface="+mn-ea"/>
                <a:ea typeface="微软雅黑" panose="020B0503020204020204" pitchFamily="34" charset="-122"/>
              </a:defRPr>
            </a:lvl1pPr>
          </a:lstStyle>
          <a:p>
            <a:pPr algn="l"/>
            <a:r>
              <a:rPr lang="zh-CN" altLang="zh-CN" dirty="0">
                <a:solidFill>
                  <a:schemeClr val="tx1"/>
                </a:solidFill>
              </a:rPr>
              <a:t>脱贫攻坚</a:t>
            </a:r>
            <a:endParaRPr lang="en-US" altLang="zh-CN" dirty="0">
              <a:solidFill>
                <a:schemeClr val="tx1"/>
              </a:solidFill>
            </a:endParaRPr>
          </a:p>
          <a:p>
            <a:pPr algn="l"/>
            <a:r>
              <a:rPr lang="zh-CN" altLang="zh-CN" dirty="0">
                <a:solidFill>
                  <a:schemeClr val="tx1"/>
                </a:solidFill>
              </a:rPr>
              <a:t>取得全面胜利</a:t>
            </a:r>
            <a:endParaRPr lang="zh-CN" altLang="zh-CN" dirty="0">
              <a:solidFill>
                <a:schemeClr val="tx1"/>
              </a:solidFill>
            </a:endParaRPr>
          </a:p>
        </p:txBody>
      </p:sp>
      <p:sp>
        <p:nvSpPr>
          <p:cNvPr id="30" name="标题 149"/>
          <p:cNvSpPr txBox="1"/>
          <p:nvPr/>
        </p:nvSpPr>
        <p:spPr>
          <a:xfrm>
            <a:off x="1160959" y="3779602"/>
            <a:ext cx="2608617" cy="1384935"/>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lang="zh-CN" altLang="en-US" sz="3200" b="1" kern="1200" spc="600">
                <a:solidFill>
                  <a:schemeClr val="tx1"/>
                </a:solidFill>
                <a:latin typeface="微软雅黑" panose="020B0503020204020204" pitchFamily="34" charset="-122"/>
                <a:ea typeface="微软雅黑" panose="020B0503020204020204" pitchFamily="34" charset="-122"/>
                <a:cs typeface="+mn-cs"/>
              </a:defRPr>
            </a:lvl1pPr>
          </a:lstStyle>
          <a:p>
            <a:pPr algn="ctr">
              <a:lnSpc>
                <a:spcPct val="150000"/>
              </a:lnSpc>
            </a:pPr>
            <a:r>
              <a:rPr lang="zh-CN" altLang="zh-CN" sz="2000" b="0" spc="0" dirty="0">
                <a:latin typeface="楷体" panose="02010609060101010101" charset="-122"/>
                <a:ea typeface="楷体" panose="02010609060101010101" charset="-122"/>
              </a:rPr>
              <a:t>粮食产量</a:t>
            </a:r>
            <a:endParaRPr lang="zh-CN" altLang="zh-CN" sz="2000" b="0" spc="0" dirty="0">
              <a:latin typeface="楷体" panose="02010609060101010101" charset="-122"/>
              <a:ea typeface="楷体" panose="02010609060101010101" charset="-122"/>
            </a:endParaRPr>
          </a:p>
          <a:p>
            <a:pPr algn="ctr">
              <a:lnSpc>
                <a:spcPct val="150000"/>
              </a:lnSpc>
            </a:pPr>
            <a:r>
              <a:rPr lang="zh-CN" altLang="zh-CN" sz="2000" b="1" spc="0" dirty="0">
                <a:latin typeface="楷体" panose="02010609060101010101" charset="-122"/>
                <a:ea typeface="楷体" panose="02010609060101010101" charset="-122"/>
              </a:rPr>
              <a:t>连续</a:t>
            </a:r>
            <a:r>
              <a:rPr lang="en-US" altLang="zh-CN" sz="2000" b="1" spc="0" dirty="0">
                <a:latin typeface="楷体" panose="02010609060101010101" charset="-122"/>
                <a:ea typeface="楷体" panose="02010609060101010101" charset="-122"/>
              </a:rPr>
              <a:t>8</a:t>
            </a:r>
            <a:r>
              <a:rPr lang="zh-CN" altLang="zh-CN" sz="2000" b="1" spc="0" dirty="0">
                <a:latin typeface="楷体" panose="02010609060101010101" charset="-122"/>
                <a:ea typeface="楷体" panose="02010609060101010101" charset="-122"/>
              </a:rPr>
              <a:t>年</a:t>
            </a:r>
            <a:endParaRPr lang="en-US" altLang="zh-CN" sz="2000" b="1" spc="0" dirty="0">
              <a:latin typeface="楷体" panose="02010609060101010101" charset="-122"/>
              <a:ea typeface="楷体" panose="02010609060101010101" charset="-122"/>
            </a:endParaRPr>
          </a:p>
          <a:p>
            <a:pPr algn="ctr">
              <a:lnSpc>
                <a:spcPct val="150000"/>
              </a:lnSpc>
            </a:pPr>
            <a:r>
              <a:rPr lang="zh-CN" altLang="zh-CN" sz="2000" b="0" spc="0" dirty="0">
                <a:latin typeface="楷体" panose="02010609060101010101" charset="-122"/>
                <a:ea typeface="楷体" panose="02010609060101010101" charset="-122"/>
              </a:rPr>
              <a:t>稳定在</a:t>
            </a:r>
            <a:r>
              <a:rPr lang="en-US" altLang="zh-CN" sz="2000" b="1" spc="0" dirty="0">
                <a:latin typeface="楷体" panose="02010609060101010101" charset="-122"/>
                <a:ea typeface="楷体" panose="02010609060101010101" charset="-122"/>
              </a:rPr>
              <a:t>1.3</a:t>
            </a:r>
            <a:r>
              <a:rPr lang="zh-CN" altLang="zh-CN" sz="2000" b="1" spc="0" dirty="0">
                <a:latin typeface="楷体" panose="02010609060101010101" charset="-122"/>
                <a:ea typeface="楷体" panose="02010609060101010101" charset="-122"/>
              </a:rPr>
              <a:t>万亿斤</a:t>
            </a:r>
            <a:r>
              <a:rPr lang="zh-CN" altLang="zh-CN" sz="2000" spc="0" dirty="0">
                <a:latin typeface="楷体" panose="02010609060101010101" charset="-122"/>
                <a:ea typeface="楷体" panose="02010609060101010101" charset="-122"/>
              </a:rPr>
              <a:t>以上</a:t>
            </a:r>
            <a:endParaRPr lang="zh-CN" altLang="zh-CN" sz="2000" spc="0" dirty="0">
              <a:latin typeface="楷体" panose="02010609060101010101" charset="-122"/>
              <a:ea typeface="楷体" panose="02010609060101010101" charset="-122"/>
            </a:endParaRPr>
          </a:p>
        </p:txBody>
      </p:sp>
      <p:sp>
        <p:nvSpPr>
          <p:cNvPr id="32" name="矩形 31"/>
          <p:cNvSpPr/>
          <p:nvPr/>
        </p:nvSpPr>
        <p:spPr>
          <a:xfrm>
            <a:off x="8641275" y="3695977"/>
            <a:ext cx="2382532" cy="1476375"/>
          </a:xfrm>
          <a:prstGeom prst="rect">
            <a:avLst/>
          </a:prstGeom>
        </p:spPr>
        <p:txBody>
          <a:bodyPr wrap="square">
            <a:spAutoFit/>
          </a:bodyPr>
          <a:lstStyle/>
          <a:p>
            <a:pPr algn="ctr">
              <a:lnSpc>
                <a:spcPct val="150000"/>
              </a:lnSpc>
            </a:pPr>
            <a:r>
              <a:rPr lang="zh-CN" altLang="zh-CN" sz="2000" dirty="0">
                <a:latin typeface="楷体" panose="02010609060101010101" charset="-122"/>
                <a:ea typeface="楷体" panose="02010609060101010101" charset="-122"/>
              </a:rPr>
              <a:t>现代乡村产业体系</a:t>
            </a:r>
            <a:r>
              <a:rPr lang="zh-CN" altLang="zh-CN" sz="2000" b="1" dirty="0">
                <a:latin typeface="楷体" panose="02010609060101010101" charset="-122"/>
                <a:ea typeface="楷体" panose="02010609060101010101" charset="-122"/>
              </a:rPr>
              <a:t>基本建立</a:t>
            </a:r>
            <a:r>
              <a:rPr lang="zh-CN" altLang="zh-CN" sz="2000" dirty="0">
                <a:latin typeface="楷体" panose="02010609060101010101" charset="-122"/>
                <a:ea typeface="楷体" panose="02010609060101010101" charset="-122"/>
              </a:rPr>
              <a:t>，农民生活条件</a:t>
            </a:r>
            <a:r>
              <a:rPr lang="zh-CN" altLang="zh-CN" sz="2000" b="1" dirty="0">
                <a:latin typeface="楷体" panose="02010609060101010101" charset="-122"/>
                <a:ea typeface="楷体" panose="02010609060101010101" charset="-122"/>
              </a:rPr>
              <a:t>明显改善</a:t>
            </a:r>
            <a:endParaRPr lang="zh-CN" altLang="zh-CN" sz="2000" b="1" dirty="0">
              <a:latin typeface="楷体" panose="02010609060101010101" charset="-122"/>
              <a:ea typeface="楷体" panose="02010609060101010101" charset="-122"/>
            </a:endParaRPr>
          </a:p>
        </p:txBody>
      </p:sp>
      <p:sp>
        <p:nvSpPr>
          <p:cNvPr id="33" name="标题 6"/>
          <p:cNvSpPr txBox="1"/>
          <p:nvPr/>
        </p:nvSpPr>
        <p:spPr>
          <a:xfrm>
            <a:off x="1795145" y="195580"/>
            <a:ext cx="9676130" cy="713740"/>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1. </a:t>
            </a:r>
            <a:r>
              <a:rPr lang="zh-CN" altLang="zh-CN" kern="0" dirty="0">
                <a:solidFill>
                  <a:srgbClr val="C00000"/>
                </a:solidFill>
                <a:latin typeface="黑体" panose="02010609060101010101" charset="-122"/>
                <a:ea typeface="黑体" panose="02010609060101010101" charset="-122"/>
                <a:cs typeface="黑体" panose="02010609060101010101" charset="-122"/>
              </a:rPr>
              <a:t>我国现代化产业体系建设</a:t>
            </a:r>
            <a:r>
              <a:rPr lang="zh-CN" altLang="en-US" kern="0" dirty="0">
                <a:solidFill>
                  <a:srgbClr val="C00000"/>
                </a:solidFill>
                <a:latin typeface="黑体" panose="02010609060101010101" charset="-122"/>
                <a:ea typeface="黑体" panose="02010609060101010101" charset="-122"/>
                <a:cs typeface="黑体" panose="02010609060101010101" charset="-122"/>
              </a:rPr>
              <a:t>稳步推进</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grpSp>
        <p:nvGrpSpPr>
          <p:cNvPr id="2" name="组合 1"/>
          <p:cNvGrpSpPr/>
          <p:nvPr/>
        </p:nvGrpSpPr>
        <p:grpSpPr>
          <a:xfrm>
            <a:off x="1287145" y="833333"/>
            <a:ext cx="10536669" cy="830997"/>
            <a:chOff x="1287145" y="833333"/>
            <a:chExt cx="10536669" cy="830997"/>
          </a:xfrm>
        </p:grpSpPr>
        <p:sp>
          <p:nvSpPr>
            <p:cNvPr id="34" name="文本框 33"/>
            <p:cNvSpPr txBox="1"/>
            <p:nvPr/>
          </p:nvSpPr>
          <p:spPr>
            <a:xfrm>
              <a:off x="1287145" y="1028700"/>
              <a:ext cx="10351135" cy="521970"/>
            </a:xfrm>
            <a:prstGeom prst="rect">
              <a:avLst/>
            </a:prstGeom>
          </p:spPr>
          <p:txBody>
            <a:bodyPr wrap="square">
              <a:spAutoFit/>
            </a:bodyPr>
            <a:lstStyle>
              <a:defPPr>
                <a:defRPr lang="zh-CN"/>
              </a:defPPr>
              <a:lvl1pPr>
                <a:defRPr sz="2400"/>
              </a:lvl1pPr>
            </a:lstStyle>
            <a:p>
              <a:pPr algn="r"/>
              <a:r>
                <a:rPr lang="zh-CN" altLang="en-US" sz="2800" b="1" dirty="0"/>
                <a:t>农业基础地位</a:t>
              </a:r>
              <a:r>
                <a:rPr lang="zh-CN" altLang="en-US" sz="2800" b="1" kern="0" dirty="0">
                  <a:gradFill>
                    <a:gsLst>
                      <a:gs pos="100000">
                        <a:srgbClr val="0041E2"/>
                      </a:gs>
                      <a:gs pos="0">
                        <a:srgbClr val="0031A5"/>
                      </a:gs>
                    </a:gsLst>
                    <a:lin ang="0" scaled="0"/>
                  </a:gradFill>
                  <a:latin typeface="+mn-ea"/>
                </a:rPr>
                <a:t>不断巩固</a:t>
              </a:r>
              <a:endParaRPr lang="zh-CN" altLang="en-US" sz="2800" b="1" kern="0" dirty="0">
                <a:gradFill>
                  <a:gsLst>
                    <a:gs pos="100000">
                      <a:srgbClr val="0041E2"/>
                    </a:gs>
                    <a:gs pos="0">
                      <a:srgbClr val="0031A5"/>
                    </a:gs>
                  </a:gsLst>
                  <a:lin ang="0" scaled="0"/>
                </a:gradFill>
                <a:latin typeface="+mn-ea"/>
              </a:endParaRPr>
            </a:p>
          </p:txBody>
        </p:sp>
        <p:sp>
          <p:nvSpPr>
            <p:cNvPr id="35" name="ïsḷîdè"/>
            <p:cNvSpPr/>
            <p:nvPr/>
          </p:nvSpPr>
          <p:spPr>
            <a:xfrm flipH="1">
              <a:off x="11699270" y="833333"/>
              <a:ext cx="124544" cy="830997"/>
            </a:xfrm>
            <a:prstGeom prst="roundRect">
              <a:avLst>
                <a:gd name="adj" fmla="val 44900"/>
              </a:avLst>
            </a:prstGeom>
            <a:gradFill>
              <a:gsLst>
                <a:gs pos="0">
                  <a:schemeClr val="accent1">
                    <a:lumMod val="60000"/>
                    <a:lumOff val="40000"/>
                  </a:schemeClr>
                </a:gs>
                <a:gs pos="60000">
                  <a:srgbClr val="0037BA"/>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bg1"/>
                </a:solidFill>
              </a:endParaRPr>
            </a:p>
          </p:txBody>
        </p:sp>
      </p:grpSp>
      <p:sp>
        <p:nvSpPr>
          <p:cNvPr id="31" name="文本框 30"/>
          <p:cNvSpPr txBox="1"/>
          <p:nvPr/>
        </p:nvSpPr>
        <p:spPr>
          <a:xfrm>
            <a:off x="4820365" y="3710317"/>
            <a:ext cx="2752681" cy="1476375"/>
          </a:xfrm>
          <a:prstGeom prst="rect">
            <a:avLst/>
          </a:prstGeom>
          <a:noFill/>
        </p:spPr>
        <p:txBody>
          <a:bodyPr wrap="square">
            <a:spAutoFit/>
          </a:bodyPr>
          <a:lstStyle>
            <a:defPPr>
              <a:defRPr lang="zh-CN"/>
            </a:defPPr>
            <a:lvl1pPr>
              <a:defRPr sz="2200">
                <a:latin typeface="楷体" panose="02010609060101010101" charset="-122"/>
                <a:ea typeface="楷体" panose="02010609060101010101" charset="-122"/>
              </a:defRPr>
            </a:lvl1pPr>
          </a:lstStyle>
          <a:p>
            <a:pPr algn="ctr">
              <a:lnSpc>
                <a:spcPct val="150000"/>
              </a:lnSpc>
            </a:pPr>
            <a:r>
              <a:rPr lang="zh-CN" altLang="zh-CN" sz="2000" dirty="0"/>
              <a:t>建成</a:t>
            </a:r>
            <a:r>
              <a:rPr lang="en-US" altLang="zh-CN" sz="2000" b="1" dirty="0"/>
              <a:t>10</a:t>
            </a:r>
            <a:r>
              <a:rPr lang="zh-CN" altLang="zh-CN" sz="2000" b="1" dirty="0"/>
              <a:t>亿亩</a:t>
            </a:r>
            <a:r>
              <a:rPr lang="zh-CN" altLang="zh-CN" sz="2000" dirty="0"/>
              <a:t>高标准农田</a:t>
            </a:r>
            <a:endParaRPr lang="en-US" altLang="zh-CN" sz="2000" dirty="0"/>
          </a:p>
          <a:p>
            <a:pPr algn="ctr">
              <a:lnSpc>
                <a:spcPct val="150000"/>
              </a:lnSpc>
            </a:pPr>
            <a:r>
              <a:rPr lang="zh-CN" altLang="zh-CN" sz="2000" dirty="0"/>
              <a:t>农作物耕种收</a:t>
            </a:r>
            <a:endParaRPr lang="en-US" altLang="zh-CN" sz="2000" dirty="0"/>
          </a:p>
          <a:p>
            <a:pPr algn="ctr">
              <a:lnSpc>
                <a:spcPct val="150000"/>
              </a:lnSpc>
            </a:pPr>
            <a:r>
              <a:rPr lang="zh-CN" altLang="zh-CN" sz="2000" dirty="0"/>
              <a:t>综合机械化率达</a:t>
            </a:r>
            <a:r>
              <a:rPr lang="en-US" altLang="zh-CN" sz="2000" b="1" dirty="0"/>
              <a:t>73%</a:t>
            </a:r>
            <a:endParaRPr lang="zh-CN" altLang="zh-CN" sz="2000" b="1" dirty="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53" presetClass="entr" presetSubtype="16"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p:cTn id="16" dur="1000" fill="hold"/>
                                        <p:tgtEl>
                                          <p:spTgt spid="27"/>
                                        </p:tgtEl>
                                        <p:attrNameLst>
                                          <p:attrName>ppt_w</p:attrName>
                                        </p:attrNameLst>
                                      </p:cBhvr>
                                      <p:tavLst>
                                        <p:tav tm="0">
                                          <p:val>
                                            <p:fltVal val="0"/>
                                          </p:val>
                                        </p:tav>
                                        <p:tav tm="100000">
                                          <p:val>
                                            <p:strVal val="#ppt_w"/>
                                          </p:val>
                                        </p:tav>
                                      </p:tavLst>
                                    </p:anim>
                                    <p:anim calcmode="lin" valueType="num">
                                      <p:cBhvr>
                                        <p:cTn id="17" dur="1000" fill="hold"/>
                                        <p:tgtEl>
                                          <p:spTgt spid="27"/>
                                        </p:tgtEl>
                                        <p:attrNameLst>
                                          <p:attrName>ppt_h</p:attrName>
                                        </p:attrNameLst>
                                      </p:cBhvr>
                                      <p:tavLst>
                                        <p:tav tm="0">
                                          <p:val>
                                            <p:fltVal val="0"/>
                                          </p:val>
                                        </p:tav>
                                        <p:tav tm="100000">
                                          <p:val>
                                            <p:strVal val="#ppt_h"/>
                                          </p:val>
                                        </p:tav>
                                      </p:tavLst>
                                    </p:anim>
                                    <p:animEffect transition="in" filter="fade">
                                      <p:cBhvr>
                                        <p:cTn id="18" dur="1000"/>
                                        <p:tgtEl>
                                          <p:spTgt spid="27"/>
                                        </p:tgtEl>
                                      </p:cBhvr>
                                    </p:animEffect>
                                  </p:childTnLst>
                                </p:cTn>
                              </p:par>
                            </p:childTnLst>
                          </p:cTn>
                        </p:par>
                        <p:par>
                          <p:cTn id="19" fill="hold">
                            <p:stCondLst>
                              <p:cond delay="3000"/>
                            </p:stCondLst>
                            <p:childTnLst>
                              <p:par>
                                <p:cTn id="20" presetID="42" presetClass="entr" presetSubtype="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1000" fill="hold"/>
                                        <p:tgtEl>
                                          <p:spTgt spid="15"/>
                                        </p:tgtEl>
                                        <p:attrNameLst>
                                          <p:attrName>ppt_x</p:attrName>
                                        </p:attrNameLst>
                                      </p:cBhvr>
                                      <p:tavLst>
                                        <p:tav tm="0">
                                          <p:val>
                                            <p:strVal val="#ppt_x"/>
                                          </p:val>
                                        </p:tav>
                                        <p:tav tm="100000">
                                          <p:val>
                                            <p:strVal val="#ppt_x"/>
                                          </p:val>
                                        </p:tav>
                                      </p:tavLst>
                                    </p:anim>
                                    <p:anim calcmode="lin" valueType="num">
                                      <p:cBhvr additive="base">
                                        <p:cTn id="30" dur="10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1000" fill="hold"/>
                                        <p:tgtEl>
                                          <p:spTgt spid="28"/>
                                        </p:tgtEl>
                                        <p:attrNameLst>
                                          <p:attrName>ppt_w</p:attrName>
                                        </p:attrNameLst>
                                      </p:cBhvr>
                                      <p:tavLst>
                                        <p:tav tm="0">
                                          <p:val>
                                            <p:fltVal val="0"/>
                                          </p:val>
                                        </p:tav>
                                        <p:tav tm="100000">
                                          <p:val>
                                            <p:strVal val="#ppt_w"/>
                                          </p:val>
                                        </p:tav>
                                      </p:tavLst>
                                    </p:anim>
                                    <p:anim calcmode="lin" valueType="num">
                                      <p:cBhvr>
                                        <p:cTn id="35" dur="1000" fill="hold"/>
                                        <p:tgtEl>
                                          <p:spTgt spid="28"/>
                                        </p:tgtEl>
                                        <p:attrNameLst>
                                          <p:attrName>ppt_h</p:attrName>
                                        </p:attrNameLst>
                                      </p:cBhvr>
                                      <p:tavLst>
                                        <p:tav tm="0">
                                          <p:val>
                                            <p:fltVal val="0"/>
                                          </p:val>
                                        </p:tav>
                                        <p:tav tm="100000">
                                          <p:val>
                                            <p:strVal val="#ppt_h"/>
                                          </p:val>
                                        </p:tav>
                                      </p:tavLst>
                                    </p:anim>
                                    <p:animEffect transition="in" filter="fade">
                                      <p:cBhvr>
                                        <p:cTn id="36" dur="1000"/>
                                        <p:tgtEl>
                                          <p:spTgt spid="28"/>
                                        </p:tgtEl>
                                      </p:cBhvr>
                                    </p:animEffect>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anim calcmode="lin" valueType="num">
                                      <p:cBhvr>
                                        <p:cTn id="41" dur="1000" fill="hold"/>
                                        <p:tgtEl>
                                          <p:spTgt spid="31"/>
                                        </p:tgtEl>
                                        <p:attrNameLst>
                                          <p:attrName>ppt_x</p:attrName>
                                        </p:attrNameLst>
                                      </p:cBhvr>
                                      <p:tavLst>
                                        <p:tav tm="0">
                                          <p:val>
                                            <p:strVal val="#ppt_x"/>
                                          </p:val>
                                        </p:tav>
                                        <p:tav tm="100000">
                                          <p:val>
                                            <p:strVal val="#ppt_x"/>
                                          </p:val>
                                        </p:tav>
                                      </p:tavLst>
                                    </p:anim>
                                    <p:anim calcmode="lin" valueType="num">
                                      <p:cBhvr>
                                        <p:cTn id="4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1000" fill="hold"/>
                                        <p:tgtEl>
                                          <p:spTgt spid="16"/>
                                        </p:tgtEl>
                                        <p:attrNameLst>
                                          <p:attrName>ppt_x</p:attrName>
                                        </p:attrNameLst>
                                      </p:cBhvr>
                                      <p:tavLst>
                                        <p:tav tm="0">
                                          <p:val>
                                            <p:strVal val="#ppt_x"/>
                                          </p:val>
                                        </p:tav>
                                        <p:tav tm="100000">
                                          <p:val>
                                            <p:strVal val="#ppt_x"/>
                                          </p:val>
                                        </p:tav>
                                      </p:tavLst>
                                    </p:anim>
                                    <p:anim calcmode="lin" valueType="num">
                                      <p:cBhvr additive="base">
                                        <p:cTn id="48" dur="1000" fill="hold"/>
                                        <p:tgtEl>
                                          <p:spTgt spid="16"/>
                                        </p:tgtEl>
                                        <p:attrNameLst>
                                          <p:attrName>ppt_y</p:attrName>
                                        </p:attrNameLst>
                                      </p:cBhvr>
                                      <p:tavLst>
                                        <p:tav tm="0">
                                          <p:val>
                                            <p:strVal val="1+#ppt_h/2"/>
                                          </p:val>
                                        </p:tav>
                                        <p:tav tm="100000">
                                          <p:val>
                                            <p:strVal val="#ppt_y"/>
                                          </p:val>
                                        </p:tav>
                                      </p:tavLst>
                                    </p:anim>
                                  </p:childTnLst>
                                </p:cTn>
                              </p:par>
                            </p:childTnLst>
                          </p:cTn>
                        </p:par>
                        <p:par>
                          <p:cTn id="49" fill="hold">
                            <p:stCondLst>
                              <p:cond delay="1000"/>
                            </p:stCondLst>
                            <p:childTnLst>
                              <p:par>
                                <p:cTn id="50" presetID="53" presetClass="entr" presetSubtype="16"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1000" fill="hold"/>
                                        <p:tgtEl>
                                          <p:spTgt spid="29"/>
                                        </p:tgtEl>
                                        <p:attrNameLst>
                                          <p:attrName>ppt_w</p:attrName>
                                        </p:attrNameLst>
                                      </p:cBhvr>
                                      <p:tavLst>
                                        <p:tav tm="0">
                                          <p:val>
                                            <p:fltVal val="0"/>
                                          </p:val>
                                        </p:tav>
                                        <p:tav tm="100000">
                                          <p:val>
                                            <p:strVal val="#ppt_w"/>
                                          </p:val>
                                        </p:tav>
                                      </p:tavLst>
                                    </p:anim>
                                    <p:anim calcmode="lin" valueType="num">
                                      <p:cBhvr>
                                        <p:cTn id="53" dur="1000" fill="hold"/>
                                        <p:tgtEl>
                                          <p:spTgt spid="29"/>
                                        </p:tgtEl>
                                        <p:attrNameLst>
                                          <p:attrName>ppt_h</p:attrName>
                                        </p:attrNameLst>
                                      </p:cBhvr>
                                      <p:tavLst>
                                        <p:tav tm="0">
                                          <p:val>
                                            <p:fltVal val="0"/>
                                          </p:val>
                                        </p:tav>
                                        <p:tav tm="100000">
                                          <p:val>
                                            <p:strVal val="#ppt_h"/>
                                          </p:val>
                                        </p:tav>
                                      </p:tavLst>
                                    </p:anim>
                                    <p:animEffect transition="in" filter="fade">
                                      <p:cBhvr>
                                        <p:cTn id="54" dur="1000"/>
                                        <p:tgtEl>
                                          <p:spTgt spid="29"/>
                                        </p:tgtEl>
                                      </p:cBhvr>
                                    </p:animEffect>
                                  </p:childTnLst>
                                </p:cTn>
                              </p:par>
                            </p:childTnLst>
                          </p:cTn>
                        </p:par>
                        <p:par>
                          <p:cTn id="55" fill="hold">
                            <p:stCondLst>
                              <p:cond delay="2000"/>
                            </p:stCondLst>
                            <p:childTnLst>
                              <p:par>
                                <p:cTn id="56" presetID="42" presetClass="entr" presetSubtype="0"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1000"/>
                                        <p:tgtEl>
                                          <p:spTgt spid="32"/>
                                        </p:tgtEl>
                                      </p:cBhvr>
                                    </p:animEffect>
                                    <p:anim calcmode="lin" valueType="num">
                                      <p:cBhvr>
                                        <p:cTn id="59" dur="1000" fill="hold"/>
                                        <p:tgtEl>
                                          <p:spTgt spid="32"/>
                                        </p:tgtEl>
                                        <p:attrNameLst>
                                          <p:attrName>ppt_x</p:attrName>
                                        </p:attrNameLst>
                                      </p:cBhvr>
                                      <p:tavLst>
                                        <p:tav tm="0">
                                          <p:val>
                                            <p:strVal val="#ppt_x"/>
                                          </p:val>
                                        </p:tav>
                                        <p:tav tm="100000">
                                          <p:val>
                                            <p:strVal val="#ppt_x"/>
                                          </p:val>
                                        </p:tav>
                                      </p:tavLst>
                                    </p:anim>
                                    <p:anim calcmode="lin" valueType="num">
                                      <p:cBhvr>
                                        <p:cTn id="6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2"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16439" y="414958"/>
            <a:ext cx="5922776" cy="460375"/>
          </a:xfrm>
          <a:prstGeom prst="rect">
            <a:avLst/>
          </a:prstGeom>
          <a:noFill/>
        </p:spPr>
        <p:txBody>
          <a:bodyPr wrap="square" rtlCol="0">
            <a:spAutoFit/>
          </a:bodyPr>
          <a:lstStyle/>
          <a:p>
            <a:pPr marR="0" defTabSz="914400" eaLnBrk="1" fontAlgn="auto" hangingPunct="1">
              <a:buClrTx/>
              <a:buSzTx/>
              <a:buFontTx/>
              <a:defRPr/>
            </a:pPr>
            <a:r>
              <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rPr>
              <a:t>新时代中国特色社会主义经济理论</a:t>
            </a:r>
            <a:endPar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endParaRPr>
          </a:p>
        </p:txBody>
      </p:sp>
      <p:sp>
        <p:nvSpPr>
          <p:cNvPr id="17" name="矩形 16"/>
          <p:cNvSpPr/>
          <p:nvPr/>
        </p:nvSpPr>
        <p:spPr>
          <a:xfrm>
            <a:off x="3376295" y="2597150"/>
            <a:ext cx="4429125" cy="553085"/>
          </a:xfrm>
          <a:prstGeom prst="rect">
            <a:avLst/>
          </a:prstGeom>
        </p:spPr>
        <p:txBody>
          <a:bodyPr wrap="square">
            <a:spAutoFit/>
          </a:bodyPr>
          <a:lstStyle/>
          <a:p>
            <a:pPr algn="just">
              <a:lnSpc>
                <a:spcPct val="150000"/>
              </a:lnSpc>
            </a:pPr>
            <a:r>
              <a:rPr lang="en-US" altLang="zh-CN" sz="2000" dirty="0">
                <a:latin typeface="方正北魏楷书_GBK" panose="02000000000000000000" charset="-122"/>
                <a:ea typeface="方正北魏楷书_GBK" panose="02000000000000000000" charset="-122"/>
                <a:cs typeface="方正北魏楷书_GBK" panose="02000000000000000000" charset="-122"/>
                <a:sym typeface="+mn-ea"/>
              </a:rPr>
              <a:t>         </a:t>
            </a:r>
            <a:endParaRPr lang="zh-CN" altLang="en-US" sz="2000" dirty="0">
              <a:latin typeface="方正北魏楷书简体" panose="03000509000000000000" charset="-122"/>
              <a:ea typeface="方正北魏楷书简体" panose="03000509000000000000" charset="-122"/>
              <a:cs typeface="方正北魏楷书简体" panose="03000509000000000000" charset="-122"/>
              <a:sym typeface="+mn-ea"/>
            </a:endParaRPr>
          </a:p>
        </p:txBody>
      </p:sp>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4" name="文本框 3"/>
          <p:cNvSpPr>
            <a:spLocks noChangeArrowheads="1"/>
          </p:cNvSpPr>
          <p:nvPr/>
        </p:nvSpPr>
        <p:spPr bwMode="auto">
          <a:xfrm>
            <a:off x="3630930" y="1273175"/>
            <a:ext cx="510794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089" tIns="17044" rIns="34089" bIns="17044">
            <a:spAutoFit/>
          </a:bodyPr>
          <a:p>
            <a:r>
              <a:rPr lang="zh-CN" altLang="en-US" sz="2800" kern="0" spc="300" dirty="0">
                <a:solidFill>
                  <a:srgbClr val="C00000"/>
                </a:solidFill>
                <a:latin typeface="微软雅黑" panose="020B0503020204020204" pitchFamily="34" charset="-122"/>
                <a:ea typeface="微软雅黑" panose="020B0503020204020204" pitchFamily="34" charset="-122"/>
                <a:cs typeface="+mn-ea"/>
                <a:sym typeface="+mn-lt"/>
              </a:rPr>
              <a:t>习近平经济思想的理论意义</a:t>
            </a:r>
            <a:endParaRPr lang="zh-CN" altLang="en-US" sz="2800" kern="0" spc="3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1330325" y="1958340"/>
            <a:ext cx="9825990" cy="3709035"/>
          </a:xfrm>
          <a:prstGeom prst="rect">
            <a:avLst/>
          </a:prstGeom>
          <a:noFill/>
        </p:spPr>
        <p:txBody>
          <a:bodyPr wrap="square" rtlCol="0" anchor="t">
            <a:spAutoFit/>
          </a:bodyPr>
          <a:p>
            <a:pPr>
              <a:lnSpc>
                <a:spcPct val="120000"/>
              </a:lnSpc>
              <a:spcBef>
                <a:spcPts val="0"/>
              </a:spcBef>
              <a:spcAft>
                <a:spcPts val="0"/>
              </a:spcAft>
            </a:pPr>
            <a:r>
              <a:rPr lang="en-US" altLang="zh-CN" sz="28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习近平新时代中国特色社会主义经济思想以全新的视野，从</a:t>
            </a:r>
            <a:r>
              <a:rPr lang="zh-CN" altLang="en-US" sz="2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政治经济学</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的角度，深化了对</a:t>
            </a:r>
            <a:r>
              <a:rPr lang="zh-CN" altLang="en-US" sz="2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共产党执政规律、社会主义建设规律、人类社会发展规律</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的认识，实现了</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马克思主义政治经济学基本</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理论</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与</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中国</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具体实际相结合的又一次飞跃。</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spcAft>
                <a:spcPts val="0"/>
              </a:spcAft>
            </a:pPr>
            <a:r>
              <a:rPr lang="zh-CN" altLang="en-US" sz="28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习近平新时代中国特色社会主义经济思想，是中国特色社会主义政治经济学的重大创新和最新成果，是当代中国马克思主义政治经济学，是21世纪马克思主义政治经济学。</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ppt_y</p:attrName>
                                        </p:attrNameLst>
                                      </p:cBhvr>
                                      <p:tavLst>
                                        <p:tav tm="0">
                                          <p:val>
                                            <p:strVal val="#ppt_y+#ppt_h*1.125000"/>
                                          </p:val>
                                        </p:tav>
                                        <p:tav tm="100000">
                                          <p:val>
                                            <p:strVal val="#ppt_y"/>
                                          </p:val>
                                        </p:tav>
                                      </p:tavLst>
                                    </p:anim>
                                    <p:animEffect transition="in" filter="wipe(up)">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bldLvl="0" animBg="1"/>
      <p:bldP spid="14"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rot="0">
            <a:off x="1498600" y="1733550"/>
            <a:ext cx="9194800" cy="4425315"/>
            <a:chOff x="1301996" y="2243072"/>
            <a:chExt cx="9588008" cy="4614929"/>
          </a:xfrm>
        </p:grpSpPr>
        <p:sp>
          <p:nvSpPr>
            <p:cNvPr id="37" name="任意多边形: 形状 36"/>
            <p:cNvSpPr/>
            <p:nvPr/>
          </p:nvSpPr>
          <p:spPr>
            <a:xfrm>
              <a:off x="1301996" y="2243072"/>
              <a:ext cx="9588008" cy="4614928"/>
            </a:xfrm>
            <a:custGeom>
              <a:avLst/>
              <a:gdLst>
                <a:gd name="connsiteX0" fmla="*/ 2959570 w 5919141"/>
                <a:gd name="connsiteY0" fmla="*/ 0 h 2849017"/>
                <a:gd name="connsiteX1" fmla="*/ 5909710 w 5919141"/>
                <a:gd name="connsiteY1" fmla="*/ 2662250 h 2849017"/>
                <a:gd name="connsiteX2" fmla="*/ 5919141 w 5919141"/>
                <a:gd name="connsiteY2" fmla="*/ 2849017 h 2849017"/>
                <a:gd name="connsiteX3" fmla="*/ 0 w 5919141"/>
                <a:gd name="connsiteY3" fmla="*/ 2849017 h 2849017"/>
                <a:gd name="connsiteX4" fmla="*/ 9431 w 5919141"/>
                <a:gd name="connsiteY4" fmla="*/ 2662250 h 2849017"/>
                <a:gd name="connsiteX5" fmla="*/ 2959570 w 5919141"/>
                <a:gd name="connsiteY5" fmla="*/ 0 h 28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9141" h="2849017">
                  <a:moveTo>
                    <a:pt x="2959570" y="0"/>
                  </a:moveTo>
                  <a:cubicBezTo>
                    <a:pt x="4494982" y="0"/>
                    <a:pt x="5757849" y="1166904"/>
                    <a:pt x="5909710" y="2662250"/>
                  </a:cubicBezTo>
                  <a:lnTo>
                    <a:pt x="5919141" y="2849017"/>
                  </a:lnTo>
                  <a:lnTo>
                    <a:pt x="0" y="2849017"/>
                  </a:lnTo>
                  <a:lnTo>
                    <a:pt x="9431" y="2662250"/>
                  </a:lnTo>
                  <a:cubicBezTo>
                    <a:pt x="161291" y="1166904"/>
                    <a:pt x="1424158" y="0"/>
                    <a:pt x="2959570" y="0"/>
                  </a:cubicBezTo>
                  <a:close/>
                </a:path>
              </a:pathLst>
            </a:custGeom>
            <a:gradFill>
              <a:gsLst>
                <a:gs pos="100000">
                  <a:schemeClr val="accent1">
                    <a:lumMod val="5000"/>
                    <a:lumOff val="95000"/>
                  </a:schemeClr>
                </a:gs>
                <a:gs pos="0">
                  <a:srgbClr val="FBAE86">
                    <a:alpha val="20061"/>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8" name="任意多边形: 形状 37"/>
            <p:cNvSpPr/>
            <p:nvPr/>
          </p:nvSpPr>
          <p:spPr>
            <a:xfrm>
              <a:off x="2859423" y="3783647"/>
              <a:ext cx="6473155" cy="3074353"/>
            </a:xfrm>
            <a:custGeom>
              <a:avLst/>
              <a:gdLst>
                <a:gd name="connsiteX0" fmla="*/ 3236577 w 6473155"/>
                <a:gd name="connsiteY0" fmla="*/ 0 h 3074353"/>
                <a:gd name="connsiteX1" fmla="*/ 6465027 w 6473155"/>
                <a:gd name="connsiteY1" fmla="*/ 2913402 h 3074353"/>
                <a:gd name="connsiteX2" fmla="*/ 6473155 w 6473155"/>
                <a:gd name="connsiteY2" fmla="*/ 3074353 h 3074353"/>
                <a:gd name="connsiteX3" fmla="*/ 0 w 6473155"/>
                <a:gd name="connsiteY3" fmla="*/ 3074353 h 3074353"/>
                <a:gd name="connsiteX4" fmla="*/ 8127 w 6473155"/>
                <a:gd name="connsiteY4" fmla="*/ 2913402 h 3074353"/>
                <a:gd name="connsiteX5" fmla="*/ 3236577 w 6473155"/>
                <a:gd name="connsiteY5" fmla="*/ 0 h 30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3155" h="3074353">
                  <a:moveTo>
                    <a:pt x="3236577" y="0"/>
                  </a:moveTo>
                  <a:cubicBezTo>
                    <a:pt x="4916837" y="0"/>
                    <a:pt x="6298840" y="1276988"/>
                    <a:pt x="6465027" y="2913402"/>
                  </a:cubicBezTo>
                  <a:lnTo>
                    <a:pt x="6473155" y="3074353"/>
                  </a:lnTo>
                  <a:lnTo>
                    <a:pt x="0" y="3074353"/>
                  </a:lnTo>
                  <a:lnTo>
                    <a:pt x="8127" y="2913402"/>
                  </a:lnTo>
                  <a:cubicBezTo>
                    <a:pt x="174314" y="1276988"/>
                    <a:pt x="1556318" y="0"/>
                    <a:pt x="3236577" y="0"/>
                  </a:cubicBezTo>
                  <a:close/>
                </a:path>
              </a:pathLst>
            </a:custGeom>
            <a:noFill/>
            <a:ln>
              <a:gradFill flip="none" rotWithShape="1">
                <a:gsLst>
                  <a:gs pos="0">
                    <a:schemeClr val="accent1">
                      <a:lumMod val="5000"/>
                      <a:lumOff val="95000"/>
                      <a:alpha val="0"/>
                    </a:schemeClr>
                  </a:gs>
                  <a:gs pos="99000">
                    <a:srgbClr val="0037BA"/>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p:cNvSpPr/>
            <p:nvPr/>
          </p:nvSpPr>
          <p:spPr>
            <a:xfrm>
              <a:off x="3136431" y="4008984"/>
              <a:ext cx="5919141" cy="2849017"/>
            </a:xfrm>
            <a:custGeom>
              <a:avLst/>
              <a:gdLst>
                <a:gd name="connsiteX0" fmla="*/ 2959570 w 5919141"/>
                <a:gd name="connsiteY0" fmla="*/ 0 h 2849017"/>
                <a:gd name="connsiteX1" fmla="*/ 5909710 w 5919141"/>
                <a:gd name="connsiteY1" fmla="*/ 2662250 h 2849017"/>
                <a:gd name="connsiteX2" fmla="*/ 5919141 w 5919141"/>
                <a:gd name="connsiteY2" fmla="*/ 2849017 h 2849017"/>
                <a:gd name="connsiteX3" fmla="*/ 0 w 5919141"/>
                <a:gd name="connsiteY3" fmla="*/ 2849017 h 2849017"/>
                <a:gd name="connsiteX4" fmla="*/ 9431 w 5919141"/>
                <a:gd name="connsiteY4" fmla="*/ 2662250 h 2849017"/>
                <a:gd name="connsiteX5" fmla="*/ 2959570 w 5919141"/>
                <a:gd name="connsiteY5" fmla="*/ 0 h 28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9141" h="2849017">
                  <a:moveTo>
                    <a:pt x="2959570" y="0"/>
                  </a:moveTo>
                  <a:cubicBezTo>
                    <a:pt x="4494982" y="0"/>
                    <a:pt x="5757849" y="1166904"/>
                    <a:pt x="5909710" y="2662250"/>
                  </a:cubicBezTo>
                  <a:lnTo>
                    <a:pt x="5919141" y="2849017"/>
                  </a:lnTo>
                  <a:lnTo>
                    <a:pt x="0" y="2849017"/>
                  </a:lnTo>
                  <a:lnTo>
                    <a:pt x="9431" y="2662250"/>
                  </a:lnTo>
                  <a:cubicBezTo>
                    <a:pt x="161291" y="1166904"/>
                    <a:pt x="1424158" y="0"/>
                    <a:pt x="2959570" y="0"/>
                  </a:cubicBezTo>
                  <a:close/>
                </a:path>
              </a:pathLst>
            </a:custGeom>
            <a:gradFill>
              <a:gsLst>
                <a:gs pos="0">
                  <a:schemeClr val="accent1">
                    <a:lumMod val="60000"/>
                    <a:lumOff val="40000"/>
                  </a:schemeClr>
                </a:gs>
                <a:gs pos="60000">
                  <a:srgbClr val="0037BA"/>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dirty="0">
                <a:solidFill>
                  <a:srgbClr val="FFFFFF"/>
                </a:solidFill>
              </a:endParaRPr>
            </a:p>
          </p:txBody>
        </p:sp>
      </p:grpSp>
      <p:sp>
        <p:nvSpPr>
          <p:cNvPr id="12" name="标题 6"/>
          <p:cNvSpPr txBox="1"/>
          <p:nvPr/>
        </p:nvSpPr>
        <p:spPr>
          <a:xfrm>
            <a:off x="1719580" y="239395"/>
            <a:ext cx="9851390" cy="764540"/>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1. </a:t>
            </a:r>
            <a:r>
              <a:rPr lang="zh-CN" altLang="zh-CN" kern="0" dirty="0">
                <a:solidFill>
                  <a:srgbClr val="C00000"/>
                </a:solidFill>
                <a:latin typeface="黑体" panose="02010609060101010101" charset="-122"/>
                <a:ea typeface="黑体" panose="02010609060101010101" charset="-122"/>
                <a:cs typeface="黑体" panose="02010609060101010101" charset="-122"/>
              </a:rPr>
              <a:t>我国现代化产业体系建设</a:t>
            </a:r>
            <a:r>
              <a:rPr lang="zh-CN" altLang="en-US" kern="0" dirty="0">
                <a:solidFill>
                  <a:srgbClr val="C00000"/>
                </a:solidFill>
                <a:latin typeface="黑体" panose="02010609060101010101" charset="-122"/>
                <a:ea typeface="黑体" panose="02010609060101010101" charset="-122"/>
                <a:cs typeface="黑体" panose="02010609060101010101" charset="-122"/>
              </a:rPr>
              <a:t>稳步推进</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grpSp>
        <p:nvGrpSpPr>
          <p:cNvPr id="9" name="组合 8"/>
          <p:cNvGrpSpPr/>
          <p:nvPr/>
        </p:nvGrpSpPr>
        <p:grpSpPr>
          <a:xfrm>
            <a:off x="2196481" y="2054888"/>
            <a:ext cx="2707783" cy="1479393"/>
            <a:chOff x="2196481" y="2054888"/>
            <a:chExt cx="2707783" cy="1479393"/>
          </a:xfrm>
        </p:grpSpPr>
        <p:sp>
          <p:nvSpPr>
            <p:cNvPr id="10" name="矩形 9"/>
            <p:cNvSpPr/>
            <p:nvPr/>
          </p:nvSpPr>
          <p:spPr>
            <a:xfrm>
              <a:off x="2565667" y="2683407"/>
              <a:ext cx="1969412" cy="850874"/>
            </a:xfrm>
            <a:prstGeom prst="rect">
              <a:avLst/>
            </a:prstGeom>
          </p:spPr>
          <p:txBody>
            <a:bodyPr wrap="square">
              <a:spAutoFit/>
            </a:bodyPr>
            <a:lstStyle/>
            <a:p>
              <a:pPr>
                <a:lnSpc>
                  <a:spcPct val="120000"/>
                </a:lnSpc>
              </a:pPr>
              <a:r>
                <a:rPr lang="zh-CN" altLang="zh-CN" sz="2200" dirty="0">
                  <a:latin typeface="楷体" panose="02010609060101010101" charset="-122"/>
                  <a:ea typeface="楷体" panose="02010609060101010101" charset="-122"/>
                </a:rPr>
                <a:t>撑起国民经济“半边天”</a:t>
              </a:r>
              <a:endParaRPr lang="en-US" altLang="zh-CN" sz="2200" dirty="0">
                <a:latin typeface="楷体" panose="02010609060101010101" charset="-122"/>
                <a:ea typeface="楷体" panose="02010609060101010101" charset="-122"/>
              </a:endParaRPr>
            </a:p>
          </p:txBody>
        </p:sp>
        <p:sp>
          <p:nvSpPr>
            <p:cNvPr id="18" name="文本框 17"/>
            <p:cNvSpPr txBox="1"/>
            <p:nvPr/>
          </p:nvSpPr>
          <p:spPr>
            <a:xfrm>
              <a:off x="2196481" y="2054888"/>
              <a:ext cx="2707783" cy="497316"/>
            </a:xfrm>
            <a:prstGeom prst="rect">
              <a:avLst/>
            </a:prstGeom>
            <a:noFill/>
          </p:spPr>
          <p:txBody>
            <a:bodyPr wrap="square">
              <a:spAutoFit/>
            </a:bodyPr>
            <a:lstStyle/>
            <a:p>
              <a:pPr algn="ctr">
                <a:lnSpc>
                  <a:spcPct val="120000"/>
                </a:lnSpc>
              </a:pPr>
              <a:r>
                <a:rPr lang="zh-CN" altLang="zh-CN" sz="2400" b="1" dirty="0">
                  <a:solidFill>
                    <a:schemeClr val="bg2">
                      <a:lumMod val="10000"/>
                    </a:schemeClr>
                  </a:solidFill>
                </a:rPr>
                <a:t>发展规模</a:t>
              </a:r>
              <a:r>
                <a:rPr lang="zh-CN" altLang="zh-CN" sz="2400" b="1" dirty="0">
                  <a:solidFill>
                    <a:srgbClr val="0037BA"/>
                  </a:solidFill>
                </a:rPr>
                <a:t>日益壮大</a:t>
              </a:r>
              <a:endParaRPr lang="en-US" altLang="zh-CN" sz="2400" b="1" dirty="0">
                <a:solidFill>
                  <a:srgbClr val="0037BA"/>
                </a:solidFill>
              </a:endParaRPr>
            </a:p>
          </p:txBody>
        </p:sp>
        <p:cxnSp>
          <p:nvCxnSpPr>
            <p:cNvPr id="31" name="直接连接符 30"/>
            <p:cNvCxnSpPr/>
            <p:nvPr/>
          </p:nvCxnSpPr>
          <p:spPr>
            <a:xfrm>
              <a:off x="2326023" y="2676461"/>
              <a:ext cx="2352675" cy="0"/>
            </a:xfrm>
            <a:prstGeom prst="line">
              <a:avLst/>
            </a:prstGeom>
            <a:ln w="38100">
              <a:gradFill flip="none" rotWithShape="1">
                <a:gsLst>
                  <a:gs pos="0">
                    <a:srgbClr val="0037BA">
                      <a:alpha val="0"/>
                    </a:srgbClr>
                  </a:gs>
                  <a:gs pos="50000">
                    <a:srgbClr val="0037BA"/>
                  </a:gs>
                  <a:gs pos="100000">
                    <a:srgbClr val="0037BA">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214851" y="4084895"/>
            <a:ext cx="3449320" cy="1280697"/>
            <a:chOff x="214851" y="4084895"/>
            <a:chExt cx="3449320" cy="1280697"/>
          </a:xfrm>
        </p:grpSpPr>
        <p:sp>
          <p:nvSpPr>
            <p:cNvPr id="15" name="矩形 14"/>
            <p:cNvSpPr/>
            <p:nvPr/>
          </p:nvSpPr>
          <p:spPr>
            <a:xfrm>
              <a:off x="261500" y="4766787"/>
              <a:ext cx="2795022" cy="598805"/>
            </a:xfrm>
            <a:prstGeom prst="rect">
              <a:avLst/>
            </a:prstGeom>
          </p:spPr>
          <p:txBody>
            <a:bodyPr wrap="square">
              <a:spAutoFit/>
            </a:bodyPr>
            <a:lstStyle/>
            <a:p>
              <a:pPr algn="ctr">
                <a:lnSpc>
                  <a:spcPct val="150000"/>
                </a:lnSpc>
              </a:pPr>
              <a:r>
                <a:rPr lang="zh-CN" altLang="zh-CN" sz="2200" dirty="0">
                  <a:latin typeface="楷体" panose="02010609060101010101" charset="-122"/>
                  <a:ea typeface="楷体" panose="02010609060101010101" charset="-122"/>
                </a:rPr>
                <a:t>“蓄水池”功能明显</a:t>
              </a:r>
              <a:endParaRPr lang="en-US" altLang="zh-CN" sz="2200" dirty="0">
                <a:latin typeface="楷体" panose="02010609060101010101" charset="-122"/>
                <a:ea typeface="楷体" panose="02010609060101010101" charset="-122"/>
              </a:endParaRPr>
            </a:p>
          </p:txBody>
        </p:sp>
        <p:sp>
          <p:nvSpPr>
            <p:cNvPr id="22" name="文本框 21"/>
            <p:cNvSpPr txBox="1"/>
            <p:nvPr/>
          </p:nvSpPr>
          <p:spPr>
            <a:xfrm>
              <a:off x="214851" y="4084895"/>
              <a:ext cx="3449320" cy="534035"/>
            </a:xfrm>
            <a:prstGeom prst="rect">
              <a:avLst/>
            </a:prstGeom>
            <a:noFill/>
          </p:spPr>
          <p:txBody>
            <a:bodyPr wrap="square">
              <a:spAutoFit/>
            </a:bodyPr>
            <a:lstStyle>
              <a:defPPr>
                <a:defRPr lang="zh-CN"/>
              </a:defPPr>
              <a:lvl1pPr>
                <a:defRPr sz="2400">
                  <a:solidFill>
                    <a:srgbClr val="00B0F0"/>
                  </a:solidFill>
                </a:defRPr>
              </a:lvl1pPr>
            </a:lstStyle>
            <a:p>
              <a:pPr algn="ctr">
                <a:lnSpc>
                  <a:spcPct val="120000"/>
                </a:lnSpc>
              </a:pPr>
              <a:r>
                <a:rPr lang="zh-CN" altLang="zh-CN" b="1" dirty="0">
                  <a:solidFill>
                    <a:schemeClr val="bg2">
                      <a:lumMod val="10000"/>
                    </a:schemeClr>
                  </a:solidFill>
                </a:rPr>
                <a:t>就业人员规模</a:t>
              </a:r>
              <a:r>
                <a:rPr lang="zh-CN" altLang="zh-CN" b="1" dirty="0">
                  <a:solidFill>
                    <a:srgbClr val="0037BA"/>
                  </a:solidFill>
                </a:rPr>
                <a:t>稳步攀升</a:t>
              </a:r>
              <a:endParaRPr lang="zh-CN" altLang="en-US" b="1" dirty="0">
                <a:solidFill>
                  <a:srgbClr val="0037BA"/>
                </a:solidFill>
              </a:endParaRPr>
            </a:p>
          </p:txBody>
        </p:sp>
        <p:cxnSp>
          <p:nvCxnSpPr>
            <p:cNvPr id="32" name="直接连接符 31"/>
            <p:cNvCxnSpPr/>
            <p:nvPr/>
          </p:nvCxnSpPr>
          <p:spPr>
            <a:xfrm>
              <a:off x="214851" y="4745882"/>
              <a:ext cx="3042994" cy="0"/>
            </a:xfrm>
            <a:prstGeom prst="line">
              <a:avLst/>
            </a:prstGeom>
            <a:ln w="38100">
              <a:gradFill flip="none" rotWithShape="1">
                <a:gsLst>
                  <a:gs pos="0">
                    <a:srgbClr val="0037BA">
                      <a:alpha val="0"/>
                    </a:srgbClr>
                  </a:gs>
                  <a:gs pos="50000">
                    <a:srgbClr val="0037BA"/>
                  </a:gs>
                  <a:gs pos="100000">
                    <a:srgbClr val="0037BA">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8683431" y="4130981"/>
            <a:ext cx="3244313" cy="1456236"/>
            <a:chOff x="8683431" y="4130981"/>
            <a:chExt cx="3244313" cy="1456236"/>
          </a:xfrm>
        </p:grpSpPr>
        <p:sp>
          <p:nvSpPr>
            <p:cNvPr id="11" name="文本框 10"/>
            <p:cNvSpPr txBox="1"/>
            <p:nvPr/>
          </p:nvSpPr>
          <p:spPr>
            <a:xfrm>
              <a:off x="9616541" y="4736343"/>
              <a:ext cx="1790078" cy="850874"/>
            </a:xfrm>
            <a:prstGeom prst="rect">
              <a:avLst/>
            </a:prstGeom>
            <a:noFill/>
          </p:spPr>
          <p:txBody>
            <a:bodyPr wrap="square">
              <a:spAutoFit/>
            </a:bodyPr>
            <a:lstStyle/>
            <a:p>
              <a:pPr>
                <a:lnSpc>
                  <a:spcPct val="120000"/>
                </a:lnSpc>
              </a:pPr>
              <a:r>
                <a:rPr lang="zh-CN" altLang="zh-CN" sz="2200" dirty="0">
                  <a:latin typeface="楷体" panose="02010609060101010101" charset="-122"/>
                  <a:ea typeface="楷体" panose="02010609060101010101" charset="-122"/>
                </a:rPr>
                <a:t>为经济发展注入新动能</a:t>
              </a:r>
              <a:endParaRPr lang="zh-CN" altLang="zh-CN" sz="2200" dirty="0">
                <a:latin typeface="楷体" panose="02010609060101010101" charset="-122"/>
                <a:ea typeface="楷体" panose="02010609060101010101" charset="-122"/>
              </a:endParaRPr>
            </a:p>
          </p:txBody>
        </p:sp>
        <p:sp>
          <p:nvSpPr>
            <p:cNvPr id="24" name="文本框 23"/>
            <p:cNvSpPr txBox="1"/>
            <p:nvPr/>
          </p:nvSpPr>
          <p:spPr>
            <a:xfrm>
              <a:off x="8683431" y="4130981"/>
              <a:ext cx="3244313" cy="497316"/>
            </a:xfrm>
            <a:prstGeom prst="rect">
              <a:avLst/>
            </a:prstGeom>
            <a:noFill/>
          </p:spPr>
          <p:txBody>
            <a:bodyPr wrap="square">
              <a:spAutoFit/>
            </a:bodyPr>
            <a:lstStyle>
              <a:defPPr>
                <a:defRPr lang="zh-CN"/>
              </a:defPPr>
              <a:lvl1pPr>
                <a:defRPr sz="2400" b="1">
                  <a:solidFill>
                    <a:srgbClr val="00B0F0"/>
                  </a:solidFill>
                </a:defRPr>
              </a:lvl1pPr>
            </a:lstStyle>
            <a:p>
              <a:pPr algn="ctr">
                <a:lnSpc>
                  <a:spcPct val="120000"/>
                </a:lnSpc>
              </a:pPr>
              <a:r>
                <a:rPr lang="zh-CN" altLang="zh-CN" dirty="0">
                  <a:solidFill>
                    <a:schemeClr val="bg2">
                      <a:lumMod val="10000"/>
                    </a:schemeClr>
                  </a:solidFill>
                </a:rPr>
                <a:t>新业态新模式</a:t>
              </a:r>
              <a:r>
                <a:rPr lang="zh-CN" altLang="zh-CN" dirty="0">
                  <a:solidFill>
                    <a:srgbClr val="0037BA"/>
                  </a:solidFill>
                </a:rPr>
                <a:t>加快培育</a:t>
              </a:r>
              <a:endParaRPr lang="zh-CN" altLang="zh-CN" dirty="0">
                <a:solidFill>
                  <a:srgbClr val="0037BA"/>
                </a:solidFill>
              </a:endParaRPr>
            </a:p>
          </p:txBody>
        </p:sp>
        <p:cxnSp>
          <p:nvCxnSpPr>
            <p:cNvPr id="33" name="直接连接符 32"/>
            <p:cNvCxnSpPr/>
            <p:nvPr/>
          </p:nvCxnSpPr>
          <p:spPr>
            <a:xfrm>
              <a:off x="8830647" y="4745882"/>
              <a:ext cx="2898150" cy="0"/>
            </a:xfrm>
            <a:prstGeom prst="line">
              <a:avLst/>
            </a:prstGeom>
            <a:ln w="38100">
              <a:gradFill flip="none" rotWithShape="1">
                <a:gsLst>
                  <a:gs pos="0">
                    <a:srgbClr val="0037BA">
                      <a:alpha val="0"/>
                    </a:srgbClr>
                  </a:gs>
                  <a:gs pos="50000">
                    <a:srgbClr val="0037BA"/>
                  </a:gs>
                  <a:gs pos="100000">
                    <a:srgbClr val="0037BA">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7413930" y="2054888"/>
            <a:ext cx="2646541" cy="1472446"/>
            <a:chOff x="7413930" y="2054888"/>
            <a:chExt cx="2646541" cy="1472446"/>
          </a:xfrm>
        </p:grpSpPr>
        <p:sp>
          <p:nvSpPr>
            <p:cNvPr id="16" name="矩形 15"/>
            <p:cNvSpPr/>
            <p:nvPr/>
          </p:nvSpPr>
          <p:spPr>
            <a:xfrm>
              <a:off x="7886204" y="2676460"/>
              <a:ext cx="1913800" cy="850874"/>
            </a:xfrm>
            <a:prstGeom prst="rect">
              <a:avLst/>
            </a:prstGeom>
          </p:spPr>
          <p:txBody>
            <a:bodyPr wrap="square">
              <a:spAutoFit/>
            </a:bodyPr>
            <a:lstStyle/>
            <a:p>
              <a:pPr algn="ctr">
                <a:lnSpc>
                  <a:spcPct val="120000"/>
                </a:lnSpc>
              </a:pPr>
              <a:r>
                <a:rPr lang="zh-CN" altLang="zh-CN" sz="2200" dirty="0">
                  <a:latin typeface="楷体" panose="02010609060101010101" charset="-122"/>
                  <a:ea typeface="楷体" panose="02010609060101010101" charset="-122"/>
                </a:rPr>
                <a:t>连续多年位居世界第二位</a:t>
              </a:r>
              <a:endParaRPr lang="en-US" altLang="zh-CN" sz="2200" dirty="0">
                <a:latin typeface="楷体" panose="02010609060101010101" charset="-122"/>
                <a:ea typeface="楷体" panose="02010609060101010101" charset="-122"/>
              </a:endParaRPr>
            </a:p>
          </p:txBody>
        </p:sp>
        <p:sp>
          <p:nvSpPr>
            <p:cNvPr id="20" name="文本框 19"/>
            <p:cNvSpPr txBox="1"/>
            <p:nvPr/>
          </p:nvSpPr>
          <p:spPr>
            <a:xfrm>
              <a:off x="7413930" y="2054888"/>
              <a:ext cx="2646541" cy="497316"/>
            </a:xfrm>
            <a:prstGeom prst="rect">
              <a:avLst/>
            </a:prstGeom>
            <a:noFill/>
          </p:spPr>
          <p:txBody>
            <a:bodyPr wrap="square">
              <a:spAutoFit/>
            </a:bodyPr>
            <a:lstStyle>
              <a:defPPr>
                <a:defRPr lang="zh-CN"/>
              </a:defPPr>
              <a:lvl1pPr>
                <a:defRPr sz="2400">
                  <a:solidFill>
                    <a:srgbClr val="00B0F0"/>
                  </a:solidFill>
                </a:defRPr>
              </a:lvl1pPr>
            </a:lstStyle>
            <a:p>
              <a:pPr>
                <a:lnSpc>
                  <a:spcPct val="120000"/>
                </a:lnSpc>
              </a:pPr>
              <a:r>
                <a:rPr lang="zh-CN" altLang="zh-CN" b="1" dirty="0">
                  <a:solidFill>
                    <a:schemeClr val="bg2">
                      <a:lumMod val="10000"/>
                    </a:schemeClr>
                  </a:solidFill>
                </a:rPr>
                <a:t>服务贸易</a:t>
              </a:r>
              <a:r>
                <a:rPr lang="zh-CN" altLang="zh-CN" b="1" dirty="0">
                  <a:solidFill>
                    <a:srgbClr val="0037BA"/>
                  </a:solidFill>
                </a:rPr>
                <a:t>快速增长</a:t>
              </a:r>
              <a:endParaRPr lang="zh-CN" altLang="en-US" b="1" dirty="0">
                <a:solidFill>
                  <a:srgbClr val="0037BA"/>
                </a:solidFill>
              </a:endParaRPr>
            </a:p>
          </p:txBody>
        </p:sp>
        <p:cxnSp>
          <p:nvCxnSpPr>
            <p:cNvPr id="35" name="直接连接符 34"/>
            <p:cNvCxnSpPr/>
            <p:nvPr/>
          </p:nvCxnSpPr>
          <p:spPr>
            <a:xfrm>
              <a:off x="7505840" y="2676461"/>
              <a:ext cx="2352675" cy="0"/>
            </a:xfrm>
            <a:prstGeom prst="line">
              <a:avLst/>
            </a:prstGeom>
            <a:ln w="38100">
              <a:gradFill flip="none" rotWithShape="1">
                <a:gsLst>
                  <a:gs pos="0">
                    <a:srgbClr val="0037BA">
                      <a:alpha val="0"/>
                    </a:srgbClr>
                  </a:gs>
                  <a:gs pos="50000">
                    <a:srgbClr val="0037BA"/>
                  </a:gs>
                  <a:gs pos="100000">
                    <a:srgbClr val="0037BA">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889000" y="746338"/>
            <a:ext cx="10517619" cy="830997"/>
            <a:chOff x="889000" y="746338"/>
            <a:chExt cx="10517619" cy="830997"/>
          </a:xfrm>
        </p:grpSpPr>
        <p:sp>
          <p:nvSpPr>
            <p:cNvPr id="14" name="文本框 13"/>
            <p:cNvSpPr txBox="1"/>
            <p:nvPr/>
          </p:nvSpPr>
          <p:spPr>
            <a:xfrm>
              <a:off x="889000" y="883920"/>
              <a:ext cx="10186670" cy="521970"/>
            </a:xfrm>
            <a:prstGeom prst="rect">
              <a:avLst/>
            </a:prstGeom>
          </p:spPr>
          <p:txBody>
            <a:bodyPr wrap="square">
              <a:spAutoFit/>
            </a:bodyPr>
            <a:lstStyle>
              <a:defPPr>
                <a:defRPr lang="zh-CN"/>
              </a:defPPr>
              <a:lvl1pPr>
                <a:defRPr sz="2400"/>
              </a:lvl1pPr>
            </a:lstStyle>
            <a:p>
              <a:pPr algn="r"/>
              <a:r>
                <a:rPr lang="zh-CN" altLang="en-US" sz="2800" b="1" dirty="0"/>
                <a:t>服务业质量效益</a:t>
              </a:r>
              <a:r>
                <a:rPr lang="zh-CN" altLang="en-US" sz="2800" b="1" kern="0" dirty="0">
                  <a:gradFill>
                    <a:gsLst>
                      <a:gs pos="100000">
                        <a:srgbClr val="0041E2"/>
                      </a:gs>
                      <a:gs pos="0">
                        <a:srgbClr val="0031A5"/>
                      </a:gs>
                    </a:gsLst>
                    <a:lin ang="0" scaled="0"/>
                  </a:gradFill>
                  <a:latin typeface="+mn-ea"/>
                </a:rPr>
                <a:t>持续提升</a:t>
              </a:r>
              <a:endParaRPr lang="zh-CN" altLang="en-US" sz="2800" b="1" kern="0" dirty="0">
                <a:gradFill>
                  <a:gsLst>
                    <a:gs pos="100000">
                      <a:srgbClr val="0041E2"/>
                    </a:gs>
                    <a:gs pos="0">
                      <a:srgbClr val="0031A5"/>
                    </a:gs>
                  </a:gsLst>
                  <a:lin ang="0" scaled="0"/>
                </a:gradFill>
                <a:latin typeface="+mn-ea"/>
              </a:endParaRPr>
            </a:p>
          </p:txBody>
        </p:sp>
        <p:sp>
          <p:nvSpPr>
            <p:cNvPr id="2" name="ïsḷîdè"/>
            <p:cNvSpPr/>
            <p:nvPr/>
          </p:nvSpPr>
          <p:spPr>
            <a:xfrm flipH="1">
              <a:off x="11282075" y="746338"/>
              <a:ext cx="124544" cy="830997"/>
            </a:xfrm>
            <a:prstGeom prst="roundRect">
              <a:avLst>
                <a:gd name="adj" fmla="val 44900"/>
              </a:avLst>
            </a:prstGeom>
            <a:gradFill>
              <a:gsLst>
                <a:gs pos="0">
                  <a:schemeClr val="accent1">
                    <a:lumMod val="60000"/>
                    <a:lumOff val="40000"/>
                  </a:schemeClr>
                </a:gs>
                <a:gs pos="60000">
                  <a:srgbClr val="0037BA"/>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bg1"/>
                </a:solidFill>
              </a:endParaRPr>
            </a:p>
          </p:txBody>
        </p:sp>
      </p:grpSp>
      <p:sp>
        <p:nvSpPr>
          <p:cNvPr id="4" name="任意多边形: 形状 6"/>
          <p:cNvSpPr/>
          <p:nvPr>
            <p:custDataLst>
              <p:tags r:id="rId1"/>
            </p:custDataLst>
          </p:nvPr>
        </p:nvSpPr>
        <p:spPr>
          <a:xfrm>
            <a:off x="3437401" y="3602374"/>
            <a:ext cx="5317659" cy="2558395"/>
          </a:xfrm>
          <a:custGeom>
            <a:avLst/>
            <a:gdLst>
              <a:gd name="connsiteX0" fmla="*/ 2772572 w 5545144"/>
              <a:gd name="connsiteY0" fmla="*/ 0 h 2643105"/>
              <a:gd name="connsiteX1" fmla="*/ 5537679 w 5545144"/>
              <a:gd name="connsiteY1" fmla="*/ 2495274 h 2643105"/>
              <a:gd name="connsiteX2" fmla="*/ 5545144 w 5545144"/>
              <a:gd name="connsiteY2" fmla="*/ 2643105 h 2643105"/>
              <a:gd name="connsiteX3" fmla="*/ 0 w 5545144"/>
              <a:gd name="connsiteY3" fmla="*/ 2643105 h 2643105"/>
              <a:gd name="connsiteX4" fmla="*/ 7465 w 5545144"/>
              <a:gd name="connsiteY4" fmla="*/ 2495274 h 2643105"/>
              <a:gd name="connsiteX5" fmla="*/ 2772572 w 5545144"/>
              <a:gd name="connsiteY5" fmla="*/ 0 h 264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5144" h="2643105">
                <a:moveTo>
                  <a:pt x="2772572" y="0"/>
                </a:moveTo>
                <a:cubicBezTo>
                  <a:pt x="4211684" y="0"/>
                  <a:pt x="5395343" y="1093716"/>
                  <a:pt x="5537679" y="2495274"/>
                </a:cubicBezTo>
                <a:lnTo>
                  <a:pt x="5545144" y="2643105"/>
                </a:lnTo>
                <a:lnTo>
                  <a:pt x="0" y="2643105"/>
                </a:lnTo>
                <a:lnTo>
                  <a:pt x="7465" y="2495274"/>
                </a:lnTo>
                <a:cubicBezTo>
                  <a:pt x="149801" y="1093716"/>
                  <a:pt x="1333461" y="0"/>
                  <a:pt x="2772572" y="0"/>
                </a:cubicBezTo>
                <a:close/>
              </a:path>
            </a:pathLst>
          </a:custGeom>
          <a:blipFill dpi="0" rotWithShape="1">
            <a:blip r:embed="rId2"/>
            <a:srcRect/>
            <a:stretch>
              <a:fillRect l="-16000" t="-26000" r="-34000" b="-2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1000" fill="hold"/>
                                        <p:tgtEl>
                                          <p:spTgt spid="13"/>
                                        </p:tgtEl>
                                        <p:attrNameLst>
                                          <p:attrName>ppt_x</p:attrName>
                                        </p:attrNameLst>
                                      </p:cBhvr>
                                      <p:tavLst>
                                        <p:tav tm="0">
                                          <p:val>
                                            <p:strVal val="#ppt_x"/>
                                          </p:val>
                                        </p:tav>
                                        <p:tav tm="100000">
                                          <p:val>
                                            <p:strVal val="#ppt_x"/>
                                          </p:val>
                                        </p:tav>
                                      </p:tavLst>
                                    </p:anim>
                                    <p:anim calcmode="lin" valueType="num">
                                      <p:cBhvr additive="base">
                                        <p:cTn id="22" dur="1000" fill="hold"/>
                                        <p:tgtEl>
                                          <p:spTgt spid="13"/>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4"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1000" fill="hold"/>
                                        <p:tgtEl>
                                          <p:spTgt spid="17"/>
                                        </p:tgtEl>
                                        <p:attrNameLst>
                                          <p:attrName>ppt_x</p:attrName>
                                        </p:attrNameLst>
                                      </p:cBhvr>
                                      <p:tavLst>
                                        <p:tav tm="0">
                                          <p:val>
                                            <p:strVal val="#ppt_x"/>
                                          </p:val>
                                        </p:tav>
                                        <p:tav tm="100000">
                                          <p:val>
                                            <p:strVal val="#ppt_x"/>
                                          </p:val>
                                        </p:tav>
                                      </p:tavLst>
                                    </p:anim>
                                    <p:anim calcmode="lin" valueType="num">
                                      <p:cBhvr additive="base">
                                        <p:cTn id="27"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8978878" y="1855994"/>
            <a:ext cx="2540022" cy="3661041"/>
            <a:chOff x="8978878" y="1855994"/>
            <a:chExt cx="2540022" cy="3661041"/>
          </a:xfrm>
        </p:grpSpPr>
        <p:sp>
          <p:nvSpPr>
            <p:cNvPr id="20" name="îṥḻiḓè"/>
            <p:cNvSpPr/>
            <p:nvPr/>
          </p:nvSpPr>
          <p:spPr>
            <a:xfrm>
              <a:off x="8978878" y="1876713"/>
              <a:ext cx="2540022" cy="3640322"/>
            </a:xfrm>
            <a:prstGeom prst="roundRect">
              <a:avLst>
                <a:gd name="adj" fmla="val 7462"/>
              </a:avLst>
            </a:prstGeom>
            <a:blipFill dpi="0" rotWithShape="1">
              <a:blip r:embed="rId1">
                <a:alphaModFix amt="98000"/>
              </a:blip>
              <a:srcRect/>
              <a:stretch>
                <a:fillRect l="-78000" t="-27000" r="-72000" b="-30000"/>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sp>
          <p:nvSpPr>
            <p:cNvPr id="30" name="iṧḷîḍé"/>
            <p:cNvSpPr/>
            <p:nvPr/>
          </p:nvSpPr>
          <p:spPr>
            <a:xfrm>
              <a:off x="8978878" y="1855994"/>
              <a:ext cx="2540022" cy="3661039"/>
            </a:xfrm>
            <a:prstGeom prst="roundRect">
              <a:avLst>
                <a:gd name="adj" fmla="val 7462"/>
              </a:avLst>
            </a:prstGeom>
            <a:gradFill>
              <a:gsLst>
                <a:gs pos="24000">
                  <a:schemeClr val="accent1">
                    <a:lumMod val="60000"/>
                    <a:lumOff val="40000"/>
                    <a:alpha val="0"/>
                  </a:schemeClr>
                </a:gs>
                <a:gs pos="100000">
                  <a:schemeClr val="accent4">
                    <a:lumMod val="50000"/>
                  </a:schemeClr>
                </a:gs>
              </a:gsLst>
              <a:lin ang="5400000" scaled="0"/>
            </a:gra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cxnSp>
          <p:nvCxnSpPr>
            <p:cNvPr id="42" name="直接连接符 41"/>
            <p:cNvCxnSpPr/>
            <p:nvPr/>
          </p:nvCxnSpPr>
          <p:spPr>
            <a:xfrm>
              <a:off x="9101432" y="2053735"/>
              <a:ext cx="2148810" cy="0"/>
            </a:xfrm>
            <a:prstGeom prst="line">
              <a:avLst/>
            </a:prstGeom>
            <a:ln w="38100">
              <a:gradFill flip="none" rotWithShape="1">
                <a:gsLst>
                  <a:gs pos="0">
                    <a:schemeClr val="accent4">
                      <a:lumMod val="50000"/>
                      <a:alpha val="0"/>
                    </a:schemeClr>
                  </a:gs>
                  <a:gs pos="50000">
                    <a:schemeClr val="accent4">
                      <a:lumMod val="50000"/>
                    </a:schemeClr>
                  </a:gs>
                  <a:gs pos="100000">
                    <a:schemeClr val="accent4">
                      <a:lumMod val="5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212133" y="1876710"/>
            <a:ext cx="2540022" cy="3640325"/>
            <a:chOff x="6212133" y="1876710"/>
            <a:chExt cx="2540022" cy="3640325"/>
          </a:xfrm>
        </p:grpSpPr>
        <p:sp>
          <p:nvSpPr>
            <p:cNvPr id="21" name="iṧḷîḍé"/>
            <p:cNvSpPr/>
            <p:nvPr/>
          </p:nvSpPr>
          <p:spPr>
            <a:xfrm>
              <a:off x="6212133" y="1876713"/>
              <a:ext cx="2540022" cy="3640322"/>
            </a:xfrm>
            <a:prstGeom prst="roundRect">
              <a:avLst>
                <a:gd name="adj" fmla="val 7462"/>
              </a:avLst>
            </a:prstGeom>
            <a:blipFill dpi="0" rotWithShape="1">
              <a:blip r:embed="rId2">
                <a:alphaModFix amt="98000"/>
              </a:blip>
              <a:srcRect/>
              <a:stretch>
                <a:fillRect l="-5000" r="-16000"/>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sp>
          <p:nvSpPr>
            <p:cNvPr id="29" name="îṥḻiḓè"/>
            <p:cNvSpPr/>
            <p:nvPr/>
          </p:nvSpPr>
          <p:spPr>
            <a:xfrm>
              <a:off x="6212133" y="1876710"/>
              <a:ext cx="2540022" cy="3640324"/>
            </a:xfrm>
            <a:prstGeom prst="roundRect">
              <a:avLst>
                <a:gd name="adj" fmla="val 7462"/>
              </a:avLst>
            </a:prstGeom>
            <a:gradFill>
              <a:gsLst>
                <a:gs pos="24000">
                  <a:schemeClr val="accent5">
                    <a:alpha val="0"/>
                  </a:schemeClr>
                </a:gs>
                <a:gs pos="100000">
                  <a:schemeClr val="accent1">
                    <a:lumMod val="75000"/>
                  </a:schemeClr>
                </a:gs>
              </a:gsLst>
              <a:lin ang="5400000" scaled="0"/>
            </a:gra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cxnSp>
          <p:nvCxnSpPr>
            <p:cNvPr id="41" name="直接连接符 40"/>
            <p:cNvCxnSpPr/>
            <p:nvPr/>
          </p:nvCxnSpPr>
          <p:spPr>
            <a:xfrm>
              <a:off x="6405857" y="2053735"/>
              <a:ext cx="2148810" cy="0"/>
            </a:xfrm>
            <a:prstGeom prst="line">
              <a:avLst/>
            </a:prstGeom>
            <a:ln w="38100">
              <a:gradFill flip="none" rotWithShape="1">
                <a:gsLst>
                  <a:gs pos="0">
                    <a:schemeClr val="accent5">
                      <a:alpha val="0"/>
                    </a:schemeClr>
                  </a:gs>
                  <a:gs pos="50000">
                    <a:schemeClr val="accent5"/>
                  </a:gs>
                  <a:gs pos="100000">
                    <a:schemeClr val="accent5">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3445387" y="1876710"/>
            <a:ext cx="2540022" cy="3640325"/>
            <a:chOff x="3445387" y="1876710"/>
            <a:chExt cx="2540022" cy="3640325"/>
          </a:xfrm>
        </p:grpSpPr>
        <p:sp>
          <p:nvSpPr>
            <p:cNvPr id="18" name="iṧḻïḋê"/>
            <p:cNvSpPr/>
            <p:nvPr/>
          </p:nvSpPr>
          <p:spPr>
            <a:xfrm>
              <a:off x="3445387" y="1876713"/>
              <a:ext cx="2540022" cy="3640322"/>
            </a:xfrm>
            <a:prstGeom prst="roundRect">
              <a:avLst>
                <a:gd name="adj" fmla="val 7462"/>
              </a:avLst>
            </a:prstGeom>
            <a:blipFill dpi="0" rotWithShape="1">
              <a:blip r:embed="rId3"/>
              <a:srcRect/>
              <a:stretch>
                <a:fillRect l="-51000" t="-57000" r="-60000" b="-2000"/>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sp>
          <p:nvSpPr>
            <p:cNvPr id="27" name="iṧḻïḋê"/>
            <p:cNvSpPr/>
            <p:nvPr/>
          </p:nvSpPr>
          <p:spPr>
            <a:xfrm>
              <a:off x="3445387" y="1876710"/>
              <a:ext cx="2540022" cy="3640323"/>
            </a:xfrm>
            <a:prstGeom prst="roundRect">
              <a:avLst>
                <a:gd name="adj" fmla="val 7462"/>
              </a:avLst>
            </a:prstGeom>
            <a:gradFill>
              <a:gsLst>
                <a:gs pos="24000">
                  <a:schemeClr val="accent2">
                    <a:alpha val="0"/>
                  </a:schemeClr>
                </a:gs>
                <a:gs pos="100000">
                  <a:srgbClr val="002060"/>
                </a:gs>
              </a:gsLst>
              <a:lin ang="5400000" scaled="0"/>
            </a:gra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cxnSp>
          <p:nvCxnSpPr>
            <p:cNvPr id="40" name="直接连接符 39"/>
            <p:cNvCxnSpPr/>
            <p:nvPr/>
          </p:nvCxnSpPr>
          <p:spPr>
            <a:xfrm>
              <a:off x="3616990" y="2053735"/>
              <a:ext cx="2148810" cy="0"/>
            </a:xfrm>
            <a:prstGeom prst="line">
              <a:avLst/>
            </a:prstGeom>
            <a:ln w="38100">
              <a:gradFill flip="none" rotWithShape="1">
                <a:gsLst>
                  <a:gs pos="0">
                    <a:schemeClr val="accent2">
                      <a:alpha val="0"/>
                    </a:schemeClr>
                  </a:gs>
                  <a:gs pos="50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660400" y="1876710"/>
            <a:ext cx="2540022" cy="3640325"/>
            <a:chOff x="660400" y="1876710"/>
            <a:chExt cx="2540022" cy="3640325"/>
          </a:xfrm>
        </p:grpSpPr>
        <p:sp>
          <p:nvSpPr>
            <p:cNvPr id="19" name="işḷíḋé"/>
            <p:cNvSpPr/>
            <p:nvPr/>
          </p:nvSpPr>
          <p:spPr>
            <a:xfrm>
              <a:off x="660400" y="1876713"/>
              <a:ext cx="2540022" cy="3640322"/>
            </a:xfrm>
            <a:prstGeom prst="roundRect">
              <a:avLst>
                <a:gd name="adj" fmla="val 7462"/>
              </a:avLst>
            </a:prstGeom>
            <a:blipFill dpi="0" rotWithShape="1">
              <a:blip r:embed="rId4"/>
              <a:srcRect/>
              <a:stretch>
                <a:fillRect l="-48000" t="-7000" r="-26000" b="-5000"/>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sp>
          <p:nvSpPr>
            <p:cNvPr id="28" name="işḷíḋé"/>
            <p:cNvSpPr/>
            <p:nvPr/>
          </p:nvSpPr>
          <p:spPr>
            <a:xfrm>
              <a:off x="660400" y="1876710"/>
              <a:ext cx="2540022" cy="3640323"/>
            </a:xfrm>
            <a:prstGeom prst="roundRect">
              <a:avLst>
                <a:gd name="adj" fmla="val 7462"/>
              </a:avLst>
            </a:prstGeom>
            <a:gradFill>
              <a:gsLst>
                <a:gs pos="27000">
                  <a:schemeClr val="accent1">
                    <a:lumMod val="60000"/>
                    <a:lumOff val="40000"/>
                    <a:alpha val="0"/>
                  </a:schemeClr>
                </a:gs>
                <a:gs pos="83000">
                  <a:srgbClr val="0037BA"/>
                </a:gs>
              </a:gsLst>
              <a:lin ang="5400000" scaled="0"/>
            </a:grad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cxnSp>
          <p:nvCxnSpPr>
            <p:cNvPr id="38" name="直接连接符 37"/>
            <p:cNvCxnSpPr/>
            <p:nvPr/>
          </p:nvCxnSpPr>
          <p:spPr>
            <a:xfrm>
              <a:off x="795134" y="2053735"/>
              <a:ext cx="2148810" cy="0"/>
            </a:xfrm>
            <a:prstGeom prst="line">
              <a:avLst/>
            </a:prstGeom>
            <a:ln w="38100">
              <a:gradFill flip="none" rotWithShape="1">
                <a:gsLst>
                  <a:gs pos="0">
                    <a:schemeClr val="accent4">
                      <a:alpha val="0"/>
                    </a:schemeClr>
                  </a:gs>
                  <a:gs pos="50000">
                    <a:schemeClr val="accent4"/>
                  </a:gs>
                  <a:gs pos="100000">
                    <a:schemeClr val="accent4">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标题 6"/>
          <p:cNvSpPr txBox="1"/>
          <p:nvPr/>
        </p:nvSpPr>
        <p:spPr>
          <a:xfrm>
            <a:off x="1641475" y="248920"/>
            <a:ext cx="9939020" cy="695960"/>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1. </a:t>
            </a:r>
            <a:r>
              <a:rPr lang="zh-CN" altLang="zh-CN" kern="0" dirty="0">
                <a:solidFill>
                  <a:srgbClr val="C00000"/>
                </a:solidFill>
                <a:latin typeface="黑体" panose="02010609060101010101" charset="-122"/>
                <a:ea typeface="黑体" panose="02010609060101010101" charset="-122"/>
                <a:cs typeface="黑体" panose="02010609060101010101" charset="-122"/>
              </a:rPr>
              <a:t>我国现代化产业体系建设</a:t>
            </a:r>
            <a:r>
              <a:rPr lang="zh-CN" altLang="en-US" kern="0" dirty="0">
                <a:solidFill>
                  <a:srgbClr val="C00000"/>
                </a:solidFill>
                <a:latin typeface="黑体" panose="02010609060101010101" charset="-122"/>
                <a:ea typeface="黑体" panose="02010609060101010101" charset="-122"/>
                <a:cs typeface="黑体" panose="02010609060101010101" charset="-122"/>
              </a:rPr>
              <a:t>稳步推进</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sp>
        <p:nvSpPr>
          <p:cNvPr id="17" name="文本框 16"/>
          <p:cNvSpPr txBox="1"/>
          <p:nvPr/>
        </p:nvSpPr>
        <p:spPr>
          <a:xfrm>
            <a:off x="0" y="5668766"/>
            <a:ext cx="12192000" cy="460375"/>
          </a:xfrm>
          <a:prstGeom prst="rect">
            <a:avLst/>
          </a:prstGeom>
          <a:noFill/>
        </p:spPr>
        <p:txBody>
          <a:bodyPr wrap="square">
            <a:spAutoFit/>
          </a:bodyPr>
          <a:lstStyle/>
          <a:p>
            <a:pPr algn="ctr"/>
            <a:r>
              <a:rPr lang="zh-CN" altLang="zh-CN" sz="2400" b="1" dirty="0"/>
              <a:t>创新基础设施加快优化，建成体系较为完备的国家重大科技基础设施</a:t>
            </a:r>
            <a:endParaRPr lang="zh-CN" altLang="zh-CN" sz="2400" b="1" dirty="0"/>
          </a:p>
        </p:txBody>
      </p:sp>
      <p:sp>
        <p:nvSpPr>
          <p:cNvPr id="24" name="文本框 23"/>
          <p:cNvSpPr txBox="1"/>
          <p:nvPr/>
        </p:nvSpPr>
        <p:spPr>
          <a:xfrm>
            <a:off x="748757" y="3953510"/>
            <a:ext cx="2389527" cy="1308735"/>
          </a:xfrm>
          <a:prstGeom prst="rect">
            <a:avLst/>
          </a:prstGeom>
          <a:noFill/>
        </p:spPr>
        <p:txBody>
          <a:bodyPr wrap="square">
            <a:spAutoFit/>
          </a:bodyPr>
          <a:lstStyle/>
          <a:p>
            <a:pPr>
              <a:lnSpc>
                <a:spcPct val="120000"/>
              </a:lnSpc>
            </a:pPr>
            <a:r>
              <a:rPr lang="en-US" altLang="zh-CN" sz="2200" b="1" dirty="0">
                <a:solidFill>
                  <a:schemeClr val="bg1"/>
                </a:solidFill>
                <a:effectLst>
                  <a:outerShdw blurRad="38100" dist="38100" dir="2700000" algn="tl">
                    <a:srgbClr val="000000">
                      <a:alpha val="43137"/>
                    </a:srgbClr>
                  </a:outerShdw>
                </a:effectLst>
                <a:latin typeface="楷体" panose="02010609060101010101" charset="-122"/>
                <a:ea typeface="楷体" panose="02010609060101010101" charset="-122"/>
              </a:rPr>
              <a:t>2022年末，我国综合交通网总里程超过600万公里</a:t>
            </a:r>
            <a:endParaRPr lang="zh-CN" altLang="en-US" sz="2200" b="1" dirty="0">
              <a:solidFill>
                <a:schemeClr val="bg1"/>
              </a:solidFill>
              <a:effectLst>
                <a:outerShdw blurRad="38100" dist="38100" dir="2700000" algn="tl">
                  <a:srgbClr val="000000">
                    <a:alpha val="43137"/>
                  </a:srgbClr>
                </a:outerShdw>
              </a:effectLst>
              <a:latin typeface="楷体" panose="02010609060101010101" charset="-122"/>
              <a:ea typeface="楷体" panose="02010609060101010101" charset="-122"/>
            </a:endParaRPr>
          </a:p>
        </p:txBody>
      </p:sp>
      <p:sp>
        <p:nvSpPr>
          <p:cNvPr id="32" name="文本框 31"/>
          <p:cNvSpPr txBox="1"/>
          <p:nvPr/>
        </p:nvSpPr>
        <p:spPr>
          <a:xfrm>
            <a:off x="3595431" y="3696872"/>
            <a:ext cx="2270979" cy="1714500"/>
          </a:xfrm>
          <a:prstGeom prst="rect">
            <a:avLst/>
          </a:prstGeom>
          <a:noFill/>
        </p:spPr>
        <p:txBody>
          <a:bodyPr wrap="square">
            <a:spAutoFit/>
          </a:bodyPr>
          <a:lstStyle>
            <a:defPPr>
              <a:defRPr lang="zh-CN"/>
            </a:defPPr>
            <a:lvl1pPr>
              <a:defRPr sz="2200" b="1">
                <a:solidFill>
                  <a:schemeClr val="bg1"/>
                </a:solidFill>
                <a:latin typeface="楷体" panose="02010609060101010101" charset="-122"/>
                <a:ea typeface="楷体" panose="02010609060101010101" charset="-122"/>
              </a:defRPr>
            </a:lvl1pPr>
          </a:lstStyle>
          <a:p>
            <a:pPr>
              <a:lnSpc>
                <a:spcPct val="120000"/>
              </a:lnSpc>
            </a:pPr>
            <a:r>
              <a:rPr lang="zh-CN" altLang="zh-CN" dirty="0">
                <a:effectLst>
                  <a:outerShdw blurRad="38100" dist="38100" dir="2700000" algn="tl">
                    <a:srgbClr val="000000">
                      <a:alpha val="43137"/>
                    </a:srgbClr>
                  </a:outerShdw>
                </a:effectLst>
              </a:rPr>
              <a:t>特大型水利工程、三代核电、工业互联网等实现跨越式发展</a:t>
            </a:r>
            <a:endParaRPr lang="en-US" altLang="zh-CN" dirty="0">
              <a:effectLst>
                <a:outerShdw blurRad="38100" dist="38100" dir="2700000" algn="tl">
                  <a:srgbClr val="000000">
                    <a:alpha val="43137"/>
                  </a:srgbClr>
                </a:outerShdw>
              </a:effectLst>
            </a:endParaRPr>
          </a:p>
        </p:txBody>
      </p:sp>
      <p:sp>
        <p:nvSpPr>
          <p:cNvPr id="34" name="文本框 33"/>
          <p:cNvSpPr txBox="1"/>
          <p:nvPr/>
        </p:nvSpPr>
        <p:spPr>
          <a:xfrm>
            <a:off x="6405857" y="3696872"/>
            <a:ext cx="2251255" cy="1714500"/>
          </a:xfrm>
          <a:prstGeom prst="rect">
            <a:avLst/>
          </a:prstGeom>
          <a:noFill/>
        </p:spPr>
        <p:txBody>
          <a:bodyPr wrap="square">
            <a:spAutoFit/>
          </a:bodyPr>
          <a:lstStyle>
            <a:defPPr>
              <a:defRPr lang="zh-CN"/>
            </a:defPPr>
            <a:lvl1pPr>
              <a:defRPr sz="2200" b="1">
                <a:solidFill>
                  <a:schemeClr val="bg1"/>
                </a:solidFill>
                <a:latin typeface="楷体" panose="02010609060101010101" charset="-122"/>
                <a:ea typeface="楷体" panose="02010609060101010101" charset="-122"/>
              </a:defRPr>
            </a:lvl1pPr>
          </a:lstStyle>
          <a:p>
            <a:pPr>
              <a:lnSpc>
                <a:spcPct val="120000"/>
              </a:lnSpc>
            </a:pPr>
            <a:r>
              <a:rPr lang="zh-CN" altLang="zh-CN" dirty="0">
                <a:effectLst>
                  <a:outerShdw blurRad="38100" dist="38100" dir="2700000" algn="tl">
                    <a:srgbClr val="000000">
                      <a:alpha val="43137"/>
                    </a:srgbClr>
                  </a:outerShdw>
                </a:effectLst>
              </a:rPr>
              <a:t>离岸深水港、枢纽机场工程建造技术迈入世界先进或领先行列</a:t>
            </a:r>
            <a:endParaRPr lang="en-US" altLang="zh-CN" dirty="0">
              <a:effectLst>
                <a:outerShdw blurRad="38100" dist="38100" dir="2700000" algn="tl">
                  <a:srgbClr val="000000">
                    <a:alpha val="43137"/>
                  </a:srgbClr>
                </a:outerShdw>
              </a:effectLst>
            </a:endParaRPr>
          </a:p>
        </p:txBody>
      </p:sp>
      <p:sp>
        <p:nvSpPr>
          <p:cNvPr id="35" name="文本框 34"/>
          <p:cNvSpPr txBox="1"/>
          <p:nvPr/>
        </p:nvSpPr>
        <p:spPr>
          <a:xfrm>
            <a:off x="9181723" y="4119020"/>
            <a:ext cx="2261520" cy="902970"/>
          </a:xfrm>
          <a:prstGeom prst="rect">
            <a:avLst/>
          </a:prstGeom>
          <a:noFill/>
        </p:spPr>
        <p:txBody>
          <a:bodyPr wrap="square">
            <a:spAutoFit/>
          </a:bodyPr>
          <a:lstStyle>
            <a:defPPr>
              <a:defRPr lang="zh-CN"/>
            </a:defPPr>
            <a:lvl1pPr>
              <a:defRPr sz="2200" b="1">
                <a:solidFill>
                  <a:schemeClr val="bg1"/>
                </a:solidFill>
                <a:latin typeface="楷体" panose="02010609060101010101" charset="-122"/>
                <a:ea typeface="楷体" panose="02010609060101010101" charset="-122"/>
              </a:defRPr>
            </a:lvl1pPr>
          </a:lstStyle>
          <a:p>
            <a:pPr>
              <a:lnSpc>
                <a:spcPct val="120000"/>
              </a:lnSpc>
            </a:pPr>
            <a:r>
              <a:rPr lang="zh-CN" altLang="zh-CN" dirty="0">
                <a:effectLst>
                  <a:outerShdw blurRad="38100" dist="38100" dir="2700000" algn="tl">
                    <a:srgbClr val="000000">
                      <a:alpha val="43137"/>
                    </a:srgbClr>
                  </a:outerShdw>
                </a:effectLst>
              </a:rPr>
              <a:t>重大物流基础设施建设稳步推进</a:t>
            </a:r>
            <a:endParaRPr lang="en-US" altLang="zh-CN" dirty="0">
              <a:effectLst>
                <a:outerShdw blurRad="38100" dist="38100" dir="2700000" algn="tl">
                  <a:srgbClr val="000000">
                    <a:alpha val="43137"/>
                  </a:srgbClr>
                </a:outerShdw>
              </a:effectLst>
            </a:endParaRPr>
          </a:p>
        </p:txBody>
      </p:sp>
      <p:grpSp>
        <p:nvGrpSpPr>
          <p:cNvPr id="4" name="组合 3"/>
          <p:cNvGrpSpPr/>
          <p:nvPr/>
        </p:nvGrpSpPr>
        <p:grpSpPr>
          <a:xfrm>
            <a:off x="1115060" y="878418"/>
            <a:ext cx="10360139" cy="830997"/>
            <a:chOff x="1115060" y="878418"/>
            <a:chExt cx="10360139" cy="830997"/>
          </a:xfrm>
        </p:grpSpPr>
        <p:sp>
          <p:nvSpPr>
            <p:cNvPr id="13" name="文本框 12"/>
            <p:cNvSpPr txBox="1"/>
            <p:nvPr/>
          </p:nvSpPr>
          <p:spPr>
            <a:xfrm>
              <a:off x="1115060" y="944880"/>
              <a:ext cx="10072370" cy="521970"/>
            </a:xfrm>
            <a:prstGeom prst="rect">
              <a:avLst/>
            </a:prstGeom>
          </p:spPr>
          <p:txBody>
            <a:bodyPr wrap="square">
              <a:spAutoFit/>
            </a:bodyPr>
            <a:lstStyle>
              <a:defPPr>
                <a:defRPr lang="zh-CN"/>
              </a:defPPr>
              <a:lvl1pPr>
                <a:defRPr sz="2400"/>
              </a:lvl1pPr>
            </a:lstStyle>
            <a:p>
              <a:pPr algn="r"/>
              <a:r>
                <a:rPr lang="zh-CN" altLang="en-US" sz="2800" b="1" dirty="0"/>
                <a:t>基础设施建设</a:t>
              </a:r>
              <a:r>
                <a:rPr lang="zh-CN" altLang="en-US" sz="2800" b="1" kern="0" dirty="0">
                  <a:gradFill>
                    <a:gsLst>
                      <a:gs pos="100000">
                        <a:srgbClr val="0041E2"/>
                      </a:gs>
                      <a:gs pos="0">
                        <a:srgbClr val="0031A5"/>
                      </a:gs>
                    </a:gsLst>
                    <a:lin ang="0" scaled="0"/>
                  </a:gradFill>
                  <a:latin typeface="+mn-ea"/>
                </a:rPr>
                <a:t>快速发展</a:t>
              </a:r>
              <a:endParaRPr lang="zh-CN" altLang="en-US" sz="2800" b="1" kern="0" dirty="0">
                <a:gradFill>
                  <a:gsLst>
                    <a:gs pos="100000">
                      <a:srgbClr val="0041E2"/>
                    </a:gs>
                    <a:gs pos="0">
                      <a:srgbClr val="0031A5"/>
                    </a:gs>
                  </a:gsLst>
                  <a:lin ang="0" scaled="0"/>
                </a:gradFill>
                <a:latin typeface="+mn-ea"/>
              </a:endParaRPr>
            </a:p>
          </p:txBody>
        </p:sp>
        <p:sp>
          <p:nvSpPr>
            <p:cNvPr id="3" name="ïsḷîdè"/>
            <p:cNvSpPr/>
            <p:nvPr/>
          </p:nvSpPr>
          <p:spPr>
            <a:xfrm flipH="1">
              <a:off x="11350655" y="878418"/>
              <a:ext cx="124544" cy="830997"/>
            </a:xfrm>
            <a:prstGeom prst="roundRect">
              <a:avLst>
                <a:gd name="adj" fmla="val 44900"/>
              </a:avLst>
            </a:prstGeom>
            <a:gradFill>
              <a:gsLst>
                <a:gs pos="0">
                  <a:schemeClr val="accent1">
                    <a:lumMod val="60000"/>
                    <a:lumOff val="40000"/>
                  </a:schemeClr>
                </a:gs>
                <a:gs pos="60000">
                  <a:srgbClr val="0037BA"/>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4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2" presetClass="entr" presetSubtype="1"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10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0" fill="hold"/>
                                        <p:tgtEl>
                                          <p:spTgt spid="8"/>
                                        </p:tgtEl>
                                        <p:attrNameLst>
                                          <p:attrName>ppt_x</p:attrName>
                                        </p:attrNameLst>
                                      </p:cBhvr>
                                      <p:tavLst>
                                        <p:tav tm="0">
                                          <p:val>
                                            <p:strVal val="#ppt_x"/>
                                          </p:val>
                                        </p:tav>
                                        <p:tav tm="100000">
                                          <p:val>
                                            <p:strVal val="#ppt_x"/>
                                          </p:val>
                                        </p:tav>
                                      </p:tavLst>
                                    </p:anim>
                                    <p:anim calcmode="lin" valueType="num">
                                      <p:cBhvr additive="base">
                                        <p:cTn id="22" dur="1000" fill="hold"/>
                                        <p:tgtEl>
                                          <p:spTgt spid="8"/>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2" presetClass="entr" presetSubtype="1"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up)">
                                      <p:cBhvr>
                                        <p:cTn id="36" dur="1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1000" fill="hold"/>
                                        <p:tgtEl>
                                          <p:spTgt spid="10"/>
                                        </p:tgtEl>
                                        <p:attrNameLst>
                                          <p:attrName>ppt_x</p:attrName>
                                        </p:attrNameLst>
                                      </p:cBhvr>
                                      <p:tavLst>
                                        <p:tav tm="0">
                                          <p:val>
                                            <p:strVal val="#ppt_x"/>
                                          </p:val>
                                        </p:tav>
                                        <p:tav tm="100000">
                                          <p:val>
                                            <p:strVal val="#ppt_x"/>
                                          </p:val>
                                        </p:tav>
                                      </p:tavLst>
                                    </p:anim>
                                    <p:anim calcmode="lin" valueType="num">
                                      <p:cBhvr additive="base">
                                        <p:cTn id="42" dur="1000" fill="hold"/>
                                        <p:tgtEl>
                                          <p:spTgt spid="10"/>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1000"/>
                                        <p:tgtEl>
                                          <p:spTgt spid="35"/>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P spid="34" grpId="0"/>
      <p:bldP spid="3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716767"/>
            <a:ext cx="12210048" cy="3910852"/>
            <a:chOff x="0" y="1716767"/>
            <a:chExt cx="12210048" cy="3910852"/>
          </a:xfrm>
        </p:grpSpPr>
        <p:pic>
          <p:nvPicPr>
            <p:cNvPr id="28" name="图片 27"/>
            <p:cNvPicPr>
              <a:picLocks noChangeAspect="1"/>
            </p:cNvPicPr>
            <p:nvPr/>
          </p:nvPicPr>
          <p:blipFill rotWithShape="1">
            <a:blip r:embed="rId1"/>
            <a:srcRect l="2590" t="520" r="-31034" b="6649"/>
            <a:stretch>
              <a:fillRect/>
            </a:stretch>
          </p:blipFill>
          <p:spPr>
            <a:xfrm>
              <a:off x="1166869" y="1716767"/>
              <a:ext cx="6116320" cy="3910852"/>
            </a:xfrm>
            <a:prstGeom prst="rect">
              <a:avLst/>
            </a:prstGeom>
          </p:spPr>
        </p:pic>
        <p:sp>
          <p:nvSpPr>
            <p:cNvPr id="29" name="矩形 28"/>
            <p:cNvSpPr/>
            <p:nvPr/>
          </p:nvSpPr>
          <p:spPr>
            <a:xfrm>
              <a:off x="0" y="1716767"/>
              <a:ext cx="12210048" cy="3909639"/>
            </a:xfrm>
            <a:prstGeom prst="rect">
              <a:avLst/>
            </a:prstGeom>
            <a:gradFill>
              <a:gsLst>
                <a:gs pos="9000">
                  <a:schemeClr val="accent1">
                    <a:lumMod val="60000"/>
                    <a:lumOff val="40000"/>
                    <a:alpha val="0"/>
                  </a:schemeClr>
                </a:gs>
                <a:gs pos="62000">
                  <a:srgbClr val="0037B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标题 6"/>
          <p:cNvSpPr txBox="1"/>
          <p:nvPr/>
        </p:nvSpPr>
        <p:spPr>
          <a:xfrm>
            <a:off x="1739900" y="294640"/>
            <a:ext cx="9785350" cy="629920"/>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2. </a:t>
            </a:r>
            <a:r>
              <a:rPr lang="zh-CN" altLang="en-US" kern="0" dirty="0">
                <a:solidFill>
                  <a:srgbClr val="C00000"/>
                </a:solidFill>
                <a:latin typeface="黑体" panose="02010609060101010101" charset="-122"/>
                <a:ea typeface="黑体" panose="02010609060101010101" charset="-122"/>
                <a:cs typeface="黑体" panose="02010609060101010101" charset="-122"/>
              </a:rPr>
              <a:t>我国现代化产业体系建设面临诸多挑战</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sp>
        <p:nvSpPr>
          <p:cNvPr id="35" name="文本框 34"/>
          <p:cNvSpPr txBox="1"/>
          <p:nvPr/>
        </p:nvSpPr>
        <p:spPr>
          <a:xfrm>
            <a:off x="7427595" y="923925"/>
            <a:ext cx="3626485" cy="521970"/>
          </a:xfrm>
          <a:prstGeom prst="rect">
            <a:avLst/>
          </a:prstGeom>
        </p:spPr>
        <p:txBody>
          <a:bodyPr wrap="square">
            <a:spAutoFit/>
          </a:bodyPr>
          <a:lstStyle>
            <a:defPPr>
              <a:defRPr lang="zh-CN"/>
            </a:defPPr>
            <a:lvl1pPr>
              <a:defRPr sz="2800" b="1"/>
            </a:lvl1pPr>
          </a:lstStyle>
          <a:p>
            <a:pPr algn="l"/>
            <a:r>
              <a:rPr lang="zh-CN" altLang="en-US" dirty="0"/>
              <a:t>整体水平不高</a:t>
            </a:r>
            <a:endParaRPr lang="zh-CN" altLang="en-US" dirty="0"/>
          </a:p>
        </p:txBody>
      </p:sp>
      <p:grpSp>
        <p:nvGrpSpPr>
          <p:cNvPr id="6" name="组合 5"/>
          <p:cNvGrpSpPr/>
          <p:nvPr/>
        </p:nvGrpSpPr>
        <p:grpSpPr>
          <a:xfrm>
            <a:off x="8586760" y="2142844"/>
            <a:ext cx="3506032" cy="3851409"/>
            <a:chOff x="8586760" y="2142844"/>
            <a:chExt cx="3506032" cy="3851409"/>
          </a:xfrm>
        </p:grpSpPr>
        <p:sp>
          <p:nvSpPr>
            <p:cNvPr id="26" name="Freeform 154"/>
            <p:cNvSpPr/>
            <p:nvPr/>
          </p:nvSpPr>
          <p:spPr bwMode="auto">
            <a:xfrm>
              <a:off x="10872815" y="2832525"/>
              <a:ext cx="394904" cy="535661"/>
            </a:xfrm>
            <a:custGeom>
              <a:avLst/>
              <a:gdLst>
                <a:gd name="T0" fmla="*/ 70580799 w 355"/>
                <a:gd name="T1" fmla="*/ 26326320 h 487"/>
                <a:gd name="T2" fmla="*/ 70580799 w 355"/>
                <a:gd name="T3" fmla="*/ 26326320 h 487"/>
                <a:gd name="T4" fmla="*/ 23663031 w 355"/>
                <a:gd name="T5" fmla="*/ 3390491 h 487"/>
                <a:gd name="T6" fmla="*/ 1835972 w 355"/>
                <a:gd name="T7" fmla="*/ 10570274 h 487"/>
                <a:gd name="T8" fmla="*/ 0 w 355"/>
                <a:gd name="T9" fmla="*/ 15755599 h 487"/>
                <a:gd name="T10" fmla="*/ 1835972 w 355"/>
                <a:gd name="T11" fmla="*/ 68807040 h 487"/>
                <a:gd name="T12" fmla="*/ 3671943 w 355"/>
                <a:gd name="T13" fmla="*/ 72396709 h 487"/>
                <a:gd name="T14" fmla="*/ 45285944 w 355"/>
                <a:gd name="T15" fmla="*/ 96927747 h 487"/>
                <a:gd name="T16" fmla="*/ 47121915 w 355"/>
                <a:gd name="T17" fmla="*/ 96927747 h 487"/>
                <a:gd name="T18" fmla="*/ 48957887 w 355"/>
                <a:gd name="T19" fmla="*/ 96927747 h 487"/>
                <a:gd name="T20" fmla="*/ 50589711 w 355"/>
                <a:gd name="T21" fmla="*/ 95332538 h 487"/>
                <a:gd name="T22" fmla="*/ 50589711 w 355"/>
                <a:gd name="T23" fmla="*/ 40486262 h 487"/>
                <a:gd name="T24" fmla="*/ 48957887 w 355"/>
                <a:gd name="T25" fmla="*/ 36896594 h 487"/>
                <a:gd name="T26" fmla="*/ 8975710 w 355"/>
                <a:gd name="T27" fmla="*/ 13960765 h 487"/>
                <a:gd name="T28" fmla="*/ 14483173 w 355"/>
                <a:gd name="T29" fmla="*/ 10570274 h 487"/>
                <a:gd name="T30" fmla="*/ 21827060 w 355"/>
                <a:gd name="T31" fmla="*/ 8775440 h 487"/>
                <a:gd name="T32" fmla="*/ 61401393 w 355"/>
                <a:gd name="T33" fmla="*/ 29915988 h 487"/>
                <a:gd name="T34" fmla="*/ 63237364 w 355"/>
                <a:gd name="T35" fmla="*/ 31710822 h 487"/>
                <a:gd name="T36" fmla="*/ 63237364 w 355"/>
                <a:gd name="T37" fmla="*/ 84762264 h 487"/>
                <a:gd name="T38" fmla="*/ 66908856 w 355"/>
                <a:gd name="T39" fmla="*/ 88152754 h 487"/>
                <a:gd name="T40" fmla="*/ 72212623 w 355"/>
                <a:gd name="T41" fmla="*/ 84762264 h 487"/>
                <a:gd name="T42" fmla="*/ 72212623 w 355"/>
                <a:gd name="T43" fmla="*/ 28121154 h 487"/>
                <a:gd name="T44" fmla="*/ 70580799 w 355"/>
                <a:gd name="T45" fmla="*/ 26326320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45716" tIns="22858" rIns="45716" bIns="22858" anchor="ctr"/>
            <a:lstStyle/>
            <a:p>
              <a:endParaRPr lang="zh-CN" altLang="en-US" sz="2400" dirty="0">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grpSp>
          <p:nvGrpSpPr>
            <p:cNvPr id="13" name="组合 12"/>
            <p:cNvGrpSpPr/>
            <p:nvPr/>
          </p:nvGrpSpPr>
          <p:grpSpPr>
            <a:xfrm>
              <a:off x="8863769" y="2161919"/>
              <a:ext cx="2874966" cy="3832334"/>
              <a:chOff x="8463279" y="2316480"/>
              <a:chExt cx="2875281" cy="3444240"/>
            </a:xfrm>
          </p:grpSpPr>
          <p:sp>
            <p:nvSpPr>
              <p:cNvPr id="16" name="iš1íḋê"/>
              <p:cNvSpPr/>
              <p:nvPr/>
            </p:nvSpPr>
            <p:spPr>
              <a:xfrm>
                <a:off x="8463279" y="2316480"/>
                <a:ext cx="2875281" cy="3444240"/>
              </a:xfrm>
              <a:prstGeom prst="roundRect">
                <a:avLst>
                  <a:gd name="adj" fmla="val 4401"/>
                </a:avLst>
              </a:prstGeom>
              <a:solidFill>
                <a:schemeClr val="bg1"/>
              </a:solid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17" name="矩形: 圆角 27"/>
              <p:cNvSpPr/>
              <p:nvPr/>
            </p:nvSpPr>
            <p:spPr>
              <a:xfrm>
                <a:off x="9143999" y="5715001"/>
                <a:ext cx="1513840" cy="45719"/>
              </a:xfrm>
              <a:prstGeom prst="roundRect">
                <a:avLst>
                  <a:gd name="adj" fmla="val 50000"/>
                </a:avLst>
              </a:prstGeom>
              <a:solidFill>
                <a:srgbClr val="F7860C"/>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lumMod val="50000"/>
                      <a:lumOff val="50000"/>
                    </a:schemeClr>
                  </a:soli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grpSp>
        <p:cxnSp>
          <p:nvCxnSpPr>
            <p:cNvPr id="33" name="直接连接符 32"/>
            <p:cNvCxnSpPr/>
            <p:nvPr/>
          </p:nvCxnSpPr>
          <p:spPr>
            <a:xfrm>
              <a:off x="9059472" y="3786315"/>
              <a:ext cx="2560609" cy="0"/>
            </a:xfrm>
            <a:prstGeom prst="line">
              <a:avLst/>
            </a:prstGeom>
            <a:ln w="38100">
              <a:gradFill flip="none" rotWithShape="1">
                <a:gsLst>
                  <a:gs pos="0">
                    <a:schemeClr val="tx2">
                      <a:alpha val="0"/>
                    </a:schemeClr>
                  </a:gs>
                  <a:gs pos="50000">
                    <a:schemeClr val="tx2"/>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586760" y="2710070"/>
              <a:ext cx="3506032" cy="940514"/>
            </a:xfrm>
            <a:prstGeom prst="rect">
              <a:avLst/>
            </a:prstGeom>
            <a:noFill/>
          </p:spPr>
          <p:txBody>
            <a:bodyPr wrap="square">
              <a:spAutoFit/>
            </a:bodyPr>
            <a:lstStyle>
              <a:defPPr>
                <a:defRPr lang="zh-CN"/>
              </a:defPPr>
              <a:lvl1pPr algn="ctr">
                <a:defRPr sz="2400" b="1">
                  <a:solidFill>
                    <a:srgbClr val="00B0F0"/>
                  </a:solidFill>
                </a:defRPr>
              </a:lvl1pPr>
            </a:lstStyle>
            <a:p>
              <a:pPr>
                <a:lnSpc>
                  <a:spcPct val="120000"/>
                </a:lnSpc>
              </a:pPr>
              <a:r>
                <a:rPr lang="zh-CN" altLang="en-US" dirty="0">
                  <a:solidFill>
                    <a:schemeClr val="tx1"/>
                  </a:solidFill>
                </a:rPr>
                <a:t>产业</a:t>
              </a:r>
              <a:r>
                <a:rPr lang="zh-CN" altLang="zh-CN" dirty="0">
                  <a:solidFill>
                    <a:schemeClr val="tx1"/>
                  </a:solidFill>
                </a:rPr>
                <a:t>总体上</a:t>
              </a:r>
              <a:endParaRPr lang="en-US" altLang="zh-CN" dirty="0">
                <a:solidFill>
                  <a:schemeClr val="tx1"/>
                </a:solidFill>
              </a:endParaRPr>
            </a:p>
            <a:p>
              <a:pPr>
                <a:lnSpc>
                  <a:spcPct val="120000"/>
                </a:lnSpc>
              </a:pPr>
              <a:r>
                <a:rPr lang="zh-CN" altLang="zh-CN" dirty="0">
                  <a:solidFill>
                    <a:schemeClr val="tx1"/>
                  </a:solidFill>
                </a:rPr>
                <a:t>大而不强</a:t>
              </a:r>
              <a:endParaRPr lang="en-US" altLang="zh-CN" dirty="0">
                <a:solidFill>
                  <a:schemeClr val="tx1"/>
                </a:solidFill>
              </a:endParaRPr>
            </a:p>
          </p:txBody>
        </p:sp>
        <p:sp>
          <p:nvSpPr>
            <p:cNvPr id="38" name="文本框 37"/>
            <p:cNvSpPr txBox="1"/>
            <p:nvPr/>
          </p:nvSpPr>
          <p:spPr>
            <a:xfrm>
              <a:off x="8940250" y="3822069"/>
              <a:ext cx="2744222" cy="2122805"/>
            </a:xfrm>
            <a:prstGeom prst="rect">
              <a:avLst/>
            </a:prstGeom>
            <a:noFill/>
          </p:spPr>
          <p:txBody>
            <a:bodyPr wrap="square">
              <a:spAutoFit/>
            </a:bodyPr>
            <a:lstStyle>
              <a:defPPr>
                <a:defRPr lang="zh-CN"/>
              </a:defPPr>
              <a:lvl1pPr>
                <a:lnSpc>
                  <a:spcPct val="150000"/>
                </a:lnSpc>
                <a:defRPr sz="2200">
                  <a:latin typeface="楷体" panose="02010609060101010101" charset="-122"/>
                  <a:ea typeface="楷体" panose="02010609060101010101" charset="-122"/>
                </a:defRPr>
              </a:lvl1pPr>
            </a:lstStyle>
            <a:p>
              <a:r>
                <a:rPr lang="zh-CN" altLang="en-US" dirty="0"/>
                <a:t>很多“卡脖子”技术问题没有突破，在一些关键技术领域仍处于</a:t>
              </a:r>
              <a:r>
                <a:rPr lang="zh-CN" altLang="en-US" b="1" dirty="0"/>
                <a:t>空白状态</a:t>
              </a:r>
              <a:endParaRPr lang="en-US" altLang="zh-CN" dirty="0"/>
            </a:p>
          </p:txBody>
        </p:sp>
        <p:sp>
          <p:nvSpPr>
            <p:cNvPr id="39" name="bookmark-silhouette-variant_32530"/>
            <p:cNvSpPr/>
            <p:nvPr/>
          </p:nvSpPr>
          <p:spPr>
            <a:xfrm>
              <a:off x="11021698" y="2142844"/>
              <a:ext cx="413553" cy="524905"/>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gradFill flip="none" rotWithShape="1">
              <a:gsLst>
                <a:gs pos="0">
                  <a:srgbClr val="FBAE86"/>
                </a:gs>
                <a:gs pos="83000">
                  <a:srgbClr val="EE7D31"/>
                </a:gs>
              </a:gsLst>
              <a:lin ang="27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grpSp>
        <p:nvGrpSpPr>
          <p:cNvPr id="5" name="组合 4"/>
          <p:cNvGrpSpPr/>
          <p:nvPr/>
        </p:nvGrpSpPr>
        <p:grpSpPr>
          <a:xfrm>
            <a:off x="5311657" y="2157182"/>
            <a:ext cx="3026670" cy="3914376"/>
            <a:chOff x="5311657" y="2157182"/>
            <a:chExt cx="3026670" cy="3914376"/>
          </a:xfrm>
        </p:grpSpPr>
        <p:sp>
          <p:nvSpPr>
            <p:cNvPr id="25" name="Freeform 101"/>
            <p:cNvSpPr/>
            <p:nvPr/>
          </p:nvSpPr>
          <p:spPr bwMode="auto">
            <a:xfrm>
              <a:off x="6943160" y="2889221"/>
              <a:ext cx="551302" cy="422272"/>
            </a:xfrm>
            <a:custGeom>
              <a:avLst/>
              <a:gdLst>
                <a:gd name="T0" fmla="*/ 16227057 w 497"/>
                <a:gd name="T1" fmla="*/ 49957478 h 382"/>
                <a:gd name="T2" fmla="*/ 16227057 w 497"/>
                <a:gd name="T3" fmla="*/ 49957478 h 382"/>
                <a:gd name="T4" fmla="*/ 32251444 w 497"/>
                <a:gd name="T5" fmla="*/ 66072880 h 382"/>
                <a:gd name="T6" fmla="*/ 50303875 w 497"/>
                <a:gd name="T7" fmla="*/ 76749009 h 382"/>
                <a:gd name="T8" fmla="*/ 68356757 w 497"/>
                <a:gd name="T9" fmla="*/ 67885672 h 382"/>
                <a:gd name="T10" fmla="*/ 79107239 w 497"/>
                <a:gd name="T11" fmla="*/ 51971791 h 382"/>
                <a:gd name="T12" fmla="*/ 50303875 w 497"/>
                <a:gd name="T13" fmla="*/ 66072880 h 382"/>
                <a:gd name="T14" fmla="*/ 16227057 w 497"/>
                <a:gd name="T15" fmla="*/ 49957478 h 382"/>
                <a:gd name="T16" fmla="*/ 98782376 w 497"/>
                <a:gd name="T17" fmla="*/ 24978739 h 382"/>
                <a:gd name="T18" fmla="*/ 98782376 w 497"/>
                <a:gd name="T19" fmla="*/ 24978739 h 382"/>
                <a:gd name="T20" fmla="*/ 55577781 w 497"/>
                <a:gd name="T21" fmla="*/ 1812792 h 382"/>
                <a:gd name="T22" fmla="*/ 44827300 w 497"/>
                <a:gd name="T23" fmla="*/ 1812792 h 382"/>
                <a:gd name="T24" fmla="*/ 1825375 w 497"/>
                <a:gd name="T25" fmla="*/ 24978739 h 382"/>
                <a:gd name="T26" fmla="*/ 1825375 w 497"/>
                <a:gd name="T27" fmla="*/ 32230805 h 382"/>
                <a:gd name="T28" fmla="*/ 44827300 w 497"/>
                <a:gd name="T29" fmla="*/ 55396303 h 382"/>
                <a:gd name="T30" fmla="*/ 55577781 w 497"/>
                <a:gd name="T31" fmla="*/ 55396303 h 382"/>
                <a:gd name="T32" fmla="*/ 82758439 w 497"/>
                <a:gd name="T33" fmla="*/ 39280901 h 382"/>
                <a:gd name="T34" fmla="*/ 53955076 w 497"/>
                <a:gd name="T35" fmla="*/ 32230805 h 382"/>
                <a:gd name="T36" fmla="*/ 50303875 w 497"/>
                <a:gd name="T37" fmla="*/ 33842076 h 382"/>
                <a:gd name="T38" fmla="*/ 41176100 w 497"/>
                <a:gd name="T39" fmla="*/ 26791531 h 382"/>
                <a:gd name="T40" fmla="*/ 50303875 w 497"/>
                <a:gd name="T41" fmla="*/ 21554227 h 382"/>
                <a:gd name="T42" fmla="*/ 59431651 w 497"/>
                <a:gd name="T43" fmla="*/ 24978739 h 382"/>
                <a:gd name="T44" fmla="*/ 89857720 w 497"/>
                <a:gd name="T45" fmla="*/ 35654868 h 382"/>
                <a:gd name="T46" fmla="*/ 98782376 w 497"/>
                <a:gd name="T47" fmla="*/ 32230805 h 382"/>
                <a:gd name="T48" fmla="*/ 98782376 w 497"/>
                <a:gd name="T49" fmla="*/ 24978739 h 382"/>
                <a:gd name="T50" fmla="*/ 86206519 w 497"/>
                <a:gd name="T51" fmla="*/ 69698464 h 382"/>
                <a:gd name="T52" fmla="*/ 86206519 w 497"/>
                <a:gd name="T53" fmla="*/ 69698464 h 382"/>
                <a:gd name="T54" fmla="*/ 93508470 w 497"/>
                <a:gd name="T55" fmla="*/ 67885672 h 382"/>
                <a:gd name="T56" fmla="*/ 89857720 w 497"/>
                <a:gd name="T57" fmla="*/ 35654868 h 382"/>
                <a:gd name="T58" fmla="*/ 82758439 w 497"/>
                <a:gd name="T59" fmla="*/ 39280901 h 382"/>
                <a:gd name="T60" fmla="*/ 86206519 w 497"/>
                <a:gd name="T61" fmla="*/ 69698464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45716" tIns="22858" rIns="45716" bIns="22858" anchor="ctr"/>
            <a:lstStyle/>
            <a:p>
              <a:endParaRPr lang="zh-CN" altLang="en-US" sz="2400" dirty="0">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grpSp>
          <p:nvGrpSpPr>
            <p:cNvPr id="19" name="组合 18"/>
            <p:cNvGrpSpPr/>
            <p:nvPr/>
          </p:nvGrpSpPr>
          <p:grpSpPr>
            <a:xfrm>
              <a:off x="5463361" y="2161919"/>
              <a:ext cx="2874966" cy="3909639"/>
              <a:chOff x="8463279" y="2316480"/>
              <a:chExt cx="2875281" cy="3444240"/>
            </a:xfrm>
          </p:grpSpPr>
          <p:sp>
            <p:nvSpPr>
              <p:cNvPr id="22" name="iš1íḋê"/>
              <p:cNvSpPr/>
              <p:nvPr/>
            </p:nvSpPr>
            <p:spPr>
              <a:xfrm>
                <a:off x="8463279" y="2316480"/>
                <a:ext cx="2875281" cy="3444240"/>
              </a:xfrm>
              <a:prstGeom prst="roundRect">
                <a:avLst>
                  <a:gd name="adj" fmla="val 4401"/>
                </a:avLst>
              </a:prstGeom>
              <a:solidFill>
                <a:schemeClr val="bg1"/>
              </a:solidFill>
              <a:ln>
                <a:noFill/>
              </a:ln>
              <a:effectLst>
                <a:outerShdw blurRad="508000" dist="190500" dir="5400000" sx="95000" sy="95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lumMod val="50000"/>
                      <a:lumOff val="50000"/>
                    </a:schemeClr>
                  </a:soli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23" name="矩形: 圆角 34"/>
              <p:cNvSpPr/>
              <p:nvPr/>
            </p:nvSpPr>
            <p:spPr>
              <a:xfrm>
                <a:off x="9143999" y="5715001"/>
                <a:ext cx="1513840" cy="45719"/>
              </a:xfrm>
              <a:prstGeom prst="roundRect">
                <a:avLst>
                  <a:gd name="adj" fmla="val 50000"/>
                </a:avLst>
              </a:prstGeom>
              <a:solidFill>
                <a:srgbClr val="92D050"/>
              </a:solidFill>
              <a:ln w="12700" cap="flat" cmpd="sng" algn="ctr">
                <a:noFill/>
                <a:prstDash val="solid"/>
                <a:miter lim="800000"/>
              </a:ln>
              <a:effectLst>
                <a:outerShdw blurRad="254000" dist="114300" dir="5400000" sx="90000" sy="90000" algn="t"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lumMod val="50000"/>
                      <a:lumOff val="50000"/>
                    </a:schemeClr>
                  </a:solidFill>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grpSp>
        <p:sp>
          <p:nvSpPr>
            <p:cNvPr id="30" name="文本框 29"/>
            <p:cNvSpPr txBox="1"/>
            <p:nvPr/>
          </p:nvSpPr>
          <p:spPr>
            <a:xfrm>
              <a:off x="5311657" y="2710902"/>
              <a:ext cx="3026410" cy="977265"/>
            </a:xfrm>
            <a:prstGeom prst="rect">
              <a:avLst/>
            </a:prstGeom>
            <a:noFill/>
          </p:spPr>
          <p:txBody>
            <a:bodyPr wrap="square">
              <a:spAutoFit/>
            </a:bodyPr>
            <a:lstStyle/>
            <a:p>
              <a:pPr algn="ctr">
                <a:lnSpc>
                  <a:spcPct val="120000"/>
                </a:lnSpc>
              </a:pPr>
              <a:r>
                <a:rPr lang="zh-CN" altLang="zh-CN" sz="2400" b="1" dirty="0"/>
                <a:t>全要素生产率</a:t>
              </a:r>
              <a:endParaRPr lang="zh-CN" altLang="zh-CN" sz="2400" b="1" dirty="0"/>
            </a:p>
            <a:p>
              <a:pPr algn="ctr">
                <a:lnSpc>
                  <a:spcPct val="120000"/>
                </a:lnSpc>
              </a:pPr>
              <a:r>
                <a:rPr lang="zh-CN" altLang="zh-CN" sz="2400" b="1" dirty="0"/>
                <a:t>（技术进步率）较低</a:t>
              </a:r>
              <a:endParaRPr lang="en-US" altLang="zh-CN" sz="2400" b="1" dirty="0"/>
            </a:p>
          </p:txBody>
        </p:sp>
        <p:sp>
          <p:nvSpPr>
            <p:cNvPr id="31" name="文本框 30"/>
            <p:cNvSpPr txBox="1"/>
            <p:nvPr/>
          </p:nvSpPr>
          <p:spPr>
            <a:xfrm>
              <a:off x="5563156" y="3786719"/>
              <a:ext cx="2707372" cy="2044342"/>
            </a:xfrm>
            <a:prstGeom prst="rect">
              <a:avLst/>
            </a:prstGeom>
            <a:noFill/>
          </p:spPr>
          <p:txBody>
            <a:bodyPr wrap="square">
              <a:spAutoFit/>
            </a:bodyPr>
            <a:lstStyle/>
            <a:p>
              <a:pPr>
                <a:lnSpc>
                  <a:spcPct val="150000"/>
                </a:lnSpc>
              </a:pPr>
              <a:r>
                <a:rPr lang="en-US" sz="2200" dirty="0">
                  <a:latin typeface="楷体" panose="02010609060101010101" charset="-122"/>
                  <a:ea typeface="楷体" panose="02010609060101010101" charset="-122"/>
                </a:rPr>
                <a:t>2019</a:t>
              </a:r>
              <a:r>
                <a:rPr lang="zh-CN" altLang="en-US" sz="2200" dirty="0">
                  <a:latin typeface="楷体" panose="02010609060101010101" charset="-122"/>
                  <a:ea typeface="楷体" panose="02010609060101010101" charset="-122"/>
                </a:rPr>
                <a:t>年，</a:t>
              </a:r>
              <a:r>
                <a:rPr altLang="zh-CN" sz="2200" dirty="0">
                  <a:latin typeface="楷体" panose="02010609060101010101" charset="-122"/>
                  <a:ea typeface="楷体" panose="02010609060101010101" charset="-122"/>
                </a:rPr>
                <a:t>全要素生产率仅有美国的</a:t>
              </a:r>
              <a:r>
                <a:rPr altLang="zh-CN" sz="2200" b="1" dirty="0">
                  <a:latin typeface="楷体" panose="02010609060101010101" charset="-122"/>
                  <a:ea typeface="楷体" panose="02010609060101010101" charset="-122"/>
                </a:rPr>
                <a:t>40.3%</a:t>
              </a:r>
              <a:r>
                <a:rPr altLang="zh-CN" sz="2200" dirty="0">
                  <a:latin typeface="楷体" panose="02010609060101010101" charset="-122"/>
                  <a:ea typeface="楷体" panose="02010609060101010101" charset="-122"/>
                </a:rPr>
                <a:t>、德国的 </a:t>
              </a:r>
              <a:r>
                <a:rPr altLang="zh-CN" sz="2200" b="1" dirty="0">
                  <a:latin typeface="楷体" panose="02010609060101010101" charset="-122"/>
                  <a:ea typeface="楷体" panose="02010609060101010101" charset="-122"/>
                </a:rPr>
                <a:t>43.4%</a:t>
              </a:r>
              <a:r>
                <a:rPr altLang="zh-CN" sz="2200" dirty="0">
                  <a:latin typeface="楷体" panose="02010609060101010101" charset="-122"/>
                  <a:ea typeface="楷体" panose="02010609060101010101" charset="-122"/>
                </a:rPr>
                <a:t>、日本的 </a:t>
              </a:r>
              <a:r>
                <a:rPr altLang="zh-CN" sz="2200" b="1" dirty="0">
                  <a:latin typeface="楷体" panose="02010609060101010101" charset="-122"/>
                  <a:ea typeface="楷体" panose="02010609060101010101" charset="-122"/>
                </a:rPr>
                <a:t>61.5%</a:t>
              </a:r>
              <a:endParaRPr altLang="zh-CN" sz="2200" b="1" dirty="0">
                <a:latin typeface="楷体" panose="02010609060101010101" charset="-122"/>
                <a:ea typeface="楷体" panose="02010609060101010101" charset="-122"/>
              </a:endParaRPr>
            </a:p>
          </p:txBody>
        </p:sp>
        <p:sp>
          <p:nvSpPr>
            <p:cNvPr id="32" name="bookmark-silhouette-variant_32530"/>
            <p:cNvSpPr/>
            <p:nvPr/>
          </p:nvSpPr>
          <p:spPr>
            <a:xfrm>
              <a:off x="5685742" y="2157182"/>
              <a:ext cx="413553" cy="524905"/>
            </a:xfrm>
            <a:custGeom>
              <a:avLst/>
              <a:gdLst>
                <a:gd name="T0" fmla="*/ 2824 w 2824"/>
                <a:gd name="T1" fmla="*/ 81 h 5090"/>
                <a:gd name="T2" fmla="*/ 2824 w 2824"/>
                <a:gd name="T3" fmla="*/ 5004 h 5090"/>
                <a:gd name="T4" fmla="*/ 2777 w 2824"/>
                <a:gd name="T5" fmla="*/ 5077 h 5090"/>
                <a:gd name="T6" fmla="*/ 2744 w 2824"/>
                <a:gd name="T7" fmla="*/ 5084 h 5090"/>
                <a:gd name="T8" fmla="*/ 2691 w 2824"/>
                <a:gd name="T9" fmla="*/ 5065 h 5090"/>
                <a:gd name="T10" fmla="*/ 1412 w 2824"/>
                <a:gd name="T11" fmla="*/ 3960 h 5090"/>
                <a:gd name="T12" fmla="*/ 133 w 2824"/>
                <a:gd name="T13" fmla="*/ 5065 h 5090"/>
                <a:gd name="T14" fmla="*/ 47 w 2824"/>
                <a:gd name="T15" fmla="*/ 5077 h 5090"/>
                <a:gd name="T16" fmla="*/ 0 w 2824"/>
                <a:gd name="T17" fmla="*/ 5004 h 5090"/>
                <a:gd name="T18" fmla="*/ 0 w 2824"/>
                <a:gd name="T19" fmla="*/ 81 h 5090"/>
                <a:gd name="T20" fmla="*/ 81 w 2824"/>
                <a:gd name="T21" fmla="*/ 0 h 5090"/>
                <a:gd name="T22" fmla="*/ 2744 w 2824"/>
                <a:gd name="T23" fmla="*/ 0 h 5090"/>
                <a:gd name="T24" fmla="*/ 2824 w 2824"/>
                <a:gd name="T25" fmla="*/ 81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4" h="5090">
                  <a:moveTo>
                    <a:pt x="2824" y="81"/>
                  </a:moveTo>
                  <a:lnTo>
                    <a:pt x="2824" y="5004"/>
                  </a:lnTo>
                  <a:cubicBezTo>
                    <a:pt x="2824" y="5035"/>
                    <a:pt x="2806" y="5064"/>
                    <a:pt x="2777" y="5077"/>
                  </a:cubicBezTo>
                  <a:cubicBezTo>
                    <a:pt x="2767" y="5082"/>
                    <a:pt x="2755" y="5084"/>
                    <a:pt x="2744" y="5084"/>
                  </a:cubicBezTo>
                  <a:cubicBezTo>
                    <a:pt x="2725" y="5084"/>
                    <a:pt x="2706" y="5078"/>
                    <a:pt x="2691" y="5065"/>
                  </a:cubicBezTo>
                  <a:lnTo>
                    <a:pt x="1412" y="3960"/>
                  </a:lnTo>
                  <a:lnTo>
                    <a:pt x="133" y="5065"/>
                  </a:lnTo>
                  <a:cubicBezTo>
                    <a:pt x="109" y="5085"/>
                    <a:pt x="76" y="5090"/>
                    <a:pt x="47" y="5077"/>
                  </a:cubicBezTo>
                  <a:cubicBezTo>
                    <a:pt x="18" y="5064"/>
                    <a:pt x="0" y="5035"/>
                    <a:pt x="0" y="5004"/>
                  </a:cubicBezTo>
                  <a:lnTo>
                    <a:pt x="0" y="81"/>
                  </a:lnTo>
                  <a:cubicBezTo>
                    <a:pt x="0" y="36"/>
                    <a:pt x="36" y="0"/>
                    <a:pt x="81" y="0"/>
                  </a:cubicBezTo>
                  <a:lnTo>
                    <a:pt x="2744" y="0"/>
                  </a:lnTo>
                  <a:cubicBezTo>
                    <a:pt x="2788" y="0"/>
                    <a:pt x="2824" y="36"/>
                    <a:pt x="2824" y="81"/>
                  </a:cubicBezTo>
                  <a:close/>
                </a:path>
              </a:pathLst>
            </a:custGeom>
            <a:solidFill>
              <a:srgbClr val="1F5F3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cxnSp>
          <p:nvCxnSpPr>
            <p:cNvPr id="45" name="直接连接符 32"/>
            <p:cNvCxnSpPr/>
            <p:nvPr/>
          </p:nvCxnSpPr>
          <p:spPr>
            <a:xfrm>
              <a:off x="5591058" y="3786315"/>
              <a:ext cx="2560609" cy="0"/>
            </a:xfrm>
            <a:prstGeom prst="line">
              <a:avLst/>
            </a:prstGeom>
            <a:ln w="38100">
              <a:gradFill flip="none" rotWithShape="1">
                <a:gsLst>
                  <a:gs pos="0">
                    <a:schemeClr val="tx2">
                      <a:alpha val="0"/>
                    </a:schemeClr>
                  </a:gs>
                  <a:gs pos="50000">
                    <a:schemeClr val="tx2"/>
                  </a:gs>
                  <a:gs pos="100000">
                    <a:schemeClr val="tx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1000"/>
                                        <p:tgtEl>
                                          <p:spTgt spid="35"/>
                                        </p:tgtEl>
                                      </p:cBhvr>
                                    </p:animEffect>
                                  </p:childTnLst>
                                </p:cTn>
                              </p:par>
                            </p:childTnLst>
                          </p:cTn>
                        </p:par>
                        <p:par>
                          <p:cTn id="13" fill="hold">
                            <p:stCondLst>
                              <p:cond delay="1500"/>
                            </p:stCondLst>
                            <p:childTnLst>
                              <p:par>
                                <p:cTn id="14" presetID="22" presetClass="entr" presetSubtype="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right)">
                                      <p:cBhvr>
                                        <p:cTn id="16" dur="1000"/>
                                        <p:tgtEl>
                                          <p:spTgt spid="2"/>
                                        </p:tgtEl>
                                      </p:cBhvr>
                                    </p:animEffect>
                                  </p:childTnLst>
                                </p:cTn>
                              </p:par>
                            </p:childTnLst>
                          </p:cTn>
                        </p:par>
                        <p:par>
                          <p:cTn id="17" fill="hold">
                            <p:stCondLst>
                              <p:cond delay="2500"/>
                            </p:stCondLst>
                            <p:childTnLst>
                              <p:par>
                                <p:cTn id="18" presetID="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000" fill="hold"/>
                                        <p:tgtEl>
                                          <p:spTgt spid="5"/>
                                        </p:tgtEl>
                                        <p:attrNameLst>
                                          <p:attrName>ppt_x</p:attrName>
                                        </p:attrNameLst>
                                      </p:cBhvr>
                                      <p:tavLst>
                                        <p:tav tm="0">
                                          <p:val>
                                            <p:strVal val="#ppt_x"/>
                                          </p:val>
                                        </p:tav>
                                        <p:tav tm="100000">
                                          <p:val>
                                            <p:strVal val="#ppt_x"/>
                                          </p:val>
                                        </p:tav>
                                      </p:tavLst>
                                    </p:anim>
                                    <p:anim calcmode="lin" valueType="num">
                                      <p:cBhvr additive="base">
                                        <p:cTn id="21" dur="1000" fill="hold"/>
                                        <p:tgtEl>
                                          <p:spTgt spid="5"/>
                                        </p:tgtEl>
                                        <p:attrNameLst>
                                          <p:attrName>ppt_y</p:attrName>
                                        </p:attrNameLst>
                                      </p:cBhvr>
                                      <p:tavLst>
                                        <p:tav tm="0">
                                          <p:val>
                                            <p:strVal val="1+#ppt_h/2"/>
                                          </p:val>
                                        </p:tav>
                                        <p:tav tm="100000">
                                          <p:val>
                                            <p:strVal val="#ppt_y"/>
                                          </p:val>
                                        </p:tav>
                                      </p:tavLst>
                                    </p:anim>
                                  </p:childTnLst>
                                </p:cTn>
                              </p:par>
                            </p:childTnLst>
                          </p:cTn>
                        </p:par>
                        <p:par>
                          <p:cTn id="22" fill="hold">
                            <p:stCondLst>
                              <p:cond delay="3500"/>
                            </p:stCondLst>
                            <p:childTnLst>
                              <p:par>
                                <p:cTn id="23" presetID="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ppt_x"/>
                                          </p:val>
                                        </p:tav>
                                        <p:tav tm="100000">
                                          <p:val>
                                            <p:strVal val="#ppt_x"/>
                                          </p:val>
                                        </p:tav>
                                      </p:tavLst>
                                    </p:anim>
                                    <p:anim calcmode="lin" valueType="num">
                                      <p:cBhvr additive="base">
                                        <p:cTn id="26"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19630" y="1559560"/>
            <a:ext cx="11009630" cy="521970"/>
          </a:xfrm>
          <a:prstGeom prst="rect">
            <a:avLst/>
          </a:prstGeom>
        </p:spPr>
        <p:txBody>
          <a:bodyPr wrap="square">
            <a:spAutoFit/>
          </a:bodyPr>
          <a:lstStyle>
            <a:defPPr>
              <a:defRPr lang="zh-CN"/>
            </a:defPPr>
            <a:lvl1pPr>
              <a:defRPr sz="2400"/>
            </a:lvl1pPr>
          </a:lstStyle>
          <a:p>
            <a:r>
              <a:rPr lang="zh-CN" altLang="zh-CN" sz="2800" b="1" dirty="0"/>
              <a:t>不平衡不充分问题突出</a:t>
            </a:r>
            <a:endParaRPr lang="zh-CN" altLang="en-US" sz="2800" b="1" dirty="0"/>
          </a:p>
        </p:txBody>
      </p:sp>
      <p:graphicFrame>
        <p:nvGraphicFramePr>
          <p:cNvPr id="12" name="表格 11"/>
          <p:cNvGraphicFramePr/>
          <p:nvPr>
            <p:custDataLst>
              <p:tags r:id="rId1"/>
            </p:custDataLst>
          </p:nvPr>
        </p:nvGraphicFramePr>
        <p:xfrm>
          <a:off x="7747000" y="107315"/>
          <a:ext cx="4227195" cy="6419850"/>
        </p:xfrm>
        <a:graphic>
          <a:graphicData uri="http://schemas.openxmlformats.org/drawingml/2006/table">
            <a:tbl>
              <a:tblPr firstRow="1" bandRow="1">
                <a:tableStyleId>{00A15C55-8517-42AA-B614-E9B94910E393}</a:tableStyleId>
              </a:tblPr>
              <a:tblGrid>
                <a:gridCol w="636270"/>
                <a:gridCol w="3590925"/>
              </a:tblGrid>
              <a:tr h="720090">
                <a:tc gridSpan="2">
                  <a:txBody>
                    <a:bodyPr/>
                    <a:lstStyle/>
                    <a:p>
                      <a:pPr algn="ctr">
                        <a:buNone/>
                      </a:pPr>
                      <a:r>
                        <a:rPr lang="zh-CN" altLang="en-US" sz="1800" dirty="0">
                          <a:latin typeface="楷体" panose="02010609060101010101" charset="-122"/>
                          <a:ea typeface="楷体" panose="02010609060101010101" charset="-122"/>
                        </a:rPr>
                        <a:t>排名进入</a:t>
                      </a:r>
                      <a:r>
                        <a:rPr lang="en-US" altLang="zh-CN" sz="1800" dirty="0">
                          <a:latin typeface="楷体" panose="02010609060101010101" charset="-122"/>
                          <a:ea typeface="楷体" panose="02010609060101010101" charset="-122"/>
                        </a:rPr>
                        <a:t>2022</a:t>
                      </a:r>
                      <a:r>
                        <a:rPr lang="zh-CN" altLang="en-US" sz="1800" dirty="0">
                          <a:latin typeface="楷体" panose="02010609060101010101" charset="-122"/>
                          <a:ea typeface="楷体" panose="02010609060101010101" charset="-122"/>
                        </a:rPr>
                        <a:t>年《财富》世界</a:t>
                      </a:r>
                      <a:r>
                        <a:rPr lang="en-US" altLang="zh-CN" sz="1800" dirty="0">
                          <a:latin typeface="楷体" panose="02010609060101010101" charset="-122"/>
                          <a:ea typeface="楷体" panose="02010609060101010101" charset="-122"/>
                        </a:rPr>
                        <a:t>500</a:t>
                      </a:r>
                      <a:r>
                        <a:rPr lang="zh-CN" altLang="en-US" sz="1800" dirty="0">
                          <a:latin typeface="楷体" panose="02010609060101010101" charset="-122"/>
                          <a:ea typeface="楷体" panose="02010609060101010101" charset="-122"/>
                        </a:rPr>
                        <a:t>强</a:t>
                      </a:r>
                      <a:endParaRPr lang="zh-CN" altLang="en-US" sz="1800" dirty="0">
                        <a:latin typeface="楷体" panose="02010609060101010101" charset="-122"/>
                        <a:ea typeface="楷体" panose="02010609060101010101" charset="-122"/>
                      </a:endParaRPr>
                    </a:p>
                    <a:p>
                      <a:pPr algn="ctr">
                        <a:buNone/>
                      </a:pPr>
                      <a:r>
                        <a:rPr lang="zh-CN" altLang="en-US" sz="1800" dirty="0">
                          <a:latin typeface="楷体" panose="02010609060101010101" charset="-122"/>
                          <a:ea typeface="楷体" panose="02010609060101010101" charset="-122"/>
                        </a:rPr>
                        <a:t>前</a:t>
                      </a:r>
                      <a:r>
                        <a:rPr lang="en-US" altLang="zh-CN" sz="1800" dirty="0">
                          <a:latin typeface="楷体" panose="02010609060101010101" charset="-122"/>
                          <a:ea typeface="楷体" panose="02010609060101010101" charset="-122"/>
                        </a:rPr>
                        <a:t>50</a:t>
                      </a:r>
                      <a:r>
                        <a:rPr lang="zh-CN" altLang="en-US" sz="1800" dirty="0">
                          <a:latin typeface="楷体" panose="02010609060101010101" charset="-122"/>
                          <a:ea typeface="楷体" panose="02010609060101010101" charset="-122"/>
                        </a:rPr>
                        <a:t>位的中国企业</a:t>
                      </a:r>
                      <a:endParaRPr lang="zh-CN" altLang="en-US" sz="1800" dirty="0">
                        <a:latin typeface="楷体" panose="02010609060101010101" charset="-122"/>
                        <a:ea typeface="楷体" panose="02010609060101010101" charset="-122"/>
                      </a:endParaRPr>
                    </a:p>
                  </a:txBody>
                  <a:tcPr/>
                </a:tc>
                <a:tc hMerge="1">
                  <a:tcPr/>
                </a:tc>
              </a:tr>
              <a:tr h="335280">
                <a:tc>
                  <a:txBody>
                    <a:bodyPr/>
                    <a:lstStyle/>
                    <a:p>
                      <a:pPr algn="ctr">
                        <a:buNone/>
                      </a:pPr>
                      <a:r>
                        <a:rPr lang="zh-CN" altLang="en-US" sz="1600" dirty="0">
                          <a:latin typeface="楷体" panose="02010609060101010101" charset="-122"/>
                          <a:ea typeface="楷体" panose="02010609060101010101" charset="-122"/>
                        </a:rPr>
                        <a:t>排名</a:t>
                      </a:r>
                      <a:endParaRPr lang="zh-CN" altLang="en-US" sz="1600" dirty="0">
                        <a:latin typeface="楷体" panose="02010609060101010101" charset="-122"/>
                        <a:ea typeface="楷体" panose="02010609060101010101" charset="-122"/>
                      </a:endParaRPr>
                    </a:p>
                  </a:txBody>
                  <a:tcPr/>
                </a:tc>
                <a:tc>
                  <a:txBody>
                    <a:bodyPr/>
                    <a:lstStyle/>
                    <a:p>
                      <a:pPr algn="ctr">
                        <a:buNone/>
                      </a:pPr>
                      <a:r>
                        <a:rPr lang="zh-CN" altLang="en-US" sz="1600" dirty="0">
                          <a:latin typeface="楷体" panose="02010609060101010101" charset="-122"/>
                          <a:ea typeface="楷体" panose="02010609060101010101" charset="-122"/>
                        </a:rPr>
                        <a:t>公司名称</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dirty="0">
                          <a:latin typeface="楷体" panose="02010609060101010101" charset="-122"/>
                          <a:ea typeface="楷体" panose="02010609060101010101" charset="-122"/>
                        </a:rPr>
                        <a:t>3</a:t>
                      </a:r>
                      <a:endParaRPr lang="en-US" altLang="zh-CN" sz="1600" dirty="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国家电网有限公司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dirty="0">
                          <a:latin typeface="楷体" panose="02010609060101010101" charset="-122"/>
                          <a:ea typeface="楷体" panose="02010609060101010101" charset="-122"/>
                        </a:rPr>
                        <a:t>4</a:t>
                      </a:r>
                      <a:endParaRPr lang="en-US" altLang="zh-CN" sz="1600" dirty="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中国石油天然气集团有限公司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5</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中国石油化工集团有限公司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9</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a:latin typeface="楷体" panose="02010609060101010101" charset="-122"/>
                          <a:ea typeface="楷体" panose="02010609060101010101" charset="-122"/>
                        </a:rPr>
                        <a:t>中国建筑集团有限公司</a:t>
                      </a:r>
                      <a:endParaRPr lang="zh-CN" altLang="en-US" sz="160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20</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鸿海精密工业股份有限公司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22</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中国工商银行股份有限公司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24</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a:latin typeface="楷体" panose="02010609060101010101" charset="-122"/>
                          <a:ea typeface="楷体" panose="02010609060101010101" charset="-122"/>
                        </a:rPr>
                        <a:t>中国建设银行股份有限公司</a:t>
                      </a:r>
                      <a:endParaRPr lang="zh-CN" altLang="en-US" sz="160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25</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中国平安保险（集团）股份有限公司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28</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中国农业银行股份有限公司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31</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中国中化控股有限责任公司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34</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a:latin typeface="楷体" panose="02010609060101010101" charset="-122"/>
                          <a:ea typeface="楷体" panose="02010609060101010101" charset="-122"/>
                        </a:rPr>
                        <a:t>中国铁路工程集团有限公司</a:t>
                      </a:r>
                      <a:endParaRPr lang="zh-CN" altLang="en-US" sz="160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39</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中国铁道建筑集团有限公司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40</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中国人寿保险（集团）公司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42</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中国银行股份有限公司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44</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中国宝武钢铁集团有限公司</a:t>
                      </a:r>
                      <a:endParaRPr lang="zh-CN" altLang="en-US" sz="1600" dirty="0">
                        <a:latin typeface="楷体" panose="02010609060101010101" charset="-122"/>
                        <a:ea typeface="楷体" panose="02010609060101010101" charset="-122"/>
                      </a:endParaRPr>
                    </a:p>
                  </a:txBody>
                  <a:tcPr/>
                </a:tc>
              </a:tr>
              <a:tr h="335280">
                <a:tc>
                  <a:txBody>
                    <a:bodyPr/>
                    <a:lstStyle/>
                    <a:p>
                      <a:pPr algn="ctr">
                        <a:buNone/>
                      </a:pPr>
                      <a:r>
                        <a:rPr lang="en-US" altLang="zh-CN" sz="1600">
                          <a:latin typeface="楷体" panose="02010609060101010101" charset="-122"/>
                          <a:ea typeface="楷体" panose="02010609060101010101" charset="-122"/>
                        </a:rPr>
                        <a:t>46</a:t>
                      </a:r>
                      <a:endParaRPr lang="en-US" altLang="zh-CN" sz="1600">
                        <a:latin typeface="楷体" panose="02010609060101010101" charset="-122"/>
                        <a:ea typeface="楷体" panose="02010609060101010101" charset="-122"/>
                      </a:endParaRPr>
                    </a:p>
                  </a:txBody>
                  <a:tcPr/>
                </a:tc>
                <a:tc>
                  <a:txBody>
                    <a:bodyPr/>
                    <a:lstStyle/>
                    <a:p>
                      <a:pPr>
                        <a:buNone/>
                      </a:pPr>
                      <a:r>
                        <a:rPr lang="zh-CN" altLang="en-US" sz="1600" dirty="0">
                          <a:latin typeface="楷体" panose="02010609060101010101" charset="-122"/>
                          <a:ea typeface="楷体" panose="02010609060101010101" charset="-122"/>
                        </a:rPr>
                        <a:t>京东集团股份有限公司</a:t>
                      </a:r>
                      <a:endParaRPr lang="zh-CN" altLang="en-US" sz="1600" dirty="0">
                        <a:latin typeface="楷体" panose="02010609060101010101" charset="-122"/>
                        <a:ea typeface="楷体" panose="02010609060101010101" charset="-122"/>
                      </a:endParaRPr>
                    </a:p>
                  </a:txBody>
                  <a:tcPr/>
                </a:tc>
              </a:tr>
            </a:tbl>
          </a:graphicData>
        </a:graphic>
      </p:graphicFrame>
      <p:sp>
        <p:nvSpPr>
          <p:cNvPr id="14" name="标题 6"/>
          <p:cNvSpPr txBox="1"/>
          <p:nvPr/>
        </p:nvSpPr>
        <p:spPr>
          <a:xfrm>
            <a:off x="1710690" y="217170"/>
            <a:ext cx="6036945" cy="711835"/>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2. </a:t>
            </a:r>
            <a:r>
              <a:rPr lang="zh-CN" altLang="en-US" kern="0" dirty="0">
                <a:solidFill>
                  <a:srgbClr val="C00000"/>
                </a:solidFill>
                <a:latin typeface="黑体" panose="02010609060101010101" charset="-122"/>
                <a:ea typeface="黑体" panose="02010609060101010101" charset="-122"/>
                <a:cs typeface="黑体" panose="02010609060101010101" charset="-122"/>
              </a:rPr>
              <a:t>我国现代化产业体系建设面临诸多挑战</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grpSp>
        <p:nvGrpSpPr>
          <p:cNvPr id="3" name="组合 2"/>
          <p:cNvGrpSpPr/>
          <p:nvPr/>
        </p:nvGrpSpPr>
        <p:grpSpPr>
          <a:xfrm>
            <a:off x="695933" y="4070959"/>
            <a:ext cx="6702036" cy="941160"/>
            <a:chOff x="695933" y="4070959"/>
            <a:chExt cx="6702036" cy="941160"/>
          </a:xfrm>
        </p:grpSpPr>
        <p:grpSp>
          <p:nvGrpSpPr>
            <p:cNvPr id="10" name="组合 9"/>
            <p:cNvGrpSpPr/>
            <p:nvPr/>
          </p:nvGrpSpPr>
          <p:grpSpPr>
            <a:xfrm rot="10800000">
              <a:off x="695933" y="4070959"/>
              <a:ext cx="6702036" cy="941156"/>
              <a:chOff x="1186815" y="2291786"/>
              <a:chExt cx="4668838" cy="748917"/>
            </a:xfrm>
          </p:grpSpPr>
          <p:sp>
            <p:nvSpPr>
              <p:cNvPr id="13" name="箭头: V 形 21"/>
              <p:cNvSpPr/>
              <p:nvPr/>
            </p:nvSpPr>
            <p:spPr>
              <a:xfrm>
                <a:off x="5074536" y="2291786"/>
                <a:ext cx="781117" cy="748917"/>
              </a:xfrm>
              <a:prstGeom prst="chevron">
                <a:avLst>
                  <a:gd name="adj" fmla="val 41391"/>
                </a:avLst>
              </a:prstGeom>
              <a:gradFill flip="none" rotWithShape="1">
                <a:gsLst>
                  <a:gs pos="0">
                    <a:srgbClr val="65BCF8"/>
                  </a:gs>
                  <a:gs pos="50000">
                    <a:srgbClr val="0C9CE6"/>
                  </a:gs>
                  <a:gs pos="100000">
                    <a:srgbClr val="007FD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dirty="0">
                  <a:solidFill>
                    <a:schemeClr val="lt1"/>
                  </a:solidFill>
                  <a:latin typeface="思源黑体 CN Medium" panose="020B0600000000000000" pitchFamily="34" charset="-122"/>
                  <a:ea typeface="思源黑体 CN Medium" panose="020B0600000000000000" pitchFamily="34" charset="-122"/>
                  <a:sym typeface="+mn-lt"/>
                </a:endParaRPr>
              </a:p>
            </p:txBody>
          </p:sp>
          <p:sp>
            <p:nvSpPr>
              <p:cNvPr id="15" name="箭头: V 形 20"/>
              <p:cNvSpPr/>
              <p:nvPr/>
            </p:nvSpPr>
            <p:spPr>
              <a:xfrm>
                <a:off x="1186815" y="2303149"/>
                <a:ext cx="4159866" cy="726238"/>
              </a:xfrm>
              <a:prstGeom prst="chevron">
                <a:avLst>
                  <a:gd name="adj" fmla="val 41391"/>
                </a:avLst>
              </a:prstGeom>
              <a:noFill/>
              <a:ln w="22225" cap="flat" cmpd="sng">
                <a:gradFill flip="none" rotWithShape="1">
                  <a:gsLst>
                    <a:gs pos="50000">
                      <a:srgbClr val="0C9CE6"/>
                    </a:gs>
                    <a:gs pos="0">
                      <a:srgbClr val="65BCF8"/>
                    </a:gs>
                    <a:gs pos="100000">
                      <a:srgbClr val="007FDE"/>
                    </a:gs>
                  </a:gsLst>
                  <a:lin ang="8100000" scaled="1"/>
                  <a:tileRect/>
                </a:gra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dirty="0">
                  <a:solidFill>
                    <a:srgbClr val="000000"/>
                  </a:solidFill>
                  <a:cs typeface="+mn-ea"/>
                  <a:sym typeface="+mn-lt"/>
                </a:endParaRPr>
              </a:p>
            </p:txBody>
          </p:sp>
        </p:grpSp>
        <p:sp>
          <p:nvSpPr>
            <p:cNvPr id="16" name="文本框 15"/>
            <p:cNvSpPr txBox="1"/>
            <p:nvPr/>
          </p:nvSpPr>
          <p:spPr>
            <a:xfrm>
              <a:off x="1809064" y="4070964"/>
              <a:ext cx="5074971" cy="941155"/>
            </a:xfrm>
            <a:prstGeom prst="rect">
              <a:avLst/>
            </a:prstGeom>
            <a:noFill/>
          </p:spPr>
          <p:txBody>
            <a:bodyPr wrap="square">
              <a:spAutoFit/>
            </a:bodyPr>
            <a:lstStyle/>
            <a:p>
              <a:pPr algn="l">
                <a:lnSpc>
                  <a:spcPct val="120000"/>
                </a:lnSpc>
              </a:pPr>
              <a:r>
                <a:rPr lang="zh-CN" altLang="zh-CN" sz="2400" b="1" kern="0" dirty="0">
                  <a:latin typeface="+mn-ea"/>
                </a:rPr>
                <a:t>不同产业之间及产业链不同环节之间发展不平衡不充分</a:t>
              </a:r>
              <a:endParaRPr lang="zh-CN" altLang="zh-CN" sz="2400" b="1" kern="0" dirty="0">
                <a:latin typeface="+mn-ea"/>
              </a:endParaRPr>
            </a:p>
          </p:txBody>
        </p:sp>
        <p:grpSp>
          <p:nvGrpSpPr>
            <p:cNvPr id="21" name="图标57"/>
            <p:cNvGrpSpPr/>
            <p:nvPr/>
          </p:nvGrpSpPr>
          <p:grpSpPr>
            <a:xfrm>
              <a:off x="984669" y="4357001"/>
              <a:ext cx="368987" cy="369016"/>
              <a:chOff x="-63252250" y="1930850"/>
              <a:chExt cx="319000" cy="319025"/>
            </a:xfrm>
            <a:solidFill>
              <a:schemeClr val="bg1"/>
            </a:solidFill>
          </p:grpSpPr>
          <p:sp>
            <p:nvSpPr>
              <p:cNvPr id="22" name="57"/>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57"/>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 name="组合 1"/>
          <p:cNvGrpSpPr/>
          <p:nvPr/>
        </p:nvGrpSpPr>
        <p:grpSpPr>
          <a:xfrm>
            <a:off x="695933" y="2502510"/>
            <a:ext cx="6702036" cy="941157"/>
            <a:chOff x="695933" y="2089760"/>
            <a:chExt cx="6702036" cy="941157"/>
          </a:xfrm>
        </p:grpSpPr>
        <p:sp>
          <p:nvSpPr>
            <p:cNvPr id="9" name="文本框 8"/>
            <p:cNvSpPr txBox="1"/>
            <p:nvPr/>
          </p:nvSpPr>
          <p:spPr>
            <a:xfrm>
              <a:off x="797095" y="2291092"/>
              <a:ext cx="6385034" cy="497957"/>
            </a:xfrm>
            <a:prstGeom prst="rect">
              <a:avLst/>
            </a:prstGeom>
            <a:noFill/>
          </p:spPr>
          <p:txBody>
            <a:bodyPr wrap="square">
              <a:spAutoFit/>
            </a:bodyPr>
            <a:lstStyle/>
            <a:p>
              <a:pPr algn="ctr">
                <a:lnSpc>
                  <a:spcPct val="120000"/>
                </a:lnSpc>
              </a:pPr>
              <a:r>
                <a:rPr lang="zh-CN" altLang="en-US" sz="2400" b="1" kern="0" dirty="0">
                  <a:latin typeface="+mn-ea"/>
                </a:rPr>
                <a:t>不同区域之间发展不平衡不充分</a:t>
              </a:r>
              <a:endParaRPr lang="zh-CN" altLang="en-US" sz="2400" b="1" kern="0" dirty="0">
                <a:latin typeface="+mn-ea"/>
              </a:endParaRPr>
            </a:p>
          </p:txBody>
        </p:sp>
        <p:grpSp>
          <p:nvGrpSpPr>
            <p:cNvPr id="17" name="组合 16"/>
            <p:cNvGrpSpPr/>
            <p:nvPr/>
          </p:nvGrpSpPr>
          <p:grpSpPr>
            <a:xfrm>
              <a:off x="695933" y="2089760"/>
              <a:ext cx="6702036" cy="941157"/>
              <a:chOff x="1186815" y="2291785"/>
              <a:chExt cx="4668838" cy="748918"/>
            </a:xfrm>
          </p:grpSpPr>
          <p:sp>
            <p:nvSpPr>
              <p:cNvPr id="18" name="箭头: V 形 21"/>
              <p:cNvSpPr/>
              <p:nvPr/>
            </p:nvSpPr>
            <p:spPr>
              <a:xfrm>
                <a:off x="5074536" y="2291785"/>
                <a:ext cx="781117" cy="748918"/>
              </a:xfrm>
              <a:prstGeom prst="chevron">
                <a:avLst>
                  <a:gd name="adj" fmla="val 41391"/>
                </a:avLst>
              </a:prstGeom>
              <a:gradFill flip="none" rotWithShape="1">
                <a:gsLst>
                  <a:gs pos="0">
                    <a:srgbClr val="FCE7D8"/>
                  </a:gs>
                  <a:gs pos="49000">
                    <a:srgbClr val="FBAE86"/>
                  </a:gs>
                  <a:gs pos="100000">
                    <a:srgbClr val="EE7D3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dirty="0">
                  <a:solidFill>
                    <a:schemeClr val="lt1"/>
                  </a:solidFill>
                  <a:latin typeface="思源黑体 CN Medium" panose="020B0600000000000000" pitchFamily="34" charset="-122"/>
                  <a:ea typeface="思源黑体 CN Medium" panose="020B0600000000000000" pitchFamily="34" charset="-122"/>
                  <a:sym typeface="+mn-lt"/>
                </a:endParaRPr>
              </a:p>
            </p:txBody>
          </p:sp>
          <p:sp>
            <p:nvSpPr>
              <p:cNvPr id="19" name="箭头: V 形 20"/>
              <p:cNvSpPr/>
              <p:nvPr/>
            </p:nvSpPr>
            <p:spPr>
              <a:xfrm>
                <a:off x="1186815" y="2303149"/>
                <a:ext cx="4159866" cy="726238"/>
              </a:xfrm>
              <a:prstGeom prst="chevron">
                <a:avLst>
                  <a:gd name="adj" fmla="val 41391"/>
                </a:avLst>
              </a:prstGeom>
              <a:noFill/>
              <a:ln w="22225" cap="flat" cmpd="sng">
                <a:gradFill flip="none" rotWithShape="1">
                  <a:gsLst>
                    <a:gs pos="50000">
                      <a:srgbClr val="F7860C"/>
                    </a:gs>
                    <a:gs pos="0">
                      <a:srgbClr val="FCE7D8"/>
                    </a:gs>
                    <a:gs pos="100000">
                      <a:srgbClr val="F7860C"/>
                    </a:gs>
                  </a:gsLst>
                  <a:lin ang="8100000" scaled="1"/>
                  <a:tileRect/>
                </a:gra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pPr>
                <a:endParaRPr sz="1865" kern="0" dirty="0">
                  <a:solidFill>
                    <a:srgbClr val="000000"/>
                  </a:solidFill>
                  <a:cs typeface="+mn-ea"/>
                  <a:sym typeface="+mn-lt"/>
                </a:endParaRPr>
              </a:p>
            </p:txBody>
          </p:sp>
        </p:grpSp>
        <p:sp>
          <p:nvSpPr>
            <p:cNvPr id="25" name="shield_348433"/>
            <p:cNvSpPr>
              <a:spLocks noChangeAspect="1"/>
            </p:cNvSpPr>
            <p:nvPr/>
          </p:nvSpPr>
          <p:spPr bwMode="auto">
            <a:xfrm>
              <a:off x="6725095" y="2299532"/>
              <a:ext cx="457034" cy="49795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56277" h="606087">
                  <a:moveTo>
                    <a:pt x="278159" y="172250"/>
                  </a:moveTo>
                  <a:lnTo>
                    <a:pt x="286828" y="180136"/>
                  </a:lnTo>
                  <a:cubicBezTo>
                    <a:pt x="286925" y="180424"/>
                    <a:pt x="316594" y="206774"/>
                    <a:pt x="394620" y="227257"/>
                  </a:cubicBezTo>
                  <a:lnTo>
                    <a:pt x="402904" y="229373"/>
                  </a:lnTo>
                  <a:lnTo>
                    <a:pt x="403964" y="238028"/>
                  </a:lnTo>
                  <a:cubicBezTo>
                    <a:pt x="404060" y="239374"/>
                    <a:pt x="418606" y="377084"/>
                    <a:pt x="282590" y="428340"/>
                  </a:cubicBezTo>
                  <a:lnTo>
                    <a:pt x="278159" y="430167"/>
                  </a:lnTo>
                  <a:lnTo>
                    <a:pt x="273728" y="428340"/>
                  </a:lnTo>
                  <a:cubicBezTo>
                    <a:pt x="137615" y="377084"/>
                    <a:pt x="152161" y="239374"/>
                    <a:pt x="152257" y="238028"/>
                  </a:cubicBezTo>
                  <a:lnTo>
                    <a:pt x="153317" y="229373"/>
                  </a:lnTo>
                  <a:lnTo>
                    <a:pt x="161601" y="227257"/>
                  </a:lnTo>
                  <a:cubicBezTo>
                    <a:pt x="239723" y="206774"/>
                    <a:pt x="269296" y="180424"/>
                    <a:pt x="269489" y="180136"/>
                  </a:cubicBezTo>
                  <a:close/>
                  <a:moveTo>
                    <a:pt x="230104" y="104060"/>
                  </a:moveTo>
                  <a:lnTo>
                    <a:pt x="122343" y="160995"/>
                  </a:lnTo>
                  <a:cubicBezTo>
                    <a:pt x="122632" y="161475"/>
                    <a:pt x="122632" y="162149"/>
                    <a:pt x="122824" y="162630"/>
                  </a:cubicBezTo>
                  <a:cubicBezTo>
                    <a:pt x="123210" y="163880"/>
                    <a:pt x="123787" y="165130"/>
                    <a:pt x="124173" y="166380"/>
                  </a:cubicBezTo>
                  <a:cubicBezTo>
                    <a:pt x="124365" y="167631"/>
                    <a:pt x="124654" y="168881"/>
                    <a:pt x="124847" y="170035"/>
                  </a:cubicBezTo>
                  <a:cubicBezTo>
                    <a:pt x="125232" y="171478"/>
                    <a:pt x="125521" y="172728"/>
                    <a:pt x="125810" y="173979"/>
                  </a:cubicBezTo>
                  <a:cubicBezTo>
                    <a:pt x="126002" y="175710"/>
                    <a:pt x="126195" y="177537"/>
                    <a:pt x="126291" y="179268"/>
                  </a:cubicBezTo>
                  <a:cubicBezTo>
                    <a:pt x="126291" y="180807"/>
                    <a:pt x="126387" y="182153"/>
                    <a:pt x="126291" y="183596"/>
                  </a:cubicBezTo>
                  <a:cubicBezTo>
                    <a:pt x="126291" y="185327"/>
                    <a:pt x="126291" y="187154"/>
                    <a:pt x="126195" y="188885"/>
                  </a:cubicBezTo>
                  <a:cubicBezTo>
                    <a:pt x="126002" y="189847"/>
                    <a:pt x="125906" y="190905"/>
                    <a:pt x="125617" y="191867"/>
                  </a:cubicBezTo>
                  <a:cubicBezTo>
                    <a:pt x="125521" y="193502"/>
                    <a:pt x="125136" y="195233"/>
                    <a:pt x="124847" y="196868"/>
                  </a:cubicBezTo>
                  <a:cubicBezTo>
                    <a:pt x="124654" y="197830"/>
                    <a:pt x="124365" y="198695"/>
                    <a:pt x="124173" y="199753"/>
                  </a:cubicBezTo>
                  <a:cubicBezTo>
                    <a:pt x="123595" y="201484"/>
                    <a:pt x="123113" y="203119"/>
                    <a:pt x="122535" y="204947"/>
                  </a:cubicBezTo>
                  <a:cubicBezTo>
                    <a:pt x="122150" y="205716"/>
                    <a:pt x="121861" y="206581"/>
                    <a:pt x="121476" y="207351"/>
                  </a:cubicBezTo>
                  <a:cubicBezTo>
                    <a:pt x="120513" y="209851"/>
                    <a:pt x="119357" y="212256"/>
                    <a:pt x="117913" y="214660"/>
                  </a:cubicBezTo>
                  <a:cubicBezTo>
                    <a:pt x="116565" y="216872"/>
                    <a:pt x="115024" y="219180"/>
                    <a:pt x="113387" y="221296"/>
                  </a:cubicBezTo>
                  <a:cubicBezTo>
                    <a:pt x="112905" y="222065"/>
                    <a:pt x="112135" y="222835"/>
                    <a:pt x="111653" y="223604"/>
                  </a:cubicBezTo>
                  <a:cubicBezTo>
                    <a:pt x="110498" y="224854"/>
                    <a:pt x="109342" y="226105"/>
                    <a:pt x="108187" y="227355"/>
                  </a:cubicBezTo>
                  <a:cubicBezTo>
                    <a:pt x="107416" y="228124"/>
                    <a:pt x="106549" y="228894"/>
                    <a:pt x="105683" y="229663"/>
                  </a:cubicBezTo>
                  <a:cubicBezTo>
                    <a:pt x="104623" y="230625"/>
                    <a:pt x="103564" y="231683"/>
                    <a:pt x="102408" y="232548"/>
                  </a:cubicBezTo>
                  <a:cubicBezTo>
                    <a:pt x="101349" y="233318"/>
                    <a:pt x="100386" y="233991"/>
                    <a:pt x="99519" y="234664"/>
                  </a:cubicBezTo>
                  <a:cubicBezTo>
                    <a:pt x="98364" y="235434"/>
                    <a:pt x="97112" y="236395"/>
                    <a:pt x="95956" y="237069"/>
                  </a:cubicBezTo>
                  <a:cubicBezTo>
                    <a:pt x="94801" y="237742"/>
                    <a:pt x="93838" y="238223"/>
                    <a:pt x="92778" y="238704"/>
                  </a:cubicBezTo>
                  <a:cubicBezTo>
                    <a:pt x="91526" y="239473"/>
                    <a:pt x="90274" y="240146"/>
                    <a:pt x="89023" y="240627"/>
                  </a:cubicBezTo>
                  <a:cubicBezTo>
                    <a:pt x="87867" y="241108"/>
                    <a:pt x="86711" y="241685"/>
                    <a:pt x="85556" y="242070"/>
                  </a:cubicBezTo>
                  <a:cubicBezTo>
                    <a:pt x="84304" y="242550"/>
                    <a:pt x="82956" y="243031"/>
                    <a:pt x="81607" y="243416"/>
                  </a:cubicBezTo>
                  <a:cubicBezTo>
                    <a:pt x="80548" y="243801"/>
                    <a:pt x="79296" y="244089"/>
                    <a:pt x="78140" y="244282"/>
                  </a:cubicBezTo>
                  <a:cubicBezTo>
                    <a:pt x="76696" y="244666"/>
                    <a:pt x="75348" y="244955"/>
                    <a:pt x="73903" y="245147"/>
                  </a:cubicBezTo>
                  <a:cubicBezTo>
                    <a:pt x="72844" y="245436"/>
                    <a:pt x="71496" y="245532"/>
                    <a:pt x="70436" y="245724"/>
                  </a:cubicBezTo>
                  <a:cubicBezTo>
                    <a:pt x="69859" y="245820"/>
                    <a:pt x="69377" y="245917"/>
                    <a:pt x="68992" y="245917"/>
                  </a:cubicBezTo>
                  <a:lnTo>
                    <a:pt x="68992" y="360075"/>
                  </a:lnTo>
                  <a:cubicBezTo>
                    <a:pt x="69859" y="360075"/>
                    <a:pt x="70822" y="360363"/>
                    <a:pt x="71785" y="360459"/>
                  </a:cubicBezTo>
                  <a:cubicBezTo>
                    <a:pt x="72651" y="360556"/>
                    <a:pt x="73711" y="360748"/>
                    <a:pt x="74674" y="360844"/>
                  </a:cubicBezTo>
                  <a:cubicBezTo>
                    <a:pt x="76696" y="361229"/>
                    <a:pt x="78718" y="361710"/>
                    <a:pt x="80644" y="362383"/>
                  </a:cubicBezTo>
                  <a:cubicBezTo>
                    <a:pt x="81415" y="362479"/>
                    <a:pt x="82185" y="362768"/>
                    <a:pt x="82956" y="362960"/>
                  </a:cubicBezTo>
                  <a:cubicBezTo>
                    <a:pt x="85556" y="363826"/>
                    <a:pt x="88252" y="364883"/>
                    <a:pt x="90756" y="366038"/>
                  </a:cubicBezTo>
                  <a:cubicBezTo>
                    <a:pt x="91237" y="366230"/>
                    <a:pt x="91623" y="366518"/>
                    <a:pt x="92104" y="366807"/>
                  </a:cubicBezTo>
                  <a:cubicBezTo>
                    <a:pt x="94126" y="367865"/>
                    <a:pt x="96149" y="369019"/>
                    <a:pt x="98075" y="370269"/>
                  </a:cubicBezTo>
                  <a:cubicBezTo>
                    <a:pt x="98845" y="370846"/>
                    <a:pt x="99712" y="371423"/>
                    <a:pt x="100482" y="372000"/>
                  </a:cubicBezTo>
                  <a:cubicBezTo>
                    <a:pt x="102023" y="373058"/>
                    <a:pt x="103371" y="374212"/>
                    <a:pt x="104912" y="375463"/>
                  </a:cubicBezTo>
                  <a:cubicBezTo>
                    <a:pt x="105683" y="376232"/>
                    <a:pt x="106453" y="376905"/>
                    <a:pt x="107224" y="377675"/>
                  </a:cubicBezTo>
                  <a:cubicBezTo>
                    <a:pt x="108572" y="379021"/>
                    <a:pt x="109824" y="380367"/>
                    <a:pt x="111268" y="381906"/>
                  </a:cubicBezTo>
                  <a:cubicBezTo>
                    <a:pt x="111750" y="382676"/>
                    <a:pt x="112424" y="383349"/>
                    <a:pt x="113002" y="384118"/>
                  </a:cubicBezTo>
                  <a:cubicBezTo>
                    <a:pt x="114735" y="386330"/>
                    <a:pt x="116468" y="388735"/>
                    <a:pt x="117913" y="391427"/>
                  </a:cubicBezTo>
                  <a:cubicBezTo>
                    <a:pt x="119357" y="393832"/>
                    <a:pt x="120513" y="396236"/>
                    <a:pt x="121476" y="398737"/>
                  </a:cubicBezTo>
                  <a:cubicBezTo>
                    <a:pt x="121861" y="399506"/>
                    <a:pt x="122150" y="400275"/>
                    <a:pt x="122343" y="400949"/>
                  </a:cubicBezTo>
                  <a:cubicBezTo>
                    <a:pt x="123017" y="402776"/>
                    <a:pt x="123595" y="404507"/>
                    <a:pt x="124173" y="406334"/>
                  </a:cubicBezTo>
                  <a:cubicBezTo>
                    <a:pt x="124365" y="407200"/>
                    <a:pt x="124558" y="408065"/>
                    <a:pt x="124750" y="408931"/>
                  </a:cubicBezTo>
                  <a:cubicBezTo>
                    <a:pt x="125136" y="410758"/>
                    <a:pt x="125521" y="412489"/>
                    <a:pt x="125810" y="414413"/>
                  </a:cubicBezTo>
                  <a:cubicBezTo>
                    <a:pt x="125906" y="415182"/>
                    <a:pt x="126002" y="416048"/>
                    <a:pt x="126002" y="416817"/>
                  </a:cubicBezTo>
                  <a:cubicBezTo>
                    <a:pt x="126291" y="419222"/>
                    <a:pt x="126387" y="421434"/>
                    <a:pt x="126387" y="423838"/>
                  </a:cubicBezTo>
                  <a:lnTo>
                    <a:pt x="126387" y="424607"/>
                  </a:lnTo>
                  <a:cubicBezTo>
                    <a:pt x="126291" y="427300"/>
                    <a:pt x="126002" y="429801"/>
                    <a:pt x="125617" y="432397"/>
                  </a:cubicBezTo>
                  <a:cubicBezTo>
                    <a:pt x="125521" y="433167"/>
                    <a:pt x="125424" y="433936"/>
                    <a:pt x="125136" y="434706"/>
                  </a:cubicBezTo>
                  <a:cubicBezTo>
                    <a:pt x="124847" y="436437"/>
                    <a:pt x="124365" y="438360"/>
                    <a:pt x="123884" y="440091"/>
                  </a:cubicBezTo>
                  <a:cubicBezTo>
                    <a:pt x="123595" y="441053"/>
                    <a:pt x="123402" y="441919"/>
                    <a:pt x="123113" y="442784"/>
                  </a:cubicBezTo>
                  <a:cubicBezTo>
                    <a:pt x="122824" y="443457"/>
                    <a:pt x="122632" y="444131"/>
                    <a:pt x="122343" y="444900"/>
                  </a:cubicBezTo>
                  <a:lnTo>
                    <a:pt x="230104" y="501835"/>
                  </a:lnTo>
                  <a:cubicBezTo>
                    <a:pt x="230682" y="501162"/>
                    <a:pt x="231452" y="500488"/>
                    <a:pt x="232127" y="499719"/>
                  </a:cubicBezTo>
                  <a:cubicBezTo>
                    <a:pt x="232608" y="499238"/>
                    <a:pt x="233090" y="498565"/>
                    <a:pt x="233764" y="498084"/>
                  </a:cubicBezTo>
                  <a:cubicBezTo>
                    <a:pt x="235112" y="496545"/>
                    <a:pt x="236749" y="495199"/>
                    <a:pt x="238386" y="493949"/>
                  </a:cubicBezTo>
                  <a:cubicBezTo>
                    <a:pt x="238771" y="493564"/>
                    <a:pt x="239060" y="493275"/>
                    <a:pt x="239542" y="492891"/>
                  </a:cubicBezTo>
                  <a:cubicBezTo>
                    <a:pt x="241564" y="491352"/>
                    <a:pt x="243683" y="489909"/>
                    <a:pt x="245898" y="488659"/>
                  </a:cubicBezTo>
                  <a:cubicBezTo>
                    <a:pt x="246379" y="488371"/>
                    <a:pt x="246764" y="488082"/>
                    <a:pt x="247150" y="487890"/>
                  </a:cubicBezTo>
                  <a:cubicBezTo>
                    <a:pt x="249076" y="486832"/>
                    <a:pt x="250809" y="485966"/>
                    <a:pt x="252735" y="485101"/>
                  </a:cubicBezTo>
                  <a:cubicBezTo>
                    <a:pt x="253505" y="484812"/>
                    <a:pt x="254372" y="484427"/>
                    <a:pt x="255143" y="484235"/>
                  </a:cubicBezTo>
                  <a:cubicBezTo>
                    <a:pt x="256780" y="483562"/>
                    <a:pt x="258417" y="482985"/>
                    <a:pt x="260054" y="482408"/>
                  </a:cubicBezTo>
                  <a:cubicBezTo>
                    <a:pt x="260921" y="482215"/>
                    <a:pt x="261787" y="481927"/>
                    <a:pt x="262654" y="481831"/>
                  </a:cubicBezTo>
                  <a:cubicBezTo>
                    <a:pt x="264291" y="481254"/>
                    <a:pt x="266121" y="480965"/>
                    <a:pt x="267854" y="480677"/>
                  </a:cubicBezTo>
                  <a:cubicBezTo>
                    <a:pt x="268625" y="480580"/>
                    <a:pt x="269492" y="480388"/>
                    <a:pt x="270262" y="480292"/>
                  </a:cubicBezTo>
                  <a:cubicBezTo>
                    <a:pt x="272958" y="479907"/>
                    <a:pt x="275462" y="479811"/>
                    <a:pt x="278159" y="479811"/>
                  </a:cubicBezTo>
                  <a:cubicBezTo>
                    <a:pt x="280759" y="479811"/>
                    <a:pt x="283263" y="479907"/>
                    <a:pt x="285959" y="480292"/>
                  </a:cubicBezTo>
                  <a:cubicBezTo>
                    <a:pt x="286729" y="480388"/>
                    <a:pt x="287596" y="480580"/>
                    <a:pt x="288367" y="480677"/>
                  </a:cubicBezTo>
                  <a:cubicBezTo>
                    <a:pt x="290100" y="480965"/>
                    <a:pt x="291930" y="481254"/>
                    <a:pt x="293567" y="481831"/>
                  </a:cubicBezTo>
                  <a:cubicBezTo>
                    <a:pt x="294434" y="481927"/>
                    <a:pt x="295300" y="482215"/>
                    <a:pt x="296167" y="482600"/>
                  </a:cubicBezTo>
                  <a:cubicBezTo>
                    <a:pt x="297804" y="482985"/>
                    <a:pt x="299441" y="483562"/>
                    <a:pt x="301175" y="484235"/>
                  </a:cubicBezTo>
                  <a:cubicBezTo>
                    <a:pt x="301849" y="484427"/>
                    <a:pt x="302812" y="484812"/>
                    <a:pt x="303486" y="485197"/>
                  </a:cubicBezTo>
                  <a:cubicBezTo>
                    <a:pt x="305412" y="485966"/>
                    <a:pt x="307242" y="486832"/>
                    <a:pt x="308975" y="487890"/>
                  </a:cubicBezTo>
                  <a:cubicBezTo>
                    <a:pt x="309360" y="488082"/>
                    <a:pt x="309842" y="488371"/>
                    <a:pt x="310323" y="488659"/>
                  </a:cubicBezTo>
                  <a:cubicBezTo>
                    <a:pt x="312538" y="489909"/>
                    <a:pt x="314657" y="491352"/>
                    <a:pt x="316679" y="492891"/>
                  </a:cubicBezTo>
                  <a:cubicBezTo>
                    <a:pt x="317161" y="493275"/>
                    <a:pt x="317546" y="493660"/>
                    <a:pt x="317931" y="494045"/>
                  </a:cubicBezTo>
                  <a:cubicBezTo>
                    <a:pt x="319568" y="495295"/>
                    <a:pt x="321109" y="496545"/>
                    <a:pt x="322457" y="498084"/>
                  </a:cubicBezTo>
                  <a:lnTo>
                    <a:pt x="324094" y="499719"/>
                  </a:lnTo>
                  <a:cubicBezTo>
                    <a:pt x="324769" y="500488"/>
                    <a:pt x="325539" y="501162"/>
                    <a:pt x="326117" y="501835"/>
                  </a:cubicBezTo>
                  <a:lnTo>
                    <a:pt x="433878" y="444900"/>
                  </a:lnTo>
                  <a:cubicBezTo>
                    <a:pt x="433589" y="444419"/>
                    <a:pt x="433493" y="443938"/>
                    <a:pt x="433397" y="443457"/>
                  </a:cubicBezTo>
                  <a:cubicBezTo>
                    <a:pt x="433011" y="442111"/>
                    <a:pt x="432530" y="440765"/>
                    <a:pt x="432145" y="439514"/>
                  </a:cubicBezTo>
                  <a:cubicBezTo>
                    <a:pt x="431856" y="438360"/>
                    <a:pt x="431567" y="437110"/>
                    <a:pt x="431182" y="435860"/>
                  </a:cubicBezTo>
                  <a:cubicBezTo>
                    <a:pt x="430989" y="434609"/>
                    <a:pt x="430700" y="433359"/>
                    <a:pt x="430508" y="432013"/>
                  </a:cubicBezTo>
                  <a:cubicBezTo>
                    <a:pt x="430219" y="430282"/>
                    <a:pt x="430122" y="428358"/>
                    <a:pt x="429930" y="426627"/>
                  </a:cubicBezTo>
                  <a:cubicBezTo>
                    <a:pt x="429930" y="425281"/>
                    <a:pt x="429834" y="423838"/>
                    <a:pt x="429930" y="422492"/>
                  </a:cubicBezTo>
                  <a:cubicBezTo>
                    <a:pt x="429930" y="420568"/>
                    <a:pt x="429930" y="418837"/>
                    <a:pt x="430122" y="417010"/>
                  </a:cubicBezTo>
                  <a:cubicBezTo>
                    <a:pt x="430219" y="416048"/>
                    <a:pt x="430315" y="414990"/>
                    <a:pt x="430604" y="414028"/>
                  </a:cubicBezTo>
                  <a:cubicBezTo>
                    <a:pt x="430700" y="412393"/>
                    <a:pt x="431085" y="410758"/>
                    <a:pt x="431374" y="409220"/>
                  </a:cubicBezTo>
                  <a:cubicBezTo>
                    <a:pt x="431567" y="408162"/>
                    <a:pt x="431856" y="407200"/>
                    <a:pt x="432145" y="406142"/>
                  </a:cubicBezTo>
                  <a:cubicBezTo>
                    <a:pt x="432626" y="404507"/>
                    <a:pt x="433108" y="402776"/>
                    <a:pt x="433782" y="401141"/>
                  </a:cubicBezTo>
                  <a:cubicBezTo>
                    <a:pt x="434167" y="400372"/>
                    <a:pt x="434360" y="399506"/>
                    <a:pt x="434745" y="398737"/>
                  </a:cubicBezTo>
                  <a:cubicBezTo>
                    <a:pt x="435804" y="396236"/>
                    <a:pt x="436960" y="393832"/>
                    <a:pt x="438308" y="391427"/>
                  </a:cubicBezTo>
                  <a:cubicBezTo>
                    <a:pt x="439656" y="388831"/>
                    <a:pt x="441486" y="386330"/>
                    <a:pt x="443219" y="384118"/>
                  </a:cubicBezTo>
                  <a:cubicBezTo>
                    <a:pt x="443701" y="383445"/>
                    <a:pt x="444375" y="382772"/>
                    <a:pt x="444857" y="382195"/>
                  </a:cubicBezTo>
                  <a:cubicBezTo>
                    <a:pt x="446301" y="380560"/>
                    <a:pt x="447649" y="379021"/>
                    <a:pt x="449190" y="377482"/>
                  </a:cubicBezTo>
                  <a:cubicBezTo>
                    <a:pt x="449768" y="376905"/>
                    <a:pt x="450442" y="376424"/>
                    <a:pt x="451212" y="375751"/>
                  </a:cubicBezTo>
                  <a:cubicBezTo>
                    <a:pt x="452850" y="374405"/>
                    <a:pt x="454487" y="372962"/>
                    <a:pt x="456220" y="371712"/>
                  </a:cubicBezTo>
                  <a:cubicBezTo>
                    <a:pt x="456798" y="371327"/>
                    <a:pt x="457376" y="370846"/>
                    <a:pt x="457857" y="370462"/>
                  </a:cubicBezTo>
                  <a:cubicBezTo>
                    <a:pt x="462865" y="367192"/>
                    <a:pt x="467969" y="364595"/>
                    <a:pt x="473554" y="362864"/>
                  </a:cubicBezTo>
                  <a:cubicBezTo>
                    <a:pt x="474036" y="362768"/>
                    <a:pt x="474614" y="362575"/>
                    <a:pt x="475095" y="362479"/>
                  </a:cubicBezTo>
                  <a:cubicBezTo>
                    <a:pt x="477406" y="361902"/>
                    <a:pt x="479525" y="361229"/>
                    <a:pt x="481836" y="360844"/>
                  </a:cubicBezTo>
                  <a:lnTo>
                    <a:pt x="484436" y="360459"/>
                  </a:lnTo>
                  <a:cubicBezTo>
                    <a:pt x="485303" y="360363"/>
                    <a:pt x="486362" y="360075"/>
                    <a:pt x="487229" y="360075"/>
                  </a:cubicBezTo>
                  <a:lnTo>
                    <a:pt x="487229" y="245917"/>
                  </a:lnTo>
                  <a:cubicBezTo>
                    <a:pt x="486844" y="245917"/>
                    <a:pt x="486362" y="245820"/>
                    <a:pt x="485881" y="245724"/>
                  </a:cubicBezTo>
                  <a:cubicBezTo>
                    <a:pt x="484725" y="245532"/>
                    <a:pt x="483473" y="245436"/>
                    <a:pt x="482318" y="245147"/>
                  </a:cubicBezTo>
                  <a:cubicBezTo>
                    <a:pt x="480873" y="244955"/>
                    <a:pt x="479525" y="244666"/>
                    <a:pt x="478081" y="244282"/>
                  </a:cubicBezTo>
                  <a:cubicBezTo>
                    <a:pt x="477021" y="244089"/>
                    <a:pt x="475769" y="243801"/>
                    <a:pt x="474614" y="243416"/>
                  </a:cubicBezTo>
                  <a:cubicBezTo>
                    <a:pt x="473362" y="243031"/>
                    <a:pt x="471917" y="242550"/>
                    <a:pt x="470665" y="242070"/>
                  </a:cubicBezTo>
                  <a:cubicBezTo>
                    <a:pt x="469510" y="241685"/>
                    <a:pt x="468354" y="241108"/>
                    <a:pt x="467295" y="240627"/>
                  </a:cubicBezTo>
                  <a:cubicBezTo>
                    <a:pt x="465947" y="240146"/>
                    <a:pt x="464695" y="239473"/>
                    <a:pt x="463443" y="238896"/>
                  </a:cubicBezTo>
                  <a:cubicBezTo>
                    <a:pt x="462480" y="238223"/>
                    <a:pt x="461420" y="237742"/>
                    <a:pt x="460265" y="237069"/>
                  </a:cubicBezTo>
                  <a:cubicBezTo>
                    <a:pt x="459205" y="236395"/>
                    <a:pt x="457857" y="235434"/>
                    <a:pt x="456798" y="234664"/>
                  </a:cubicBezTo>
                  <a:cubicBezTo>
                    <a:pt x="455835" y="234087"/>
                    <a:pt x="454872" y="233318"/>
                    <a:pt x="453813" y="232548"/>
                  </a:cubicBezTo>
                  <a:cubicBezTo>
                    <a:pt x="452753" y="231683"/>
                    <a:pt x="451598" y="230625"/>
                    <a:pt x="450538" y="229663"/>
                  </a:cubicBezTo>
                  <a:cubicBezTo>
                    <a:pt x="449672" y="228894"/>
                    <a:pt x="448805" y="228124"/>
                    <a:pt x="448034" y="227355"/>
                  </a:cubicBezTo>
                  <a:cubicBezTo>
                    <a:pt x="446879" y="226105"/>
                    <a:pt x="445723" y="224854"/>
                    <a:pt x="444664" y="223604"/>
                  </a:cubicBezTo>
                  <a:cubicBezTo>
                    <a:pt x="444086" y="222835"/>
                    <a:pt x="443316" y="222065"/>
                    <a:pt x="442834" y="221296"/>
                  </a:cubicBezTo>
                  <a:cubicBezTo>
                    <a:pt x="441197" y="219180"/>
                    <a:pt x="439656" y="217064"/>
                    <a:pt x="438308" y="214660"/>
                  </a:cubicBezTo>
                  <a:cubicBezTo>
                    <a:pt x="436960" y="212256"/>
                    <a:pt x="435804" y="209851"/>
                    <a:pt x="434745" y="207351"/>
                  </a:cubicBezTo>
                  <a:cubicBezTo>
                    <a:pt x="434360" y="206581"/>
                    <a:pt x="434167" y="205812"/>
                    <a:pt x="433878" y="205043"/>
                  </a:cubicBezTo>
                  <a:cubicBezTo>
                    <a:pt x="433204" y="203312"/>
                    <a:pt x="432626" y="201484"/>
                    <a:pt x="432145" y="199753"/>
                  </a:cubicBezTo>
                  <a:cubicBezTo>
                    <a:pt x="431856" y="198695"/>
                    <a:pt x="431567" y="197830"/>
                    <a:pt x="431471" y="196964"/>
                  </a:cubicBezTo>
                  <a:cubicBezTo>
                    <a:pt x="431085" y="195233"/>
                    <a:pt x="430700" y="193406"/>
                    <a:pt x="430508" y="191675"/>
                  </a:cubicBezTo>
                  <a:cubicBezTo>
                    <a:pt x="430315" y="190809"/>
                    <a:pt x="430219" y="190040"/>
                    <a:pt x="430219" y="189174"/>
                  </a:cubicBezTo>
                  <a:cubicBezTo>
                    <a:pt x="429930" y="186770"/>
                    <a:pt x="429834" y="184462"/>
                    <a:pt x="429834" y="182057"/>
                  </a:cubicBezTo>
                  <a:lnTo>
                    <a:pt x="429834" y="181288"/>
                  </a:lnTo>
                  <a:cubicBezTo>
                    <a:pt x="429930" y="178691"/>
                    <a:pt x="430219" y="176094"/>
                    <a:pt x="430604" y="173594"/>
                  </a:cubicBezTo>
                  <a:cubicBezTo>
                    <a:pt x="430700" y="172728"/>
                    <a:pt x="430989" y="171958"/>
                    <a:pt x="431085" y="171093"/>
                  </a:cubicBezTo>
                  <a:cubicBezTo>
                    <a:pt x="431471" y="169266"/>
                    <a:pt x="431856" y="167534"/>
                    <a:pt x="432337" y="165899"/>
                  </a:cubicBezTo>
                  <a:cubicBezTo>
                    <a:pt x="432626" y="164842"/>
                    <a:pt x="432915" y="163976"/>
                    <a:pt x="433204" y="163110"/>
                  </a:cubicBezTo>
                  <a:cubicBezTo>
                    <a:pt x="433493" y="162341"/>
                    <a:pt x="433589" y="161764"/>
                    <a:pt x="433878" y="160995"/>
                  </a:cubicBezTo>
                  <a:lnTo>
                    <a:pt x="326213" y="104060"/>
                  </a:lnTo>
                  <a:cubicBezTo>
                    <a:pt x="325539" y="104829"/>
                    <a:pt x="324865" y="105406"/>
                    <a:pt x="324287" y="106079"/>
                  </a:cubicBezTo>
                  <a:cubicBezTo>
                    <a:pt x="323613" y="106656"/>
                    <a:pt x="323131" y="107426"/>
                    <a:pt x="322457" y="108099"/>
                  </a:cubicBezTo>
                  <a:cubicBezTo>
                    <a:pt x="321109" y="109349"/>
                    <a:pt x="319568" y="110600"/>
                    <a:pt x="318220" y="111850"/>
                  </a:cubicBezTo>
                  <a:cubicBezTo>
                    <a:pt x="317739" y="112235"/>
                    <a:pt x="317161" y="112715"/>
                    <a:pt x="316679" y="113100"/>
                  </a:cubicBezTo>
                  <a:cubicBezTo>
                    <a:pt x="314657" y="114639"/>
                    <a:pt x="312538" y="115985"/>
                    <a:pt x="310323" y="117428"/>
                  </a:cubicBezTo>
                  <a:lnTo>
                    <a:pt x="308879" y="118197"/>
                  </a:lnTo>
                  <a:cubicBezTo>
                    <a:pt x="307049" y="119159"/>
                    <a:pt x="305316" y="120025"/>
                    <a:pt x="303582" y="120794"/>
                  </a:cubicBezTo>
                  <a:cubicBezTo>
                    <a:pt x="302812" y="121179"/>
                    <a:pt x="301849" y="121467"/>
                    <a:pt x="300982" y="121852"/>
                  </a:cubicBezTo>
                  <a:cubicBezTo>
                    <a:pt x="299441" y="122429"/>
                    <a:pt x="297804" y="123006"/>
                    <a:pt x="296360" y="123487"/>
                  </a:cubicBezTo>
                  <a:cubicBezTo>
                    <a:pt x="295397" y="123679"/>
                    <a:pt x="294434" y="123968"/>
                    <a:pt x="293567" y="124256"/>
                  </a:cubicBezTo>
                  <a:cubicBezTo>
                    <a:pt x="291930" y="124641"/>
                    <a:pt x="290100" y="125026"/>
                    <a:pt x="288367" y="125218"/>
                  </a:cubicBezTo>
                  <a:cubicBezTo>
                    <a:pt x="287596" y="125410"/>
                    <a:pt x="286729" y="125603"/>
                    <a:pt x="285959" y="125795"/>
                  </a:cubicBezTo>
                  <a:cubicBezTo>
                    <a:pt x="283263" y="125987"/>
                    <a:pt x="280759" y="126276"/>
                    <a:pt x="278159" y="126276"/>
                  </a:cubicBezTo>
                  <a:cubicBezTo>
                    <a:pt x="275462" y="126276"/>
                    <a:pt x="272958" y="125987"/>
                    <a:pt x="270262" y="125795"/>
                  </a:cubicBezTo>
                  <a:cubicBezTo>
                    <a:pt x="269492" y="125603"/>
                    <a:pt x="268625" y="125410"/>
                    <a:pt x="267854" y="125218"/>
                  </a:cubicBezTo>
                  <a:cubicBezTo>
                    <a:pt x="266121" y="125026"/>
                    <a:pt x="264388" y="124641"/>
                    <a:pt x="262654" y="124256"/>
                  </a:cubicBezTo>
                  <a:cubicBezTo>
                    <a:pt x="261787" y="123968"/>
                    <a:pt x="260824" y="123679"/>
                    <a:pt x="259958" y="123487"/>
                  </a:cubicBezTo>
                  <a:cubicBezTo>
                    <a:pt x="258417" y="123006"/>
                    <a:pt x="256780" y="122429"/>
                    <a:pt x="255239" y="121852"/>
                  </a:cubicBezTo>
                  <a:cubicBezTo>
                    <a:pt x="254372" y="121467"/>
                    <a:pt x="253505" y="121179"/>
                    <a:pt x="252735" y="120794"/>
                  </a:cubicBezTo>
                  <a:cubicBezTo>
                    <a:pt x="250905" y="120025"/>
                    <a:pt x="249172" y="119159"/>
                    <a:pt x="247535" y="118197"/>
                  </a:cubicBezTo>
                  <a:cubicBezTo>
                    <a:pt x="246861" y="117909"/>
                    <a:pt x="246379" y="117620"/>
                    <a:pt x="245898" y="117332"/>
                  </a:cubicBezTo>
                  <a:cubicBezTo>
                    <a:pt x="243779" y="115985"/>
                    <a:pt x="241564" y="114639"/>
                    <a:pt x="239542" y="113100"/>
                  </a:cubicBezTo>
                  <a:cubicBezTo>
                    <a:pt x="239060" y="112619"/>
                    <a:pt x="238579" y="112235"/>
                    <a:pt x="238001" y="111754"/>
                  </a:cubicBezTo>
                  <a:cubicBezTo>
                    <a:pt x="236556" y="110600"/>
                    <a:pt x="235112" y="109349"/>
                    <a:pt x="233860" y="108099"/>
                  </a:cubicBezTo>
                  <a:cubicBezTo>
                    <a:pt x="233282" y="107426"/>
                    <a:pt x="232608" y="106656"/>
                    <a:pt x="231934" y="106079"/>
                  </a:cubicBezTo>
                  <a:cubicBezTo>
                    <a:pt x="231356" y="105406"/>
                    <a:pt x="230586" y="104829"/>
                    <a:pt x="230104" y="104060"/>
                  </a:cubicBezTo>
                  <a:close/>
                  <a:moveTo>
                    <a:pt x="278159" y="0"/>
                  </a:moveTo>
                  <a:cubicBezTo>
                    <a:pt x="313020" y="0"/>
                    <a:pt x="341332" y="28275"/>
                    <a:pt x="341332" y="63090"/>
                  </a:cubicBezTo>
                  <a:cubicBezTo>
                    <a:pt x="341332" y="69533"/>
                    <a:pt x="340177" y="75881"/>
                    <a:pt x="338347" y="81940"/>
                  </a:cubicBezTo>
                  <a:lnTo>
                    <a:pt x="447264" y="139548"/>
                  </a:lnTo>
                  <a:cubicBezTo>
                    <a:pt x="451309" y="135316"/>
                    <a:pt x="456028" y="131565"/>
                    <a:pt x="461324" y="128392"/>
                  </a:cubicBezTo>
                  <a:cubicBezTo>
                    <a:pt x="491563" y="111080"/>
                    <a:pt x="530180" y="121371"/>
                    <a:pt x="547803" y="151473"/>
                  </a:cubicBezTo>
                  <a:cubicBezTo>
                    <a:pt x="556277" y="166188"/>
                    <a:pt x="558396" y="183211"/>
                    <a:pt x="553966" y="199465"/>
                  </a:cubicBezTo>
                  <a:cubicBezTo>
                    <a:pt x="549729" y="215814"/>
                    <a:pt x="539232" y="229278"/>
                    <a:pt x="524498" y="237646"/>
                  </a:cubicBezTo>
                  <a:cubicBezTo>
                    <a:pt x="520742" y="239858"/>
                    <a:pt x="516697" y="241493"/>
                    <a:pt x="512556" y="242935"/>
                  </a:cubicBezTo>
                  <a:lnTo>
                    <a:pt x="512556" y="362960"/>
                  </a:lnTo>
                  <a:cubicBezTo>
                    <a:pt x="516794" y="364403"/>
                    <a:pt x="520838" y="366134"/>
                    <a:pt x="524690" y="368442"/>
                  </a:cubicBezTo>
                  <a:cubicBezTo>
                    <a:pt x="539232" y="376617"/>
                    <a:pt x="549729" y="390273"/>
                    <a:pt x="553966" y="406527"/>
                  </a:cubicBezTo>
                  <a:cubicBezTo>
                    <a:pt x="555507" y="412105"/>
                    <a:pt x="556277" y="417683"/>
                    <a:pt x="556277" y="423261"/>
                  </a:cubicBezTo>
                  <a:cubicBezTo>
                    <a:pt x="556277" y="434032"/>
                    <a:pt x="553388" y="444804"/>
                    <a:pt x="547803" y="454517"/>
                  </a:cubicBezTo>
                  <a:cubicBezTo>
                    <a:pt x="536054" y="474714"/>
                    <a:pt x="514675" y="485966"/>
                    <a:pt x="492911" y="485966"/>
                  </a:cubicBezTo>
                  <a:cubicBezTo>
                    <a:pt x="482125" y="485966"/>
                    <a:pt x="471339" y="483273"/>
                    <a:pt x="461324" y="477503"/>
                  </a:cubicBezTo>
                  <a:cubicBezTo>
                    <a:pt x="456028" y="474522"/>
                    <a:pt x="451405" y="470675"/>
                    <a:pt x="447360" y="466443"/>
                  </a:cubicBezTo>
                  <a:lnTo>
                    <a:pt x="338251" y="524051"/>
                  </a:lnTo>
                  <a:cubicBezTo>
                    <a:pt x="340177" y="530110"/>
                    <a:pt x="341332" y="536457"/>
                    <a:pt x="341332" y="542901"/>
                  </a:cubicBezTo>
                  <a:cubicBezTo>
                    <a:pt x="341332" y="577620"/>
                    <a:pt x="313020" y="606087"/>
                    <a:pt x="278159" y="606087"/>
                  </a:cubicBezTo>
                  <a:cubicBezTo>
                    <a:pt x="243201" y="606087"/>
                    <a:pt x="214889" y="577620"/>
                    <a:pt x="214889" y="542901"/>
                  </a:cubicBezTo>
                  <a:cubicBezTo>
                    <a:pt x="214889" y="536457"/>
                    <a:pt x="216044" y="530110"/>
                    <a:pt x="217970" y="524051"/>
                  </a:cubicBezTo>
                  <a:lnTo>
                    <a:pt x="108861" y="466443"/>
                  </a:lnTo>
                  <a:cubicBezTo>
                    <a:pt x="104816" y="470675"/>
                    <a:pt x="100193" y="474522"/>
                    <a:pt x="94897" y="477503"/>
                  </a:cubicBezTo>
                  <a:cubicBezTo>
                    <a:pt x="84978" y="483273"/>
                    <a:pt x="74096" y="485966"/>
                    <a:pt x="63310" y="485966"/>
                  </a:cubicBezTo>
                  <a:cubicBezTo>
                    <a:pt x="41546" y="485966"/>
                    <a:pt x="20167" y="474714"/>
                    <a:pt x="8418" y="454517"/>
                  </a:cubicBezTo>
                  <a:cubicBezTo>
                    <a:pt x="-56" y="439899"/>
                    <a:pt x="-2175" y="422876"/>
                    <a:pt x="2255" y="406527"/>
                  </a:cubicBezTo>
                  <a:cubicBezTo>
                    <a:pt x="6588" y="390273"/>
                    <a:pt x="17085" y="376617"/>
                    <a:pt x="31723" y="368250"/>
                  </a:cubicBezTo>
                  <a:cubicBezTo>
                    <a:pt x="35479" y="366134"/>
                    <a:pt x="39524" y="364403"/>
                    <a:pt x="43761" y="362960"/>
                  </a:cubicBezTo>
                  <a:lnTo>
                    <a:pt x="43761" y="242935"/>
                  </a:lnTo>
                  <a:cubicBezTo>
                    <a:pt x="39427" y="241493"/>
                    <a:pt x="35383" y="239858"/>
                    <a:pt x="31627" y="237646"/>
                  </a:cubicBezTo>
                  <a:cubicBezTo>
                    <a:pt x="17085" y="229278"/>
                    <a:pt x="6588" y="215814"/>
                    <a:pt x="2255" y="199465"/>
                  </a:cubicBezTo>
                  <a:cubicBezTo>
                    <a:pt x="-2175" y="183211"/>
                    <a:pt x="-56" y="166188"/>
                    <a:pt x="8418" y="151473"/>
                  </a:cubicBezTo>
                  <a:cubicBezTo>
                    <a:pt x="26041" y="121371"/>
                    <a:pt x="64755" y="111080"/>
                    <a:pt x="94897" y="128392"/>
                  </a:cubicBezTo>
                  <a:cubicBezTo>
                    <a:pt x="100193" y="131565"/>
                    <a:pt x="104816" y="135316"/>
                    <a:pt x="108861" y="139548"/>
                  </a:cubicBezTo>
                  <a:lnTo>
                    <a:pt x="217970" y="81940"/>
                  </a:lnTo>
                  <a:cubicBezTo>
                    <a:pt x="216044" y="75881"/>
                    <a:pt x="214889" y="69533"/>
                    <a:pt x="214889" y="63090"/>
                  </a:cubicBezTo>
                  <a:cubicBezTo>
                    <a:pt x="214889" y="28275"/>
                    <a:pt x="243201" y="0"/>
                    <a:pt x="278159" y="0"/>
                  </a:cubicBezTo>
                  <a:close/>
                </a:path>
              </a:pathLst>
            </a:custGeom>
            <a:solidFill>
              <a:schemeClr val="bg1"/>
            </a:solidFill>
            <a:ln>
              <a:noFill/>
            </a:ln>
          </p:spPr>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000"/>
                                        <p:tgtEl>
                                          <p:spTgt spid="2"/>
                                        </p:tgtEl>
                                      </p:cBhvr>
                                    </p:animEffect>
                                  </p:childTnLst>
                                </p:cTn>
                              </p:par>
                            </p:childTnLst>
                          </p:cTn>
                        </p:par>
                        <p:par>
                          <p:cTn id="17" fill="hold">
                            <p:stCondLst>
                              <p:cond delay="3000"/>
                            </p:stCondLst>
                            <p:childTnLst>
                              <p:par>
                                <p:cTn id="18" presetID="22" presetClass="entr" presetSubtype="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081569" y="4177531"/>
            <a:ext cx="2780030" cy="534035"/>
          </a:xfrm>
          <a:prstGeom prst="rect">
            <a:avLst/>
          </a:prstGeom>
        </p:spPr>
        <p:txBody>
          <a:bodyPr wrap="square">
            <a:spAutoFit/>
          </a:bodyPr>
          <a:lstStyle/>
          <a:p>
            <a:pPr algn="r">
              <a:lnSpc>
                <a:spcPct val="120000"/>
              </a:lnSpc>
            </a:pPr>
            <a:r>
              <a:rPr lang="zh-CN" altLang="zh-CN" sz="2400" b="1" dirty="0">
                <a:sym typeface="+mn-ea"/>
              </a:rPr>
              <a:t>一二三产业之间</a:t>
            </a:r>
            <a:endParaRPr lang="zh-CN" altLang="zh-CN" sz="2400" b="1" dirty="0"/>
          </a:p>
        </p:txBody>
      </p:sp>
      <p:sp>
        <p:nvSpPr>
          <p:cNvPr id="14" name="文本框 13"/>
          <p:cNvSpPr txBox="1"/>
          <p:nvPr/>
        </p:nvSpPr>
        <p:spPr>
          <a:xfrm>
            <a:off x="8059584" y="1820957"/>
            <a:ext cx="2164346" cy="829945"/>
          </a:xfrm>
          <a:prstGeom prst="rect">
            <a:avLst/>
          </a:prstGeom>
          <a:noFill/>
        </p:spPr>
        <p:txBody>
          <a:bodyPr wrap="square">
            <a:spAutoFit/>
          </a:bodyPr>
          <a:lstStyle>
            <a:defPPr>
              <a:defRPr lang="zh-CN"/>
            </a:defPPr>
            <a:lvl1pPr>
              <a:defRPr sz="2400" b="1">
                <a:solidFill>
                  <a:srgbClr val="00B0F0"/>
                </a:solidFill>
              </a:defRPr>
            </a:lvl1pPr>
          </a:lstStyle>
          <a:p>
            <a:r>
              <a:rPr lang="zh-CN" altLang="zh-CN" dirty="0">
                <a:solidFill>
                  <a:schemeClr val="tx1"/>
                </a:solidFill>
                <a:sym typeface="+mn-ea"/>
              </a:rPr>
              <a:t>数字经济与</a:t>
            </a:r>
            <a:endParaRPr lang="en-US" altLang="zh-CN" dirty="0">
              <a:solidFill>
                <a:schemeClr val="tx1"/>
              </a:solidFill>
              <a:sym typeface="+mn-ea"/>
            </a:endParaRPr>
          </a:p>
          <a:p>
            <a:r>
              <a:rPr lang="zh-CN" altLang="zh-CN" dirty="0">
                <a:solidFill>
                  <a:schemeClr val="tx1"/>
                </a:solidFill>
                <a:sym typeface="+mn-ea"/>
              </a:rPr>
              <a:t>传统产业之间</a:t>
            </a:r>
            <a:endParaRPr lang="zh-CN" altLang="zh-CN" dirty="0">
              <a:solidFill>
                <a:schemeClr val="tx1"/>
              </a:solidFill>
              <a:sym typeface="+mn-ea"/>
            </a:endParaRPr>
          </a:p>
        </p:txBody>
      </p:sp>
      <p:sp>
        <p:nvSpPr>
          <p:cNvPr id="17" name="文本框 16"/>
          <p:cNvSpPr txBox="1"/>
          <p:nvPr/>
        </p:nvSpPr>
        <p:spPr>
          <a:xfrm>
            <a:off x="7050356" y="4203663"/>
            <a:ext cx="3701960" cy="460375"/>
          </a:xfrm>
          <a:prstGeom prst="rect">
            <a:avLst/>
          </a:prstGeom>
          <a:noFill/>
        </p:spPr>
        <p:txBody>
          <a:bodyPr wrap="square">
            <a:spAutoFit/>
          </a:bodyPr>
          <a:lstStyle>
            <a:defPPr>
              <a:defRPr lang="zh-CN"/>
            </a:defPPr>
            <a:lvl1pPr>
              <a:defRPr sz="2400" b="1">
                <a:solidFill>
                  <a:srgbClr val="00B0F0"/>
                </a:solidFill>
              </a:defRPr>
            </a:lvl1pPr>
          </a:lstStyle>
          <a:p>
            <a:r>
              <a:rPr lang="zh-CN" altLang="zh-CN" dirty="0">
                <a:solidFill>
                  <a:schemeClr val="tx1"/>
                </a:solidFill>
                <a:sym typeface="+mn-ea"/>
              </a:rPr>
              <a:t>大企业与中小企业之间</a:t>
            </a:r>
            <a:endParaRPr lang="zh-CN" altLang="zh-CN" dirty="0">
              <a:solidFill>
                <a:schemeClr val="tx1"/>
              </a:solidFill>
            </a:endParaRPr>
          </a:p>
        </p:txBody>
      </p:sp>
      <p:grpSp>
        <p:nvGrpSpPr>
          <p:cNvPr id="41" name="组合 40"/>
          <p:cNvGrpSpPr/>
          <p:nvPr/>
        </p:nvGrpSpPr>
        <p:grpSpPr>
          <a:xfrm>
            <a:off x="574339" y="2908152"/>
            <a:ext cx="3678611" cy="628798"/>
            <a:chOff x="574339" y="2908152"/>
            <a:chExt cx="3678611" cy="628798"/>
          </a:xfrm>
        </p:grpSpPr>
        <p:sp>
          <p:nvSpPr>
            <p:cNvPr id="36" name="矩形 35"/>
            <p:cNvSpPr/>
            <p:nvPr/>
          </p:nvSpPr>
          <p:spPr>
            <a:xfrm>
              <a:off x="574339" y="2917995"/>
              <a:ext cx="3609889" cy="618955"/>
            </a:xfrm>
            <a:prstGeom prst="rect">
              <a:avLst/>
            </a:prstGeom>
            <a:gradFill>
              <a:gsLst>
                <a:gs pos="0">
                  <a:schemeClr val="bg1">
                    <a:alpha val="0"/>
                  </a:schemeClr>
                </a:gs>
                <a:gs pos="50000">
                  <a:schemeClr val="accent1">
                    <a:lumMod val="60000"/>
                    <a:lumOff val="40000"/>
                    <a:alpha val="35000"/>
                  </a:schemeClr>
                </a:gs>
                <a:gs pos="100000">
                  <a:schemeClr val="accent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文本框 99"/>
            <p:cNvSpPr txBox="1"/>
            <p:nvPr/>
          </p:nvSpPr>
          <p:spPr>
            <a:xfrm>
              <a:off x="608777" y="2908152"/>
              <a:ext cx="3644173" cy="520848"/>
            </a:xfrm>
            <a:prstGeom prst="rect">
              <a:avLst/>
            </a:prstGeom>
            <a:noFill/>
            <a:ln w="9525">
              <a:noFill/>
            </a:ln>
          </p:spPr>
          <p:txBody>
            <a:bodyPr wrap="square">
              <a:spAutoFit/>
            </a:bodyPr>
            <a:lstStyle/>
            <a:p>
              <a:pPr indent="0" algn="ctr">
                <a:lnSpc>
                  <a:spcPct val="150000"/>
                </a:lnSpc>
              </a:pPr>
              <a:r>
                <a:rPr lang="zh-CN" sz="2200" dirty="0">
                  <a:latin typeface="楷体" panose="02010609060101010101" charset="-122"/>
                  <a:ea typeface="楷体" panose="02010609060101010101" charset="-122"/>
                </a:rPr>
                <a:t>资金在虚拟经济内自我循环</a:t>
              </a:r>
              <a:endParaRPr lang="zh-CN" altLang="en-US" sz="2200" dirty="0">
                <a:latin typeface="楷体" panose="02010609060101010101" charset="-122"/>
                <a:ea typeface="楷体" panose="02010609060101010101" charset="-122"/>
              </a:endParaRPr>
            </a:p>
          </p:txBody>
        </p:sp>
      </p:grpSp>
      <p:grpSp>
        <p:nvGrpSpPr>
          <p:cNvPr id="43" name="组合 42"/>
          <p:cNvGrpSpPr/>
          <p:nvPr/>
        </p:nvGrpSpPr>
        <p:grpSpPr>
          <a:xfrm>
            <a:off x="7877471" y="2917995"/>
            <a:ext cx="3834764" cy="876106"/>
            <a:chOff x="7877471" y="2917995"/>
            <a:chExt cx="3834764" cy="876106"/>
          </a:xfrm>
        </p:grpSpPr>
        <p:sp>
          <p:nvSpPr>
            <p:cNvPr id="39" name="矩形 38"/>
            <p:cNvSpPr/>
            <p:nvPr/>
          </p:nvSpPr>
          <p:spPr>
            <a:xfrm rot="10800000">
              <a:off x="7877471" y="2933707"/>
              <a:ext cx="3609889" cy="860394"/>
            </a:xfrm>
            <a:prstGeom prst="rect">
              <a:avLst/>
            </a:prstGeom>
            <a:gradFill>
              <a:gsLst>
                <a:gs pos="0">
                  <a:schemeClr val="bg1">
                    <a:alpha val="0"/>
                  </a:schemeClr>
                </a:gs>
                <a:gs pos="49000">
                  <a:srgbClr val="92D050"/>
                </a:gs>
                <a:gs pos="100000">
                  <a:srgbClr val="00B050"/>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8059584" y="2917995"/>
              <a:ext cx="3652651" cy="850874"/>
            </a:xfrm>
            <a:prstGeom prst="rect">
              <a:avLst/>
            </a:prstGeom>
            <a:noFill/>
            <a:ln w="9525">
              <a:noFill/>
            </a:ln>
          </p:spPr>
          <p:txBody>
            <a:bodyPr wrap="square">
              <a:spAutoFit/>
            </a:bodyPr>
            <a:lstStyle/>
            <a:p>
              <a:pPr indent="0">
                <a:lnSpc>
                  <a:spcPct val="120000"/>
                </a:lnSpc>
              </a:pPr>
              <a:r>
                <a:rPr lang="zh-CN" sz="2200" dirty="0">
                  <a:latin typeface="楷体" panose="02010609060101010101" charset="-122"/>
                  <a:ea typeface="楷体" panose="02010609060101010101" charset="-122"/>
                </a:rPr>
                <a:t>产业数字化相对滞后，</a:t>
              </a:r>
              <a:endParaRPr lang="en-US" altLang="zh-CN" sz="2200" dirty="0">
                <a:latin typeface="楷体" panose="02010609060101010101" charset="-122"/>
                <a:ea typeface="楷体" panose="02010609060101010101" charset="-122"/>
              </a:endParaRPr>
            </a:p>
            <a:p>
              <a:pPr indent="0">
                <a:lnSpc>
                  <a:spcPct val="120000"/>
                </a:lnSpc>
              </a:pPr>
              <a:r>
                <a:rPr lang="zh-CN" sz="2200" dirty="0">
                  <a:latin typeface="楷体" panose="02010609060101010101" charset="-122"/>
                  <a:ea typeface="楷体" panose="02010609060101010101" charset="-122"/>
                </a:rPr>
                <a:t>数字化应用深度广度不够</a:t>
              </a:r>
              <a:endParaRPr lang="zh-CN" altLang="en-US" sz="2200" dirty="0">
                <a:latin typeface="楷体" panose="02010609060101010101" charset="-122"/>
                <a:ea typeface="楷体" panose="02010609060101010101" charset="-122"/>
              </a:endParaRPr>
            </a:p>
          </p:txBody>
        </p:sp>
      </p:grpSp>
      <p:grpSp>
        <p:nvGrpSpPr>
          <p:cNvPr id="42" name="组合 41"/>
          <p:cNvGrpSpPr/>
          <p:nvPr/>
        </p:nvGrpSpPr>
        <p:grpSpPr>
          <a:xfrm>
            <a:off x="580564" y="4948878"/>
            <a:ext cx="4297005" cy="891306"/>
            <a:chOff x="580564" y="4948878"/>
            <a:chExt cx="4297005" cy="891306"/>
          </a:xfrm>
        </p:grpSpPr>
        <p:sp>
          <p:nvSpPr>
            <p:cNvPr id="38" name="矩形 37"/>
            <p:cNvSpPr/>
            <p:nvPr/>
          </p:nvSpPr>
          <p:spPr>
            <a:xfrm>
              <a:off x="1267680" y="4979790"/>
              <a:ext cx="3609889" cy="860394"/>
            </a:xfrm>
            <a:prstGeom prst="rect">
              <a:avLst/>
            </a:prstGeom>
            <a:gradFill>
              <a:gsLst>
                <a:gs pos="0">
                  <a:schemeClr val="bg1">
                    <a:alpha val="0"/>
                  </a:schemeClr>
                </a:gs>
                <a:gs pos="50000">
                  <a:srgbClr val="FBAE86"/>
                </a:gs>
                <a:gs pos="100000">
                  <a:srgbClr val="F7860C"/>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580564" y="4948878"/>
              <a:ext cx="4275873" cy="850874"/>
            </a:xfrm>
            <a:prstGeom prst="rect">
              <a:avLst/>
            </a:prstGeom>
            <a:noFill/>
            <a:ln w="9525">
              <a:noFill/>
            </a:ln>
          </p:spPr>
          <p:txBody>
            <a:bodyPr wrap="square">
              <a:spAutoFit/>
            </a:bodyPr>
            <a:lstStyle/>
            <a:p>
              <a:pPr indent="0" algn="r">
                <a:lnSpc>
                  <a:spcPct val="120000"/>
                </a:lnSpc>
              </a:pPr>
              <a:r>
                <a:rPr lang="zh-CN" sz="2200" dirty="0">
                  <a:latin typeface="楷体" panose="02010609060101010101" charset="-122"/>
                  <a:ea typeface="楷体" panose="02010609060101010101" charset="-122"/>
                </a:rPr>
                <a:t>融合发展的范围不够广、</a:t>
              </a:r>
              <a:endParaRPr lang="zh-CN" sz="2200" dirty="0">
                <a:latin typeface="楷体" panose="02010609060101010101" charset="-122"/>
                <a:ea typeface="楷体" panose="02010609060101010101" charset="-122"/>
              </a:endParaRPr>
            </a:p>
            <a:p>
              <a:pPr indent="0" algn="r">
                <a:lnSpc>
                  <a:spcPct val="120000"/>
                </a:lnSpc>
              </a:pPr>
              <a:r>
                <a:rPr lang="zh-CN" sz="2200" dirty="0">
                  <a:latin typeface="楷体" panose="02010609060101010101" charset="-122"/>
                  <a:ea typeface="楷体" panose="02010609060101010101" charset="-122"/>
                </a:rPr>
                <a:t>程度不够深、水平不够高</a:t>
              </a:r>
              <a:endParaRPr lang="zh-CN" altLang="en-US" sz="2200" dirty="0">
                <a:latin typeface="楷体" panose="02010609060101010101" charset="-122"/>
                <a:ea typeface="楷体" panose="02010609060101010101" charset="-122"/>
              </a:endParaRPr>
            </a:p>
          </p:txBody>
        </p:sp>
      </p:grpSp>
      <p:grpSp>
        <p:nvGrpSpPr>
          <p:cNvPr id="44" name="组合 43"/>
          <p:cNvGrpSpPr/>
          <p:nvPr/>
        </p:nvGrpSpPr>
        <p:grpSpPr>
          <a:xfrm>
            <a:off x="6863318" y="4989310"/>
            <a:ext cx="4655582" cy="896459"/>
            <a:chOff x="6863318" y="4989310"/>
            <a:chExt cx="4655582" cy="896459"/>
          </a:xfrm>
        </p:grpSpPr>
        <p:sp>
          <p:nvSpPr>
            <p:cNvPr id="40" name="矩形 39"/>
            <p:cNvSpPr/>
            <p:nvPr/>
          </p:nvSpPr>
          <p:spPr>
            <a:xfrm rot="10800000">
              <a:off x="6863318" y="5025375"/>
              <a:ext cx="4624042" cy="860394"/>
            </a:xfrm>
            <a:prstGeom prst="rect">
              <a:avLst/>
            </a:prstGeom>
            <a:gradFill>
              <a:gsLst>
                <a:gs pos="0">
                  <a:schemeClr val="bg1">
                    <a:alpha val="0"/>
                  </a:schemeClr>
                </a:gs>
                <a:gs pos="50000">
                  <a:schemeClr val="accent2">
                    <a:lumMod val="60000"/>
                    <a:lumOff val="40000"/>
                  </a:schemeClr>
                </a:gs>
                <a:gs pos="100000">
                  <a:schemeClr val="accent2">
                    <a:lumMod val="75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文本框 24"/>
            <p:cNvSpPr txBox="1"/>
            <p:nvPr/>
          </p:nvSpPr>
          <p:spPr>
            <a:xfrm>
              <a:off x="7061743" y="4989310"/>
              <a:ext cx="4457157" cy="850874"/>
            </a:xfrm>
            <a:prstGeom prst="rect">
              <a:avLst/>
            </a:prstGeom>
            <a:noFill/>
            <a:ln w="9525">
              <a:noFill/>
            </a:ln>
          </p:spPr>
          <p:txBody>
            <a:bodyPr wrap="square">
              <a:spAutoFit/>
            </a:bodyPr>
            <a:lstStyle/>
            <a:p>
              <a:pPr indent="0">
                <a:lnSpc>
                  <a:spcPct val="120000"/>
                </a:lnSpc>
              </a:pPr>
              <a:r>
                <a:rPr lang="zh-CN" altLang="en-US" sz="2200" dirty="0">
                  <a:latin typeface="楷体" panose="02010609060101010101" charset="-122"/>
                  <a:ea typeface="楷体" panose="02010609060101010101" charset="-122"/>
                </a:rPr>
                <a:t>大企业对产业链供应链</a:t>
              </a:r>
              <a:r>
                <a:rPr lang="zh-CN" sz="2200" dirty="0">
                  <a:latin typeface="楷体" panose="02010609060101010101" charset="-122"/>
                  <a:ea typeface="楷体" panose="02010609060101010101" charset="-122"/>
                </a:rPr>
                <a:t>的整合不够，“专精特新”</a:t>
              </a:r>
              <a:r>
                <a:rPr lang="zh-CN" altLang="en-US" sz="2200" dirty="0">
                  <a:latin typeface="楷体" panose="02010609060101010101" charset="-122"/>
                  <a:ea typeface="楷体" panose="02010609060101010101" charset="-122"/>
                </a:rPr>
                <a:t>中小企业</a:t>
              </a:r>
              <a:r>
                <a:rPr lang="zh-CN" sz="2200" dirty="0">
                  <a:latin typeface="楷体" panose="02010609060101010101" charset="-122"/>
                  <a:ea typeface="楷体" panose="02010609060101010101" charset="-122"/>
                </a:rPr>
                <a:t>还不多</a:t>
              </a:r>
              <a:endParaRPr lang="zh-CN" altLang="en-US" sz="2200" dirty="0">
                <a:latin typeface="楷体" panose="02010609060101010101" charset="-122"/>
                <a:ea typeface="楷体" panose="02010609060101010101" charset="-122"/>
              </a:endParaRPr>
            </a:p>
          </p:txBody>
        </p:sp>
      </p:grpSp>
      <p:sp>
        <p:nvSpPr>
          <p:cNvPr id="11" name="标题 6"/>
          <p:cNvSpPr txBox="1"/>
          <p:nvPr/>
        </p:nvSpPr>
        <p:spPr>
          <a:xfrm>
            <a:off x="1828800" y="212090"/>
            <a:ext cx="9312910" cy="684530"/>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2. </a:t>
            </a:r>
            <a:r>
              <a:rPr lang="zh-CN" altLang="en-US" kern="0" dirty="0">
                <a:solidFill>
                  <a:srgbClr val="C00000"/>
                </a:solidFill>
                <a:latin typeface="黑体" panose="02010609060101010101" charset="-122"/>
                <a:ea typeface="黑体" panose="02010609060101010101" charset="-122"/>
                <a:cs typeface="黑体" panose="02010609060101010101" charset="-122"/>
              </a:rPr>
              <a:t>我国现代化产业体系建设面临诸多挑战</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sp>
        <p:nvSpPr>
          <p:cNvPr id="28" name="文本框 27"/>
          <p:cNvSpPr txBox="1"/>
          <p:nvPr/>
        </p:nvSpPr>
        <p:spPr>
          <a:xfrm>
            <a:off x="1894537" y="1763207"/>
            <a:ext cx="2356176" cy="977265"/>
          </a:xfrm>
          <a:prstGeom prst="rect">
            <a:avLst/>
          </a:prstGeom>
          <a:noFill/>
        </p:spPr>
        <p:txBody>
          <a:bodyPr wrap="square">
            <a:spAutoFit/>
          </a:bodyPr>
          <a:lstStyle/>
          <a:p>
            <a:pPr algn="r">
              <a:lnSpc>
                <a:spcPct val="120000"/>
              </a:lnSpc>
            </a:pPr>
            <a:r>
              <a:rPr lang="zh-CN" altLang="zh-CN" sz="2400" b="1" dirty="0"/>
              <a:t>实体经济与</a:t>
            </a:r>
            <a:endParaRPr lang="en-US" altLang="zh-CN" sz="2400" b="1" dirty="0"/>
          </a:p>
          <a:p>
            <a:pPr algn="r">
              <a:lnSpc>
                <a:spcPct val="120000"/>
              </a:lnSpc>
            </a:pPr>
            <a:r>
              <a:rPr lang="zh-CN" altLang="zh-CN" sz="2400" b="1" dirty="0"/>
              <a:t>虚拟经济之间</a:t>
            </a:r>
            <a:endParaRPr lang="zh-CN" altLang="zh-CN" sz="2400" b="1" dirty="0"/>
          </a:p>
        </p:txBody>
      </p:sp>
      <p:sp>
        <p:nvSpPr>
          <p:cNvPr id="29" name="椭圆 28"/>
          <p:cNvSpPr/>
          <p:nvPr/>
        </p:nvSpPr>
        <p:spPr>
          <a:xfrm>
            <a:off x="4936273" y="1597102"/>
            <a:ext cx="2319454" cy="2319454"/>
          </a:xfrm>
          <a:prstGeom prst="ellipse">
            <a:avLst/>
          </a:prstGeom>
          <a:gradFill flip="none" rotWithShape="1">
            <a:gsLst>
              <a:gs pos="0">
                <a:schemeClr val="tx2">
                  <a:lumMod val="20000"/>
                  <a:lumOff val="80000"/>
                </a:schemeClr>
              </a:gs>
              <a:gs pos="80000">
                <a:schemeClr val="tx1">
                  <a:lumMod val="75000"/>
                  <a:lumOff val="25000"/>
                </a:schemeClr>
              </a:gs>
            </a:gsLst>
            <a:lin ang="2700000" scaled="1"/>
            <a:tileRect/>
          </a:gradFill>
          <a:ln w="12700" cap="flat" cmpd="sng" algn="ctr">
            <a:noFill/>
            <a:prstDash val="solid"/>
            <a:miter lim="800000"/>
          </a:ln>
          <a:effectLst/>
        </p:spPr>
        <p:txBody>
          <a:bodyPr rtlCol="0" anchor="ctr"/>
          <a:lstStyle/>
          <a:p>
            <a:pPr algn="ctr">
              <a:lnSpc>
                <a:spcPct val="120000"/>
              </a:lnSpc>
            </a:pPr>
            <a:endParaRPr lang="en-US" altLang="zh-CN" sz="2400" b="1" kern="0" dirty="0">
              <a:solidFill>
                <a:prstClr val="white"/>
              </a:solidFill>
              <a:latin typeface="+mn-ea"/>
            </a:endParaRPr>
          </a:p>
        </p:txBody>
      </p:sp>
      <p:grpSp>
        <p:nvGrpSpPr>
          <p:cNvPr id="26" name="组合 25"/>
          <p:cNvGrpSpPr/>
          <p:nvPr/>
        </p:nvGrpSpPr>
        <p:grpSpPr>
          <a:xfrm>
            <a:off x="4631012" y="1257300"/>
            <a:ext cx="2929976" cy="2929976"/>
            <a:chOff x="4631012" y="1257300"/>
            <a:chExt cx="2929976" cy="2929976"/>
          </a:xfrm>
        </p:grpSpPr>
        <p:sp>
          <p:nvSpPr>
            <p:cNvPr id="32" name="弧形 31"/>
            <p:cNvSpPr/>
            <p:nvPr/>
          </p:nvSpPr>
          <p:spPr>
            <a:xfrm>
              <a:off x="4631012" y="1257300"/>
              <a:ext cx="2929976" cy="2929976"/>
            </a:xfrm>
            <a:prstGeom prst="arc">
              <a:avLst>
                <a:gd name="adj1" fmla="val 552671"/>
                <a:gd name="adj2" fmla="val 10349901"/>
              </a:avLst>
            </a:prstGeom>
            <a:ln w="44450">
              <a:solidFill>
                <a:schemeClr val="tx1">
                  <a:lumMod val="50000"/>
                  <a:lumOff val="50000"/>
                  <a:alpha val="4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椭圆 32"/>
            <p:cNvSpPr/>
            <p:nvPr/>
          </p:nvSpPr>
          <p:spPr>
            <a:xfrm>
              <a:off x="5334752" y="3941649"/>
              <a:ext cx="124575" cy="124575"/>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742950" y="3941649"/>
              <a:ext cx="124575" cy="124575"/>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4709002" y="2266940"/>
            <a:ext cx="2780030" cy="977265"/>
          </a:xfrm>
          <a:prstGeom prst="rect">
            <a:avLst/>
          </a:prstGeom>
          <a:noFill/>
        </p:spPr>
        <p:txBody>
          <a:bodyPr wrap="square">
            <a:spAutoFit/>
          </a:bodyPr>
          <a:lstStyle>
            <a:defPPr>
              <a:defRPr lang="zh-CN"/>
            </a:defPPr>
            <a:lvl1pPr>
              <a:defRPr sz="2400" b="1">
                <a:solidFill>
                  <a:srgbClr val="00B0F0"/>
                </a:solidFill>
              </a:defRPr>
            </a:lvl1pPr>
          </a:lstStyle>
          <a:p>
            <a:pPr algn="ctr">
              <a:lnSpc>
                <a:spcPct val="120000"/>
              </a:lnSpc>
            </a:pPr>
            <a:r>
              <a:rPr lang="zh-CN" altLang="zh-CN" dirty="0">
                <a:solidFill>
                  <a:schemeClr val="bg1"/>
                </a:solidFill>
                <a:sym typeface="+mn-ea"/>
              </a:rPr>
              <a:t>尚未有效</a:t>
            </a:r>
            <a:endParaRPr lang="zh-CN" altLang="zh-CN" dirty="0">
              <a:solidFill>
                <a:schemeClr val="bg1"/>
              </a:solidFill>
              <a:sym typeface="+mn-ea"/>
            </a:endParaRPr>
          </a:p>
          <a:p>
            <a:pPr algn="ctr">
              <a:lnSpc>
                <a:spcPct val="120000"/>
              </a:lnSpc>
            </a:pPr>
            <a:r>
              <a:rPr lang="zh-CN" altLang="zh-CN" dirty="0">
                <a:solidFill>
                  <a:schemeClr val="bg1"/>
                </a:solidFill>
                <a:sym typeface="+mn-ea"/>
              </a:rPr>
              <a:t>形成发展合力</a:t>
            </a:r>
            <a:endParaRPr lang="zh-CN" altLang="en-US" dirty="0">
              <a:solidFill>
                <a:schemeClr val="bg1"/>
              </a:solidFill>
            </a:endParaRPr>
          </a:p>
        </p:txBody>
      </p:sp>
      <p:grpSp>
        <p:nvGrpSpPr>
          <p:cNvPr id="2" name="组合 1"/>
          <p:cNvGrpSpPr/>
          <p:nvPr/>
        </p:nvGrpSpPr>
        <p:grpSpPr>
          <a:xfrm>
            <a:off x="7877471" y="2723989"/>
            <a:ext cx="2653194" cy="123875"/>
            <a:chOff x="576144" y="2098910"/>
            <a:chExt cx="2653194" cy="123875"/>
          </a:xfrm>
          <a:solidFill>
            <a:srgbClr val="EE7D31"/>
          </a:solidFill>
        </p:grpSpPr>
        <p:cxnSp>
          <p:nvCxnSpPr>
            <p:cNvPr id="3" name="直接连接符 40"/>
            <p:cNvCxnSpPr/>
            <p:nvPr/>
          </p:nvCxnSpPr>
          <p:spPr>
            <a:xfrm>
              <a:off x="832064" y="2166563"/>
              <a:ext cx="2397274" cy="0"/>
            </a:xfrm>
            <a:prstGeom prst="line">
              <a:avLst/>
            </a:prstGeom>
            <a:grpFill/>
            <a:ln w="6350" cap="flat" cmpd="sng" algn="ctr">
              <a:solidFill>
                <a:srgbClr val="00B050"/>
              </a:solidFill>
              <a:prstDash val="solid"/>
              <a:miter lim="800000"/>
            </a:ln>
            <a:effectLst/>
          </p:spPr>
        </p:cxnSp>
        <p:grpSp>
          <p:nvGrpSpPr>
            <p:cNvPr id="4" name="组合 3"/>
            <p:cNvGrpSpPr/>
            <p:nvPr/>
          </p:nvGrpSpPr>
          <p:grpSpPr>
            <a:xfrm>
              <a:off x="576144" y="2098910"/>
              <a:ext cx="257501" cy="123875"/>
              <a:chOff x="1060342" y="4124271"/>
              <a:chExt cx="210412" cy="123875"/>
            </a:xfrm>
            <a:grpFill/>
          </p:grpSpPr>
          <p:sp>
            <p:nvSpPr>
              <p:cNvPr id="5" name="平行四边形 4"/>
              <p:cNvSpPr/>
              <p:nvPr/>
            </p:nvSpPr>
            <p:spPr>
              <a:xfrm>
                <a:off x="1060342" y="4124271"/>
                <a:ext cx="130283" cy="123875"/>
              </a:xfrm>
              <a:prstGeom prst="parallelogram">
                <a:avLst>
                  <a:gd name="adj" fmla="val 60840"/>
                </a:avLst>
              </a:prstGeom>
              <a:solidFill>
                <a:srgbClr val="00B050"/>
              </a:solidFill>
              <a:ln w="1270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6" name="平行四边形 5"/>
              <p:cNvSpPr/>
              <p:nvPr/>
            </p:nvSpPr>
            <p:spPr>
              <a:xfrm>
                <a:off x="1166815" y="4124271"/>
                <a:ext cx="103939" cy="123875"/>
              </a:xfrm>
              <a:prstGeom prst="parallelogram">
                <a:avLst>
                  <a:gd name="adj" fmla="val 59742"/>
                </a:avLst>
              </a:prstGeom>
              <a:solidFill>
                <a:srgbClr val="00B050"/>
              </a:solidFill>
              <a:ln w="1270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7" name="组合 6"/>
          <p:cNvGrpSpPr/>
          <p:nvPr/>
        </p:nvGrpSpPr>
        <p:grpSpPr>
          <a:xfrm>
            <a:off x="6863318" y="4765381"/>
            <a:ext cx="4448448" cy="123875"/>
            <a:chOff x="576144" y="2098910"/>
            <a:chExt cx="4448448" cy="123875"/>
          </a:xfrm>
          <a:solidFill>
            <a:srgbClr val="0041E2"/>
          </a:solidFill>
        </p:grpSpPr>
        <p:cxnSp>
          <p:nvCxnSpPr>
            <p:cNvPr id="8" name="直接连接符 40"/>
            <p:cNvCxnSpPr/>
            <p:nvPr/>
          </p:nvCxnSpPr>
          <p:spPr>
            <a:xfrm>
              <a:off x="832064" y="2166563"/>
              <a:ext cx="4192528" cy="0"/>
            </a:xfrm>
            <a:prstGeom prst="line">
              <a:avLst/>
            </a:prstGeom>
            <a:grpFill/>
            <a:ln w="6350" cap="flat" cmpd="sng" algn="ctr">
              <a:solidFill>
                <a:schemeClr val="accent2">
                  <a:lumMod val="75000"/>
                </a:schemeClr>
              </a:solidFill>
              <a:prstDash val="solid"/>
              <a:miter lim="800000"/>
            </a:ln>
            <a:effectLst/>
          </p:spPr>
        </p:cxnSp>
        <p:grpSp>
          <p:nvGrpSpPr>
            <p:cNvPr id="12" name="组合 11"/>
            <p:cNvGrpSpPr/>
            <p:nvPr/>
          </p:nvGrpSpPr>
          <p:grpSpPr>
            <a:xfrm>
              <a:off x="576144" y="2098910"/>
              <a:ext cx="257501" cy="123875"/>
              <a:chOff x="1060342" y="4124271"/>
              <a:chExt cx="210412" cy="123875"/>
            </a:xfrm>
            <a:grpFill/>
          </p:grpSpPr>
          <p:sp>
            <p:nvSpPr>
              <p:cNvPr id="13" name="平行四边形 12"/>
              <p:cNvSpPr/>
              <p:nvPr/>
            </p:nvSpPr>
            <p:spPr>
              <a:xfrm>
                <a:off x="1060342" y="4124271"/>
                <a:ext cx="130283" cy="123875"/>
              </a:xfrm>
              <a:prstGeom prst="parallelogram">
                <a:avLst>
                  <a:gd name="adj" fmla="val 60840"/>
                </a:avLst>
              </a:prstGeom>
              <a:solidFill>
                <a:schemeClr val="accent2">
                  <a:lumMod val="75000"/>
                </a:schemeClr>
              </a:solidFill>
              <a:ln w="12700" cap="flat" cmpd="sng" algn="ctr">
                <a:solidFill>
                  <a:schemeClr val="accent2">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平行四边形 14"/>
              <p:cNvSpPr/>
              <p:nvPr/>
            </p:nvSpPr>
            <p:spPr>
              <a:xfrm>
                <a:off x="1166815" y="4124271"/>
                <a:ext cx="103939" cy="123875"/>
              </a:xfrm>
              <a:prstGeom prst="parallelogram">
                <a:avLst>
                  <a:gd name="adj" fmla="val 59742"/>
                </a:avLst>
              </a:prstGeom>
              <a:solidFill>
                <a:schemeClr val="accent2">
                  <a:lumMod val="75000"/>
                </a:schemeClr>
              </a:solidFill>
              <a:ln w="12700" cap="flat" cmpd="sng" algn="ctr">
                <a:solidFill>
                  <a:schemeClr val="accent2">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18" name="组合 17"/>
          <p:cNvGrpSpPr/>
          <p:nvPr/>
        </p:nvGrpSpPr>
        <p:grpSpPr>
          <a:xfrm>
            <a:off x="796159" y="4765381"/>
            <a:ext cx="4042427" cy="123875"/>
            <a:chOff x="361145" y="2098910"/>
            <a:chExt cx="4042427" cy="123875"/>
          </a:xfrm>
          <a:solidFill>
            <a:srgbClr val="EE7D31"/>
          </a:solidFill>
        </p:grpSpPr>
        <p:cxnSp>
          <p:nvCxnSpPr>
            <p:cNvPr id="19" name="直接连接符 40"/>
            <p:cNvCxnSpPr/>
            <p:nvPr/>
          </p:nvCxnSpPr>
          <p:spPr>
            <a:xfrm>
              <a:off x="361145" y="2166563"/>
              <a:ext cx="3882346" cy="0"/>
            </a:xfrm>
            <a:prstGeom prst="line">
              <a:avLst/>
            </a:prstGeom>
            <a:grpFill/>
            <a:ln w="6350" cap="flat" cmpd="sng" algn="ctr">
              <a:solidFill>
                <a:srgbClr val="EE7D31"/>
              </a:solidFill>
              <a:prstDash val="solid"/>
              <a:miter lim="800000"/>
            </a:ln>
            <a:effectLst/>
          </p:spPr>
        </p:cxnSp>
        <p:grpSp>
          <p:nvGrpSpPr>
            <p:cNvPr id="20" name="组合 19"/>
            <p:cNvGrpSpPr/>
            <p:nvPr/>
          </p:nvGrpSpPr>
          <p:grpSpPr>
            <a:xfrm>
              <a:off x="4146071" y="2098910"/>
              <a:ext cx="257501" cy="123875"/>
              <a:chOff x="3977439" y="4124271"/>
              <a:chExt cx="210412" cy="123875"/>
            </a:xfrm>
            <a:grpFill/>
          </p:grpSpPr>
          <p:sp>
            <p:nvSpPr>
              <p:cNvPr id="21" name="平行四边形 20"/>
              <p:cNvSpPr/>
              <p:nvPr/>
            </p:nvSpPr>
            <p:spPr>
              <a:xfrm>
                <a:off x="3977439" y="4124271"/>
                <a:ext cx="130283" cy="123875"/>
              </a:xfrm>
              <a:prstGeom prst="parallelogram">
                <a:avLst>
                  <a:gd name="adj" fmla="val 60840"/>
                </a:avLst>
              </a:prstGeom>
              <a:grpFill/>
              <a:ln w="12700" cap="flat" cmpd="sng" algn="ctr">
                <a:solidFill>
                  <a:srgbClr val="EE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2" name="平行四边形 21"/>
              <p:cNvSpPr/>
              <p:nvPr/>
            </p:nvSpPr>
            <p:spPr>
              <a:xfrm>
                <a:off x="4083912" y="4124271"/>
                <a:ext cx="103939" cy="123875"/>
              </a:xfrm>
              <a:prstGeom prst="parallelogram">
                <a:avLst>
                  <a:gd name="adj" fmla="val 59742"/>
                </a:avLst>
              </a:prstGeom>
              <a:grpFill/>
              <a:ln w="12700" cap="flat" cmpd="sng" algn="ctr">
                <a:solidFill>
                  <a:srgbClr val="EE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grpSp>
        <p:nvGrpSpPr>
          <p:cNvPr id="27" name="组合 26"/>
          <p:cNvGrpSpPr/>
          <p:nvPr/>
        </p:nvGrpSpPr>
        <p:grpSpPr>
          <a:xfrm>
            <a:off x="1970690" y="2738926"/>
            <a:ext cx="2213538" cy="123875"/>
            <a:chOff x="2190034" y="2098910"/>
            <a:chExt cx="2213538" cy="123875"/>
          </a:xfrm>
          <a:solidFill>
            <a:srgbClr val="0041E2"/>
          </a:solidFill>
        </p:grpSpPr>
        <p:cxnSp>
          <p:nvCxnSpPr>
            <p:cNvPr id="30" name="直接连接符 40"/>
            <p:cNvCxnSpPr/>
            <p:nvPr/>
          </p:nvCxnSpPr>
          <p:spPr>
            <a:xfrm>
              <a:off x="2190034" y="2166563"/>
              <a:ext cx="2053457" cy="0"/>
            </a:xfrm>
            <a:prstGeom prst="line">
              <a:avLst/>
            </a:prstGeom>
            <a:grpFill/>
            <a:ln w="6350" cap="flat" cmpd="sng" algn="ctr">
              <a:solidFill>
                <a:srgbClr val="0041E2"/>
              </a:solidFill>
              <a:prstDash val="solid"/>
              <a:miter lim="800000"/>
            </a:ln>
            <a:effectLst/>
          </p:spPr>
        </p:cxnSp>
        <p:grpSp>
          <p:nvGrpSpPr>
            <p:cNvPr id="31" name="组合 30"/>
            <p:cNvGrpSpPr/>
            <p:nvPr/>
          </p:nvGrpSpPr>
          <p:grpSpPr>
            <a:xfrm>
              <a:off x="4146071" y="2098910"/>
              <a:ext cx="257501" cy="123875"/>
              <a:chOff x="3977439" y="4124271"/>
              <a:chExt cx="210412" cy="123875"/>
            </a:xfrm>
            <a:grpFill/>
          </p:grpSpPr>
          <p:sp>
            <p:nvSpPr>
              <p:cNvPr id="35" name="平行四边形 34"/>
              <p:cNvSpPr/>
              <p:nvPr/>
            </p:nvSpPr>
            <p:spPr>
              <a:xfrm>
                <a:off x="3977439" y="4124271"/>
                <a:ext cx="130283" cy="123875"/>
              </a:xfrm>
              <a:prstGeom prst="parallelogram">
                <a:avLst>
                  <a:gd name="adj" fmla="val 60840"/>
                </a:avLst>
              </a:prstGeom>
              <a:grpFill/>
              <a:ln w="12700" cap="flat" cmpd="sng" algn="ctr">
                <a:solidFill>
                  <a:srgbClr val="0041E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7" name="平行四边形 36"/>
              <p:cNvSpPr/>
              <p:nvPr/>
            </p:nvSpPr>
            <p:spPr>
              <a:xfrm>
                <a:off x="4083912" y="4124271"/>
                <a:ext cx="103939" cy="123875"/>
              </a:xfrm>
              <a:prstGeom prst="parallelogram">
                <a:avLst>
                  <a:gd name="adj" fmla="val 59742"/>
                </a:avLst>
              </a:prstGeom>
              <a:grpFill/>
              <a:ln w="12700" cap="flat" cmpd="sng" algn="ctr">
                <a:solidFill>
                  <a:srgbClr val="0041E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sp>
        <p:nvSpPr>
          <p:cNvPr id="16" name="文本框 15"/>
          <p:cNvSpPr txBox="1"/>
          <p:nvPr/>
        </p:nvSpPr>
        <p:spPr>
          <a:xfrm>
            <a:off x="5334635" y="1032510"/>
            <a:ext cx="6562725" cy="521970"/>
          </a:xfrm>
          <a:prstGeom prst="rect">
            <a:avLst/>
          </a:prstGeom>
        </p:spPr>
        <p:txBody>
          <a:bodyPr wrap="square">
            <a:spAutoFit/>
          </a:bodyPr>
          <a:lstStyle>
            <a:defPPr>
              <a:defRPr lang="zh-CN"/>
            </a:defPPr>
            <a:lvl1pPr>
              <a:defRPr sz="2400"/>
            </a:lvl1pPr>
          </a:lstStyle>
          <a:p>
            <a:pPr algn="ctr"/>
            <a:r>
              <a:rPr lang="zh-CN" altLang="en-US" sz="2800" b="1" dirty="0"/>
              <a:t>协同发展、融合发展不够</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Effect transition="in" filter="fade">
                                      <p:cBhvr>
                                        <p:cTn id="9" dur="1000"/>
                                        <p:tgtEl>
                                          <p:spTgt spid="16"/>
                                        </p:tgtEl>
                                      </p:cBhvr>
                                    </p:animEffect>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1000" fill="hold"/>
                                        <p:tgtEl>
                                          <p:spTgt spid="29"/>
                                        </p:tgtEl>
                                        <p:attrNameLst>
                                          <p:attrName>ppt_w</p:attrName>
                                        </p:attrNameLst>
                                      </p:cBhvr>
                                      <p:tavLst>
                                        <p:tav tm="0">
                                          <p:val>
                                            <p:fltVal val="0"/>
                                          </p:val>
                                        </p:tav>
                                        <p:tav tm="100000">
                                          <p:val>
                                            <p:strVal val="#ppt_w"/>
                                          </p:val>
                                        </p:tav>
                                      </p:tavLst>
                                    </p:anim>
                                    <p:anim calcmode="lin" valueType="num">
                                      <p:cBhvr>
                                        <p:cTn id="14" dur="1000" fill="hold"/>
                                        <p:tgtEl>
                                          <p:spTgt spid="29"/>
                                        </p:tgtEl>
                                        <p:attrNameLst>
                                          <p:attrName>ppt_h</p:attrName>
                                        </p:attrNameLst>
                                      </p:cBhvr>
                                      <p:tavLst>
                                        <p:tav tm="0">
                                          <p:val>
                                            <p:fltVal val="0"/>
                                          </p:val>
                                        </p:tav>
                                        <p:tav tm="100000">
                                          <p:val>
                                            <p:strVal val="#ppt_h"/>
                                          </p:val>
                                        </p:tav>
                                      </p:tavLst>
                                    </p:anim>
                                    <p:anim calcmode="lin" valueType="num">
                                      <p:cBhvr>
                                        <p:cTn id="15" dur="1000" fill="hold"/>
                                        <p:tgtEl>
                                          <p:spTgt spid="29"/>
                                        </p:tgtEl>
                                        <p:attrNameLst>
                                          <p:attrName>style.rotation</p:attrName>
                                        </p:attrNameLst>
                                      </p:cBhvr>
                                      <p:tavLst>
                                        <p:tav tm="0">
                                          <p:val>
                                            <p:fltVal val="90"/>
                                          </p:val>
                                        </p:tav>
                                        <p:tav tm="100000">
                                          <p:val>
                                            <p:fltVal val="0"/>
                                          </p:val>
                                        </p:tav>
                                      </p:tavLst>
                                    </p:anim>
                                    <p:animEffect transition="in" filter="fade">
                                      <p:cBhvr>
                                        <p:cTn id="16" dur="1000"/>
                                        <p:tgtEl>
                                          <p:spTgt spid="29"/>
                                        </p:tgtEl>
                                      </p:cBhvr>
                                    </p:animEffec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Effect transition="in" filter="fade">
                                      <p:cBhvr>
                                        <p:cTn id="22" dur="1000"/>
                                        <p:tgtEl>
                                          <p:spTgt spid="9"/>
                                        </p:tgtEl>
                                      </p:cBhvr>
                                    </p:animEffect>
                                  </p:childTnLst>
                                </p:cTn>
                              </p:par>
                            </p:childTnLst>
                          </p:cTn>
                        </p:par>
                        <p:par>
                          <p:cTn id="23" fill="hold">
                            <p:stCondLst>
                              <p:cond delay="3000"/>
                            </p:stCondLst>
                            <p:childTnLst>
                              <p:par>
                                <p:cTn id="24" presetID="22" presetClass="entr" presetSubtype="8"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1000"/>
                                        <p:tgtEl>
                                          <p:spTgt spid="2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1000" fill="hold"/>
                                        <p:tgtEl>
                                          <p:spTgt spid="28"/>
                                        </p:tgtEl>
                                        <p:attrNameLst>
                                          <p:attrName>ppt_w</p:attrName>
                                        </p:attrNameLst>
                                      </p:cBhvr>
                                      <p:tavLst>
                                        <p:tav tm="0">
                                          <p:val>
                                            <p:fltVal val="0"/>
                                          </p:val>
                                        </p:tav>
                                        <p:tav tm="100000">
                                          <p:val>
                                            <p:strVal val="#ppt_w"/>
                                          </p:val>
                                        </p:tav>
                                      </p:tavLst>
                                    </p:anim>
                                    <p:anim calcmode="lin" valueType="num">
                                      <p:cBhvr>
                                        <p:cTn id="30" dur="1000" fill="hold"/>
                                        <p:tgtEl>
                                          <p:spTgt spid="28"/>
                                        </p:tgtEl>
                                        <p:attrNameLst>
                                          <p:attrName>ppt_h</p:attrName>
                                        </p:attrNameLst>
                                      </p:cBhvr>
                                      <p:tavLst>
                                        <p:tav tm="0">
                                          <p:val>
                                            <p:fltVal val="0"/>
                                          </p:val>
                                        </p:tav>
                                        <p:tav tm="100000">
                                          <p:val>
                                            <p:strVal val="#ppt_h"/>
                                          </p:val>
                                        </p:tav>
                                      </p:tavLst>
                                    </p:anim>
                                    <p:animEffect transition="in" filter="fade">
                                      <p:cBhvr>
                                        <p:cTn id="31" dur="1000"/>
                                        <p:tgtEl>
                                          <p:spTgt spid="28"/>
                                        </p:tgtEl>
                                      </p:cBhvr>
                                    </p:animEffect>
                                  </p:childTnLst>
                                </p:cTn>
                              </p:par>
                            </p:childTnLst>
                          </p:cTn>
                        </p:par>
                        <p:par>
                          <p:cTn id="32" fill="hold">
                            <p:stCondLst>
                              <p:cond delay="4000"/>
                            </p:stCondLst>
                            <p:childTnLst>
                              <p:par>
                                <p:cTn id="33" presetID="22" presetClass="entr" presetSubtype="2"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right)">
                                      <p:cBhvr>
                                        <p:cTn id="35" dur="1000"/>
                                        <p:tgtEl>
                                          <p:spTgt spid="27"/>
                                        </p:tgtEl>
                                      </p:cBhvr>
                                    </p:animEffect>
                                  </p:childTnLst>
                                </p:cTn>
                              </p:par>
                              <p:par>
                                <p:cTn id="36" presetID="22" presetClass="entr" presetSubtype="2"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right)">
                                      <p:cBhvr>
                                        <p:cTn id="38" dur="1000"/>
                                        <p:tgtEl>
                                          <p:spTgt spid="4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1000" fill="hold"/>
                                        <p:tgtEl>
                                          <p:spTgt spid="10"/>
                                        </p:tgtEl>
                                        <p:attrNameLst>
                                          <p:attrName>ppt_w</p:attrName>
                                        </p:attrNameLst>
                                      </p:cBhvr>
                                      <p:tavLst>
                                        <p:tav tm="0">
                                          <p:val>
                                            <p:fltVal val="0"/>
                                          </p:val>
                                        </p:tav>
                                        <p:tav tm="100000">
                                          <p:val>
                                            <p:strVal val="#ppt_w"/>
                                          </p:val>
                                        </p:tav>
                                      </p:tavLst>
                                    </p:anim>
                                    <p:anim calcmode="lin" valueType="num">
                                      <p:cBhvr>
                                        <p:cTn id="42" dur="1000" fill="hold"/>
                                        <p:tgtEl>
                                          <p:spTgt spid="10"/>
                                        </p:tgtEl>
                                        <p:attrNameLst>
                                          <p:attrName>ppt_h</p:attrName>
                                        </p:attrNameLst>
                                      </p:cBhvr>
                                      <p:tavLst>
                                        <p:tav tm="0">
                                          <p:val>
                                            <p:fltVal val="0"/>
                                          </p:val>
                                        </p:tav>
                                        <p:tav tm="100000">
                                          <p:val>
                                            <p:strVal val="#ppt_h"/>
                                          </p:val>
                                        </p:tav>
                                      </p:tavLst>
                                    </p:anim>
                                    <p:animEffect transition="in" filter="fade">
                                      <p:cBhvr>
                                        <p:cTn id="43" dur="1000"/>
                                        <p:tgtEl>
                                          <p:spTgt spid="10"/>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right)">
                                      <p:cBhvr>
                                        <p:cTn id="47" dur="1000"/>
                                        <p:tgtEl>
                                          <p:spTgt spid="18"/>
                                        </p:tgtEl>
                                      </p:cBhvr>
                                    </p:animEffect>
                                  </p:childTnLst>
                                </p:cTn>
                              </p:par>
                              <p:par>
                                <p:cTn id="48" presetID="22" presetClass="entr" presetSubtype="2"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right)">
                                      <p:cBhvr>
                                        <p:cTn id="50" dur="1000"/>
                                        <p:tgtEl>
                                          <p:spTgt spid="4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1000" fill="hold"/>
                                        <p:tgtEl>
                                          <p:spTgt spid="14"/>
                                        </p:tgtEl>
                                        <p:attrNameLst>
                                          <p:attrName>ppt_w</p:attrName>
                                        </p:attrNameLst>
                                      </p:cBhvr>
                                      <p:tavLst>
                                        <p:tav tm="0">
                                          <p:val>
                                            <p:fltVal val="0"/>
                                          </p:val>
                                        </p:tav>
                                        <p:tav tm="100000">
                                          <p:val>
                                            <p:strVal val="#ppt_w"/>
                                          </p:val>
                                        </p:tav>
                                      </p:tavLst>
                                    </p:anim>
                                    <p:anim calcmode="lin" valueType="num">
                                      <p:cBhvr>
                                        <p:cTn id="54" dur="1000" fill="hold"/>
                                        <p:tgtEl>
                                          <p:spTgt spid="14"/>
                                        </p:tgtEl>
                                        <p:attrNameLst>
                                          <p:attrName>ppt_h</p:attrName>
                                        </p:attrNameLst>
                                      </p:cBhvr>
                                      <p:tavLst>
                                        <p:tav tm="0">
                                          <p:val>
                                            <p:fltVal val="0"/>
                                          </p:val>
                                        </p:tav>
                                        <p:tav tm="100000">
                                          <p:val>
                                            <p:strVal val="#ppt_h"/>
                                          </p:val>
                                        </p:tav>
                                      </p:tavLst>
                                    </p:anim>
                                    <p:animEffect transition="in" filter="fade">
                                      <p:cBhvr>
                                        <p:cTn id="55" dur="1000"/>
                                        <p:tgtEl>
                                          <p:spTgt spid="14"/>
                                        </p:tgtEl>
                                      </p:cBhvr>
                                    </p:animEffect>
                                  </p:childTnLst>
                                </p:cTn>
                              </p:par>
                            </p:childTnLst>
                          </p:cTn>
                        </p:par>
                        <p:par>
                          <p:cTn id="56" fill="hold">
                            <p:stCondLst>
                              <p:cond delay="6000"/>
                            </p:stCondLst>
                            <p:childTnLst>
                              <p:par>
                                <p:cTn id="57" presetID="22" presetClass="entr" presetSubtype="8"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ipe(left)">
                                      <p:cBhvr>
                                        <p:cTn id="59" dur="1000"/>
                                        <p:tgtEl>
                                          <p:spTgt spid="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left)">
                                      <p:cBhvr>
                                        <p:cTn id="63" dur="1000"/>
                                        <p:tgtEl>
                                          <p:spTgt spid="43"/>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p:cTn id="66" dur="1000" fill="hold"/>
                                        <p:tgtEl>
                                          <p:spTgt spid="17"/>
                                        </p:tgtEl>
                                        <p:attrNameLst>
                                          <p:attrName>ppt_w</p:attrName>
                                        </p:attrNameLst>
                                      </p:cBhvr>
                                      <p:tavLst>
                                        <p:tav tm="0">
                                          <p:val>
                                            <p:fltVal val="0"/>
                                          </p:val>
                                        </p:tav>
                                        <p:tav tm="100000">
                                          <p:val>
                                            <p:strVal val="#ppt_w"/>
                                          </p:val>
                                        </p:tav>
                                      </p:tavLst>
                                    </p:anim>
                                    <p:anim calcmode="lin" valueType="num">
                                      <p:cBhvr>
                                        <p:cTn id="67" dur="1000" fill="hold"/>
                                        <p:tgtEl>
                                          <p:spTgt spid="17"/>
                                        </p:tgtEl>
                                        <p:attrNameLst>
                                          <p:attrName>ppt_h</p:attrName>
                                        </p:attrNameLst>
                                      </p:cBhvr>
                                      <p:tavLst>
                                        <p:tav tm="0">
                                          <p:val>
                                            <p:fltVal val="0"/>
                                          </p:val>
                                        </p:tav>
                                        <p:tav tm="100000">
                                          <p:val>
                                            <p:strVal val="#ppt_h"/>
                                          </p:val>
                                        </p:tav>
                                      </p:tavLst>
                                    </p:anim>
                                    <p:animEffect transition="in" filter="fade">
                                      <p:cBhvr>
                                        <p:cTn id="68" dur="1000"/>
                                        <p:tgtEl>
                                          <p:spTgt spid="17"/>
                                        </p:tgtEl>
                                      </p:cBhvr>
                                    </p:animEffect>
                                  </p:childTnLst>
                                </p:cTn>
                              </p:par>
                            </p:childTnLst>
                          </p:cTn>
                        </p:par>
                        <p:par>
                          <p:cTn id="69" fill="hold">
                            <p:stCondLst>
                              <p:cond delay="8000"/>
                            </p:stCondLst>
                            <p:childTnLst>
                              <p:par>
                                <p:cTn id="70" presetID="22" presetClass="entr" presetSubtype="8" fill="hold"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1000"/>
                                        <p:tgtEl>
                                          <p:spTgt spid="7"/>
                                        </p:tgtEl>
                                      </p:cBhvr>
                                    </p:animEffect>
                                  </p:childTnLst>
                                </p:cTn>
                              </p:par>
                              <p:par>
                                <p:cTn id="73" presetID="22" presetClass="entr" presetSubtype="8"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28" grpId="0"/>
      <p:bldP spid="29" grpId="0" bldLvl="0" animBg="1"/>
      <p:bldP spid="9" grpId="0"/>
      <p:bldP spid="1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0"/>
          <p:cNvSpPr txBox="1">
            <a:spLocks noChangeArrowheads="1"/>
          </p:cNvSpPr>
          <p:nvPr/>
        </p:nvSpPr>
        <p:spPr bwMode="auto">
          <a:xfrm>
            <a:off x="-1" y="1679146"/>
            <a:ext cx="12192000" cy="58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algn="ctr"/>
            <a:r>
              <a:rPr lang="en-US" altLang="zh-CN"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200" b="1" dirty="0">
                <a:solidFill>
                  <a:srgbClr val="C00000"/>
                </a:solidFill>
                <a:latin typeface="Arial" panose="020B0604020202020204" pitchFamily="34" charset="0"/>
                <a:ea typeface="微软雅黑" panose="020B0503020204020204" pitchFamily="34" charset="-122"/>
                <a:sym typeface="+mn-ea"/>
              </a:rPr>
              <a:t>三</a:t>
            </a:r>
            <a:r>
              <a:rPr lang="en-US" altLang="zh-CN"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推进现代化产业体系建设着力点</a:t>
            </a:r>
            <a:endParaRPr lang="zh-CN" altLang="en-US"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矩形 2"/>
          <p:cNvSpPr/>
          <p:nvPr/>
        </p:nvSpPr>
        <p:spPr>
          <a:xfrm>
            <a:off x="0" y="3672513"/>
            <a:ext cx="12191999" cy="645160"/>
          </a:xfrm>
          <a:prstGeom prst="rect">
            <a:avLst/>
          </a:prstGeom>
        </p:spPr>
        <p:txBody>
          <a:bodyPr wrap="square">
            <a:spAutoFit/>
          </a:bodyPr>
          <a:lstStyle/>
          <a:p>
            <a:pPr algn="ctr">
              <a:lnSpc>
                <a:spcPct val="150000"/>
              </a:lnSpc>
            </a:pPr>
            <a:endParaRPr lang="zh-CN" altLang="zh-CN" sz="2400" b="1" dirty="0">
              <a:latin typeface="华文楷体" panose="02010600040101010101" charset="-122"/>
              <a:ea typeface="华文楷体" panose="02010600040101010101" charset="-122"/>
              <a:cs typeface="华文楷体" panose="02010600040101010101" charset="-122"/>
            </a:endParaRPr>
          </a:p>
        </p:txBody>
      </p:sp>
      <p:grpSp>
        <p:nvGrpSpPr>
          <p:cNvPr id="8" name="组合 7"/>
          <p:cNvGrpSpPr/>
          <p:nvPr/>
        </p:nvGrpSpPr>
        <p:grpSpPr>
          <a:xfrm>
            <a:off x="921185" y="2889150"/>
            <a:ext cx="3372485" cy="760995"/>
            <a:chOff x="811330" y="4109620"/>
            <a:chExt cx="3372485" cy="760995"/>
          </a:xfrm>
        </p:grpSpPr>
        <p:sp>
          <p:nvSpPr>
            <p:cNvPr id="14" name="圆角矩形 13"/>
            <p:cNvSpPr/>
            <p:nvPr/>
          </p:nvSpPr>
          <p:spPr bwMode="auto">
            <a:xfrm>
              <a:off x="811330" y="4109620"/>
              <a:ext cx="3322187" cy="760995"/>
            </a:xfrm>
            <a:prstGeom prst="roundRect">
              <a:avLst>
                <a:gd name="adj" fmla="val 50000"/>
              </a:avLst>
            </a:prstGeom>
            <a:solidFill>
              <a:schemeClr val="bg1"/>
            </a:solidFill>
            <a:ln w="25400">
              <a:gradFill flip="none" rotWithShape="1">
                <a:gsLst>
                  <a:gs pos="25000">
                    <a:srgbClr val="F7860C">
                      <a:alpha val="0"/>
                    </a:srgbClr>
                  </a:gs>
                  <a:gs pos="100000">
                    <a:srgbClr val="F7860C"/>
                  </a:gs>
                </a:gsLst>
                <a:lin ang="5400000" scaled="1"/>
                <a:tileRect/>
              </a:gradFill>
            </a:ln>
            <a:effectLst>
              <a:outerShdw blurRad="304800" dist="152400" dir="2700000" sx="96000" sy="96000" algn="tl" rotWithShape="0">
                <a:srgbClr val="FBAE8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5" name="文本框 14"/>
            <p:cNvSpPr txBox="1"/>
            <p:nvPr/>
          </p:nvSpPr>
          <p:spPr bwMode="auto">
            <a:xfrm>
              <a:off x="2471220" y="4254400"/>
              <a:ext cx="1712595" cy="584835"/>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800" b="1" dirty="0">
                  <a:latin typeface="楷体" panose="02010609060101010101" charset="-122"/>
                  <a:ea typeface="楷体" panose="02010609060101010101" charset="-122"/>
                  <a:sym typeface="+mn-ea"/>
                </a:rPr>
                <a:t>促转型</a:t>
              </a:r>
              <a:endParaRPr kumimoji="0" lang="zh-CN" altLang="en-US" sz="2800" b="1" i="0" u="none" strike="noStrike" kern="0" cap="none" spc="0" normalizeH="0" baseline="0" noProof="0" dirty="0">
                <a:ln>
                  <a:noFill/>
                </a:ln>
                <a:solidFill>
                  <a:schemeClr val="tx1">
                    <a:lumMod val="75000"/>
                    <a:lumOff val="25000"/>
                  </a:schemeClr>
                </a:solidFill>
                <a:effectLst/>
                <a:uLnTx/>
                <a:uFillTx/>
                <a:latin typeface="楷体" panose="02010609060101010101" charset="-122"/>
                <a:ea typeface="楷体" panose="02010609060101010101" charset="-122"/>
                <a:sym typeface="+mn-ea"/>
              </a:endParaRPr>
            </a:p>
          </p:txBody>
        </p:sp>
        <p:sp>
          <p:nvSpPr>
            <p:cNvPr id="16" name="任意多边形: 形状 68"/>
            <p:cNvSpPr/>
            <p:nvPr/>
          </p:nvSpPr>
          <p:spPr>
            <a:xfrm>
              <a:off x="1164483" y="4381136"/>
              <a:ext cx="641172" cy="279230"/>
            </a:xfrm>
            <a:custGeom>
              <a:avLst/>
              <a:gdLst>
                <a:gd name="connsiteX0" fmla="*/ 8566 w 977755"/>
                <a:gd name="connsiteY0" fmla="*/ 329059 h 361466"/>
                <a:gd name="connsiteX1" fmla="*/ 15632 w 977755"/>
                <a:gd name="connsiteY1" fmla="*/ 332842 h 361466"/>
                <a:gd name="connsiteX2" fmla="*/ 17060 w 977755"/>
                <a:gd name="connsiteY2" fmla="*/ 337625 h 361466"/>
                <a:gd name="connsiteX3" fmla="*/ 16417 w 977755"/>
                <a:gd name="connsiteY3" fmla="*/ 340979 h 361466"/>
                <a:gd name="connsiteX4" fmla="*/ 15632 w 977755"/>
                <a:gd name="connsiteY4" fmla="*/ 342407 h 361466"/>
                <a:gd name="connsiteX5" fmla="*/ 14633 w 977755"/>
                <a:gd name="connsiteY5" fmla="*/ 343620 h 361466"/>
                <a:gd name="connsiteX6" fmla="*/ 8566 w 977755"/>
                <a:gd name="connsiteY6" fmla="*/ 346119 h 361466"/>
                <a:gd name="connsiteX7" fmla="*/ 6852 w 977755"/>
                <a:gd name="connsiteY7" fmla="*/ 345976 h 361466"/>
                <a:gd name="connsiteX8" fmla="*/ 2498 w 977755"/>
                <a:gd name="connsiteY8" fmla="*/ 343620 h 361466"/>
                <a:gd name="connsiteX9" fmla="*/ 1428 w 977755"/>
                <a:gd name="connsiteY9" fmla="*/ 342336 h 361466"/>
                <a:gd name="connsiteX10" fmla="*/ 642 w 977755"/>
                <a:gd name="connsiteY10" fmla="*/ 340908 h 361466"/>
                <a:gd name="connsiteX11" fmla="*/ 143 w 977755"/>
                <a:gd name="connsiteY11" fmla="*/ 339338 h 361466"/>
                <a:gd name="connsiteX12" fmla="*/ 0 w 977755"/>
                <a:gd name="connsiteY12" fmla="*/ 337625 h 361466"/>
                <a:gd name="connsiteX13" fmla="*/ 143 w 977755"/>
                <a:gd name="connsiteY13" fmla="*/ 335911 h 361466"/>
                <a:gd name="connsiteX14" fmla="*/ 1428 w 977755"/>
                <a:gd name="connsiteY14" fmla="*/ 332842 h 361466"/>
                <a:gd name="connsiteX15" fmla="*/ 2498 w 977755"/>
                <a:gd name="connsiteY15" fmla="*/ 331557 h 361466"/>
                <a:gd name="connsiteX16" fmla="*/ 6852 w 977755"/>
                <a:gd name="connsiteY16" fmla="*/ 329202 h 361466"/>
                <a:gd name="connsiteX17" fmla="*/ 8566 w 977755"/>
                <a:gd name="connsiteY17" fmla="*/ 329059 h 361466"/>
                <a:gd name="connsiteX18" fmla="*/ 86939 w 977755"/>
                <a:gd name="connsiteY18" fmla="*/ 328060 h 361466"/>
                <a:gd name="connsiteX19" fmla="*/ 96433 w 977755"/>
                <a:gd name="connsiteY19" fmla="*/ 337554 h 361466"/>
                <a:gd name="connsiteX20" fmla="*/ 95719 w 977755"/>
                <a:gd name="connsiteY20" fmla="*/ 341265 h 361466"/>
                <a:gd name="connsiteX21" fmla="*/ 93578 w 977755"/>
                <a:gd name="connsiteY21" fmla="*/ 344263 h 361466"/>
                <a:gd name="connsiteX22" fmla="*/ 86868 w 977755"/>
                <a:gd name="connsiteY22" fmla="*/ 347047 h 361466"/>
                <a:gd name="connsiteX23" fmla="*/ 80158 w 977755"/>
                <a:gd name="connsiteY23" fmla="*/ 344263 h 361466"/>
                <a:gd name="connsiteX24" fmla="*/ 78160 w 977755"/>
                <a:gd name="connsiteY24" fmla="*/ 341265 h 361466"/>
                <a:gd name="connsiteX25" fmla="*/ 77446 w 977755"/>
                <a:gd name="connsiteY25" fmla="*/ 337554 h 361466"/>
                <a:gd name="connsiteX26" fmla="*/ 86939 w 977755"/>
                <a:gd name="connsiteY26" fmla="*/ 328060 h 361466"/>
                <a:gd name="connsiteX27" fmla="*/ 243903 w 977755"/>
                <a:gd name="connsiteY27" fmla="*/ 325990 h 361466"/>
                <a:gd name="connsiteX28" fmla="*/ 255538 w 977755"/>
                <a:gd name="connsiteY28" fmla="*/ 337625 h 361466"/>
                <a:gd name="connsiteX29" fmla="*/ 254610 w 977755"/>
                <a:gd name="connsiteY29" fmla="*/ 342122 h 361466"/>
                <a:gd name="connsiteX30" fmla="*/ 252111 w 977755"/>
                <a:gd name="connsiteY30" fmla="*/ 345834 h 361466"/>
                <a:gd name="connsiteX31" fmla="*/ 243903 w 977755"/>
                <a:gd name="connsiteY31" fmla="*/ 349260 h 361466"/>
                <a:gd name="connsiteX32" fmla="*/ 235694 w 977755"/>
                <a:gd name="connsiteY32" fmla="*/ 345834 h 361466"/>
                <a:gd name="connsiteX33" fmla="*/ 233196 w 977755"/>
                <a:gd name="connsiteY33" fmla="*/ 342122 h 361466"/>
                <a:gd name="connsiteX34" fmla="*/ 232268 w 977755"/>
                <a:gd name="connsiteY34" fmla="*/ 337625 h 361466"/>
                <a:gd name="connsiteX35" fmla="*/ 243903 w 977755"/>
                <a:gd name="connsiteY35" fmla="*/ 325990 h 361466"/>
                <a:gd name="connsiteX36" fmla="*/ 322349 w 977755"/>
                <a:gd name="connsiteY36" fmla="*/ 324705 h 361466"/>
                <a:gd name="connsiteX37" fmla="*/ 329559 w 977755"/>
                <a:gd name="connsiteY37" fmla="*/ 326918 h 361466"/>
                <a:gd name="connsiteX38" fmla="*/ 335198 w 977755"/>
                <a:gd name="connsiteY38" fmla="*/ 337625 h 361466"/>
                <a:gd name="connsiteX39" fmla="*/ 334198 w 977755"/>
                <a:gd name="connsiteY39" fmla="*/ 342621 h 361466"/>
                <a:gd name="connsiteX40" fmla="*/ 331414 w 977755"/>
                <a:gd name="connsiteY40" fmla="*/ 346690 h 361466"/>
                <a:gd name="connsiteX41" fmla="*/ 329559 w 977755"/>
                <a:gd name="connsiteY41" fmla="*/ 348260 h 361466"/>
                <a:gd name="connsiteX42" fmla="*/ 322349 w 977755"/>
                <a:gd name="connsiteY42" fmla="*/ 350473 h 361466"/>
                <a:gd name="connsiteX43" fmla="*/ 319780 w 977755"/>
                <a:gd name="connsiteY43" fmla="*/ 350188 h 361466"/>
                <a:gd name="connsiteX44" fmla="*/ 313284 w 977755"/>
                <a:gd name="connsiteY44" fmla="*/ 346690 h 361466"/>
                <a:gd name="connsiteX45" fmla="*/ 310500 w 977755"/>
                <a:gd name="connsiteY45" fmla="*/ 342621 h 361466"/>
                <a:gd name="connsiteX46" fmla="*/ 309501 w 977755"/>
                <a:gd name="connsiteY46" fmla="*/ 337625 h 361466"/>
                <a:gd name="connsiteX47" fmla="*/ 319780 w 977755"/>
                <a:gd name="connsiteY47" fmla="*/ 324990 h 361466"/>
                <a:gd name="connsiteX48" fmla="*/ 322349 w 977755"/>
                <a:gd name="connsiteY48" fmla="*/ 324705 h 361466"/>
                <a:gd name="connsiteX49" fmla="*/ 479098 w 977755"/>
                <a:gd name="connsiteY49" fmla="*/ 321707 h 361466"/>
                <a:gd name="connsiteX50" fmla="*/ 492232 w 977755"/>
                <a:gd name="connsiteY50" fmla="*/ 328702 h 361466"/>
                <a:gd name="connsiteX51" fmla="*/ 494944 w 977755"/>
                <a:gd name="connsiteY51" fmla="*/ 337553 h 361466"/>
                <a:gd name="connsiteX52" fmla="*/ 493731 w 977755"/>
                <a:gd name="connsiteY52" fmla="*/ 343692 h 361466"/>
                <a:gd name="connsiteX53" fmla="*/ 492303 w 977755"/>
                <a:gd name="connsiteY53" fmla="*/ 346404 h 361466"/>
                <a:gd name="connsiteX54" fmla="*/ 490304 w 977755"/>
                <a:gd name="connsiteY54" fmla="*/ 348760 h 361466"/>
                <a:gd name="connsiteX55" fmla="*/ 479098 w 977755"/>
                <a:gd name="connsiteY55" fmla="*/ 353400 h 361466"/>
                <a:gd name="connsiteX56" fmla="*/ 475886 w 977755"/>
                <a:gd name="connsiteY56" fmla="*/ 353043 h 361466"/>
                <a:gd name="connsiteX57" fmla="*/ 467891 w 977755"/>
                <a:gd name="connsiteY57" fmla="*/ 348760 h 361466"/>
                <a:gd name="connsiteX58" fmla="*/ 465964 w 977755"/>
                <a:gd name="connsiteY58" fmla="*/ 346404 h 361466"/>
                <a:gd name="connsiteX59" fmla="*/ 464536 w 977755"/>
                <a:gd name="connsiteY59" fmla="*/ 343692 h 361466"/>
                <a:gd name="connsiteX60" fmla="*/ 463608 w 977755"/>
                <a:gd name="connsiteY60" fmla="*/ 340694 h 361466"/>
                <a:gd name="connsiteX61" fmla="*/ 463323 w 977755"/>
                <a:gd name="connsiteY61" fmla="*/ 337482 h 361466"/>
                <a:gd name="connsiteX62" fmla="*/ 463608 w 977755"/>
                <a:gd name="connsiteY62" fmla="*/ 334270 h 361466"/>
                <a:gd name="connsiteX63" fmla="*/ 465964 w 977755"/>
                <a:gd name="connsiteY63" fmla="*/ 328631 h 361466"/>
                <a:gd name="connsiteX64" fmla="*/ 467891 w 977755"/>
                <a:gd name="connsiteY64" fmla="*/ 326275 h 361466"/>
                <a:gd name="connsiteX65" fmla="*/ 475886 w 977755"/>
                <a:gd name="connsiteY65" fmla="*/ 321993 h 361466"/>
                <a:gd name="connsiteX66" fmla="*/ 479098 w 977755"/>
                <a:gd name="connsiteY66" fmla="*/ 321707 h 361466"/>
                <a:gd name="connsiteX67" fmla="*/ 557687 w 977755"/>
                <a:gd name="connsiteY67" fmla="*/ 320066 h 361466"/>
                <a:gd name="connsiteX68" fmla="*/ 575175 w 977755"/>
                <a:gd name="connsiteY68" fmla="*/ 337554 h 361466"/>
                <a:gd name="connsiteX69" fmla="*/ 573819 w 977755"/>
                <a:gd name="connsiteY69" fmla="*/ 344406 h 361466"/>
                <a:gd name="connsiteX70" fmla="*/ 570178 w 977755"/>
                <a:gd name="connsiteY70" fmla="*/ 349974 h 361466"/>
                <a:gd name="connsiteX71" fmla="*/ 557758 w 977755"/>
                <a:gd name="connsiteY71" fmla="*/ 355113 h 361466"/>
                <a:gd name="connsiteX72" fmla="*/ 545338 w 977755"/>
                <a:gd name="connsiteY72" fmla="*/ 349974 h 361466"/>
                <a:gd name="connsiteX73" fmla="*/ 541555 w 977755"/>
                <a:gd name="connsiteY73" fmla="*/ 344406 h 361466"/>
                <a:gd name="connsiteX74" fmla="*/ 540199 w 977755"/>
                <a:gd name="connsiteY74" fmla="*/ 337554 h 361466"/>
                <a:gd name="connsiteX75" fmla="*/ 557687 w 977755"/>
                <a:gd name="connsiteY75" fmla="*/ 320066 h 361466"/>
                <a:gd name="connsiteX76" fmla="*/ 714579 w 977755"/>
                <a:gd name="connsiteY76" fmla="*/ 316140 h 361466"/>
                <a:gd name="connsiteX77" fmla="*/ 736064 w 977755"/>
                <a:gd name="connsiteY77" fmla="*/ 337625 h 361466"/>
                <a:gd name="connsiteX78" fmla="*/ 734351 w 977755"/>
                <a:gd name="connsiteY78" fmla="*/ 345977 h 361466"/>
                <a:gd name="connsiteX79" fmla="*/ 729854 w 977755"/>
                <a:gd name="connsiteY79" fmla="*/ 352829 h 361466"/>
                <a:gd name="connsiteX80" fmla="*/ 714651 w 977755"/>
                <a:gd name="connsiteY80" fmla="*/ 359111 h 361466"/>
                <a:gd name="connsiteX81" fmla="*/ 699447 w 977755"/>
                <a:gd name="connsiteY81" fmla="*/ 352829 h 361466"/>
                <a:gd name="connsiteX82" fmla="*/ 694807 w 977755"/>
                <a:gd name="connsiteY82" fmla="*/ 345977 h 361466"/>
                <a:gd name="connsiteX83" fmla="*/ 693094 w 977755"/>
                <a:gd name="connsiteY83" fmla="*/ 337625 h 361466"/>
                <a:gd name="connsiteX84" fmla="*/ 714579 w 977755"/>
                <a:gd name="connsiteY84" fmla="*/ 316140 h 361466"/>
                <a:gd name="connsiteX85" fmla="*/ 793025 w 977755"/>
                <a:gd name="connsiteY85" fmla="*/ 313784 h 361466"/>
                <a:gd name="connsiteX86" fmla="*/ 806373 w 977755"/>
                <a:gd name="connsiteY86" fmla="*/ 317853 h 361466"/>
                <a:gd name="connsiteX87" fmla="*/ 816865 w 977755"/>
                <a:gd name="connsiteY87" fmla="*/ 337625 h 361466"/>
                <a:gd name="connsiteX88" fmla="*/ 815010 w 977755"/>
                <a:gd name="connsiteY88" fmla="*/ 346904 h 361466"/>
                <a:gd name="connsiteX89" fmla="*/ 809870 w 977755"/>
                <a:gd name="connsiteY89" fmla="*/ 354470 h 361466"/>
                <a:gd name="connsiteX90" fmla="*/ 806373 w 977755"/>
                <a:gd name="connsiteY90" fmla="*/ 357397 h 361466"/>
                <a:gd name="connsiteX91" fmla="*/ 793025 w 977755"/>
                <a:gd name="connsiteY91" fmla="*/ 361466 h 361466"/>
                <a:gd name="connsiteX92" fmla="*/ 788242 w 977755"/>
                <a:gd name="connsiteY92" fmla="*/ 360966 h 361466"/>
                <a:gd name="connsiteX93" fmla="*/ 776179 w 977755"/>
                <a:gd name="connsiteY93" fmla="*/ 354470 h 361466"/>
                <a:gd name="connsiteX94" fmla="*/ 771040 w 977755"/>
                <a:gd name="connsiteY94" fmla="*/ 346904 h 361466"/>
                <a:gd name="connsiteX95" fmla="*/ 769184 w 977755"/>
                <a:gd name="connsiteY95" fmla="*/ 337625 h 361466"/>
                <a:gd name="connsiteX96" fmla="*/ 788242 w 977755"/>
                <a:gd name="connsiteY96" fmla="*/ 314284 h 361466"/>
                <a:gd name="connsiteX97" fmla="*/ 793025 w 977755"/>
                <a:gd name="connsiteY97" fmla="*/ 313784 h 361466"/>
                <a:gd name="connsiteX98" fmla="*/ 47753 w 977755"/>
                <a:gd name="connsiteY98" fmla="*/ 289372 h 361466"/>
                <a:gd name="connsiteX99" fmla="*/ 56747 w 977755"/>
                <a:gd name="connsiteY99" fmla="*/ 298366 h 361466"/>
                <a:gd name="connsiteX100" fmla="*/ 47753 w 977755"/>
                <a:gd name="connsiteY100" fmla="*/ 307360 h 361466"/>
                <a:gd name="connsiteX101" fmla="*/ 38759 w 977755"/>
                <a:gd name="connsiteY101" fmla="*/ 298366 h 361466"/>
                <a:gd name="connsiteX102" fmla="*/ 47753 w 977755"/>
                <a:gd name="connsiteY102" fmla="*/ 289372 h 361466"/>
                <a:gd name="connsiteX103" fmla="*/ 126198 w 977755"/>
                <a:gd name="connsiteY103" fmla="*/ 288373 h 361466"/>
                <a:gd name="connsiteX104" fmla="*/ 136191 w 977755"/>
                <a:gd name="connsiteY104" fmla="*/ 298366 h 361466"/>
                <a:gd name="connsiteX105" fmla="*/ 126198 w 977755"/>
                <a:gd name="connsiteY105" fmla="*/ 308359 h 361466"/>
                <a:gd name="connsiteX106" fmla="*/ 116205 w 977755"/>
                <a:gd name="connsiteY106" fmla="*/ 298366 h 361466"/>
                <a:gd name="connsiteX107" fmla="*/ 126198 w 977755"/>
                <a:gd name="connsiteY107" fmla="*/ 288373 h 361466"/>
                <a:gd name="connsiteX108" fmla="*/ 283162 w 977755"/>
                <a:gd name="connsiteY108" fmla="*/ 286160 h 361466"/>
                <a:gd name="connsiteX109" fmla="*/ 295368 w 977755"/>
                <a:gd name="connsiteY109" fmla="*/ 298366 h 361466"/>
                <a:gd name="connsiteX110" fmla="*/ 283162 w 977755"/>
                <a:gd name="connsiteY110" fmla="*/ 310572 h 361466"/>
                <a:gd name="connsiteX111" fmla="*/ 270956 w 977755"/>
                <a:gd name="connsiteY111" fmla="*/ 298366 h 361466"/>
                <a:gd name="connsiteX112" fmla="*/ 283162 w 977755"/>
                <a:gd name="connsiteY112" fmla="*/ 286160 h 361466"/>
                <a:gd name="connsiteX113" fmla="*/ 361536 w 977755"/>
                <a:gd name="connsiteY113" fmla="*/ 284804 h 361466"/>
                <a:gd name="connsiteX114" fmla="*/ 375098 w 977755"/>
                <a:gd name="connsiteY114" fmla="*/ 298366 h 361466"/>
                <a:gd name="connsiteX115" fmla="*/ 361536 w 977755"/>
                <a:gd name="connsiteY115" fmla="*/ 311928 h 361466"/>
                <a:gd name="connsiteX116" fmla="*/ 347974 w 977755"/>
                <a:gd name="connsiteY116" fmla="*/ 298366 h 361466"/>
                <a:gd name="connsiteX117" fmla="*/ 361536 w 977755"/>
                <a:gd name="connsiteY117" fmla="*/ 284804 h 361466"/>
                <a:gd name="connsiteX118" fmla="*/ 518428 w 977755"/>
                <a:gd name="connsiteY118" fmla="*/ 281735 h 361466"/>
                <a:gd name="connsiteX119" fmla="*/ 535060 w 977755"/>
                <a:gd name="connsiteY119" fmla="*/ 298366 h 361466"/>
                <a:gd name="connsiteX120" fmla="*/ 518428 w 977755"/>
                <a:gd name="connsiteY120" fmla="*/ 314998 h 361466"/>
                <a:gd name="connsiteX121" fmla="*/ 501797 w 977755"/>
                <a:gd name="connsiteY121" fmla="*/ 298366 h 361466"/>
                <a:gd name="connsiteX122" fmla="*/ 518428 w 977755"/>
                <a:gd name="connsiteY122" fmla="*/ 281735 h 361466"/>
                <a:gd name="connsiteX123" fmla="*/ 596946 w 977755"/>
                <a:gd name="connsiteY123" fmla="*/ 279950 h 361466"/>
                <a:gd name="connsiteX124" fmla="*/ 615362 w 977755"/>
                <a:gd name="connsiteY124" fmla="*/ 298366 h 361466"/>
                <a:gd name="connsiteX125" fmla="*/ 596946 w 977755"/>
                <a:gd name="connsiteY125" fmla="*/ 316782 h 361466"/>
                <a:gd name="connsiteX126" fmla="*/ 578530 w 977755"/>
                <a:gd name="connsiteY126" fmla="*/ 298366 h 361466"/>
                <a:gd name="connsiteX127" fmla="*/ 596946 w 977755"/>
                <a:gd name="connsiteY127" fmla="*/ 279950 h 361466"/>
                <a:gd name="connsiteX128" fmla="*/ 753766 w 977755"/>
                <a:gd name="connsiteY128" fmla="*/ 275739 h 361466"/>
                <a:gd name="connsiteX129" fmla="*/ 776394 w 977755"/>
                <a:gd name="connsiteY129" fmla="*/ 298366 h 361466"/>
                <a:gd name="connsiteX130" fmla="*/ 753766 w 977755"/>
                <a:gd name="connsiteY130" fmla="*/ 320994 h 361466"/>
                <a:gd name="connsiteX131" fmla="*/ 731139 w 977755"/>
                <a:gd name="connsiteY131" fmla="*/ 298366 h 361466"/>
                <a:gd name="connsiteX132" fmla="*/ 753766 w 977755"/>
                <a:gd name="connsiteY132" fmla="*/ 275739 h 361466"/>
                <a:gd name="connsiteX133" fmla="*/ 832283 w 977755"/>
                <a:gd name="connsiteY133" fmla="*/ 273241 h 361466"/>
                <a:gd name="connsiteX134" fmla="*/ 857337 w 977755"/>
                <a:gd name="connsiteY134" fmla="*/ 298367 h 361466"/>
                <a:gd name="connsiteX135" fmla="*/ 832283 w 977755"/>
                <a:gd name="connsiteY135" fmla="*/ 323421 h 361466"/>
                <a:gd name="connsiteX136" fmla="*/ 807229 w 977755"/>
                <a:gd name="connsiteY136" fmla="*/ 298367 h 361466"/>
                <a:gd name="connsiteX137" fmla="*/ 832283 w 977755"/>
                <a:gd name="connsiteY137" fmla="*/ 273241 h 361466"/>
                <a:gd name="connsiteX138" fmla="*/ 86939 w 977755"/>
                <a:gd name="connsiteY138" fmla="*/ 249685 h 361466"/>
                <a:gd name="connsiteX139" fmla="*/ 96433 w 977755"/>
                <a:gd name="connsiteY139" fmla="*/ 259179 h 361466"/>
                <a:gd name="connsiteX140" fmla="*/ 86939 w 977755"/>
                <a:gd name="connsiteY140" fmla="*/ 268672 h 361466"/>
                <a:gd name="connsiteX141" fmla="*/ 77446 w 977755"/>
                <a:gd name="connsiteY141" fmla="*/ 259179 h 361466"/>
                <a:gd name="connsiteX142" fmla="*/ 86939 w 977755"/>
                <a:gd name="connsiteY142" fmla="*/ 249685 h 361466"/>
                <a:gd name="connsiteX143" fmla="*/ 165457 w 977755"/>
                <a:gd name="connsiteY143" fmla="*/ 248686 h 361466"/>
                <a:gd name="connsiteX144" fmla="*/ 174165 w 977755"/>
                <a:gd name="connsiteY144" fmla="*/ 253326 h 361466"/>
                <a:gd name="connsiteX145" fmla="*/ 175950 w 977755"/>
                <a:gd name="connsiteY145" fmla="*/ 259179 h 361466"/>
                <a:gd name="connsiteX146" fmla="*/ 174165 w 977755"/>
                <a:gd name="connsiteY146" fmla="*/ 265032 h 361466"/>
                <a:gd name="connsiteX147" fmla="*/ 165457 w 977755"/>
                <a:gd name="connsiteY147" fmla="*/ 269814 h 361466"/>
                <a:gd name="connsiteX148" fmla="*/ 163315 w 977755"/>
                <a:gd name="connsiteY148" fmla="*/ 269600 h 361466"/>
                <a:gd name="connsiteX149" fmla="*/ 158033 w 977755"/>
                <a:gd name="connsiteY149" fmla="*/ 266745 h 361466"/>
                <a:gd name="connsiteX150" fmla="*/ 156748 w 977755"/>
                <a:gd name="connsiteY150" fmla="*/ 265175 h 361466"/>
                <a:gd name="connsiteX151" fmla="*/ 155178 w 977755"/>
                <a:gd name="connsiteY151" fmla="*/ 261392 h 361466"/>
                <a:gd name="connsiteX152" fmla="*/ 154964 w 977755"/>
                <a:gd name="connsiteY152" fmla="*/ 259250 h 361466"/>
                <a:gd name="connsiteX153" fmla="*/ 155178 w 977755"/>
                <a:gd name="connsiteY153" fmla="*/ 257109 h 361466"/>
                <a:gd name="connsiteX154" fmla="*/ 156748 w 977755"/>
                <a:gd name="connsiteY154" fmla="*/ 253326 h 361466"/>
                <a:gd name="connsiteX155" fmla="*/ 158033 w 977755"/>
                <a:gd name="connsiteY155" fmla="*/ 251755 h 361466"/>
                <a:gd name="connsiteX156" fmla="*/ 163315 w 977755"/>
                <a:gd name="connsiteY156" fmla="*/ 248900 h 361466"/>
                <a:gd name="connsiteX157" fmla="*/ 165457 w 977755"/>
                <a:gd name="connsiteY157" fmla="*/ 248686 h 361466"/>
                <a:gd name="connsiteX158" fmla="*/ 322349 w 977755"/>
                <a:gd name="connsiteY158" fmla="*/ 246259 h 361466"/>
                <a:gd name="connsiteX159" fmla="*/ 329559 w 977755"/>
                <a:gd name="connsiteY159" fmla="*/ 248472 h 361466"/>
                <a:gd name="connsiteX160" fmla="*/ 335198 w 977755"/>
                <a:gd name="connsiteY160" fmla="*/ 259179 h 361466"/>
                <a:gd name="connsiteX161" fmla="*/ 329559 w 977755"/>
                <a:gd name="connsiteY161" fmla="*/ 269886 h 361466"/>
                <a:gd name="connsiteX162" fmla="*/ 322349 w 977755"/>
                <a:gd name="connsiteY162" fmla="*/ 272098 h 361466"/>
                <a:gd name="connsiteX163" fmla="*/ 319780 w 977755"/>
                <a:gd name="connsiteY163" fmla="*/ 271813 h 361466"/>
                <a:gd name="connsiteX164" fmla="*/ 309501 w 977755"/>
                <a:gd name="connsiteY164" fmla="*/ 259179 h 361466"/>
                <a:gd name="connsiteX165" fmla="*/ 319780 w 977755"/>
                <a:gd name="connsiteY165" fmla="*/ 246545 h 361466"/>
                <a:gd name="connsiteX166" fmla="*/ 322349 w 977755"/>
                <a:gd name="connsiteY166" fmla="*/ 246259 h 361466"/>
                <a:gd name="connsiteX167" fmla="*/ 400795 w 977755"/>
                <a:gd name="connsiteY167" fmla="*/ 244903 h 361466"/>
                <a:gd name="connsiteX168" fmla="*/ 415071 w 977755"/>
                <a:gd name="connsiteY168" fmla="*/ 259179 h 361466"/>
                <a:gd name="connsiteX169" fmla="*/ 400795 w 977755"/>
                <a:gd name="connsiteY169" fmla="*/ 273455 h 361466"/>
                <a:gd name="connsiteX170" fmla="*/ 386519 w 977755"/>
                <a:gd name="connsiteY170" fmla="*/ 259179 h 361466"/>
                <a:gd name="connsiteX171" fmla="*/ 400795 w 977755"/>
                <a:gd name="connsiteY171" fmla="*/ 244903 h 361466"/>
                <a:gd name="connsiteX172" fmla="*/ 557687 w 977755"/>
                <a:gd name="connsiteY172" fmla="*/ 241691 h 361466"/>
                <a:gd name="connsiteX173" fmla="*/ 575175 w 977755"/>
                <a:gd name="connsiteY173" fmla="*/ 259179 h 361466"/>
                <a:gd name="connsiteX174" fmla="*/ 557687 w 977755"/>
                <a:gd name="connsiteY174" fmla="*/ 276667 h 361466"/>
                <a:gd name="connsiteX175" fmla="*/ 540199 w 977755"/>
                <a:gd name="connsiteY175" fmla="*/ 259179 h 361466"/>
                <a:gd name="connsiteX176" fmla="*/ 557687 w 977755"/>
                <a:gd name="connsiteY176" fmla="*/ 241691 h 361466"/>
                <a:gd name="connsiteX177" fmla="*/ 636061 w 977755"/>
                <a:gd name="connsiteY177" fmla="*/ 239764 h 361466"/>
                <a:gd name="connsiteX178" fmla="*/ 652193 w 977755"/>
                <a:gd name="connsiteY178" fmla="*/ 248330 h 361466"/>
                <a:gd name="connsiteX179" fmla="*/ 655476 w 977755"/>
                <a:gd name="connsiteY179" fmla="*/ 259179 h 361466"/>
                <a:gd name="connsiteX180" fmla="*/ 652193 w 977755"/>
                <a:gd name="connsiteY180" fmla="*/ 270029 h 361466"/>
                <a:gd name="connsiteX181" fmla="*/ 636061 w 977755"/>
                <a:gd name="connsiteY181" fmla="*/ 278594 h 361466"/>
                <a:gd name="connsiteX182" fmla="*/ 632135 w 977755"/>
                <a:gd name="connsiteY182" fmla="*/ 278166 h 361466"/>
                <a:gd name="connsiteX183" fmla="*/ 622356 w 977755"/>
                <a:gd name="connsiteY183" fmla="*/ 272884 h 361466"/>
                <a:gd name="connsiteX184" fmla="*/ 620001 w 977755"/>
                <a:gd name="connsiteY184" fmla="*/ 270029 h 361466"/>
                <a:gd name="connsiteX185" fmla="*/ 617074 w 977755"/>
                <a:gd name="connsiteY185" fmla="*/ 263105 h 361466"/>
                <a:gd name="connsiteX186" fmla="*/ 616646 w 977755"/>
                <a:gd name="connsiteY186" fmla="*/ 259179 h 361466"/>
                <a:gd name="connsiteX187" fmla="*/ 617074 w 977755"/>
                <a:gd name="connsiteY187" fmla="*/ 255253 h 361466"/>
                <a:gd name="connsiteX188" fmla="*/ 620001 w 977755"/>
                <a:gd name="connsiteY188" fmla="*/ 248330 h 361466"/>
                <a:gd name="connsiteX189" fmla="*/ 622356 w 977755"/>
                <a:gd name="connsiteY189" fmla="*/ 245474 h 361466"/>
                <a:gd name="connsiteX190" fmla="*/ 632135 w 977755"/>
                <a:gd name="connsiteY190" fmla="*/ 240192 h 361466"/>
                <a:gd name="connsiteX191" fmla="*/ 636061 w 977755"/>
                <a:gd name="connsiteY191" fmla="*/ 239764 h 361466"/>
                <a:gd name="connsiteX192" fmla="*/ 793025 w 977755"/>
                <a:gd name="connsiteY192" fmla="*/ 235338 h 361466"/>
                <a:gd name="connsiteX193" fmla="*/ 806373 w 977755"/>
                <a:gd name="connsiteY193" fmla="*/ 239407 h 361466"/>
                <a:gd name="connsiteX194" fmla="*/ 816865 w 977755"/>
                <a:gd name="connsiteY194" fmla="*/ 259179 h 361466"/>
                <a:gd name="connsiteX195" fmla="*/ 806373 w 977755"/>
                <a:gd name="connsiteY195" fmla="*/ 278951 h 361466"/>
                <a:gd name="connsiteX196" fmla="*/ 793025 w 977755"/>
                <a:gd name="connsiteY196" fmla="*/ 283020 h 361466"/>
                <a:gd name="connsiteX197" fmla="*/ 788242 w 977755"/>
                <a:gd name="connsiteY197" fmla="*/ 282520 h 361466"/>
                <a:gd name="connsiteX198" fmla="*/ 769184 w 977755"/>
                <a:gd name="connsiteY198" fmla="*/ 259179 h 361466"/>
                <a:gd name="connsiteX199" fmla="*/ 788242 w 977755"/>
                <a:gd name="connsiteY199" fmla="*/ 235838 h 361466"/>
                <a:gd name="connsiteX200" fmla="*/ 793025 w 977755"/>
                <a:gd name="connsiteY200" fmla="*/ 235338 h 361466"/>
                <a:gd name="connsiteX201" fmla="*/ 871470 w 977755"/>
                <a:gd name="connsiteY201" fmla="*/ 232768 h 361466"/>
                <a:gd name="connsiteX202" fmla="*/ 897881 w 977755"/>
                <a:gd name="connsiteY202" fmla="*/ 259178 h 361466"/>
                <a:gd name="connsiteX203" fmla="*/ 871470 w 977755"/>
                <a:gd name="connsiteY203" fmla="*/ 285589 h 361466"/>
                <a:gd name="connsiteX204" fmla="*/ 845060 w 977755"/>
                <a:gd name="connsiteY204" fmla="*/ 259178 h 361466"/>
                <a:gd name="connsiteX205" fmla="*/ 871470 w 977755"/>
                <a:gd name="connsiteY205" fmla="*/ 232768 h 361466"/>
                <a:gd name="connsiteX206" fmla="*/ 126198 w 977755"/>
                <a:gd name="connsiteY206" fmla="*/ 209927 h 361466"/>
                <a:gd name="connsiteX207" fmla="*/ 136191 w 977755"/>
                <a:gd name="connsiteY207" fmla="*/ 219920 h 361466"/>
                <a:gd name="connsiteX208" fmla="*/ 126198 w 977755"/>
                <a:gd name="connsiteY208" fmla="*/ 229913 h 361466"/>
                <a:gd name="connsiteX209" fmla="*/ 116205 w 977755"/>
                <a:gd name="connsiteY209" fmla="*/ 219920 h 361466"/>
                <a:gd name="connsiteX210" fmla="*/ 126198 w 977755"/>
                <a:gd name="connsiteY210" fmla="*/ 209927 h 361466"/>
                <a:gd name="connsiteX211" fmla="*/ 204644 w 977755"/>
                <a:gd name="connsiteY211" fmla="*/ 208856 h 361466"/>
                <a:gd name="connsiteX212" fmla="*/ 215708 w 977755"/>
                <a:gd name="connsiteY212" fmla="*/ 219920 h 361466"/>
                <a:gd name="connsiteX213" fmla="*/ 204644 w 977755"/>
                <a:gd name="connsiteY213" fmla="*/ 230984 h 361466"/>
                <a:gd name="connsiteX214" fmla="*/ 193580 w 977755"/>
                <a:gd name="connsiteY214" fmla="*/ 219920 h 361466"/>
                <a:gd name="connsiteX215" fmla="*/ 204644 w 977755"/>
                <a:gd name="connsiteY215" fmla="*/ 208856 h 361466"/>
                <a:gd name="connsiteX216" fmla="*/ 361536 w 977755"/>
                <a:gd name="connsiteY216" fmla="*/ 206358 h 361466"/>
                <a:gd name="connsiteX217" fmla="*/ 375098 w 977755"/>
                <a:gd name="connsiteY217" fmla="*/ 219920 h 361466"/>
                <a:gd name="connsiteX218" fmla="*/ 361536 w 977755"/>
                <a:gd name="connsiteY218" fmla="*/ 233482 h 361466"/>
                <a:gd name="connsiteX219" fmla="*/ 347974 w 977755"/>
                <a:gd name="connsiteY219" fmla="*/ 219920 h 361466"/>
                <a:gd name="connsiteX220" fmla="*/ 361536 w 977755"/>
                <a:gd name="connsiteY220" fmla="*/ 206358 h 361466"/>
                <a:gd name="connsiteX221" fmla="*/ 440054 w 977755"/>
                <a:gd name="connsiteY221" fmla="*/ 204930 h 361466"/>
                <a:gd name="connsiteX222" fmla="*/ 455043 w 977755"/>
                <a:gd name="connsiteY222" fmla="*/ 219920 h 361466"/>
                <a:gd name="connsiteX223" fmla="*/ 440054 w 977755"/>
                <a:gd name="connsiteY223" fmla="*/ 234909 h 361466"/>
                <a:gd name="connsiteX224" fmla="*/ 425064 w 977755"/>
                <a:gd name="connsiteY224" fmla="*/ 219920 h 361466"/>
                <a:gd name="connsiteX225" fmla="*/ 440054 w 977755"/>
                <a:gd name="connsiteY225" fmla="*/ 204930 h 361466"/>
                <a:gd name="connsiteX226" fmla="*/ 596946 w 977755"/>
                <a:gd name="connsiteY226" fmla="*/ 201504 h 361466"/>
                <a:gd name="connsiteX227" fmla="*/ 615362 w 977755"/>
                <a:gd name="connsiteY227" fmla="*/ 219920 h 361466"/>
                <a:gd name="connsiteX228" fmla="*/ 596946 w 977755"/>
                <a:gd name="connsiteY228" fmla="*/ 238336 h 361466"/>
                <a:gd name="connsiteX229" fmla="*/ 578530 w 977755"/>
                <a:gd name="connsiteY229" fmla="*/ 219920 h 361466"/>
                <a:gd name="connsiteX230" fmla="*/ 596946 w 977755"/>
                <a:gd name="connsiteY230" fmla="*/ 201504 h 361466"/>
                <a:gd name="connsiteX231" fmla="*/ 675321 w 977755"/>
                <a:gd name="connsiteY231" fmla="*/ 199506 h 361466"/>
                <a:gd name="connsiteX232" fmla="*/ 695735 w 977755"/>
                <a:gd name="connsiteY232" fmla="*/ 219921 h 361466"/>
                <a:gd name="connsiteX233" fmla="*/ 675321 w 977755"/>
                <a:gd name="connsiteY233" fmla="*/ 240335 h 361466"/>
                <a:gd name="connsiteX234" fmla="*/ 654906 w 977755"/>
                <a:gd name="connsiteY234" fmla="*/ 219921 h 361466"/>
                <a:gd name="connsiteX235" fmla="*/ 675321 w 977755"/>
                <a:gd name="connsiteY235" fmla="*/ 199506 h 361466"/>
                <a:gd name="connsiteX236" fmla="*/ 832283 w 977755"/>
                <a:gd name="connsiteY236" fmla="*/ 194866 h 361466"/>
                <a:gd name="connsiteX237" fmla="*/ 857337 w 977755"/>
                <a:gd name="connsiteY237" fmla="*/ 219920 h 361466"/>
                <a:gd name="connsiteX238" fmla="*/ 832283 w 977755"/>
                <a:gd name="connsiteY238" fmla="*/ 245046 h 361466"/>
                <a:gd name="connsiteX239" fmla="*/ 807229 w 977755"/>
                <a:gd name="connsiteY239" fmla="*/ 219920 h 361466"/>
                <a:gd name="connsiteX240" fmla="*/ 832283 w 977755"/>
                <a:gd name="connsiteY240" fmla="*/ 194866 h 361466"/>
                <a:gd name="connsiteX241" fmla="*/ 165529 w 977755"/>
                <a:gd name="connsiteY241" fmla="*/ 170240 h 361466"/>
                <a:gd name="connsiteX242" fmla="*/ 174237 w 977755"/>
                <a:gd name="connsiteY242" fmla="*/ 174880 h 361466"/>
                <a:gd name="connsiteX243" fmla="*/ 176022 w 977755"/>
                <a:gd name="connsiteY243" fmla="*/ 180733 h 361466"/>
                <a:gd name="connsiteX244" fmla="*/ 175165 w 977755"/>
                <a:gd name="connsiteY244" fmla="*/ 184801 h 361466"/>
                <a:gd name="connsiteX245" fmla="*/ 174166 w 977755"/>
                <a:gd name="connsiteY245" fmla="*/ 186586 h 361466"/>
                <a:gd name="connsiteX246" fmla="*/ 173024 w 977755"/>
                <a:gd name="connsiteY246" fmla="*/ 188299 h 361466"/>
                <a:gd name="connsiteX247" fmla="*/ 165600 w 977755"/>
                <a:gd name="connsiteY247" fmla="*/ 191368 h 361466"/>
                <a:gd name="connsiteX248" fmla="*/ 163459 w 977755"/>
                <a:gd name="connsiteY248" fmla="*/ 191154 h 361466"/>
                <a:gd name="connsiteX249" fmla="*/ 158177 w 977755"/>
                <a:gd name="connsiteY249" fmla="*/ 188299 h 361466"/>
                <a:gd name="connsiteX250" fmla="*/ 156892 w 977755"/>
                <a:gd name="connsiteY250" fmla="*/ 186729 h 361466"/>
                <a:gd name="connsiteX251" fmla="*/ 155893 w 977755"/>
                <a:gd name="connsiteY251" fmla="*/ 184944 h 361466"/>
                <a:gd name="connsiteX252" fmla="*/ 155250 w 977755"/>
                <a:gd name="connsiteY252" fmla="*/ 182946 h 361466"/>
                <a:gd name="connsiteX253" fmla="*/ 155036 w 977755"/>
                <a:gd name="connsiteY253" fmla="*/ 180804 h 361466"/>
                <a:gd name="connsiteX254" fmla="*/ 155250 w 977755"/>
                <a:gd name="connsiteY254" fmla="*/ 178663 h 361466"/>
                <a:gd name="connsiteX255" fmla="*/ 156820 w 977755"/>
                <a:gd name="connsiteY255" fmla="*/ 174880 h 361466"/>
                <a:gd name="connsiteX256" fmla="*/ 158105 w 977755"/>
                <a:gd name="connsiteY256" fmla="*/ 173309 h 361466"/>
                <a:gd name="connsiteX257" fmla="*/ 163387 w 977755"/>
                <a:gd name="connsiteY257" fmla="*/ 170454 h 361466"/>
                <a:gd name="connsiteX258" fmla="*/ 165529 w 977755"/>
                <a:gd name="connsiteY258" fmla="*/ 170240 h 361466"/>
                <a:gd name="connsiteX259" fmla="*/ 243903 w 977755"/>
                <a:gd name="connsiteY259" fmla="*/ 169098 h 361466"/>
                <a:gd name="connsiteX260" fmla="*/ 255538 w 977755"/>
                <a:gd name="connsiteY260" fmla="*/ 180733 h 361466"/>
                <a:gd name="connsiteX261" fmla="*/ 254610 w 977755"/>
                <a:gd name="connsiteY261" fmla="*/ 185230 h 361466"/>
                <a:gd name="connsiteX262" fmla="*/ 252111 w 977755"/>
                <a:gd name="connsiteY262" fmla="*/ 188942 h 361466"/>
                <a:gd name="connsiteX263" fmla="*/ 243903 w 977755"/>
                <a:gd name="connsiteY263" fmla="*/ 192368 h 361466"/>
                <a:gd name="connsiteX264" fmla="*/ 235694 w 977755"/>
                <a:gd name="connsiteY264" fmla="*/ 188942 h 361466"/>
                <a:gd name="connsiteX265" fmla="*/ 233196 w 977755"/>
                <a:gd name="connsiteY265" fmla="*/ 185230 h 361466"/>
                <a:gd name="connsiteX266" fmla="*/ 232268 w 977755"/>
                <a:gd name="connsiteY266" fmla="*/ 180733 h 361466"/>
                <a:gd name="connsiteX267" fmla="*/ 243903 w 977755"/>
                <a:gd name="connsiteY267" fmla="*/ 169098 h 361466"/>
                <a:gd name="connsiteX268" fmla="*/ 400795 w 977755"/>
                <a:gd name="connsiteY268" fmla="*/ 166385 h 361466"/>
                <a:gd name="connsiteX269" fmla="*/ 415071 w 977755"/>
                <a:gd name="connsiteY269" fmla="*/ 180661 h 361466"/>
                <a:gd name="connsiteX270" fmla="*/ 413929 w 977755"/>
                <a:gd name="connsiteY270" fmla="*/ 186229 h 361466"/>
                <a:gd name="connsiteX271" fmla="*/ 410859 w 977755"/>
                <a:gd name="connsiteY271" fmla="*/ 190797 h 361466"/>
                <a:gd name="connsiteX272" fmla="*/ 400795 w 977755"/>
                <a:gd name="connsiteY272" fmla="*/ 195008 h 361466"/>
                <a:gd name="connsiteX273" fmla="*/ 390730 w 977755"/>
                <a:gd name="connsiteY273" fmla="*/ 190797 h 361466"/>
                <a:gd name="connsiteX274" fmla="*/ 387661 w 977755"/>
                <a:gd name="connsiteY274" fmla="*/ 186229 h 361466"/>
                <a:gd name="connsiteX275" fmla="*/ 386519 w 977755"/>
                <a:gd name="connsiteY275" fmla="*/ 180661 h 361466"/>
                <a:gd name="connsiteX276" fmla="*/ 400795 w 977755"/>
                <a:gd name="connsiteY276" fmla="*/ 166385 h 361466"/>
                <a:gd name="connsiteX277" fmla="*/ 479098 w 977755"/>
                <a:gd name="connsiteY277" fmla="*/ 164815 h 361466"/>
                <a:gd name="connsiteX278" fmla="*/ 492232 w 977755"/>
                <a:gd name="connsiteY278" fmla="*/ 171810 h 361466"/>
                <a:gd name="connsiteX279" fmla="*/ 494944 w 977755"/>
                <a:gd name="connsiteY279" fmla="*/ 180661 h 361466"/>
                <a:gd name="connsiteX280" fmla="*/ 493731 w 977755"/>
                <a:gd name="connsiteY280" fmla="*/ 186800 h 361466"/>
                <a:gd name="connsiteX281" fmla="*/ 492303 w 977755"/>
                <a:gd name="connsiteY281" fmla="*/ 189512 h 361466"/>
                <a:gd name="connsiteX282" fmla="*/ 490304 w 977755"/>
                <a:gd name="connsiteY282" fmla="*/ 191939 h 361466"/>
                <a:gd name="connsiteX283" fmla="*/ 479098 w 977755"/>
                <a:gd name="connsiteY283" fmla="*/ 196579 h 361466"/>
                <a:gd name="connsiteX284" fmla="*/ 475886 w 977755"/>
                <a:gd name="connsiteY284" fmla="*/ 196222 h 361466"/>
                <a:gd name="connsiteX285" fmla="*/ 467891 w 977755"/>
                <a:gd name="connsiteY285" fmla="*/ 191939 h 361466"/>
                <a:gd name="connsiteX286" fmla="*/ 465964 w 977755"/>
                <a:gd name="connsiteY286" fmla="*/ 189584 h 361466"/>
                <a:gd name="connsiteX287" fmla="*/ 464536 w 977755"/>
                <a:gd name="connsiteY287" fmla="*/ 186871 h 361466"/>
                <a:gd name="connsiteX288" fmla="*/ 463608 w 977755"/>
                <a:gd name="connsiteY288" fmla="*/ 183873 h 361466"/>
                <a:gd name="connsiteX289" fmla="*/ 463323 w 977755"/>
                <a:gd name="connsiteY289" fmla="*/ 180661 h 361466"/>
                <a:gd name="connsiteX290" fmla="*/ 463608 w 977755"/>
                <a:gd name="connsiteY290" fmla="*/ 177449 h 361466"/>
                <a:gd name="connsiteX291" fmla="*/ 465964 w 977755"/>
                <a:gd name="connsiteY291" fmla="*/ 171810 h 361466"/>
                <a:gd name="connsiteX292" fmla="*/ 467891 w 977755"/>
                <a:gd name="connsiteY292" fmla="*/ 169455 h 361466"/>
                <a:gd name="connsiteX293" fmla="*/ 475886 w 977755"/>
                <a:gd name="connsiteY293" fmla="*/ 165172 h 361466"/>
                <a:gd name="connsiteX294" fmla="*/ 479098 w 977755"/>
                <a:gd name="connsiteY294" fmla="*/ 164815 h 361466"/>
                <a:gd name="connsiteX295" fmla="*/ 636061 w 977755"/>
                <a:gd name="connsiteY295" fmla="*/ 161317 h 361466"/>
                <a:gd name="connsiteX296" fmla="*/ 652193 w 977755"/>
                <a:gd name="connsiteY296" fmla="*/ 169883 h 361466"/>
                <a:gd name="connsiteX297" fmla="*/ 655476 w 977755"/>
                <a:gd name="connsiteY297" fmla="*/ 180732 h 361466"/>
                <a:gd name="connsiteX298" fmla="*/ 653977 w 977755"/>
                <a:gd name="connsiteY298" fmla="*/ 188298 h 361466"/>
                <a:gd name="connsiteX299" fmla="*/ 652193 w 977755"/>
                <a:gd name="connsiteY299" fmla="*/ 191582 h 361466"/>
                <a:gd name="connsiteX300" fmla="*/ 649766 w 977755"/>
                <a:gd name="connsiteY300" fmla="*/ 194437 h 361466"/>
                <a:gd name="connsiteX301" fmla="*/ 636061 w 977755"/>
                <a:gd name="connsiteY301" fmla="*/ 200148 h 361466"/>
                <a:gd name="connsiteX302" fmla="*/ 632135 w 977755"/>
                <a:gd name="connsiteY302" fmla="*/ 199719 h 361466"/>
                <a:gd name="connsiteX303" fmla="*/ 622356 w 977755"/>
                <a:gd name="connsiteY303" fmla="*/ 194437 h 361466"/>
                <a:gd name="connsiteX304" fmla="*/ 620001 w 977755"/>
                <a:gd name="connsiteY304" fmla="*/ 191582 h 361466"/>
                <a:gd name="connsiteX305" fmla="*/ 618216 w 977755"/>
                <a:gd name="connsiteY305" fmla="*/ 188298 h 361466"/>
                <a:gd name="connsiteX306" fmla="*/ 617074 w 977755"/>
                <a:gd name="connsiteY306" fmla="*/ 184658 h 361466"/>
                <a:gd name="connsiteX307" fmla="*/ 616646 w 977755"/>
                <a:gd name="connsiteY307" fmla="*/ 180732 h 361466"/>
                <a:gd name="connsiteX308" fmla="*/ 617074 w 977755"/>
                <a:gd name="connsiteY308" fmla="*/ 176806 h 361466"/>
                <a:gd name="connsiteX309" fmla="*/ 620001 w 977755"/>
                <a:gd name="connsiteY309" fmla="*/ 169883 h 361466"/>
                <a:gd name="connsiteX310" fmla="*/ 622356 w 977755"/>
                <a:gd name="connsiteY310" fmla="*/ 167027 h 361466"/>
                <a:gd name="connsiteX311" fmla="*/ 632135 w 977755"/>
                <a:gd name="connsiteY311" fmla="*/ 161745 h 361466"/>
                <a:gd name="connsiteX312" fmla="*/ 636061 w 977755"/>
                <a:gd name="connsiteY312" fmla="*/ 161317 h 361466"/>
                <a:gd name="connsiteX313" fmla="*/ 714579 w 977755"/>
                <a:gd name="connsiteY313" fmla="*/ 159247 h 361466"/>
                <a:gd name="connsiteX314" fmla="*/ 736064 w 977755"/>
                <a:gd name="connsiteY314" fmla="*/ 180732 h 361466"/>
                <a:gd name="connsiteX315" fmla="*/ 734351 w 977755"/>
                <a:gd name="connsiteY315" fmla="*/ 189084 h 361466"/>
                <a:gd name="connsiteX316" fmla="*/ 729854 w 977755"/>
                <a:gd name="connsiteY316" fmla="*/ 195936 h 361466"/>
                <a:gd name="connsiteX317" fmla="*/ 714651 w 977755"/>
                <a:gd name="connsiteY317" fmla="*/ 202218 h 361466"/>
                <a:gd name="connsiteX318" fmla="*/ 699447 w 977755"/>
                <a:gd name="connsiteY318" fmla="*/ 195936 h 361466"/>
                <a:gd name="connsiteX319" fmla="*/ 694807 w 977755"/>
                <a:gd name="connsiteY319" fmla="*/ 189084 h 361466"/>
                <a:gd name="connsiteX320" fmla="*/ 693094 w 977755"/>
                <a:gd name="connsiteY320" fmla="*/ 180732 h 361466"/>
                <a:gd name="connsiteX321" fmla="*/ 714579 w 977755"/>
                <a:gd name="connsiteY321" fmla="*/ 159247 h 361466"/>
                <a:gd name="connsiteX322" fmla="*/ 871470 w 977755"/>
                <a:gd name="connsiteY322" fmla="*/ 154322 h 361466"/>
                <a:gd name="connsiteX323" fmla="*/ 897881 w 977755"/>
                <a:gd name="connsiteY323" fmla="*/ 180732 h 361466"/>
                <a:gd name="connsiteX324" fmla="*/ 895811 w 977755"/>
                <a:gd name="connsiteY324" fmla="*/ 191011 h 361466"/>
                <a:gd name="connsiteX325" fmla="*/ 890172 w 977755"/>
                <a:gd name="connsiteY325" fmla="*/ 199434 h 361466"/>
                <a:gd name="connsiteX326" fmla="*/ 871470 w 977755"/>
                <a:gd name="connsiteY326" fmla="*/ 207143 h 361466"/>
                <a:gd name="connsiteX327" fmla="*/ 852769 w 977755"/>
                <a:gd name="connsiteY327" fmla="*/ 199434 h 361466"/>
                <a:gd name="connsiteX328" fmla="*/ 847130 w 977755"/>
                <a:gd name="connsiteY328" fmla="*/ 191011 h 361466"/>
                <a:gd name="connsiteX329" fmla="*/ 845060 w 977755"/>
                <a:gd name="connsiteY329" fmla="*/ 180732 h 361466"/>
                <a:gd name="connsiteX330" fmla="*/ 871470 w 977755"/>
                <a:gd name="connsiteY330" fmla="*/ 154322 h 361466"/>
                <a:gd name="connsiteX331" fmla="*/ 126198 w 977755"/>
                <a:gd name="connsiteY331" fmla="*/ 131481 h 361466"/>
                <a:gd name="connsiteX332" fmla="*/ 136191 w 977755"/>
                <a:gd name="connsiteY332" fmla="*/ 141474 h 361466"/>
                <a:gd name="connsiteX333" fmla="*/ 126198 w 977755"/>
                <a:gd name="connsiteY333" fmla="*/ 151467 h 361466"/>
                <a:gd name="connsiteX334" fmla="*/ 116205 w 977755"/>
                <a:gd name="connsiteY334" fmla="*/ 141474 h 361466"/>
                <a:gd name="connsiteX335" fmla="*/ 126198 w 977755"/>
                <a:gd name="connsiteY335" fmla="*/ 131481 h 361466"/>
                <a:gd name="connsiteX336" fmla="*/ 204644 w 977755"/>
                <a:gd name="connsiteY336" fmla="*/ 130410 h 361466"/>
                <a:gd name="connsiteX337" fmla="*/ 215708 w 977755"/>
                <a:gd name="connsiteY337" fmla="*/ 141474 h 361466"/>
                <a:gd name="connsiteX338" fmla="*/ 204644 w 977755"/>
                <a:gd name="connsiteY338" fmla="*/ 152538 h 361466"/>
                <a:gd name="connsiteX339" fmla="*/ 193580 w 977755"/>
                <a:gd name="connsiteY339" fmla="*/ 141474 h 361466"/>
                <a:gd name="connsiteX340" fmla="*/ 204644 w 977755"/>
                <a:gd name="connsiteY340" fmla="*/ 130410 h 361466"/>
                <a:gd name="connsiteX341" fmla="*/ 361536 w 977755"/>
                <a:gd name="connsiteY341" fmla="*/ 127912 h 361466"/>
                <a:gd name="connsiteX342" fmla="*/ 375098 w 977755"/>
                <a:gd name="connsiteY342" fmla="*/ 141474 h 361466"/>
                <a:gd name="connsiteX343" fmla="*/ 361536 w 977755"/>
                <a:gd name="connsiteY343" fmla="*/ 155036 h 361466"/>
                <a:gd name="connsiteX344" fmla="*/ 347974 w 977755"/>
                <a:gd name="connsiteY344" fmla="*/ 141474 h 361466"/>
                <a:gd name="connsiteX345" fmla="*/ 361536 w 977755"/>
                <a:gd name="connsiteY345" fmla="*/ 127912 h 361466"/>
                <a:gd name="connsiteX346" fmla="*/ 440054 w 977755"/>
                <a:gd name="connsiteY346" fmla="*/ 126484 h 361466"/>
                <a:gd name="connsiteX347" fmla="*/ 455043 w 977755"/>
                <a:gd name="connsiteY347" fmla="*/ 141474 h 361466"/>
                <a:gd name="connsiteX348" fmla="*/ 440054 w 977755"/>
                <a:gd name="connsiteY348" fmla="*/ 156463 h 361466"/>
                <a:gd name="connsiteX349" fmla="*/ 425064 w 977755"/>
                <a:gd name="connsiteY349" fmla="*/ 141474 h 361466"/>
                <a:gd name="connsiteX350" fmla="*/ 440054 w 977755"/>
                <a:gd name="connsiteY350" fmla="*/ 126484 h 361466"/>
                <a:gd name="connsiteX351" fmla="*/ 596946 w 977755"/>
                <a:gd name="connsiteY351" fmla="*/ 123058 h 361466"/>
                <a:gd name="connsiteX352" fmla="*/ 615362 w 977755"/>
                <a:gd name="connsiteY352" fmla="*/ 141474 h 361466"/>
                <a:gd name="connsiteX353" fmla="*/ 596946 w 977755"/>
                <a:gd name="connsiteY353" fmla="*/ 159890 h 361466"/>
                <a:gd name="connsiteX354" fmla="*/ 578530 w 977755"/>
                <a:gd name="connsiteY354" fmla="*/ 141474 h 361466"/>
                <a:gd name="connsiteX355" fmla="*/ 596946 w 977755"/>
                <a:gd name="connsiteY355" fmla="*/ 123058 h 361466"/>
                <a:gd name="connsiteX356" fmla="*/ 675321 w 977755"/>
                <a:gd name="connsiteY356" fmla="*/ 121059 h 361466"/>
                <a:gd name="connsiteX357" fmla="*/ 695735 w 977755"/>
                <a:gd name="connsiteY357" fmla="*/ 141474 h 361466"/>
                <a:gd name="connsiteX358" fmla="*/ 675321 w 977755"/>
                <a:gd name="connsiteY358" fmla="*/ 161888 h 361466"/>
                <a:gd name="connsiteX359" fmla="*/ 654906 w 977755"/>
                <a:gd name="connsiteY359" fmla="*/ 141474 h 361466"/>
                <a:gd name="connsiteX360" fmla="*/ 675321 w 977755"/>
                <a:gd name="connsiteY360" fmla="*/ 121059 h 361466"/>
                <a:gd name="connsiteX361" fmla="*/ 832283 w 977755"/>
                <a:gd name="connsiteY361" fmla="*/ 116348 h 361466"/>
                <a:gd name="connsiteX362" fmla="*/ 857337 w 977755"/>
                <a:gd name="connsiteY362" fmla="*/ 141474 h 361466"/>
                <a:gd name="connsiteX363" fmla="*/ 832283 w 977755"/>
                <a:gd name="connsiteY363" fmla="*/ 166528 h 361466"/>
                <a:gd name="connsiteX364" fmla="*/ 807229 w 977755"/>
                <a:gd name="connsiteY364" fmla="*/ 141474 h 361466"/>
                <a:gd name="connsiteX365" fmla="*/ 832283 w 977755"/>
                <a:gd name="connsiteY365" fmla="*/ 116348 h 361466"/>
                <a:gd name="connsiteX366" fmla="*/ 910730 w 977755"/>
                <a:gd name="connsiteY366" fmla="*/ 113636 h 361466"/>
                <a:gd name="connsiteX367" fmla="*/ 938496 w 977755"/>
                <a:gd name="connsiteY367" fmla="*/ 141474 h 361466"/>
                <a:gd name="connsiteX368" fmla="*/ 930397 w 977755"/>
                <a:gd name="connsiteY368" fmla="*/ 161004 h 361466"/>
                <a:gd name="connsiteX369" fmla="*/ 949989 w 977755"/>
                <a:gd name="connsiteY369" fmla="*/ 152895 h 361466"/>
                <a:gd name="connsiteX370" fmla="*/ 977755 w 977755"/>
                <a:gd name="connsiteY370" fmla="*/ 180662 h 361466"/>
                <a:gd name="connsiteX371" fmla="*/ 975542 w 977755"/>
                <a:gd name="connsiteY371" fmla="*/ 191511 h 361466"/>
                <a:gd name="connsiteX372" fmla="*/ 969618 w 977755"/>
                <a:gd name="connsiteY372" fmla="*/ 200362 h 361466"/>
                <a:gd name="connsiteX373" fmla="*/ 949989 w 977755"/>
                <a:gd name="connsiteY373" fmla="*/ 208500 h 361466"/>
                <a:gd name="connsiteX374" fmla="*/ 930410 w 977755"/>
                <a:gd name="connsiteY374" fmla="*/ 200383 h 361466"/>
                <a:gd name="connsiteX375" fmla="*/ 938496 w 977755"/>
                <a:gd name="connsiteY375" fmla="*/ 219920 h 361466"/>
                <a:gd name="connsiteX376" fmla="*/ 910730 w 977755"/>
                <a:gd name="connsiteY376" fmla="*/ 247758 h 361466"/>
                <a:gd name="connsiteX377" fmla="*/ 882963 w 977755"/>
                <a:gd name="connsiteY377" fmla="*/ 219920 h 361466"/>
                <a:gd name="connsiteX378" fmla="*/ 910730 w 977755"/>
                <a:gd name="connsiteY378" fmla="*/ 192153 h 361466"/>
                <a:gd name="connsiteX379" fmla="*/ 930281 w 977755"/>
                <a:gd name="connsiteY379" fmla="*/ 200246 h 361466"/>
                <a:gd name="connsiteX380" fmla="*/ 924435 w 977755"/>
                <a:gd name="connsiteY380" fmla="*/ 191511 h 361466"/>
                <a:gd name="connsiteX381" fmla="*/ 922222 w 977755"/>
                <a:gd name="connsiteY381" fmla="*/ 180662 h 361466"/>
                <a:gd name="connsiteX382" fmla="*/ 930295 w 977755"/>
                <a:gd name="connsiteY382" fmla="*/ 161159 h 361466"/>
                <a:gd name="connsiteX383" fmla="*/ 910730 w 977755"/>
                <a:gd name="connsiteY383" fmla="*/ 169241 h 361466"/>
                <a:gd name="connsiteX384" fmla="*/ 882963 w 977755"/>
                <a:gd name="connsiteY384" fmla="*/ 141474 h 361466"/>
                <a:gd name="connsiteX385" fmla="*/ 910730 w 977755"/>
                <a:gd name="connsiteY385" fmla="*/ 113636 h 361466"/>
                <a:gd name="connsiteX386" fmla="*/ 86939 w 977755"/>
                <a:gd name="connsiteY386" fmla="*/ 92793 h 361466"/>
                <a:gd name="connsiteX387" fmla="*/ 96433 w 977755"/>
                <a:gd name="connsiteY387" fmla="*/ 102286 h 361466"/>
                <a:gd name="connsiteX388" fmla="*/ 86939 w 977755"/>
                <a:gd name="connsiteY388" fmla="*/ 111780 h 361466"/>
                <a:gd name="connsiteX389" fmla="*/ 77446 w 977755"/>
                <a:gd name="connsiteY389" fmla="*/ 102286 h 361466"/>
                <a:gd name="connsiteX390" fmla="*/ 86939 w 977755"/>
                <a:gd name="connsiteY390" fmla="*/ 92793 h 361466"/>
                <a:gd name="connsiteX391" fmla="*/ 165457 w 977755"/>
                <a:gd name="connsiteY391" fmla="*/ 91794 h 361466"/>
                <a:gd name="connsiteX392" fmla="*/ 174165 w 977755"/>
                <a:gd name="connsiteY392" fmla="*/ 96434 h 361466"/>
                <a:gd name="connsiteX393" fmla="*/ 175950 w 977755"/>
                <a:gd name="connsiteY393" fmla="*/ 102287 h 361466"/>
                <a:gd name="connsiteX394" fmla="*/ 174165 w 977755"/>
                <a:gd name="connsiteY394" fmla="*/ 108140 h 361466"/>
                <a:gd name="connsiteX395" fmla="*/ 165457 w 977755"/>
                <a:gd name="connsiteY395" fmla="*/ 112922 h 361466"/>
                <a:gd name="connsiteX396" fmla="*/ 163315 w 977755"/>
                <a:gd name="connsiteY396" fmla="*/ 112708 h 361466"/>
                <a:gd name="connsiteX397" fmla="*/ 158033 w 977755"/>
                <a:gd name="connsiteY397" fmla="*/ 109853 h 361466"/>
                <a:gd name="connsiteX398" fmla="*/ 156748 w 977755"/>
                <a:gd name="connsiteY398" fmla="*/ 108283 h 361466"/>
                <a:gd name="connsiteX399" fmla="*/ 155178 w 977755"/>
                <a:gd name="connsiteY399" fmla="*/ 104500 h 361466"/>
                <a:gd name="connsiteX400" fmla="*/ 154964 w 977755"/>
                <a:gd name="connsiteY400" fmla="*/ 102358 h 361466"/>
                <a:gd name="connsiteX401" fmla="*/ 155178 w 977755"/>
                <a:gd name="connsiteY401" fmla="*/ 100217 h 361466"/>
                <a:gd name="connsiteX402" fmla="*/ 156748 w 977755"/>
                <a:gd name="connsiteY402" fmla="*/ 96434 h 361466"/>
                <a:gd name="connsiteX403" fmla="*/ 158033 w 977755"/>
                <a:gd name="connsiteY403" fmla="*/ 94863 h 361466"/>
                <a:gd name="connsiteX404" fmla="*/ 163315 w 977755"/>
                <a:gd name="connsiteY404" fmla="*/ 92008 h 361466"/>
                <a:gd name="connsiteX405" fmla="*/ 165457 w 977755"/>
                <a:gd name="connsiteY405" fmla="*/ 91794 h 361466"/>
                <a:gd name="connsiteX406" fmla="*/ 322349 w 977755"/>
                <a:gd name="connsiteY406" fmla="*/ 89367 h 361466"/>
                <a:gd name="connsiteX407" fmla="*/ 329559 w 977755"/>
                <a:gd name="connsiteY407" fmla="*/ 91580 h 361466"/>
                <a:gd name="connsiteX408" fmla="*/ 335198 w 977755"/>
                <a:gd name="connsiteY408" fmla="*/ 102287 h 361466"/>
                <a:gd name="connsiteX409" fmla="*/ 329559 w 977755"/>
                <a:gd name="connsiteY409" fmla="*/ 112994 h 361466"/>
                <a:gd name="connsiteX410" fmla="*/ 322349 w 977755"/>
                <a:gd name="connsiteY410" fmla="*/ 115206 h 361466"/>
                <a:gd name="connsiteX411" fmla="*/ 319780 w 977755"/>
                <a:gd name="connsiteY411" fmla="*/ 114921 h 361466"/>
                <a:gd name="connsiteX412" fmla="*/ 309501 w 977755"/>
                <a:gd name="connsiteY412" fmla="*/ 102287 h 361466"/>
                <a:gd name="connsiteX413" fmla="*/ 319780 w 977755"/>
                <a:gd name="connsiteY413" fmla="*/ 89653 h 361466"/>
                <a:gd name="connsiteX414" fmla="*/ 322349 w 977755"/>
                <a:gd name="connsiteY414" fmla="*/ 89367 h 361466"/>
                <a:gd name="connsiteX415" fmla="*/ 400795 w 977755"/>
                <a:gd name="connsiteY415" fmla="*/ 88011 h 361466"/>
                <a:gd name="connsiteX416" fmla="*/ 415071 w 977755"/>
                <a:gd name="connsiteY416" fmla="*/ 102287 h 361466"/>
                <a:gd name="connsiteX417" fmla="*/ 400795 w 977755"/>
                <a:gd name="connsiteY417" fmla="*/ 116563 h 361466"/>
                <a:gd name="connsiteX418" fmla="*/ 386519 w 977755"/>
                <a:gd name="connsiteY418" fmla="*/ 102287 h 361466"/>
                <a:gd name="connsiteX419" fmla="*/ 400795 w 977755"/>
                <a:gd name="connsiteY419" fmla="*/ 88011 h 361466"/>
                <a:gd name="connsiteX420" fmla="*/ 557687 w 977755"/>
                <a:gd name="connsiteY420" fmla="*/ 84798 h 361466"/>
                <a:gd name="connsiteX421" fmla="*/ 575175 w 977755"/>
                <a:gd name="connsiteY421" fmla="*/ 102286 h 361466"/>
                <a:gd name="connsiteX422" fmla="*/ 557687 w 977755"/>
                <a:gd name="connsiteY422" fmla="*/ 119774 h 361466"/>
                <a:gd name="connsiteX423" fmla="*/ 540199 w 977755"/>
                <a:gd name="connsiteY423" fmla="*/ 102286 h 361466"/>
                <a:gd name="connsiteX424" fmla="*/ 557687 w 977755"/>
                <a:gd name="connsiteY424" fmla="*/ 84798 h 361466"/>
                <a:gd name="connsiteX425" fmla="*/ 636061 w 977755"/>
                <a:gd name="connsiteY425" fmla="*/ 82871 h 361466"/>
                <a:gd name="connsiteX426" fmla="*/ 652193 w 977755"/>
                <a:gd name="connsiteY426" fmla="*/ 91437 h 361466"/>
                <a:gd name="connsiteX427" fmla="*/ 655476 w 977755"/>
                <a:gd name="connsiteY427" fmla="*/ 102286 h 361466"/>
                <a:gd name="connsiteX428" fmla="*/ 652193 w 977755"/>
                <a:gd name="connsiteY428" fmla="*/ 113136 h 361466"/>
                <a:gd name="connsiteX429" fmla="*/ 636061 w 977755"/>
                <a:gd name="connsiteY429" fmla="*/ 121702 h 361466"/>
                <a:gd name="connsiteX430" fmla="*/ 632135 w 977755"/>
                <a:gd name="connsiteY430" fmla="*/ 121273 h 361466"/>
                <a:gd name="connsiteX431" fmla="*/ 622356 w 977755"/>
                <a:gd name="connsiteY431" fmla="*/ 115991 h 361466"/>
                <a:gd name="connsiteX432" fmla="*/ 620001 w 977755"/>
                <a:gd name="connsiteY432" fmla="*/ 113136 h 361466"/>
                <a:gd name="connsiteX433" fmla="*/ 617074 w 977755"/>
                <a:gd name="connsiteY433" fmla="*/ 106212 h 361466"/>
                <a:gd name="connsiteX434" fmla="*/ 616646 w 977755"/>
                <a:gd name="connsiteY434" fmla="*/ 102286 h 361466"/>
                <a:gd name="connsiteX435" fmla="*/ 617074 w 977755"/>
                <a:gd name="connsiteY435" fmla="*/ 98360 h 361466"/>
                <a:gd name="connsiteX436" fmla="*/ 620001 w 977755"/>
                <a:gd name="connsiteY436" fmla="*/ 91437 h 361466"/>
                <a:gd name="connsiteX437" fmla="*/ 622356 w 977755"/>
                <a:gd name="connsiteY437" fmla="*/ 88581 h 361466"/>
                <a:gd name="connsiteX438" fmla="*/ 632135 w 977755"/>
                <a:gd name="connsiteY438" fmla="*/ 83299 h 361466"/>
                <a:gd name="connsiteX439" fmla="*/ 636061 w 977755"/>
                <a:gd name="connsiteY439" fmla="*/ 82871 h 361466"/>
                <a:gd name="connsiteX440" fmla="*/ 793025 w 977755"/>
                <a:gd name="connsiteY440" fmla="*/ 78446 h 361466"/>
                <a:gd name="connsiteX441" fmla="*/ 806373 w 977755"/>
                <a:gd name="connsiteY441" fmla="*/ 82515 h 361466"/>
                <a:gd name="connsiteX442" fmla="*/ 816865 w 977755"/>
                <a:gd name="connsiteY442" fmla="*/ 102287 h 361466"/>
                <a:gd name="connsiteX443" fmla="*/ 806373 w 977755"/>
                <a:gd name="connsiteY443" fmla="*/ 122059 h 361466"/>
                <a:gd name="connsiteX444" fmla="*/ 793025 w 977755"/>
                <a:gd name="connsiteY444" fmla="*/ 126128 h 361466"/>
                <a:gd name="connsiteX445" fmla="*/ 788242 w 977755"/>
                <a:gd name="connsiteY445" fmla="*/ 125628 h 361466"/>
                <a:gd name="connsiteX446" fmla="*/ 769184 w 977755"/>
                <a:gd name="connsiteY446" fmla="*/ 102287 h 361466"/>
                <a:gd name="connsiteX447" fmla="*/ 788242 w 977755"/>
                <a:gd name="connsiteY447" fmla="*/ 78946 h 361466"/>
                <a:gd name="connsiteX448" fmla="*/ 793025 w 977755"/>
                <a:gd name="connsiteY448" fmla="*/ 78446 h 361466"/>
                <a:gd name="connsiteX449" fmla="*/ 871470 w 977755"/>
                <a:gd name="connsiteY449" fmla="*/ 75876 h 361466"/>
                <a:gd name="connsiteX450" fmla="*/ 897881 w 977755"/>
                <a:gd name="connsiteY450" fmla="*/ 102286 h 361466"/>
                <a:gd name="connsiteX451" fmla="*/ 871470 w 977755"/>
                <a:gd name="connsiteY451" fmla="*/ 128697 h 361466"/>
                <a:gd name="connsiteX452" fmla="*/ 845060 w 977755"/>
                <a:gd name="connsiteY452" fmla="*/ 102286 h 361466"/>
                <a:gd name="connsiteX453" fmla="*/ 871470 w 977755"/>
                <a:gd name="connsiteY453" fmla="*/ 75876 h 361466"/>
                <a:gd name="connsiteX454" fmla="*/ 47753 w 977755"/>
                <a:gd name="connsiteY454" fmla="*/ 54034 h 361466"/>
                <a:gd name="connsiteX455" fmla="*/ 56747 w 977755"/>
                <a:gd name="connsiteY455" fmla="*/ 63028 h 361466"/>
                <a:gd name="connsiteX456" fmla="*/ 47753 w 977755"/>
                <a:gd name="connsiteY456" fmla="*/ 72022 h 361466"/>
                <a:gd name="connsiteX457" fmla="*/ 38759 w 977755"/>
                <a:gd name="connsiteY457" fmla="*/ 63028 h 361466"/>
                <a:gd name="connsiteX458" fmla="*/ 47753 w 977755"/>
                <a:gd name="connsiteY458" fmla="*/ 54034 h 361466"/>
                <a:gd name="connsiteX459" fmla="*/ 126198 w 977755"/>
                <a:gd name="connsiteY459" fmla="*/ 53035 h 361466"/>
                <a:gd name="connsiteX460" fmla="*/ 136191 w 977755"/>
                <a:gd name="connsiteY460" fmla="*/ 63028 h 361466"/>
                <a:gd name="connsiteX461" fmla="*/ 126198 w 977755"/>
                <a:gd name="connsiteY461" fmla="*/ 73021 h 361466"/>
                <a:gd name="connsiteX462" fmla="*/ 116205 w 977755"/>
                <a:gd name="connsiteY462" fmla="*/ 63028 h 361466"/>
                <a:gd name="connsiteX463" fmla="*/ 126198 w 977755"/>
                <a:gd name="connsiteY463" fmla="*/ 53035 h 361466"/>
                <a:gd name="connsiteX464" fmla="*/ 283162 w 977755"/>
                <a:gd name="connsiteY464" fmla="*/ 50822 h 361466"/>
                <a:gd name="connsiteX465" fmla="*/ 295368 w 977755"/>
                <a:gd name="connsiteY465" fmla="*/ 63028 h 361466"/>
                <a:gd name="connsiteX466" fmla="*/ 283162 w 977755"/>
                <a:gd name="connsiteY466" fmla="*/ 75234 h 361466"/>
                <a:gd name="connsiteX467" fmla="*/ 270956 w 977755"/>
                <a:gd name="connsiteY467" fmla="*/ 63028 h 361466"/>
                <a:gd name="connsiteX468" fmla="*/ 283162 w 977755"/>
                <a:gd name="connsiteY468" fmla="*/ 50822 h 361466"/>
                <a:gd name="connsiteX469" fmla="*/ 361536 w 977755"/>
                <a:gd name="connsiteY469" fmla="*/ 49466 h 361466"/>
                <a:gd name="connsiteX470" fmla="*/ 375098 w 977755"/>
                <a:gd name="connsiteY470" fmla="*/ 63028 h 361466"/>
                <a:gd name="connsiteX471" fmla="*/ 361536 w 977755"/>
                <a:gd name="connsiteY471" fmla="*/ 76590 h 361466"/>
                <a:gd name="connsiteX472" fmla="*/ 347974 w 977755"/>
                <a:gd name="connsiteY472" fmla="*/ 63028 h 361466"/>
                <a:gd name="connsiteX473" fmla="*/ 361536 w 977755"/>
                <a:gd name="connsiteY473" fmla="*/ 49466 h 361466"/>
                <a:gd name="connsiteX474" fmla="*/ 518428 w 977755"/>
                <a:gd name="connsiteY474" fmla="*/ 46396 h 361466"/>
                <a:gd name="connsiteX475" fmla="*/ 535060 w 977755"/>
                <a:gd name="connsiteY475" fmla="*/ 63027 h 361466"/>
                <a:gd name="connsiteX476" fmla="*/ 518428 w 977755"/>
                <a:gd name="connsiteY476" fmla="*/ 79659 h 361466"/>
                <a:gd name="connsiteX477" fmla="*/ 501797 w 977755"/>
                <a:gd name="connsiteY477" fmla="*/ 63027 h 361466"/>
                <a:gd name="connsiteX478" fmla="*/ 518428 w 977755"/>
                <a:gd name="connsiteY478" fmla="*/ 46396 h 361466"/>
                <a:gd name="connsiteX479" fmla="*/ 596946 w 977755"/>
                <a:gd name="connsiteY479" fmla="*/ 44612 h 361466"/>
                <a:gd name="connsiteX480" fmla="*/ 615362 w 977755"/>
                <a:gd name="connsiteY480" fmla="*/ 63028 h 361466"/>
                <a:gd name="connsiteX481" fmla="*/ 596946 w 977755"/>
                <a:gd name="connsiteY481" fmla="*/ 81444 h 361466"/>
                <a:gd name="connsiteX482" fmla="*/ 578530 w 977755"/>
                <a:gd name="connsiteY482" fmla="*/ 63028 h 361466"/>
                <a:gd name="connsiteX483" fmla="*/ 596946 w 977755"/>
                <a:gd name="connsiteY483" fmla="*/ 44612 h 361466"/>
                <a:gd name="connsiteX484" fmla="*/ 753766 w 977755"/>
                <a:gd name="connsiteY484" fmla="*/ 40400 h 361466"/>
                <a:gd name="connsiteX485" fmla="*/ 776394 w 977755"/>
                <a:gd name="connsiteY485" fmla="*/ 63027 h 361466"/>
                <a:gd name="connsiteX486" fmla="*/ 753766 w 977755"/>
                <a:gd name="connsiteY486" fmla="*/ 85655 h 361466"/>
                <a:gd name="connsiteX487" fmla="*/ 731139 w 977755"/>
                <a:gd name="connsiteY487" fmla="*/ 63027 h 361466"/>
                <a:gd name="connsiteX488" fmla="*/ 753766 w 977755"/>
                <a:gd name="connsiteY488" fmla="*/ 40400 h 361466"/>
                <a:gd name="connsiteX489" fmla="*/ 832283 w 977755"/>
                <a:gd name="connsiteY489" fmla="*/ 37973 h 361466"/>
                <a:gd name="connsiteX490" fmla="*/ 857337 w 977755"/>
                <a:gd name="connsiteY490" fmla="*/ 63027 h 361466"/>
                <a:gd name="connsiteX491" fmla="*/ 832283 w 977755"/>
                <a:gd name="connsiteY491" fmla="*/ 88153 h 361466"/>
                <a:gd name="connsiteX492" fmla="*/ 807229 w 977755"/>
                <a:gd name="connsiteY492" fmla="*/ 63027 h 361466"/>
                <a:gd name="connsiteX493" fmla="*/ 832283 w 977755"/>
                <a:gd name="connsiteY493" fmla="*/ 37973 h 361466"/>
                <a:gd name="connsiteX494" fmla="*/ 8566 w 977755"/>
                <a:gd name="connsiteY494" fmla="*/ 15275 h 361466"/>
                <a:gd name="connsiteX495" fmla="*/ 15632 w 977755"/>
                <a:gd name="connsiteY495" fmla="*/ 19058 h 361466"/>
                <a:gd name="connsiteX496" fmla="*/ 17060 w 977755"/>
                <a:gd name="connsiteY496" fmla="*/ 23841 h 361466"/>
                <a:gd name="connsiteX497" fmla="*/ 16917 w 977755"/>
                <a:gd name="connsiteY497" fmla="*/ 25554 h 361466"/>
                <a:gd name="connsiteX498" fmla="*/ 15632 w 977755"/>
                <a:gd name="connsiteY498" fmla="*/ 28623 h 361466"/>
                <a:gd name="connsiteX499" fmla="*/ 8566 w 977755"/>
                <a:gd name="connsiteY499" fmla="*/ 32406 h 361466"/>
                <a:gd name="connsiteX500" fmla="*/ 6852 w 977755"/>
                <a:gd name="connsiteY500" fmla="*/ 32192 h 361466"/>
                <a:gd name="connsiteX501" fmla="*/ 2498 w 977755"/>
                <a:gd name="connsiteY501" fmla="*/ 29836 h 361466"/>
                <a:gd name="connsiteX502" fmla="*/ 1428 w 977755"/>
                <a:gd name="connsiteY502" fmla="*/ 28623 h 361466"/>
                <a:gd name="connsiteX503" fmla="*/ 143 w 977755"/>
                <a:gd name="connsiteY503" fmla="*/ 25554 h 361466"/>
                <a:gd name="connsiteX504" fmla="*/ 0 w 977755"/>
                <a:gd name="connsiteY504" fmla="*/ 23841 h 361466"/>
                <a:gd name="connsiteX505" fmla="*/ 143 w 977755"/>
                <a:gd name="connsiteY505" fmla="*/ 22127 h 361466"/>
                <a:gd name="connsiteX506" fmla="*/ 1428 w 977755"/>
                <a:gd name="connsiteY506" fmla="*/ 19058 h 361466"/>
                <a:gd name="connsiteX507" fmla="*/ 2498 w 977755"/>
                <a:gd name="connsiteY507" fmla="*/ 17773 h 361466"/>
                <a:gd name="connsiteX508" fmla="*/ 6852 w 977755"/>
                <a:gd name="connsiteY508" fmla="*/ 15418 h 361466"/>
                <a:gd name="connsiteX509" fmla="*/ 8566 w 977755"/>
                <a:gd name="connsiteY509" fmla="*/ 15275 h 361466"/>
                <a:gd name="connsiteX510" fmla="*/ 87011 w 977755"/>
                <a:gd name="connsiteY510" fmla="*/ 14347 h 361466"/>
                <a:gd name="connsiteX511" fmla="*/ 96505 w 977755"/>
                <a:gd name="connsiteY511" fmla="*/ 23840 h 361466"/>
                <a:gd name="connsiteX512" fmla="*/ 96291 w 977755"/>
                <a:gd name="connsiteY512" fmla="*/ 25768 h 361466"/>
                <a:gd name="connsiteX513" fmla="*/ 87011 w 977755"/>
                <a:gd name="connsiteY513" fmla="*/ 33334 h 361466"/>
                <a:gd name="connsiteX514" fmla="*/ 77732 w 977755"/>
                <a:gd name="connsiteY514" fmla="*/ 25768 h 361466"/>
                <a:gd name="connsiteX515" fmla="*/ 77518 w 977755"/>
                <a:gd name="connsiteY515" fmla="*/ 23840 h 361466"/>
                <a:gd name="connsiteX516" fmla="*/ 87011 w 977755"/>
                <a:gd name="connsiteY516" fmla="*/ 14347 h 361466"/>
                <a:gd name="connsiteX517" fmla="*/ 243832 w 977755"/>
                <a:gd name="connsiteY517" fmla="*/ 12205 h 361466"/>
                <a:gd name="connsiteX518" fmla="*/ 255467 w 977755"/>
                <a:gd name="connsiteY518" fmla="*/ 23840 h 361466"/>
                <a:gd name="connsiteX519" fmla="*/ 255253 w 977755"/>
                <a:gd name="connsiteY519" fmla="*/ 26195 h 361466"/>
                <a:gd name="connsiteX520" fmla="*/ 243832 w 977755"/>
                <a:gd name="connsiteY520" fmla="*/ 35475 h 361466"/>
                <a:gd name="connsiteX521" fmla="*/ 232411 w 977755"/>
                <a:gd name="connsiteY521" fmla="*/ 26195 h 361466"/>
                <a:gd name="connsiteX522" fmla="*/ 232197 w 977755"/>
                <a:gd name="connsiteY522" fmla="*/ 23840 h 361466"/>
                <a:gd name="connsiteX523" fmla="*/ 243832 w 977755"/>
                <a:gd name="connsiteY523" fmla="*/ 12205 h 361466"/>
                <a:gd name="connsiteX524" fmla="*/ 322349 w 977755"/>
                <a:gd name="connsiteY524" fmla="*/ 10921 h 361466"/>
                <a:gd name="connsiteX525" fmla="*/ 329559 w 977755"/>
                <a:gd name="connsiteY525" fmla="*/ 13134 h 361466"/>
                <a:gd name="connsiteX526" fmla="*/ 335198 w 977755"/>
                <a:gd name="connsiteY526" fmla="*/ 23841 h 361466"/>
                <a:gd name="connsiteX527" fmla="*/ 334912 w 977755"/>
                <a:gd name="connsiteY527" fmla="*/ 26410 h 361466"/>
                <a:gd name="connsiteX528" fmla="*/ 329559 w 977755"/>
                <a:gd name="connsiteY528" fmla="*/ 34476 h 361466"/>
                <a:gd name="connsiteX529" fmla="*/ 322349 w 977755"/>
                <a:gd name="connsiteY529" fmla="*/ 36689 h 361466"/>
                <a:gd name="connsiteX530" fmla="*/ 319780 w 977755"/>
                <a:gd name="connsiteY530" fmla="*/ 36404 h 361466"/>
                <a:gd name="connsiteX531" fmla="*/ 309787 w 977755"/>
                <a:gd name="connsiteY531" fmla="*/ 26410 h 361466"/>
                <a:gd name="connsiteX532" fmla="*/ 309501 w 977755"/>
                <a:gd name="connsiteY532" fmla="*/ 23841 h 361466"/>
                <a:gd name="connsiteX533" fmla="*/ 319780 w 977755"/>
                <a:gd name="connsiteY533" fmla="*/ 11207 h 361466"/>
                <a:gd name="connsiteX534" fmla="*/ 322349 w 977755"/>
                <a:gd name="connsiteY534" fmla="*/ 10921 h 361466"/>
                <a:gd name="connsiteX535" fmla="*/ 479098 w 977755"/>
                <a:gd name="connsiteY535" fmla="*/ 7994 h 361466"/>
                <a:gd name="connsiteX536" fmla="*/ 492232 w 977755"/>
                <a:gd name="connsiteY536" fmla="*/ 14989 h 361466"/>
                <a:gd name="connsiteX537" fmla="*/ 494944 w 977755"/>
                <a:gd name="connsiteY537" fmla="*/ 23840 h 361466"/>
                <a:gd name="connsiteX538" fmla="*/ 494659 w 977755"/>
                <a:gd name="connsiteY538" fmla="*/ 27052 h 361466"/>
                <a:gd name="connsiteX539" fmla="*/ 492303 w 977755"/>
                <a:gd name="connsiteY539" fmla="*/ 32691 h 361466"/>
                <a:gd name="connsiteX540" fmla="*/ 479098 w 977755"/>
                <a:gd name="connsiteY540" fmla="*/ 39615 h 361466"/>
                <a:gd name="connsiteX541" fmla="*/ 475886 w 977755"/>
                <a:gd name="connsiteY541" fmla="*/ 39258 h 361466"/>
                <a:gd name="connsiteX542" fmla="*/ 467891 w 977755"/>
                <a:gd name="connsiteY542" fmla="*/ 34975 h 361466"/>
                <a:gd name="connsiteX543" fmla="*/ 465964 w 977755"/>
                <a:gd name="connsiteY543" fmla="*/ 32620 h 361466"/>
                <a:gd name="connsiteX544" fmla="*/ 463608 w 977755"/>
                <a:gd name="connsiteY544" fmla="*/ 26981 h 361466"/>
                <a:gd name="connsiteX545" fmla="*/ 463323 w 977755"/>
                <a:gd name="connsiteY545" fmla="*/ 23769 h 361466"/>
                <a:gd name="connsiteX546" fmla="*/ 463608 w 977755"/>
                <a:gd name="connsiteY546" fmla="*/ 20557 h 361466"/>
                <a:gd name="connsiteX547" fmla="*/ 465964 w 977755"/>
                <a:gd name="connsiteY547" fmla="*/ 14918 h 361466"/>
                <a:gd name="connsiteX548" fmla="*/ 467891 w 977755"/>
                <a:gd name="connsiteY548" fmla="*/ 12562 h 361466"/>
                <a:gd name="connsiteX549" fmla="*/ 475886 w 977755"/>
                <a:gd name="connsiteY549" fmla="*/ 8280 h 361466"/>
                <a:gd name="connsiteX550" fmla="*/ 479098 w 977755"/>
                <a:gd name="connsiteY550" fmla="*/ 7994 h 361466"/>
                <a:gd name="connsiteX551" fmla="*/ 557687 w 977755"/>
                <a:gd name="connsiteY551" fmla="*/ 6352 h 361466"/>
                <a:gd name="connsiteX552" fmla="*/ 575175 w 977755"/>
                <a:gd name="connsiteY552" fmla="*/ 23840 h 361466"/>
                <a:gd name="connsiteX553" fmla="*/ 574818 w 977755"/>
                <a:gd name="connsiteY553" fmla="*/ 27338 h 361466"/>
                <a:gd name="connsiteX554" fmla="*/ 557687 w 977755"/>
                <a:gd name="connsiteY554" fmla="*/ 41328 h 361466"/>
                <a:gd name="connsiteX555" fmla="*/ 540556 w 977755"/>
                <a:gd name="connsiteY555" fmla="*/ 27338 h 361466"/>
                <a:gd name="connsiteX556" fmla="*/ 540199 w 977755"/>
                <a:gd name="connsiteY556" fmla="*/ 23840 h 361466"/>
                <a:gd name="connsiteX557" fmla="*/ 557687 w 977755"/>
                <a:gd name="connsiteY557" fmla="*/ 6352 h 361466"/>
                <a:gd name="connsiteX558" fmla="*/ 714579 w 977755"/>
                <a:gd name="connsiteY558" fmla="*/ 2284 h 361466"/>
                <a:gd name="connsiteX559" fmla="*/ 736064 w 977755"/>
                <a:gd name="connsiteY559" fmla="*/ 23769 h 361466"/>
                <a:gd name="connsiteX560" fmla="*/ 735636 w 977755"/>
                <a:gd name="connsiteY560" fmla="*/ 28123 h 361466"/>
                <a:gd name="connsiteX561" fmla="*/ 714579 w 977755"/>
                <a:gd name="connsiteY561" fmla="*/ 45326 h 361466"/>
                <a:gd name="connsiteX562" fmla="*/ 693522 w 977755"/>
                <a:gd name="connsiteY562" fmla="*/ 28123 h 361466"/>
                <a:gd name="connsiteX563" fmla="*/ 693094 w 977755"/>
                <a:gd name="connsiteY563" fmla="*/ 23769 h 361466"/>
                <a:gd name="connsiteX564" fmla="*/ 714579 w 977755"/>
                <a:gd name="connsiteY564" fmla="*/ 2284 h 361466"/>
                <a:gd name="connsiteX565" fmla="*/ 793025 w 977755"/>
                <a:gd name="connsiteY565" fmla="*/ 0 h 361466"/>
                <a:gd name="connsiteX566" fmla="*/ 806373 w 977755"/>
                <a:gd name="connsiteY566" fmla="*/ 4069 h 361466"/>
                <a:gd name="connsiteX567" fmla="*/ 816865 w 977755"/>
                <a:gd name="connsiteY567" fmla="*/ 23841 h 361466"/>
                <a:gd name="connsiteX568" fmla="*/ 816366 w 977755"/>
                <a:gd name="connsiteY568" fmla="*/ 28623 h 361466"/>
                <a:gd name="connsiteX569" fmla="*/ 806373 w 977755"/>
                <a:gd name="connsiteY569" fmla="*/ 43613 h 361466"/>
                <a:gd name="connsiteX570" fmla="*/ 793025 w 977755"/>
                <a:gd name="connsiteY570" fmla="*/ 47682 h 361466"/>
                <a:gd name="connsiteX571" fmla="*/ 788242 w 977755"/>
                <a:gd name="connsiteY571" fmla="*/ 47182 h 361466"/>
                <a:gd name="connsiteX572" fmla="*/ 769684 w 977755"/>
                <a:gd name="connsiteY572" fmla="*/ 28623 h 361466"/>
                <a:gd name="connsiteX573" fmla="*/ 769184 w 977755"/>
                <a:gd name="connsiteY573" fmla="*/ 23841 h 361466"/>
                <a:gd name="connsiteX574" fmla="*/ 788242 w 977755"/>
                <a:gd name="connsiteY574" fmla="*/ 500 h 361466"/>
                <a:gd name="connsiteX575" fmla="*/ 793025 w 977755"/>
                <a:gd name="connsiteY575" fmla="*/ 0 h 36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977755" h="361466">
                  <a:moveTo>
                    <a:pt x="8566" y="329059"/>
                  </a:moveTo>
                  <a:cubicBezTo>
                    <a:pt x="11492" y="329059"/>
                    <a:pt x="14062" y="330558"/>
                    <a:pt x="15632" y="332842"/>
                  </a:cubicBezTo>
                  <a:cubicBezTo>
                    <a:pt x="16489" y="334198"/>
                    <a:pt x="17060" y="335840"/>
                    <a:pt x="17060" y="337625"/>
                  </a:cubicBezTo>
                  <a:cubicBezTo>
                    <a:pt x="17060" y="338838"/>
                    <a:pt x="16846" y="339980"/>
                    <a:pt x="16417" y="340979"/>
                  </a:cubicBezTo>
                  <a:cubicBezTo>
                    <a:pt x="16203" y="341479"/>
                    <a:pt x="15918" y="341979"/>
                    <a:pt x="15632" y="342407"/>
                  </a:cubicBezTo>
                  <a:cubicBezTo>
                    <a:pt x="15347" y="342835"/>
                    <a:pt x="14990" y="343264"/>
                    <a:pt x="14633" y="343620"/>
                  </a:cubicBezTo>
                  <a:cubicBezTo>
                    <a:pt x="13062" y="345191"/>
                    <a:pt x="10921" y="346119"/>
                    <a:pt x="8566" y="346119"/>
                  </a:cubicBezTo>
                  <a:cubicBezTo>
                    <a:pt x="7994" y="346119"/>
                    <a:pt x="7423" y="346119"/>
                    <a:pt x="6852" y="345976"/>
                  </a:cubicBezTo>
                  <a:cubicBezTo>
                    <a:pt x="5139" y="345619"/>
                    <a:pt x="3640" y="344763"/>
                    <a:pt x="2498" y="343620"/>
                  </a:cubicBezTo>
                  <a:cubicBezTo>
                    <a:pt x="2070" y="343192"/>
                    <a:pt x="1713" y="342764"/>
                    <a:pt x="1428" y="342336"/>
                  </a:cubicBezTo>
                  <a:cubicBezTo>
                    <a:pt x="1142" y="341907"/>
                    <a:pt x="857" y="341408"/>
                    <a:pt x="642" y="340908"/>
                  </a:cubicBezTo>
                  <a:cubicBezTo>
                    <a:pt x="428" y="340408"/>
                    <a:pt x="286" y="339909"/>
                    <a:pt x="143" y="339338"/>
                  </a:cubicBezTo>
                  <a:cubicBezTo>
                    <a:pt x="71" y="338767"/>
                    <a:pt x="0" y="338196"/>
                    <a:pt x="0" y="337625"/>
                  </a:cubicBezTo>
                  <a:cubicBezTo>
                    <a:pt x="0" y="336982"/>
                    <a:pt x="71" y="336411"/>
                    <a:pt x="143" y="335911"/>
                  </a:cubicBezTo>
                  <a:cubicBezTo>
                    <a:pt x="357" y="334769"/>
                    <a:pt x="785" y="333770"/>
                    <a:pt x="1428" y="332842"/>
                  </a:cubicBezTo>
                  <a:cubicBezTo>
                    <a:pt x="1784" y="332342"/>
                    <a:pt x="2141" y="331914"/>
                    <a:pt x="2498" y="331557"/>
                  </a:cubicBezTo>
                  <a:cubicBezTo>
                    <a:pt x="3712" y="330344"/>
                    <a:pt x="5211" y="329559"/>
                    <a:pt x="6852" y="329202"/>
                  </a:cubicBezTo>
                  <a:cubicBezTo>
                    <a:pt x="7423" y="329130"/>
                    <a:pt x="7994" y="329059"/>
                    <a:pt x="8566" y="329059"/>
                  </a:cubicBezTo>
                  <a:close/>
                  <a:moveTo>
                    <a:pt x="86939" y="328060"/>
                  </a:moveTo>
                  <a:cubicBezTo>
                    <a:pt x="92222" y="328060"/>
                    <a:pt x="96433" y="332343"/>
                    <a:pt x="96433" y="337554"/>
                  </a:cubicBezTo>
                  <a:cubicBezTo>
                    <a:pt x="96433" y="338910"/>
                    <a:pt x="96219" y="340123"/>
                    <a:pt x="95719" y="341265"/>
                  </a:cubicBezTo>
                  <a:cubicBezTo>
                    <a:pt x="95219" y="342407"/>
                    <a:pt x="94506" y="343407"/>
                    <a:pt x="93578" y="344263"/>
                  </a:cubicBezTo>
                  <a:cubicBezTo>
                    <a:pt x="91865" y="345976"/>
                    <a:pt x="89509" y="347047"/>
                    <a:pt x="86868" y="347047"/>
                  </a:cubicBezTo>
                  <a:cubicBezTo>
                    <a:pt x="84227" y="347047"/>
                    <a:pt x="81872" y="345976"/>
                    <a:pt x="80158" y="344263"/>
                  </a:cubicBezTo>
                  <a:cubicBezTo>
                    <a:pt x="79302" y="343407"/>
                    <a:pt x="78659" y="342407"/>
                    <a:pt x="78160" y="341265"/>
                  </a:cubicBezTo>
                  <a:cubicBezTo>
                    <a:pt x="77732" y="340123"/>
                    <a:pt x="77446" y="338838"/>
                    <a:pt x="77446" y="337554"/>
                  </a:cubicBezTo>
                  <a:cubicBezTo>
                    <a:pt x="77446" y="332271"/>
                    <a:pt x="81729" y="328060"/>
                    <a:pt x="86939" y="328060"/>
                  </a:cubicBezTo>
                  <a:close/>
                  <a:moveTo>
                    <a:pt x="243903" y="325990"/>
                  </a:moveTo>
                  <a:cubicBezTo>
                    <a:pt x="250327" y="325990"/>
                    <a:pt x="255538" y="331201"/>
                    <a:pt x="255538" y="337625"/>
                  </a:cubicBezTo>
                  <a:cubicBezTo>
                    <a:pt x="255538" y="339195"/>
                    <a:pt x="255181" y="340766"/>
                    <a:pt x="254610" y="342122"/>
                  </a:cubicBezTo>
                  <a:cubicBezTo>
                    <a:pt x="253967" y="343478"/>
                    <a:pt x="253182" y="344763"/>
                    <a:pt x="252111" y="345834"/>
                  </a:cubicBezTo>
                  <a:cubicBezTo>
                    <a:pt x="250041" y="347975"/>
                    <a:pt x="247115" y="349260"/>
                    <a:pt x="243903" y="349260"/>
                  </a:cubicBezTo>
                  <a:cubicBezTo>
                    <a:pt x="240691" y="349260"/>
                    <a:pt x="237764" y="347904"/>
                    <a:pt x="235694" y="345834"/>
                  </a:cubicBezTo>
                  <a:cubicBezTo>
                    <a:pt x="234624" y="344763"/>
                    <a:pt x="233767" y="343478"/>
                    <a:pt x="233196" y="342122"/>
                  </a:cubicBezTo>
                  <a:cubicBezTo>
                    <a:pt x="232625" y="340766"/>
                    <a:pt x="232268" y="339195"/>
                    <a:pt x="232268" y="337625"/>
                  </a:cubicBezTo>
                  <a:cubicBezTo>
                    <a:pt x="232268" y="331201"/>
                    <a:pt x="237479" y="325990"/>
                    <a:pt x="243903" y="325990"/>
                  </a:cubicBezTo>
                  <a:close/>
                  <a:moveTo>
                    <a:pt x="322349" y="324705"/>
                  </a:moveTo>
                  <a:cubicBezTo>
                    <a:pt x="324990" y="324705"/>
                    <a:pt x="327489" y="325562"/>
                    <a:pt x="329559" y="326918"/>
                  </a:cubicBezTo>
                  <a:cubicBezTo>
                    <a:pt x="332913" y="329273"/>
                    <a:pt x="335198" y="333199"/>
                    <a:pt x="335198" y="337625"/>
                  </a:cubicBezTo>
                  <a:cubicBezTo>
                    <a:pt x="335198" y="339409"/>
                    <a:pt x="334841" y="341051"/>
                    <a:pt x="334198" y="342621"/>
                  </a:cubicBezTo>
                  <a:cubicBezTo>
                    <a:pt x="333556" y="344120"/>
                    <a:pt x="332557" y="345548"/>
                    <a:pt x="331414" y="346690"/>
                  </a:cubicBezTo>
                  <a:cubicBezTo>
                    <a:pt x="330843" y="347261"/>
                    <a:pt x="330201" y="347832"/>
                    <a:pt x="329559" y="348260"/>
                  </a:cubicBezTo>
                  <a:cubicBezTo>
                    <a:pt x="327489" y="349688"/>
                    <a:pt x="324990" y="350473"/>
                    <a:pt x="322349" y="350473"/>
                  </a:cubicBezTo>
                  <a:cubicBezTo>
                    <a:pt x="321493" y="350473"/>
                    <a:pt x="320636" y="350330"/>
                    <a:pt x="319780" y="350188"/>
                  </a:cubicBezTo>
                  <a:cubicBezTo>
                    <a:pt x="317281" y="349688"/>
                    <a:pt x="314997" y="348403"/>
                    <a:pt x="313284" y="346690"/>
                  </a:cubicBezTo>
                  <a:cubicBezTo>
                    <a:pt x="312071" y="345548"/>
                    <a:pt x="311143" y="344192"/>
                    <a:pt x="310500" y="342621"/>
                  </a:cubicBezTo>
                  <a:cubicBezTo>
                    <a:pt x="309858" y="341122"/>
                    <a:pt x="309501" y="339409"/>
                    <a:pt x="309501" y="337625"/>
                  </a:cubicBezTo>
                  <a:cubicBezTo>
                    <a:pt x="309501" y="331415"/>
                    <a:pt x="313927" y="326204"/>
                    <a:pt x="319780" y="324990"/>
                  </a:cubicBezTo>
                  <a:cubicBezTo>
                    <a:pt x="320565" y="324776"/>
                    <a:pt x="321493" y="324705"/>
                    <a:pt x="322349" y="324705"/>
                  </a:cubicBezTo>
                  <a:close/>
                  <a:moveTo>
                    <a:pt x="479098" y="321707"/>
                  </a:moveTo>
                  <a:cubicBezTo>
                    <a:pt x="484594" y="321707"/>
                    <a:pt x="489376" y="324491"/>
                    <a:pt x="492232" y="328702"/>
                  </a:cubicBezTo>
                  <a:cubicBezTo>
                    <a:pt x="493945" y="331272"/>
                    <a:pt x="494944" y="334270"/>
                    <a:pt x="494944" y="337553"/>
                  </a:cubicBezTo>
                  <a:cubicBezTo>
                    <a:pt x="494944" y="339695"/>
                    <a:pt x="494516" y="341836"/>
                    <a:pt x="493731" y="343692"/>
                  </a:cubicBezTo>
                  <a:cubicBezTo>
                    <a:pt x="493374" y="344691"/>
                    <a:pt x="492874" y="345548"/>
                    <a:pt x="492303" y="346404"/>
                  </a:cubicBezTo>
                  <a:cubicBezTo>
                    <a:pt x="491732" y="347261"/>
                    <a:pt x="491090" y="348046"/>
                    <a:pt x="490304" y="348760"/>
                  </a:cubicBezTo>
                  <a:cubicBezTo>
                    <a:pt x="487449" y="351615"/>
                    <a:pt x="483452" y="353400"/>
                    <a:pt x="479098" y="353400"/>
                  </a:cubicBezTo>
                  <a:cubicBezTo>
                    <a:pt x="477956" y="353400"/>
                    <a:pt x="476885" y="353257"/>
                    <a:pt x="475886" y="353043"/>
                  </a:cubicBezTo>
                  <a:cubicBezTo>
                    <a:pt x="472816" y="352472"/>
                    <a:pt x="470033" y="350901"/>
                    <a:pt x="467891" y="348760"/>
                  </a:cubicBezTo>
                  <a:cubicBezTo>
                    <a:pt x="467177" y="348046"/>
                    <a:pt x="466535" y="347261"/>
                    <a:pt x="465964" y="346404"/>
                  </a:cubicBezTo>
                  <a:cubicBezTo>
                    <a:pt x="465393" y="345548"/>
                    <a:pt x="464965" y="344620"/>
                    <a:pt x="464536" y="343692"/>
                  </a:cubicBezTo>
                  <a:cubicBezTo>
                    <a:pt x="464108" y="342693"/>
                    <a:pt x="463823" y="341693"/>
                    <a:pt x="463608" y="340694"/>
                  </a:cubicBezTo>
                  <a:cubicBezTo>
                    <a:pt x="463466" y="339623"/>
                    <a:pt x="463323" y="338553"/>
                    <a:pt x="463323" y="337482"/>
                  </a:cubicBezTo>
                  <a:cubicBezTo>
                    <a:pt x="463323" y="336340"/>
                    <a:pt x="463394" y="335269"/>
                    <a:pt x="463608" y="334270"/>
                  </a:cubicBezTo>
                  <a:cubicBezTo>
                    <a:pt x="464037" y="332200"/>
                    <a:pt x="464822" y="330344"/>
                    <a:pt x="465964" y="328631"/>
                  </a:cubicBezTo>
                  <a:cubicBezTo>
                    <a:pt x="466535" y="327774"/>
                    <a:pt x="467177" y="326989"/>
                    <a:pt x="467891" y="326275"/>
                  </a:cubicBezTo>
                  <a:cubicBezTo>
                    <a:pt x="470033" y="324134"/>
                    <a:pt x="472816" y="322635"/>
                    <a:pt x="475886" y="321993"/>
                  </a:cubicBezTo>
                  <a:cubicBezTo>
                    <a:pt x="476956" y="321850"/>
                    <a:pt x="478027" y="321707"/>
                    <a:pt x="479098" y="321707"/>
                  </a:cubicBezTo>
                  <a:close/>
                  <a:moveTo>
                    <a:pt x="557687" y="320066"/>
                  </a:moveTo>
                  <a:cubicBezTo>
                    <a:pt x="567323" y="320066"/>
                    <a:pt x="575175" y="327918"/>
                    <a:pt x="575175" y="337554"/>
                  </a:cubicBezTo>
                  <a:cubicBezTo>
                    <a:pt x="575175" y="339981"/>
                    <a:pt x="574675" y="342336"/>
                    <a:pt x="573819" y="344406"/>
                  </a:cubicBezTo>
                  <a:cubicBezTo>
                    <a:pt x="572891" y="346476"/>
                    <a:pt x="571606" y="348404"/>
                    <a:pt x="570178" y="349974"/>
                  </a:cubicBezTo>
                  <a:cubicBezTo>
                    <a:pt x="566966" y="353115"/>
                    <a:pt x="562612" y="355113"/>
                    <a:pt x="557758" y="355113"/>
                  </a:cubicBezTo>
                  <a:cubicBezTo>
                    <a:pt x="552905" y="355113"/>
                    <a:pt x="548479" y="353115"/>
                    <a:pt x="545338" y="349974"/>
                  </a:cubicBezTo>
                  <a:cubicBezTo>
                    <a:pt x="543697" y="348404"/>
                    <a:pt x="542412" y="346476"/>
                    <a:pt x="541555" y="344406"/>
                  </a:cubicBezTo>
                  <a:cubicBezTo>
                    <a:pt x="540699" y="342265"/>
                    <a:pt x="540199" y="339981"/>
                    <a:pt x="540199" y="337554"/>
                  </a:cubicBezTo>
                  <a:cubicBezTo>
                    <a:pt x="540199" y="327918"/>
                    <a:pt x="548051" y="320066"/>
                    <a:pt x="557687" y="320066"/>
                  </a:cubicBezTo>
                  <a:close/>
                  <a:moveTo>
                    <a:pt x="714579" y="316140"/>
                  </a:moveTo>
                  <a:cubicBezTo>
                    <a:pt x="726428" y="316140"/>
                    <a:pt x="736064" y="325776"/>
                    <a:pt x="736064" y="337625"/>
                  </a:cubicBezTo>
                  <a:cubicBezTo>
                    <a:pt x="736064" y="340552"/>
                    <a:pt x="735422" y="343407"/>
                    <a:pt x="734351" y="345977"/>
                  </a:cubicBezTo>
                  <a:cubicBezTo>
                    <a:pt x="733281" y="348546"/>
                    <a:pt x="731710" y="350830"/>
                    <a:pt x="729854" y="352829"/>
                  </a:cubicBezTo>
                  <a:cubicBezTo>
                    <a:pt x="726000" y="356684"/>
                    <a:pt x="720575" y="359111"/>
                    <a:pt x="714651" y="359111"/>
                  </a:cubicBezTo>
                  <a:cubicBezTo>
                    <a:pt x="708726" y="359111"/>
                    <a:pt x="703373" y="356755"/>
                    <a:pt x="699447" y="352829"/>
                  </a:cubicBezTo>
                  <a:cubicBezTo>
                    <a:pt x="697448" y="350902"/>
                    <a:pt x="695878" y="348546"/>
                    <a:pt x="694807" y="345977"/>
                  </a:cubicBezTo>
                  <a:cubicBezTo>
                    <a:pt x="693665" y="343407"/>
                    <a:pt x="693094" y="340623"/>
                    <a:pt x="693094" y="337625"/>
                  </a:cubicBezTo>
                  <a:cubicBezTo>
                    <a:pt x="693094" y="325776"/>
                    <a:pt x="702730" y="316140"/>
                    <a:pt x="714579" y="316140"/>
                  </a:cubicBezTo>
                  <a:close/>
                  <a:moveTo>
                    <a:pt x="793025" y="313784"/>
                  </a:moveTo>
                  <a:cubicBezTo>
                    <a:pt x="797950" y="313784"/>
                    <a:pt x="802590" y="315283"/>
                    <a:pt x="806373" y="317853"/>
                  </a:cubicBezTo>
                  <a:cubicBezTo>
                    <a:pt x="812725" y="322135"/>
                    <a:pt x="816865" y="329416"/>
                    <a:pt x="816865" y="337625"/>
                  </a:cubicBezTo>
                  <a:cubicBezTo>
                    <a:pt x="816865" y="340908"/>
                    <a:pt x="816223" y="344049"/>
                    <a:pt x="815010" y="346904"/>
                  </a:cubicBezTo>
                  <a:cubicBezTo>
                    <a:pt x="813796" y="349759"/>
                    <a:pt x="812012" y="352329"/>
                    <a:pt x="809870" y="354470"/>
                  </a:cubicBezTo>
                  <a:cubicBezTo>
                    <a:pt x="808800" y="355541"/>
                    <a:pt x="807586" y="356469"/>
                    <a:pt x="806373" y="357397"/>
                  </a:cubicBezTo>
                  <a:cubicBezTo>
                    <a:pt x="802518" y="359967"/>
                    <a:pt x="797950" y="361466"/>
                    <a:pt x="793025" y="361466"/>
                  </a:cubicBezTo>
                  <a:cubicBezTo>
                    <a:pt x="791383" y="361466"/>
                    <a:pt x="789813" y="361251"/>
                    <a:pt x="788242" y="360966"/>
                  </a:cubicBezTo>
                  <a:cubicBezTo>
                    <a:pt x="783603" y="360038"/>
                    <a:pt x="779391" y="357682"/>
                    <a:pt x="776179" y="354470"/>
                  </a:cubicBezTo>
                  <a:cubicBezTo>
                    <a:pt x="773966" y="352329"/>
                    <a:pt x="772253" y="349759"/>
                    <a:pt x="771040" y="346904"/>
                  </a:cubicBezTo>
                  <a:cubicBezTo>
                    <a:pt x="769826" y="344049"/>
                    <a:pt x="769184" y="340908"/>
                    <a:pt x="769184" y="337625"/>
                  </a:cubicBezTo>
                  <a:cubicBezTo>
                    <a:pt x="769184" y="326133"/>
                    <a:pt x="777393" y="316496"/>
                    <a:pt x="788242" y="314284"/>
                  </a:cubicBezTo>
                  <a:cubicBezTo>
                    <a:pt x="789741" y="313927"/>
                    <a:pt x="791383" y="313784"/>
                    <a:pt x="793025" y="313784"/>
                  </a:cubicBezTo>
                  <a:close/>
                  <a:moveTo>
                    <a:pt x="47753" y="289372"/>
                  </a:moveTo>
                  <a:cubicBezTo>
                    <a:pt x="52749" y="289372"/>
                    <a:pt x="56747" y="293369"/>
                    <a:pt x="56747" y="298366"/>
                  </a:cubicBezTo>
                  <a:cubicBezTo>
                    <a:pt x="56747" y="303362"/>
                    <a:pt x="52749" y="307360"/>
                    <a:pt x="47753" y="307360"/>
                  </a:cubicBezTo>
                  <a:cubicBezTo>
                    <a:pt x="42756" y="307360"/>
                    <a:pt x="38759" y="303362"/>
                    <a:pt x="38759" y="298366"/>
                  </a:cubicBezTo>
                  <a:cubicBezTo>
                    <a:pt x="38759" y="293369"/>
                    <a:pt x="42756" y="289372"/>
                    <a:pt x="47753" y="289372"/>
                  </a:cubicBezTo>
                  <a:close/>
                  <a:moveTo>
                    <a:pt x="126198" y="288373"/>
                  </a:moveTo>
                  <a:cubicBezTo>
                    <a:pt x="131694" y="288373"/>
                    <a:pt x="136191" y="292870"/>
                    <a:pt x="136191" y="298366"/>
                  </a:cubicBezTo>
                  <a:cubicBezTo>
                    <a:pt x="136191" y="303862"/>
                    <a:pt x="131694" y="308359"/>
                    <a:pt x="126198" y="308359"/>
                  </a:cubicBezTo>
                  <a:cubicBezTo>
                    <a:pt x="120631" y="308359"/>
                    <a:pt x="116205" y="303862"/>
                    <a:pt x="116205" y="298366"/>
                  </a:cubicBezTo>
                  <a:cubicBezTo>
                    <a:pt x="116205" y="292799"/>
                    <a:pt x="120702" y="288373"/>
                    <a:pt x="126198" y="288373"/>
                  </a:cubicBezTo>
                  <a:close/>
                  <a:moveTo>
                    <a:pt x="283162" y="286160"/>
                  </a:moveTo>
                  <a:cubicBezTo>
                    <a:pt x="289872" y="286160"/>
                    <a:pt x="295368" y="291585"/>
                    <a:pt x="295368" y="298366"/>
                  </a:cubicBezTo>
                  <a:cubicBezTo>
                    <a:pt x="295368" y="305147"/>
                    <a:pt x="289872" y="310572"/>
                    <a:pt x="283162" y="310572"/>
                  </a:cubicBezTo>
                  <a:cubicBezTo>
                    <a:pt x="276452" y="310572"/>
                    <a:pt x="270956" y="305147"/>
                    <a:pt x="270956" y="298366"/>
                  </a:cubicBezTo>
                  <a:cubicBezTo>
                    <a:pt x="270956" y="291656"/>
                    <a:pt x="276381" y="286160"/>
                    <a:pt x="283162" y="286160"/>
                  </a:cubicBezTo>
                  <a:close/>
                  <a:moveTo>
                    <a:pt x="361536" y="284804"/>
                  </a:moveTo>
                  <a:cubicBezTo>
                    <a:pt x="369031" y="284804"/>
                    <a:pt x="375098" y="290871"/>
                    <a:pt x="375098" y="298366"/>
                  </a:cubicBezTo>
                  <a:cubicBezTo>
                    <a:pt x="375098" y="305861"/>
                    <a:pt x="369031" y="311928"/>
                    <a:pt x="361536" y="311928"/>
                  </a:cubicBezTo>
                  <a:cubicBezTo>
                    <a:pt x="354041" y="311928"/>
                    <a:pt x="347974" y="305861"/>
                    <a:pt x="347974" y="298366"/>
                  </a:cubicBezTo>
                  <a:cubicBezTo>
                    <a:pt x="347974" y="290871"/>
                    <a:pt x="354041" y="284804"/>
                    <a:pt x="361536" y="284804"/>
                  </a:cubicBezTo>
                  <a:close/>
                  <a:moveTo>
                    <a:pt x="518428" y="281735"/>
                  </a:moveTo>
                  <a:cubicBezTo>
                    <a:pt x="527636" y="281735"/>
                    <a:pt x="535060" y="289158"/>
                    <a:pt x="535060" y="298366"/>
                  </a:cubicBezTo>
                  <a:cubicBezTo>
                    <a:pt x="535060" y="307574"/>
                    <a:pt x="527636" y="314998"/>
                    <a:pt x="518428" y="314998"/>
                  </a:cubicBezTo>
                  <a:cubicBezTo>
                    <a:pt x="509220" y="314998"/>
                    <a:pt x="501797" y="307574"/>
                    <a:pt x="501797" y="298366"/>
                  </a:cubicBezTo>
                  <a:cubicBezTo>
                    <a:pt x="501797" y="289158"/>
                    <a:pt x="509220" y="281735"/>
                    <a:pt x="518428" y="281735"/>
                  </a:cubicBezTo>
                  <a:close/>
                  <a:moveTo>
                    <a:pt x="596946" y="279950"/>
                  </a:moveTo>
                  <a:cubicBezTo>
                    <a:pt x="607082" y="279950"/>
                    <a:pt x="615362" y="288159"/>
                    <a:pt x="615362" y="298366"/>
                  </a:cubicBezTo>
                  <a:cubicBezTo>
                    <a:pt x="615362" y="308573"/>
                    <a:pt x="607082" y="316782"/>
                    <a:pt x="596946" y="316782"/>
                  </a:cubicBezTo>
                  <a:cubicBezTo>
                    <a:pt x="586810" y="316782"/>
                    <a:pt x="578530" y="308573"/>
                    <a:pt x="578530" y="298366"/>
                  </a:cubicBezTo>
                  <a:cubicBezTo>
                    <a:pt x="578530" y="288230"/>
                    <a:pt x="586739" y="279950"/>
                    <a:pt x="596946" y="279950"/>
                  </a:cubicBezTo>
                  <a:close/>
                  <a:moveTo>
                    <a:pt x="753766" y="275739"/>
                  </a:moveTo>
                  <a:cubicBezTo>
                    <a:pt x="766258" y="275739"/>
                    <a:pt x="776394" y="285875"/>
                    <a:pt x="776394" y="298366"/>
                  </a:cubicBezTo>
                  <a:cubicBezTo>
                    <a:pt x="776394" y="310858"/>
                    <a:pt x="766258" y="320994"/>
                    <a:pt x="753766" y="320994"/>
                  </a:cubicBezTo>
                  <a:cubicBezTo>
                    <a:pt x="741275" y="320994"/>
                    <a:pt x="731139" y="310858"/>
                    <a:pt x="731139" y="298366"/>
                  </a:cubicBezTo>
                  <a:cubicBezTo>
                    <a:pt x="731139" y="285875"/>
                    <a:pt x="741275" y="275739"/>
                    <a:pt x="753766" y="275739"/>
                  </a:cubicBezTo>
                  <a:close/>
                  <a:moveTo>
                    <a:pt x="832283" y="273241"/>
                  </a:moveTo>
                  <a:cubicBezTo>
                    <a:pt x="846131" y="273241"/>
                    <a:pt x="857337" y="284519"/>
                    <a:pt x="857337" y="298367"/>
                  </a:cubicBezTo>
                  <a:cubicBezTo>
                    <a:pt x="857337" y="312214"/>
                    <a:pt x="846059" y="323421"/>
                    <a:pt x="832283" y="323421"/>
                  </a:cubicBezTo>
                  <a:cubicBezTo>
                    <a:pt x="818436" y="323421"/>
                    <a:pt x="807229" y="312214"/>
                    <a:pt x="807229" y="298367"/>
                  </a:cubicBezTo>
                  <a:cubicBezTo>
                    <a:pt x="807229" y="284448"/>
                    <a:pt x="818436" y="273241"/>
                    <a:pt x="832283" y="273241"/>
                  </a:cubicBezTo>
                  <a:close/>
                  <a:moveTo>
                    <a:pt x="86939" y="249685"/>
                  </a:moveTo>
                  <a:cubicBezTo>
                    <a:pt x="92222" y="249685"/>
                    <a:pt x="96433" y="253968"/>
                    <a:pt x="96433" y="259179"/>
                  </a:cubicBezTo>
                  <a:cubicBezTo>
                    <a:pt x="96433" y="264389"/>
                    <a:pt x="92222" y="268601"/>
                    <a:pt x="86939" y="268672"/>
                  </a:cubicBezTo>
                  <a:cubicBezTo>
                    <a:pt x="81657" y="268672"/>
                    <a:pt x="77446" y="264389"/>
                    <a:pt x="77446" y="259179"/>
                  </a:cubicBezTo>
                  <a:cubicBezTo>
                    <a:pt x="77446" y="253896"/>
                    <a:pt x="81729" y="249685"/>
                    <a:pt x="86939" y="249685"/>
                  </a:cubicBezTo>
                  <a:close/>
                  <a:moveTo>
                    <a:pt x="165457" y="248686"/>
                  </a:moveTo>
                  <a:cubicBezTo>
                    <a:pt x="169097" y="248686"/>
                    <a:pt x="172309" y="250542"/>
                    <a:pt x="174165" y="253326"/>
                  </a:cubicBezTo>
                  <a:cubicBezTo>
                    <a:pt x="175307" y="254967"/>
                    <a:pt x="175950" y="257037"/>
                    <a:pt x="175950" y="259179"/>
                  </a:cubicBezTo>
                  <a:cubicBezTo>
                    <a:pt x="175950" y="261320"/>
                    <a:pt x="175307" y="263390"/>
                    <a:pt x="174165" y="265032"/>
                  </a:cubicBezTo>
                  <a:cubicBezTo>
                    <a:pt x="172238" y="267816"/>
                    <a:pt x="169026" y="269672"/>
                    <a:pt x="165457" y="269814"/>
                  </a:cubicBezTo>
                  <a:cubicBezTo>
                    <a:pt x="164672" y="269814"/>
                    <a:pt x="164029" y="269743"/>
                    <a:pt x="163315" y="269600"/>
                  </a:cubicBezTo>
                  <a:cubicBezTo>
                    <a:pt x="161317" y="269172"/>
                    <a:pt x="159461" y="268173"/>
                    <a:pt x="158033" y="266745"/>
                  </a:cubicBezTo>
                  <a:cubicBezTo>
                    <a:pt x="157534" y="266245"/>
                    <a:pt x="157105" y="265746"/>
                    <a:pt x="156748" y="265175"/>
                  </a:cubicBezTo>
                  <a:cubicBezTo>
                    <a:pt x="156035" y="264033"/>
                    <a:pt x="155464" y="262748"/>
                    <a:pt x="155178" y="261392"/>
                  </a:cubicBezTo>
                  <a:cubicBezTo>
                    <a:pt x="155035" y="260678"/>
                    <a:pt x="154964" y="259964"/>
                    <a:pt x="154964" y="259250"/>
                  </a:cubicBezTo>
                  <a:cubicBezTo>
                    <a:pt x="154964" y="258465"/>
                    <a:pt x="155035" y="257823"/>
                    <a:pt x="155178" y="257109"/>
                  </a:cubicBezTo>
                  <a:cubicBezTo>
                    <a:pt x="155464" y="255681"/>
                    <a:pt x="155963" y="254468"/>
                    <a:pt x="156748" y="253326"/>
                  </a:cubicBezTo>
                  <a:cubicBezTo>
                    <a:pt x="157105" y="252755"/>
                    <a:pt x="157534" y="252255"/>
                    <a:pt x="158033" y="251755"/>
                  </a:cubicBezTo>
                  <a:cubicBezTo>
                    <a:pt x="159461" y="250328"/>
                    <a:pt x="161245" y="249328"/>
                    <a:pt x="163315" y="248900"/>
                  </a:cubicBezTo>
                  <a:cubicBezTo>
                    <a:pt x="164029" y="248757"/>
                    <a:pt x="164743" y="248686"/>
                    <a:pt x="165457" y="248686"/>
                  </a:cubicBezTo>
                  <a:close/>
                  <a:moveTo>
                    <a:pt x="322349" y="246259"/>
                  </a:moveTo>
                  <a:cubicBezTo>
                    <a:pt x="324990" y="246259"/>
                    <a:pt x="327489" y="247116"/>
                    <a:pt x="329559" y="248472"/>
                  </a:cubicBezTo>
                  <a:cubicBezTo>
                    <a:pt x="332913" y="250827"/>
                    <a:pt x="335198" y="254753"/>
                    <a:pt x="335198" y="259179"/>
                  </a:cubicBezTo>
                  <a:cubicBezTo>
                    <a:pt x="335198" y="263604"/>
                    <a:pt x="332985" y="267530"/>
                    <a:pt x="329559" y="269886"/>
                  </a:cubicBezTo>
                  <a:cubicBezTo>
                    <a:pt x="327489" y="271313"/>
                    <a:pt x="324990" y="272098"/>
                    <a:pt x="322349" y="272098"/>
                  </a:cubicBezTo>
                  <a:cubicBezTo>
                    <a:pt x="321493" y="272098"/>
                    <a:pt x="320636" y="271956"/>
                    <a:pt x="319780" y="271813"/>
                  </a:cubicBezTo>
                  <a:cubicBezTo>
                    <a:pt x="313927" y="270599"/>
                    <a:pt x="309501" y="265389"/>
                    <a:pt x="309501" y="259179"/>
                  </a:cubicBezTo>
                  <a:cubicBezTo>
                    <a:pt x="309501" y="252969"/>
                    <a:pt x="313927" y="247758"/>
                    <a:pt x="319780" y="246545"/>
                  </a:cubicBezTo>
                  <a:cubicBezTo>
                    <a:pt x="320565" y="246330"/>
                    <a:pt x="321493" y="246259"/>
                    <a:pt x="322349" y="246259"/>
                  </a:cubicBezTo>
                  <a:close/>
                  <a:moveTo>
                    <a:pt x="400795" y="244903"/>
                  </a:moveTo>
                  <a:cubicBezTo>
                    <a:pt x="408718" y="244903"/>
                    <a:pt x="415071" y="251327"/>
                    <a:pt x="415071" y="259179"/>
                  </a:cubicBezTo>
                  <a:cubicBezTo>
                    <a:pt x="415071" y="267031"/>
                    <a:pt x="408647" y="273455"/>
                    <a:pt x="400795" y="273455"/>
                  </a:cubicBezTo>
                  <a:cubicBezTo>
                    <a:pt x="392943" y="273455"/>
                    <a:pt x="386519" y="267031"/>
                    <a:pt x="386519" y="259179"/>
                  </a:cubicBezTo>
                  <a:cubicBezTo>
                    <a:pt x="386519" y="251256"/>
                    <a:pt x="392943" y="244903"/>
                    <a:pt x="400795" y="244903"/>
                  </a:cubicBezTo>
                  <a:close/>
                  <a:moveTo>
                    <a:pt x="557687" y="241691"/>
                  </a:moveTo>
                  <a:cubicBezTo>
                    <a:pt x="567323" y="241691"/>
                    <a:pt x="575175" y="249543"/>
                    <a:pt x="575175" y="259179"/>
                  </a:cubicBezTo>
                  <a:cubicBezTo>
                    <a:pt x="575175" y="268815"/>
                    <a:pt x="567323" y="276667"/>
                    <a:pt x="557687" y="276667"/>
                  </a:cubicBezTo>
                  <a:cubicBezTo>
                    <a:pt x="548051" y="276667"/>
                    <a:pt x="540199" y="268815"/>
                    <a:pt x="540199" y="259179"/>
                  </a:cubicBezTo>
                  <a:cubicBezTo>
                    <a:pt x="540199" y="249543"/>
                    <a:pt x="548051" y="241691"/>
                    <a:pt x="557687" y="241691"/>
                  </a:cubicBezTo>
                  <a:close/>
                  <a:moveTo>
                    <a:pt x="636061" y="239764"/>
                  </a:moveTo>
                  <a:cubicBezTo>
                    <a:pt x="642771" y="239764"/>
                    <a:pt x="648695" y="243190"/>
                    <a:pt x="652193" y="248330"/>
                  </a:cubicBezTo>
                  <a:cubicBezTo>
                    <a:pt x="654263" y="251399"/>
                    <a:pt x="655476" y="255182"/>
                    <a:pt x="655476" y="259179"/>
                  </a:cubicBezTo>
                  <a:cubicBezTo>
                    <a:pt x="655476" y="263177"/>
                    <a:pt x="654263" y="266960"/>
                    <a:pt x="652193" y="270029"/>
                  </a:cubicBezTo>
                  <a:cubicBezTo>
                    <a:pt x="648695" y="275168"/>
                    <a:pt x="642842" y="278594"/>
                    <a:pt x="636061" y="278594"/>
                  </a:cubicBezTo>
                  <a:cubicBezTo>
                    <a:pt x="634705" y="278594"/>
                    <a:pt x="633420" y="278452"/>
                    <a:pt x="632135" y="278166"/>
                  </a:cubicBezTo>
                  <a:cubicBezTo>
                    <a:pt x="628352" y="277381"/>
                    <a:pt x="624997" y="275525"/>
                    <a:pt x="622356" y="272884"/>
                  </a:cubicBezTo>
                  <a:cubicBezTo>
                    <a:pt x="621500" y="272028"/>
                    <a:pt x="620715" y="271028"/>
                    <a:pt x="620001" y="270029"/>
                  </a:cubicBezTo>
                  <a:cubicBezTo>
                    <a:pt x="618573" y="267959"/>
                    <a:pt x="617574" y="265603"/>
                    <a:pt x="617074" y="263105"/>
                  </a:cubicBezTo>
                  <a:cubicBezTo>
                    <a:pt x="616789" y="261820"/>
                    <a:pt x="616646" y="260535"/>
                    <a:pt x="616646" y="259179"/>
                  </a:cubicBezTo>
                  <a:cubicBezTo>
                    <a:pt x="616646" y="257823"/>
                    <a:pt x="616789" y="256538"/>
                    <a:pt x="617074" y="255253"/>
                  </a:cubicBezTo>
                  <a:cubicBezTo>
                    <a:pt x="617574" y="252755"/>
                    <a:pt x="618573" y="250400"/>
                    <a:pt x="620001" y="248330"/>
                  </a:cubicBezTo>
                  <a:cubicBezTo>
                    <a:pt x="620715" y="247330"/>
                    <a:pt x="621500" y="246331"/>
                    <a:pt x="622356" y="245474"/>
                  </a:cubicBezTo>
                  <a:cubicBezTo>
                    <a:pt x="624926" y="242833"/>
                    <a:pt x="628352" y="240977"/>
                    <a:pt x="632135" y="240192"/>
                  </a:cubicBezTo>
                  <a:cubicBezTo>
                    <a:pt x="633420" y="239907"/>
                    <a:pt x="634705" y="239764"/>
                    <a:pt x="636061" y="239764"/>
                  </a:cubicBezTo>
                  <a:close/>
                  <a:moveTo>
                    <a:pt x="793025" y="235338"/>
                  </a:moveTo>
                  <a:cubicBezTo>
                    <a:pt x="797950" y="235338"/>
                    <a:pt x="802590" y="236837"/>
                    <a:pt x="806373" y="239407"/>
                  </a:cubicBezTo>
                  <a:cubicBezTo>
                    <a:pt x="812725" y="243689"/>
                    <a:pt x="816865" y="250970"/>
                    <a:pt x="816865" y="259179"/>
                  </a:cubicBezTo>
                  <a:cubicBezTo>
                    <a:pt x="816865" y="267387"/>
                    <a:pt x="812654" y="274597"/>
                    <a:pt x="806373" y="278951"/>
                  </a:cubicBezTo>
                  <a:cubicBezTo>
                    <a:pt x="802518" y="281521"/>
                    <a:pt x="797950" y="283020"/>
                    <a:pt x="793025" y="283020"/>
                  </a:cubicBezTo>
                  <a:cubicBezTo>
                    <a:pt x="791383" y="283020"/>
                    <a:pt x="789813" y="282805"/>
                    <a:pt x="788242" y="282520"/>
                  </a:cubicBezTo>
                  <a:cubicBezTo>
                    <a:pt x="777321" y="280307"/>
                    <a:pt x="769184" y="270671"/>
                    <a:pt x="769184" y="259179"/>
                  </a:cubicBezTo>
                  <a:cubicBezTo>
                    <a:pt x="769184" y="247687"/>
                    <a:pt x="777393" y="238050"/>
                    <a:pt x="788242" y="235838"/>
                  </a:cubicBezTo>
                  <a:cubicBezTo>
                    <a:pt x="789741" y="235481"/>
                    <a:pt x="791383" y="235338"/>
                    <a:pt x="793025" y="235338"/>
                  </a:cubicBezTo>
                  <a:close/>
                  <a:moveTo>
                    <a:pt x="871470" y="232768"/>
                  </a:moveTo>
                  <a:cubicBezTo>
                    <a:pt x="886032" y="232768"/>
                    <a:pt x="897881" y="244617"/>
                    <a:pt x="897881" y="259178"/>
                  </a:cubicBezTo>
                  <a:cubicBezTo>
                    <a:pt x="897881" y="273740"/>
                    <a:pt x="886032" y="285589"/>
                    <a:pt x="871470" y="285589"/>
                  </a:cubicBezTo>
                  <a:cubicBezTo>
                    <a:pt x="856909" y="285589"/>
                    <a:pt x="845060" y="273740"/>
                    <a:pt x="845060" y="259178"/>
                  </a:cubicBezTo>
                  <a:cubicBezTo>
                    <a:pt x="845060" y="244617"/>
                    <a:pt x="856909" y="232768"/>
                    <a:pt x="871470" y="232768"/>
                  </a:cubicBezTo>
                  <a:close/>
                  <a:moveTo>
                    <a:pt x="126198" y="209927"/>
                  </a:moveTo>
                  <a:cubicBezTo>
                    <a:pt x="131694" y="209927"/>
                    <a:pt x="136191" y="214424"/>
                    <a:pt x="136191" y="219920"/>
                  </a:cubicBezTo>
                  <a:cubicBezTo>
                    <a:pt x="136191" y="225416"/>
                    <a:pt x="131694" y="229913"/>
                    <a:pt x="126198" y="229913"/>
                  </a:cubicBezTo>
                  <a:cubicBezTo>
                    <a:pt x="120631" y="229913"/>
                    <a:pt x="116205" y="225416"/>
                    <a:pt x="116205" y="219920"/>
                  </a:cubicBezTo>
                  <a:cubicBezTo>
                    <a:pt x="116205" y="214353"/>
                    <a:pt x="120702" y="209927"/>
                    <a:pt x="126198" y="209927"/>
                  </a:cubicBezTo>
                  <a:close/>
                  <a:moveTo>
                    <a:pt x="204644" y="208856"/>
                  </a:moveTo>
                  <a:cubicBezTo>
                    <a:pt x="210782" y="208856"/>
                    <a:pt x="215708" y="213853"/>
                    <a:pt x="215708" y="219920"/>
                  </a:cubicBezTo>
                  <a:cubicBezTo>
                    <a:pt x="215708" y="226058"/>
                    <a:pt x="210782" y="230984"/>
                    <a:pt x="204644" y="230984"/>
                  </a:cubicBezTo>
                  <a:cubicBezTo>
                    <a:pt x="198505" y="230984"/>
                    <a:pt x="193580" y="225987"/>
                    <a:pt x="193580" y="219920"/>
                  </a:cubicBezTo>
                  <a:cubicBezTo>
                    <a:pt x="193580" y="213781"/>
                    <a:pt x="198577" y="208856"/>
                    <a:pt x="204644" y="208856"/>
                  </a:cubicBezTo>
                  <a:close/>
                  <a:moveTo>
                    <a:pt x="361536" y="206358"/>
                  </a:moveTo>
                  <a:cubicBezTo>
                    <a:pt x="369031" y="206358"/>
                    <a:pt x="375098" y="212425"/>
                    <a:pt x="375098" y="219920"/>
                  </a:cubicBezTo>
                  <a:cubicBezTo>
                    <a:pt x="375098" y="227415"/>
                    <a:pt x="369031" y="233482"/>
                    <a:pt x="361536" y="233482"/>
                  </a:cubicBezTo>
                  <a:cubicBezTo>
                    <a:pt x="354041" y="233482"/>
                    <a:pt x="347974" y="227415"/>
                    <a:pt x="347974" y="219920"/>
                  </a:cubicBezTo>
                  <a:cubicBezTo>
                    <a:pt x="347974" y="212425"/>
                    <a:pt x="354041" y="206358"/>
                    <a:pt x="361536" y="206358"/>
                  </a:cubicBezTo>
                  <a:close/>
                  <a:moveTo>
                    <a:pt x="440054" y="204930"/>
                  </a:moveTo>
                  <a:cubicBezTo>
                    <a:pt x="448334" y="204930"/>
                    <a:pt x="455043" y="211640"/>
                    <a:pt x="455043" y="219920"/>
                  </a:cubicBezTo>
                  <a:cubicBezTo>
                    <a:pt x="455043" y="228200"/>
                    <a:pt x="448262" y="234981"/>
                    <a:pt x="440054" y="234909"/>
                  </a:cubicBezTo>
                  <a:cubicBezTo>
                    <a:pt x="431774" y="234909"/>
                    <a:pt x="425064" y="228200"/>
                    <a:pt x="425064" y="219920"/>
                  </a:cubicBezTo>
                  <a:cubicBezTo>
                    <a:pt x="425064" y="211640"/>
                    <a:pt x="431774" y="204930"/>
                    <a:pt x="440054" y="204930"/>
                  </a:cubicBezTo>
                  <a:close/>
                  <a:moveTo>
                    <a:pt x="596946" y="201504"/>
                  </a:moveTo>
                  <a:cubicBezTo>
                    <a:pt x="607082" y="201504"/>
                    <a:pt x="615362" y="209713"/>
                    <a:pt x="615362" y="219920"/>
                  </a:cubicBezTo>
                  <a:cubicBezTo>
                    <a:pt x="615362" y="230127"/>
                    <a:pt x="607082" y="238407"/>
                    <a:pt x="596946" y="238336"/>
                  </a:cubicBezTo>
                  <a:cubicBezTo>
                    <a:pt x="586810" y="238336"/>
                    <a:pt x="578530" y="230127"/>
                    <a:pt x="578530" y="219920"/>
                  </a:cubicBezTo>
                  <a:cubicBezTo>
                    <a:pt x="578530" y="209784"/>
                    <a:pt x="586739" y="201504"/>
                    <a:pt x="596946" y="201504"/>
                  </a:cubicBezTo>
                  <a:close/>
                  <a:moveTo>
                    <a:pt x="675321" y="199506"/>
                  </a:moveTo>
                  <a:cubicBezTo>
                    <a:pt x="686598" y="199506"/>
                    <a:pt x="695735" y="208643"/>
                    <a:pt x="695735" y="219921"/>
                  </a:cubicBezTo>
                  <a:cubicBezTo>
                    <a:pt x="695735" y="231199"/>
                    <a:pt x="686598" y="240407"/>
                    <a:pt x="675321" y="240335"/>
                  </a:cubicBezTo>
                  <a:cubicBezTo>
                    <a:pt x="664043" y="240335"/>
                    <a:pt x="654906" y="231199"/>
                    <a:pt x="654906" y="219921"/>
                  </a:cubicBezTo>
                  <a:cubicBezTo>
                    <a:pt x="654906" y="208643"/>
                    <a:pt x="664043" y="199506"/>
                    <a:pt x="675321" y="199506"/>
                  </a:cubicBezTo>
                  <a:close/>
                  <a:moveTo>
                    <a:pt x="832283" y="194866"/>
                  </a:moveTo>
                  <a:cubicBezTo>
                    <a:pt x="846131" y="194866"/>
                    <a:pt x="857337" y="206073"/>
                    <a:pt x="857337" y="219920"/>
                  </a:cubicBezTo>
                  <a:cubicBezTo>
                    <a:pt x="857337" y="233768"/>
                    <a:pt x="846059" y="245046"/>
                    <a:pt x="832283" y="245046"/>
                  </a:cubicBezTo>
                  <a:cubicBezTo>
                    <a:pt x="818436" y="245046"/>
                    <a:pt x="807229" y="233768"/>
                    <a:pt x="807229" y="219920"/>
                  </a:cubicBezTo>
                  <a:cubicBezTo>
                    <a:pt x="807229" y="206073"/>
                    <a:pt x="818436" y="194866"/>
                    <a:pt x="832283" y="194866"/>
                  </a:cubicBezTo>
                  <a:close/>
                  <a:moveTo>
                    <a:pt x="165529" y="170240"/>
                  </a:moveTo>
                  <a:cubicBezTo>
                    <a:pt x="169169" y="170240"/>
                    <a:pt x="172381" y="172096"/>
                    <a:pt x="174237" y="174880"/>
                  </a:cubicBezTo>
                  <a:cubicBezTo>
                    <a:pt x="175379" y="176521"/>
                    <a:pt x="176022" y="178591"/>
                    <a:pt x="176022" y="180733"/>
                  </a:cubicBezTo>
                  <a:cubicBezTo>
                    <a:pt x="176022" y="182160"/>
                    <a:pt x="175665" y="183517"/>
                    <a:pt x="175165" y="184801"/>
                  </a:cubicBezTo>
                  <a:cubicBezTo>
                    <a:pt x="174879" y="185444"/>
                    <a:pt x="174523" y="186015"/>
                    <a:pt x="174166" y="186586"/>
                  </a:cubicBezTo>
                  <a:cubicBezTo>
                    <a:pt x="173737" y="187157"/>
                    <a:pt x="173309" y="187657"/>
                    <a:pt x="173024" y="188299"/>
                  </a:cubicBezTo>
                  <a:cubicBezTo>
                    <a:pt x="171096" y="190226"/>
                    <a:pt x="168527" y="191368"/>
                    <a:pt x="165600" y="191368"/>
                  </a:cubicBezTo>
                  <a:cubicBezTo>
                    <a:pt x="164815" y="191368"/>
                    <a:pt x="164173" y="191297"/>
                    <a:pt x="163459" y="191154"/>
                  </a:cubicBezTo>
                  <a:cubicBezTo>
                    <a:pt x="161460" y="190726"/>
                    <a:pt x="159604" y="189727"/>
                    <a:pt x="158177" y="188299"/>
                  </a:cubicBezTo>
                  <a:cubicBezTo>
                    <a:pt x="157677" y="187799"/>
                    <a:pt x="157249" y="187300"/>
                    <a:pt x="156892" y="186729"/>
                  </a:cubicBezTo>
                  <a:cubicBezTo>
                    <a:pt x="156464" y="186158"/>
                    <a:pt x="156178" y="185587"/>
                    <a:pt x="155893" y="184944"/>
                  </a:cubicBezTo>
                  <a:cubicBezTo>
                    <a:pt x="155607" y="184302"/>
                    <a:pt x="155393" y="183659"/>
                    <a:pt x="155250" y="182946"/>
                  </a:cubicBezTo>
                  <a:cubicBezTo>
                    <a:pt x="155107" y="182232"/>
                    <a:pt x="155036" y="181518"/>
                    <a:pt x="155036" y="180804"/>
                  </a:cubicBezTo>
                  <a:cubicBezTo>
                    <a:pt x="155036" y="180019"/>
                    <a:pt x="155107" y="179377"/>
                    <a:pt x="155250" y="178663"/>
                  </a:cubicBezTo>
                  <a:cubicBezTo>
                    <a:pt x="155536" y="177235"/>
                    <a:pt x="156035" y="176022"/>
                    <a:pt x="156820" y="174880"/>
                  </a:cubicBezTo>
                  <a:cubicBezTo>
                    <a:pt x="157177" y="174309"/>
                    <a:pt x="157606" y="173809"/>
                    <a:pt x="158105" y="173309"/>
                  </a:cubicBezTo>
                  <a:cubicBezTo>
                    <a:pt x="159533" y="171882"/>
                    <a:pt x="161317" y="170882"/>
                    <a:pt x="163387" y="170454"/>
                  </a:cubicBezTo>
                  <a:cubicBezTo>
                    <a:pt x="164101" y="170311"/>
                    <a:pt x="164815" y="170240"/>
                    <a:pt x="165529" y="170240"/>
                  </a:cubicBezTo>
                  <a:close/>
                  <a:moveTo>
                    <a:pt x="243903" y="169098"/>
                  </a:moveTo>
                  <a:cubicBezTo>
                    <a:pt x="250327" y="169098"/>
                    <a:pt x="255538" y="174309"/>
                    <a:pt x="255538" y="180733"/>
                  </a:cubicBezTo>
                  <a:cubicBezTo>
                    <a:pt x="255538" y="182303"/>
                    <a:pt x="255181" y="183874"/>
                    <a:pt x="254610" y="185230"/>
                  </a:cubicBezTo>
                  <a:cubicBezTo>
                    <a:pt x="253967" y="186657"/>
                    <a:pt x="253182" y="187871"/>
                    <a:pt x="252111" y="188942"/>
                  </a:cubicBezTo>
                  <a:cubicBezTo>
                    <a:pt x="250041" y="191083"/>
                    <a:pt x="247115" y="192368"/>
                    <a:pt x="243903" y="192368"/>
                  </a:cubicBezTo>
                  <a:cubicBezTo>
                    <a:pt x="240691" y="192368"/>
                    <a:pt x="237764" y="191012"/>
                    <a:pt x="235694" y="188942"/>
                  </a:cubicBezTo>
                  <a:cubicBezTo>
                    <a:pt x="234624" y="187871"/>
                    <a:pt x="233767" y="186586"/>
                    <a:pt x="233196" y="185230"/>
                  </a:cubicBezTo>
                  <a:cubicBezTo>
                    <a:pt x="232625" y="183874"/>
                    <a:pt x="232268" y="182303"/>
                    <a:pt x="232268" y="180733"/>
                  </a:cubicBezTo>
                  <a:cubicBezTo>
                    <a:pt x="232268" y="174309"/>
                    <a:pt x="237479" y="169098"/>
                    <a:pt x="243903" y="169098"/>
                  </a:cubicBezTo>
                  <a:close/>
                  <a:moveTo>
                    <a:pt x="400795" y="166385"/>
                  </a:moveTo>
                  <a:cubicBezTo>
                    <a:pt x="408718" y="166385"/>
                    <a:pt x="415071" y="172809"/>
                    <a:pt x="415071" y="180661"/>
                  </a:cubicBezTo>
                  <a:cubicBezTo>
                    <a:pt x="415071" y="182660"/>
                    <a:pt x="414642" y="184515"/>
                    <a:pt x="413929" y="186229"/>
                  </a:cubicBezTo>
                  <a:cubicBezTo>
                    <a:pt x="413215" y="187942"/>
                    <a:pt x="412144" y="189512"/>
                    <a:pt x="410859" y="190797"/>
                  </a:cubicBezTo>
                  <a:cubicBezTo>
                    <a:pt x="408290" y="193438"/>
                    <a:pt x="404721" y="195008"/>
                    <a:pt x="400795" y="195008"/>
                  </a:cubicBezTo>
                  <a:cubicBezTo>
                    <a:pt x="396869" y="195008"/>
                    <a:pt x="393300" y="193366"/>
                    <a:pt x="390730" y="190797"/>
                  </a:cubicBezTo>
                  <a:cubicBezTo>
                    <a:pt x="389446" y="189441"/>
                    <a:pt x="388375" y="187942"/>
                    <a:pt x="387661" y="186229"/>
                  </a:cubicBezTo>
                  <a:cubicBezTo>
                    <a:pt x="386947" y="184515"/>
                    <a:pt x="386519" y="182660"/>
                    <a:pt x="386519" y="180661"/>
                  </a:cubicBezTo>
                  <a:cubicBezTo>
                    <a:pt x="386519" y="172738"/>
                    <a:pt x="392943" y="166385"/>
                    <a:pt x="400795" y="166385"/>
                  </a:cubicBezTo>
                  <a:close/>
                  <a:moveTo>
                    <a:pt x="479098" y="164815"/>
                  </a:moveTo>
                  <a:cubicBezTo>
                    <a:pt x="484594" y="164815"/>
                    <a:pt x="489376" y="167599"/>
                    <a:pt x="492232" y="171810"/>
                  </a:cubicBezTo>
                  <a:cubicBezTo>
                    <a:pt x="493945" y="174380"/>
                    <a:pt x="494944" y="177378"/>
                    <a:pt x="494944" y="180661"/>
                  </a:cubicBezTo>
                  <a:cubicBezTo>
                    <a:pt x="494944" y="182803"/>
                    <a:pt x="494516" y="184873"/>
                    <a:pt x="493731" y="186800"/>
                  </a:cubicBezTo>
                  <a:cubicBezTo>
                    <a:pt x="493374" y="187799"/>
                    <a:pt x="492874" y="188656"/>
                    <a:pt x="492303" y="189512"/>
                  </a:cubicBezTo>
                  <a:cubicBezTo>
                    <a:pt x="491732" y="190369"/>
                    <a:pt x="491090" y="191154"/>
                    <a:pt x="490304" y="191939"/>
                  </a:cubicBezTo>
                  <a:cubicBezTo>
                    <a:pt x="487449" y="194794"/>
                    <a:pt x="483452" y="196579"/>
                    <a:pt x="479098" y="196579"/>
                  </a:cubicBezTo>
                  <a:cubicBezTo>
                    <a:pt x="477956" y="196579"/>
                    <a:pt x="476885" y="196436"/>
                    <a:pt x="475886" y="196222"/>
                  </a:cubicBezTo>
                  <a:cubicBezTo>
                    <a:pt x="472816" y="195651"/>
                    <a:pt x="470033" y="194081"/>
                    <a:pt x="467891" y="191939"/>
                  </a:cubicBezTo>
                  <a:cubicBezTo>
                    <a:pt x="467177" y="191225"/>
                    <a:pt x="466535" y="190440"/>
                    <a:pt x="465964" y="189584"/>
                  </a:cubicBezTo>
                  <a:cubicBezTo>
                    <a:pt x="465393" y="188727"/>
                    <a:pt x="464965" y="187799"/>
                    <a:pt x="464536" y="186871"/>
                  </a:cubicBezTo>
                  <a:cubicBezTo>
                    <a:pt x="464108" y="185872"/>
                    <a:pt x="463823" y="184873"/>
                    <a:pt x="463608" y="183873"/>
                  </a:cubicBezTo>
                  <a:cubicBezTo>
                    <a:pt x="463466" y="182803"/>
                    <a:pt x="463323" y="181732"/>
                    <a:pt x="463323" y="180661"/>
                  </a:cubicBezTo>
                  <a:cubicBezTo>
                    <a:pt x="463323" y="179519"/>
                    <a:pt x="463394" y="178449"/>
                    <a:pt x="463608" y="177449"/>
                  </a:cubicBezTo>
                  <a:cubicBezTo>
                    <a:pt x="464037" y="175379"/>
                    <a:pt x="464822" y="173523"/>
                    <a:pt x="465964" y="171810"/>
                  </a:cubicBezTo>
                  <a:cubicBezTo>
                    <a:pt x="466535" y="170954"/>
                    <a:pt x="467177" y="170168"/>
                    <a:pt x="467891" y="169455"/>
                  </a:cubicBezTo>
                  <a:cubicBezTo>
                    <a:pt x="470033" y="167313"/>
                    <a:pt x="472816" y="165814"/>
                    <a:pt x="475886" y="165172"/>
                  </a:cubicBezTo>
                  <a:cubicBezTo>
                    <a:pt x="476956" y="164958"/>
                    <a:pt x="478027" y="164815"/>
                    <a:pt x="479098" y="164815"/>
                  </a:cubicBezTo>
                  <a:close/>
                  <a:moveTo>
                    <a:pt x="636061" y="161317"/>
                  </a:moveTo>
                  <a:cubicBezTo>
                    <a:pt x="642771" y="161317"/>
                    <a:pt x="648695" y="164743"/>
                    <a:pt x="652193" y="169883"/>
                  </a:cubicBezTo>
                  <a:cubicBezTo>
                    <a:pt x="654263" y="172952"/>
                    <a:pt x="655476" y="176735"/>
                    <a:pt x="655476" y="180732"/>
                  </a:cubicBezTo>
                  <a:cubicBezTo>
                    <a:pt x="655476" y="183445"/>
                    <a:pt x="654977" y="185943"/>
                    <a:pt x="653977" y="188298"/>
                  </a:cubicBezTo>
                  <a:cubicBezTo>
                    <a:pt x="653478" y="189441"/>
                    <a:pt x="652907" y="190583"/>
                    <a:pt x="652193" y="191582"/>
                  </a:cubicBezTo>
                  <a:cubicBezTo>
                    <a:pt x="651479" y="192581"/>
                    <a:pt x="650694" y="193581"/>
                    <a:pt x="649766" y="194437"/>
                  </a:cubicBezTo>
                  <a:cubicBezTo>
                    <a:pt x="646268" y="198006"/>
                    <a:pt x="641415" y="200148"/>
                    <a:pt x="636061" y="200148"/>
                  </a:cubicBezTo>
                  <a:cubicBezTo>
                    <a:pt x="634705" y="200148"/>
                    <a:pt x="633420" y="200005"/>
                    <a:pt x="632135" y="199719"/>
                  </a:cubicBezTo>
                  <a:cubicBezTo>
                    <a:pt x="628352" y="198934"/>
                    <a:pt x="624997" y="197078"/>
                    <a:pt x="622356" y="194437"/>
                  </a:cubicBezTo>
                  <a:cubicBezTo>
                    <a:pt x="621500" y="193581"/>
                    <a:pt x="620715" y="192581"/>
                    <a:pt x="620001" y="191582"/>
                  </a:cubicBezTo>
                  <a:cubicBezTo>
                    <a:pt x="619287" y="190583"/>
                    <a:pt x="618716" y="189441"/>
                    <a:pt x="618216" y="188298"/>
                  </a:cubicBezTo>
                  <a:cubicBezTo>
                    <a:pt x="617717" y="187156"/>
                    <a:pt x="617360" y="185943"/>
                    <a:pt x="617074" y="184658"/>
                  </a:cubicBezTo>
                  <a:cubicBezTo>
                    <a:pt x="616789" y="183373"/>
                    <a:pt x="616646" y="182088"/>
                    <a:pt x="616646" y="180732"/>
                  </a:cubicBezTo>
                  <a:cubicBezTo>
                    <a:pt x="616646" y="179376"/>
                    <a:pt x="616789" y="178091"/>
                    <a:pt x="617074" y="176806"/>
                  </a:cubicBezTo>
                  <a:cubicBezTo>
                    <a:pt x="617574" y="174308"/>
                    <a:pt x="618573" y="171953"/>
                    <a:pt x="620001" y="169883"/>
                  </a:cubicBezTo>
                  <a:cubicBezTo>
                    <a:pt x="620715" y="168883"/>
                    <a:pt x="621500" y="167884"/>
                    <a:pt x="622356" y="167027"/>
                  </a:cubicBezTo>
                  <a:cubicBezTo>
                    <a:pt x="624926" y="164386"/>
                    <a:pt x="628352" y="162530"/>
                    <a:pt x="632135" y="161745"/>
                  </a:cubicBezTo>
                  <a:cubicBezTo>
                    <a:pt x="633420" y="161460"/>
                    <a:pt x="634705" y="161317"/>
                    <a:pt x="636061" y="161317"/>
                  </a:cubicBezTo>
                  <a:close/>
                  <a:moveTo>
                    <a:pt x="714579" y="159247"/>
                  </a:moveTo>
                  <a:cubicBezTo>
                    <a:pt x="726428" y="159247"/>
                    <a:pt x="736064" y="168883"/>
                    <a:pt x="736064" y="180732"/>
                  </a:cubicBezTo>
                  <a:cubicBezTo>
                    <a:pt x="736064" y="183659"/>
                    <a:pt x="735422" y="186514"/>
                    <a:pt x="734351" y="189084"/>
                  </a:cubicBezTo>
                  <a:cubicBezTo>
                    <a:pt x="733281" y="191653"/>
                    <a:pt x="731710" y="193937"/>
                    <a:pt x="729854" y="195936"/>
                  </a:cubicBezTo>
                  <a:cubicBezTo>
                    <a:pt x="726000" y="199791"/>
                    <a:pt x="720575" y="202218"/>
                    <a:pt x="714651" y="202218"/>
                  </a:cubicBezTo>
                  <a:cubicBezTo>
                    <a:pt x="708726" y="202218"/>
                    <a:pt x="703373" y="199862"/>
                    <a:pt x="699447" y="195936"/>
                  </a:cubicBezTo>
                  <a:cubicBezTo>
                    <a:pt x="697448" y="194009"/>
                    <a:pt x="695878" y="191653"/>
                    <a:pt x="694807" y="189084"/>
                  </a:cubicBezTo>
                  <a:cubicBezTo>
                    <a:pt x="693665" y="186514"/>
                    <a:pt x="693094" y="183730"/>
                    <a:pt x="693094" y="180732"/>
                  </a:cubicBezTo>
                  <a:cubicBezTo>
                    <a:pt x="693094" y="168883"/>
                    <a:pt x="702730" y="159247"/>
                    <a:pt x="714579" y="159247"/>
                  </a:cubicBezTo>
                  <a:close/>
                  <a:moveTo>
                    <a:pt x="871470" y="154322"/>
                  </a:moveTo>
                  <a:cubicBezTo>
                    <a:pt x="886032" y="154322"/>
                    <a:pt x="897881" y="166171"/>
                    <a:pt x="897881" y="180732"/>
                  </a:cubicBezTo>
                  <a:cubicBezTo>
                    <a:pt x="897881" y="184373"/>
                    <a:pt x="897167" y="187870"/>
                    <a:pt x="895811" y="191011"/>
                  </a:cubicBezTo>
                  <a:cubicBezTo>
                    <a:pt x="894455" y="194152"/>
                    <a:pt x="892527" y="197007"/>
                    <a:pt x="890172" y="199434"/>
                  </a:cubicBezTo>
                  <a:cubicBezTo>
                    <a:pt x="885389" y="204216"/>
                    <a:pt x="878751" y="207143"/>
                    <a:pt x="871470" y="207143"/>
                  </a:cubicBezTo>
                  <a:cubicBezTo>
                    <a:pt x="864118" y="207143"/>
                    <a:pt x="857551" y="204216"/>
                    <a:pt x="852769" y="199434"/>
                  </a:cubicBezTo>
                  <a:cubicBezTo>
                    <a:pt x="850413" y="197007"/>
                    <a:pt x="848486" y="194152"/>
                    <a:pt x="847130" y="191011"/>
                  </a:cubicBezTo>
                  <a:cubicBezTo>
                    <a:pt x="845774" y="187870"/>
                    <a:pt x="845060" y="184373"/>
                    <a:pt x="845060" y="180732"/>
                  </a:cubicBezTo>
                  <a:cubicBezTo>
                    <a:pt x="845060" y="166171"/>
                    <a:pt x="856909" y="154322"/>
                    <a:pt x="871470" y="154322"/>
                  </a:cubicBezTo>
                  <a:close/>
                  <a:moveTo>
                    <a:pt x="126198" y="131481"/>
                  </a:moveTo>
                  <a:cubicBezTo>
                    <a:pt x="131694" y="131481"/>
                    <a:pt x="136191" y="135978"/>
                    <a:pt x="136191" y="141474"/>
                  </a:cubicBezTo>
                  <a:cubicBezTo>
                    <a:pt x="136191" y="146970"/>
                    <a:pt x="131694" y="151467"/>
                    <a:pt x="126198" y="151467"/>
                  </a:cubicBezTo>
                  <a:cubicBezTo>
                    <a:pt x="120631" y="151467"/>
                    <a:pt x="116205" y="146970"/>
                    <a:pt x="116205" y="141474"/>
                  </a:cubicBezTo>
                  <a:cubicBezTo>
                    <a:pt x="116205" y="135907"/>
                    <a:pt x="120702" y="131481"/>
                    <a:pt x="126198" y="131481"/>
                  </a:cubicBezTo>
                  <a:close/>
                  <a:moveTo>
                    <a:pt x="204644" y="130410"/>
                  </a:moveTo>
                  <a:cubicBezTo>
                    <a:pt x="210782" y="130410"/>
                    <a:pt x="215708" y="135407"/>
                    <a:pt x="215708" y="141474"/>
                  </a:cubicBezTo>
                  <a:cubicBezTo>
                    <a:pt x="215708" y="147612"/>
                    <a:pt x="210782" y="152538"/>
                    <a:pt x="204644" y="152538"/>
                  </a:cubicBezTo>
                  <a:cubicBezTo>
                    <a:pt x="198505" y="152538"/>
                    <a:pt x="193580" y="147541"/>
                    <a:pt x="193580" y="141474"/>
                  </a:cubicBezTo>
                  <a:cubicBezTo>
                    <a:pt x="193580" y="135335"/>
                    <a:pt x="198577" y="130410"/>
                    <a:pt x="204644" y="130410"/>
                  </a:cubicBezTo>
                  <a:close/>
                  <a:moveTo>
                    <a:pt x="361536" y="127912"/>
                  </a:moveTo>
                  <a:cubicBezTo>
                    <a:pt x="369031" y="127912"/>
                    <a:pt x="375098" y="133979"/>
                    <a:pt x="375098" y="141474"/>
                  </a:cubicBezTo>
                  <a:cubicBezTo>
                    <a:pt x="375098" y="148969"/>
                    <a:pt x="369031" y="155036"/>
                    <a:pt x="361536" y="155036"/>
                  </a:cubicBezTo>
                  <a:cubicBezTo>
                    <a:pt x="354041" y="155036"/>
                    <a:pt x="347974" y="148969"/>
                    <a:pt x="347974" y="141474"/>
                  </a:cubicBezTo>
                  <a:cubicBezTo>
                    <a:pt x="347974" y="133979"/>
                    <a:pt x="354041" y="127912"/>
                    <a:pt x="361536" y="127912"/>
                  </a:cubicBezTo>
                  <a:close/>
                  <a:moveTo>
                    <a:pt x="440054" y="126484"/>
                  </a:moveTo>
                  <a:cubicBezTo>
                    <a:pt x="448334" y="126484"/>
                    <a:pt x="455043" y="133194"/>
                    <a:pt x="455043" y="141474"/>
                  </a:cubicBezTo>
                  <a:cubicBezTo>
                    <a:pt x="455043" y="149754"/>
                    <a:pt x="448262" y="156535"/>
                    <a:pt x="440054" y="156463"/>
                  </a:cubicBezTo>
                  <a:cubicBezTo>
                    <a:pt x="431774" y="156463"/>
                    <a:pt x="425064" y="149754"/>
                    <a:pt x="425064" y="141474"/>
                  </a:cubicBezTo>
                  <a:cubicBezTo>
                    <a:pt x="425064" y="133194"/>
                    <a:pt x="431774" y="126484"/>
                    <a:pt x="440054" y="126484"/>
                  </a:cubicBezTo>
                  <a:close/>
                  <a:moveTo>
                    <a:pt x="596946" y="123058"/>
                  </a:moveTo>
                  <a:cubicBezTo>
                    <a:pt x="607082" y="123058"/>
                    <a:pt x="615362" y="131267"/>
                    <a:pt x="615362" y="141474"/>
                  </a:cubicBezTo>
                  <a:cubicBezTo>
                    <a:pt x="615362" y="151681"/>
                    <a:pt x="607082" y="159890"/>
                    <a:pt x="596946" y="159890"/>
                  </a:cubicBezTo>
                  <a:cubicBezTo>
                    <a:pt x="586810" y="159890"/>
                    <a:pt x="578530" y="151681"/>
                    <a:pt x="578530" y="141474"/>
                  </a:cubicBezTo>
                  <a:cubicBezTo>
                    <a:pt x="578530" y="131338"/>
                    <a:pt x="586739" y="123058"/>
                    <a:pt x="596946" y="123058"/>
                  </a:cubicBezTo>
                  <a:close/>
                  <a:moveTo>
                    <a:pt x="675321" y="121059"/>
                  </a:moveTo>
                  <a:cubicBezTo>
                    <a:pt x="686598" y="121059"/>
                    <a:pt x="695735" y="130196"/>
                    <a:pt x="695735" y="141474"/>
                  </a:cubicBezTo>
                  <a:cubicBezTo>
                    <a:pt x="695735" y="152752"/>
                    <a:pt x="686598" y="161888"/>
                    <a:pt x="675321" y="161888"/>
                  </a:cubicBezTo>
                  <a:cubicBezTo>
                    <a:pt x="664043" y="161888"/>
                    <a:pt x="654906" y="152752"/>
                    <a:pt x="654906" y="141474"/>
                  </a:cubicBezTo>
                  <a:cubicBezTo>
                    <a:pt x="654906" y="130196"/>
                    <a:pt x="664043" y="121059"/>
                    <a:pt x="675321" y="121059"/>
                  </a:cubicBezTo>
                  <a:close/>
                  <a:moveTo>
                    <a:pt x="832283" y="116348"/>
                  </a:moveTo>
                  <a:cubicBezTo>
                    <a:pt x="846131" y="116348"/>
                    <a:pt x="857337" y="127626"/>
                    <a:pt x="857337" y="141474"/>
                  </a:cubicBezTo>
                  <a:cubicBezTo>
                    <a:pt x="857337" y="155321"/>
                    <a:pt x="846059" y="166599"/>
                    <a:pt x="832283" y="166528"/>
                  </a:cubicBezTo>
                  <a:cubicBezTo>
                    <a:pt x="818436" y="166528"/>
                    <a:pt x="807229" y="155321"/>
                    <a:pt x="807229" y="141474"/>
                  </a:cubicBezTo>
                  <a:cubicBezTo>
                    <a:pt x="807229" y="127555"/>
                    <a:pt x="818436" y="116348"/>
                    <a:pt x="832283" y="116348"/>
                  </a:cubicBezTo>
                  <a:close/>
                  <a:moveTo>
                    <a:pt x="910730" y="113636"/>
                  </a:moveTo>
                  <a:cubicBezTo>
                    <a:pt x="926076" y="113636"/>
                    <a:pt x="938496" y="126127"/>
                    <a:pt x="938496" y="141474"/>
                  </a:cubicBezTo>
                  <a:lnTo>
                    <a:pt x="930397" y="161004"/>
                  </a:lnTo>
                  <a:lnTo>
                    <a:pt x="949989" y="152895"/>
                  </a:lnTo>
                  <a:cubicBezTo>
                    <a:pt x="965335" y="152895"/>
                    <a:pt x="977755" y="165315"/>
                    <a:pt x="977755" y="180662"/>
                  </a:cubicBezTo>
                  <a:cubicBezTo>
                    <a:pt x="977755" y="184516"/>
                    <a:pt x="976970" y="188157"/>
                    <a:pt x="975542" y="191511"/>
                  </a:cubicBezTo>
                  <a:cubicBezTo>
                    <a:pt x="974115" y="194866"/>
                    <a:pt x="972045" y="197864"/>
                    <a:pt x="969618" y="200362"/>
                  </a:cubicBezTo>
                  <a:cubicBezTo>
                    <a:pt x="964621" y="205359"/>
                    <a:pt x="957698" y="208500"/>
                    <a:pt x="949989" y="208500"/>
                  </a:cubicBezTo>
                  <a:lnTo>
                    <a:pt x="930410" y="200383"/>
                  </a:lnTo>
                  <a:lnTo>
                    <a:pt x="938496" y="219920"/>
                  </a:lnTo>
                  <a:cubicBezTo>
                    <a:pt x="938496" y="235266"/>
                    <a:pt x="926005" y="247758"/>
                    <a:pt x="910730" y="247758"/>
                  </a:cubicBezTo>
                  <a:cubicBezTo>
                    <a:pt x="895383" y="247758"/>
                    <a:pt x="882963" y="235266"/>
                    <a:pt x="882963" y="219920"/>
                  </a:cubicBezTo>
                  <a:cubicBezTo>
                    <a:pt x="882963" y="204573"/>
                    <a:pt x="895383" y="192153"/>
                    <a:pt x="910730" y="192153"/>
                  </a:cubicBezTo>
                  <a:lnTo>
                    <a:pt x="930281" y="200246"/>
                  </a:lnTo>
                  <a:lnTo>
                    <a:pt x="924435" y="191511"/>
                  </a:lnTo>
                  <a:cubicBezTo>
                    <a:pt x="923007" y="188157"/>
                    <a:pt x="922222" y="184516"/>
                    <a:pt x="922222" y="180662"/>
                  </a:cubicBezTo>
                  <a:lnTo>
                    <a:pt x="930295" y="161159"/>
                  </a:lnTo>
                  <a:lnTo>
                    <a:pt x="910730" y="169241"/>
                  </a:lnTo>
                  <a:cubicBezTo>
                    <a:pt x="895383" y="169241"/>
                    <a:pt x="882963" y="156821"/>
                    <a:pt x="882963" y="141474"/>
                  </a:cubicBezTo>
                  <a:cubicBezTo>
                    <a:pt x="882963" y="126056"/>
                    <a:pt x="895383" y="113636"/>
                    <a:pt x="910730" y="113636"/>
                  </a:cubicBezTo>
                  <a:close/>
                  <a:moveTo>
                    <a:pt x="86939" y="92793"/>
                  </a:moveTo>
                  <a:cubicBezTo>
                    <a:pt x="92222" y="92793"/>
                    <a:pt x="96433" y="97076"/>
                    <a:pt x="96433" y="102286"/>
                  </a:cubicBezTo>
                  <a:cubicBezTo>
                    <a:pt x="96433" y="107497"/>
                    <a:pt x="92222" y="111709"/>
                    <a:pt x="86939" y="111780"/>
                  </a:cubicBezTo>
                  <a:cubicBezTo>
                    <a:pt x="81657" y="111780"/>
                    <a:pt x="77446" y="107497"/>
                    <a:pt x="77446" y="102286"/>
                  </a:cubicBezTo>
                  <a:cubicBezTo>
                    <a:pt x="77446" y="97004"/>
                    <a:pt x="81729" y="92793"/>
                    <a:pt x="86939" y="92793"/>
                  </a:cubicBezTo>
                  <a:close/>
                  <a:moveTo>
                    <a:pt x="165457" y="91794"/>
                  </a:moveTo>
                  <a:cubicBezTo>
                    <a:pt x="169097" y="91794"/>
                    <a:pt x="172309" y="93650"/>
                    <a:pt x="174165" y="96434"/>
                  </a:cubicBezTo>
                  <a:cubicBezTo>
                    <a:pt x="175307" y="98075"/>
                    <a:pt x="175950" y="100145"/>
                    <a:pt x="175950" y="102287"/>
                  </a:cubicBezTo>
                  <a:cubicBezTo>
                    <a:pt x="175950" y="104428"/>
                    <a:pt x="175307" y="106498"/>
                    <a:pt x="174165" y="108140"/>
                  </a:cubicBezTo>
                  <a:cubicBezTo>
                    <a:pt x="172238" y="110924"/>
                    <a:pt x="169026" y="112780"/>
                    <a:pt x="165457" y="112922"/>
                  </a:cubicBezTo>
                  <a:cubicBezTo>
                    <a:pt x="164672" y="112922"/>
                    <a:pt x="164029" y="112851"/>
                    <a:pt x="163315" y="112708"/>
                  </a:cubicBezTo>
                  <a:cubicBezTo>
                    <a:pt x="161317" y="112280"/>
                    <a:pt x="159461" y="111281"/>
                    <a:pt x="158033" y="109853"/>
                  </a:cubicBezTo>
                  <a:cubicBezTo>
                    <a:pt x="157534" y="109353"/>
                    <a:pt x="157105" y="108854"/>
                    <a:pt x="156748" y="108283"/>
                  </a:cubicBezTo>
                  <a:cubicBezTo>
                    <a:pt x="156035" y="107141"/>
                    <a:pt x="155464" y="105856"/>
                    <a:pt x="155178" y="104500"/>
                  </a:cubicBezTo>
                  <a:cubicBezTo>
                    <a:pt x="155035" y="103786"/>
                    <a:pt x="154964" y="103072"/>
                    <a:pt x="154964" y="102358"/>
                  </a:cubicBezTo>
                  <a:cubicBezTo>
                    <a:pt x="154964" y="101573"/>
                    <a:pt x="155035" y="100931"/>
                    <a:pt x="155178" y="100217"/>
                  </a:cubicBezTo>
                  <a:cubicBezTo>
                    <a:pt x="155464" y="98789"/>
                    <a:pt x="155963" y="97576"/>
                    <a:pt x="156748" y="96434"/>
                  </a:cubicBezTo>
                  <a:cubicBezTo>
                    <a:pt x="157105" y="95863"/>
                    <a:pt x="157534" y="95363"/>
                    <a:pt x="158033" y="94863"/>
                  </a:cubicBezTo>
                  <a:cubicBezTo>
                    <a:pt x="159461" y="93436"/>
                    <a:pt x="161245" y="92436"/>
                    <a:pt x="163315" y="92008"/>
                  </a:cubicBezTo>
                  <a:cubicBezTo>
                    <a:pt x="164029" y="91865"/>
                    <a:pt x="164743" y="91794"/>
                    <a:pt x="165457" y="91794"/>
                  </a:cubicBezTo>
                  <a:close/>
                  <a:moveTo>
                    <a:pt x="322349" y="89367"/>
                  </a:moveTo>
                  <a:cubicBezTo>
                    <a:pt x="324990" y="89367"/>
                    <a:pt x="327489" y="90224"/>
                    <a:pt x="329559" y="91580"/>
                  </a:cubicBezTo>
                  <a:cubicBezTo>
                    <a:pt x="332913" y="93935"/>
                    <a:pt x="335198" y="97861"/>
                    <a:pt x="335198" y="102287"/>
                  </a:cubicBezTo>
                  <a:cubicBezTo>
                    <a:pt x="335198" y="106712"/>
                    <a:pt x="332985" y="110638"/>
                    <a:pt x="329559" y="112994"/>
                  </a:cubicBezTo>
                  <a:cubicBezTo>
                    <a:pt x="327489" y="114421"/>
                    <a:pt x="324990" y="115206"/>
                    <a:pt x="322349" y="115206"/>
                  </a:cubicBezTo>
                  <a:cubicBezTo>
                    <a:pt x="321493" y="115206"/>
                    <a:pt x="320636" y="115064"/>
                    <a:pt x="319780" y="114921"/>
                  </a:cubicBezTo>
                  <a:cubicBezTo>
                    <a:pt x="313927" y="113707"/>
                    <a:pt x="309501" y="108497"/>
                    <a:pt x="309501" y="102287"/>
                  </a:cubicBezTo>
                  <a:cubicBezTo>
                    <a:pt x="309501" y="96077"/>
                    <a:pt x="313927" y="90866"/>
                    <a:pt x="319780" y="89653"/>
                  </a:cubicBezTo>
                  <a:cubicBezTo>
                    <a:pt x="320565" y="89438"/>
                    <a:pt x="321493" y="89367"/>
                    <a:pt x="322349" y="89367"/>
                  </a:cubicBezTo>
                  <a:close/>
                  <a:moveTo>
                    <a:pt x="400795" y="88011"/>
                  </a:moveTo>
                  <a:cubicBezTo>
                    <a:pt x="408718" y="88011"/>
                    <a:pt x="415071" y="94435"/>
                    <a:pt x="415071" y="102287"/>
                  </a:cubicBezTo>
                  <a:cubicBezTo>
                    <a:pt x="415071" y="110139"/>
                    <a:pt x="408647" y="116563"/>
                    <a:pt x="400795" y="116563"/>
                  </a:cubicBezTo>
                  <a:cubicBezTo>
                    <a:pt x="392943" y="116563"/>
                    <a:pt x="386519" y="110139"/>
                    <a:pt x="386519" y="102287"/>
                  </a:cubicBezTo>
                  <a:cubicBezTo>
                    <a:pt x="386519" y="94364"/>
                    <a:pt x="392943" y="88011"/>
                    <a:pt x="400795" y="88011"/>
                  </a:cubicBezTo>
                  <a:close/>
                  <a:moveTo>
                    <a:pt x="557687" y="84798"/>
                  </a:moveTo>
                  <a:cubicBezTo>
                    <a:pt x="567323" y="84798"/>
                    <a:pt x="575175" y="92650"/>
                    <a:pt x="575175" y="102286"/>
                  </a:cubicBezTo>
                  <a:cubicBezTo>
                    <a:pt x="575175" y="111922"/>
                    <a:pt x="567323" y="119774"/>
                    <a:pt x="557687" y="119774"/>
                  </a:cubicBezTo>
                  <a:cubicBezTo>
                    <a:pt x="548051" y="119774"/>
                    <a:pt x="540199" y="111922"/>
                    <a:pt x="540199" y="102286"/>
                  </a:cubicBezTo>
                  <a:cubicBezTo>
                    <a:pt x="540199" y="92650"/>
                    <a:pt x="548051" y="84798"/>
                    <a:pt x="557687" y="84798"/>
                  </a:cubicBezTo>
                  <a:close/>
                  <a:moveTo>
                    <a:pt x="636061" y="82871"/>
                  </a:moveTo>
                  <a:cubicBezTo>
                    <a:pt x="642771" y="82871"/>
                    <a:pt x="648695" y="86297"/>
                    <a:pt x="652193" y="91437"/>
                  </a:cubicBezTo>
                  <a:cubicBezTo>
                    <a:pt x="654263" y="94506"/>
                    <a:pt x="655476" y="98289"/>
                    <a:pt x="655476" y="102286"/>
                  </a:cubicBezTo>
                  <a:cubicBezTo>
                    <a:pt x="655476" y="106284"/>
                    <a:pt x="654263" y="110067"/>
                    <a:pt x="652193" y="113136"/>
                  </a:cubicBezTo>
                  <a:cubicBezTo>
                    <a:pt x="648695" y="118275"/>
                    <a:pt x="642842" y="121702"/>
                    <a:pt x="636061" y="121702"/>
                  </a:cubicBezTo>
                  <a:cubicBezTo>
                    <a:pt x="634705" y="121702"/>
                    <a:pt x="633420" y="121559"/>
                    <a:pt x="632135" y="121273"/>
                  </a:cubicBezTo>
                  <a:cubicBezTo>
                    <a:pt x="628352" y="120488"/>
                    <a:pt x="624997" y="118632"/>
                    <a:pt x="622356" y="115991"/>
                  </a:cubicBezTo>
                  <a:cubicBezTo>
                    <a:pt x="621500" y="115135"/>
                    <a:pt x="620715" y="114135"/>
                    <a:pt x="620001" y="113136"/>
                  </a:cubicBezTo>
                  <a:cubicBezTo>
                    <a:pt x="618573" y="111066"/>
                    <a:pt x="617574" y="108710"/>
                    <a:pt x="617074" y="106212"/>
                  </a:cubicBezTo>
                  <a:cubicBezTo>
                    <a:pt x="616789" y="104927"/>
                    <a:pt x="616646" y="103642"/>
                    <a:pt x="616646" y="102286"/>
                  </a:cubicBezTo>
                  <a:cubicBezTo>
                    <a:pt x="616646" y="100930"/>
                    <a:pt x="616789" y="99645"/>
                    <a:pt x="617074" y="98360"/>
                  </a:cubicBezTo>
                  <a:cubicBezTo>
                    <a:pt x="617574" y="95862"/>
                    <a:pt x="618573" y="93507"/>
                    <a:pt x="620001" y="91437"/>
                  </a:cubicBezTo>
                  <a:cubicBezTo>
                    <a:pt x="620715" y="90437"/>
                    <a:pt x="621500" y="89438"/>
                    <a:pt x="622356" y="88581"/>
                  </a:cubicBezTo>
                  <a:cubicBezTo>
                    <a:pt x="624926" y="85940"/>
                    <a:pt x="628352" y="84084"/>
                    <a:pt x="632135" y="83299"/>
                  </a:cubicBezTo>
                  <a:cubicBezTo>
                    <a:pt x="633420" y="83014"/>
                    <a:pt x="634705" y="82871"/>
                    <a:pt x="636061" y="82871"/>
                  </a:cubicBezTo>
                  <a:close/>
                  <a:moveTo>
                    <a:pt x="793025" y="78446"/>
                  </a:moveTo>
                  <a:cubicBezTo>
                    <a:pt x="797950" y="78446"/>
                    <a:pt x="802590" y="79945"/>
                    <a:pt x="806373" y="82515"/>
                  </a:cubicBezTo>
                  <a:cubicBezTo>
                    <a:pt x="812725" y="86797"/>
                    <a:pt x="816865" y="94078"/>
                    <a:pt x="816865" y="102287"/>
                  </a:cubicBezTo>
                  <a:cubicBezTo>
                    <a:pt x="816865" y="110495"/>
                    <a:pt x="812654" y="117776"/>
                    <a:pt x="806373" y="122059"/>
                  </a:cubicBezTo>
                  <a:cubicBezTo>
                    <a:pt x="802518" y="124629"/>
                    <a:pt x="797950" y="126128"/>
                    <a:pt x="793025" y="126128"/>
                  </a:cubicBezTo>
                  <a:cubicBezTo>
                    <a:pt x="791383" y="126128"/>
                    <a:pt x="789813" y="125913"/>
                    <a:pt x="788242" y="125628"/>
                  </a:cubicBezTo>
                  <a:cubicBezTo>
                    <a:pt x="777321" y="123415"/>
                    <a:pt x="769184" y="113779"/>
                    <a:pt x="769184" y="102287"/>
                  </a:cubicBezTo>
                  <a:cubicBezTo>
                    <a:pt x="769184" y="90795"/>
                    <a:pt x="777393" y="81158"/>
                    <a:pt x="788242" y="78946"/>
                  </a:cubicBezTo>
                  <a:cubicBezTo>
                    <a:pt x="789741" y="78589"/>
                    <a:pt x="791383" y="78446"/>
                    <a:pt x="793025" y="78446"/>
                  </a:cubicBezTo>
                  <a:close/>
                  <a:moveTo>
                    <a:pt x="871470" y="75876"/>
                  </a:moveTo>
                  <a:cubicBezTo>
                    <a:pt x="886032" y="75876"/>
                    <a:pt x="897881" y="87725"/>
                    <a:pt x="897881" y="102286"/>
                  </a:cubicBezTo>
                  <a:cubicBezTo>
                    <a:pt x="897881" y="116848"/>
                    <a:pt x="886032" y="128697"/>
                    <a:pt x="871470" y="128697"/>
                  </a:cubicBezTo>
                  <a:cubicBezTo>
                    <a:pt x="856909" y="128697"/>
                    <a:pt x="845060" y="116848"/>
                    <a:pt x="845060" y="102286"/>
                  </a:cubicBezTo>
                  <a:cubicBezTo>
                    <a:pt x="845060" y="87725"/>
                    <a:pt x="856909" y="75876"/>
                    <a:pt x="871470" y="75876"/>
                  </a:cubicBezTo>
                  <a:close/>
                  <a:moveTo>
                    <a:pt x="47753" y="54034"/>
                  </a:moveTo>
                  <a:cubicBezTo>
                    <a:pt x="52749" y="54034"/>
                    <a:pt x="56747" y="58031"/>
                    <a:pt x="56747" y="63028"/>
                  </a:cubicBezTo>
                  <a:cubicBezTo>
                    <a:pt x="56747" y="68024"/>
                    <a:pt x="52749" y="72022"/>
                    <a:pt x="47753" y="72022"/>
                  </a:cubicBezTo>
                  <a:cubicBezTo>
                    <a:pt x="42756" y="72022"/>
                    <a:pt x="38759" y="68024"/>
                    <a:pt x="38759" y="63028"/>
                  </a:cubicBezTo>
                  <a:cubicBezTo>
                    <a:pt x="38759" y="58031"/>
                    <a:pt x="42756" y="54034"/>
                    <a:pt x="47753" y="54034"/>
                  </a:cubicBezTo>
                  <a:close/>
                  <a:moveTo>
                    <a:pt x="126198" y="53035"/>
                  </a:moveTo>
                  <a:cubicBezTo>
                    <a:pt x="131694" y="53035"/>
                    <a:pt x="136191" y="57532"/>
                    <a:pt x="136191" y="63028"/>
                  </a:cubicBezTo>
                  <a:cubicBezTo>
                    <a:pt x="136191" y="68524"/>
                    <a:pt x="131694" y="73021"/>
                    <a:pt x="126198" y="73021"/>
                  </a:cubicBezTo>
                  <a:cubicBezTo>
                    <a:pt x="120631" y="73021"/>
                    <a:pt x="116205" y="68524"/>
                    <a:pt x="116205" y="63028"/>
                  </a:cubicBezTo>
                  <a:cubicBezTo>
                    <a:pt x="116205" y="57461"/>
                    <a:pt x="120702" y="53035"/>
                    <a:pt x="126198" y="53035"/>
                  </a:cubicBezTo>
                  <a:close/>
                  <a:moveTo>
                    <a:pt x="283162" y="50822"/>
                  </a:moveTo>
                  <a:cubicBezTo>
                    <a:pt x="289872" y="50822"/>
                    <a:pt x="295368" y="56247"/>
                    <a:pt x="295368" y="63028"/>
                  </a:cubicBezTo>
                  <a:cubicBezTo>
                    <a:pt x="295368" y="69809"/>
                    <a:pt x="289872" y="75305"/>
                    <a:pt x="283162" y="75234"/>
                  </a:cubicBezTo>
                  <a:cubicBezTo>
                    <a:pt x="276452" y="75234"/>
                    <a:pt x="270956" y="69809"/>
                    <a:pt x="270956" y="63028"/>
                  </a:cubicBezTo>
                  <a:cubicBezTo>
                    <a:pt x="270956" y="56318"/>
                    <a:pt x="276381" y="50822"/>
                    <a:pt x="283162" y="50822"/>
                  </a:cubicBezTo>
                  <a:close/>
                  <a:moveTo>
                    <a:pt x="361536" y="49466"/>
                  </a:moveTo>
                  <a:cubicBezTo>
                    <a:pt x="369031" y="49466"/>
                    <a:pt x="375098" y="55533"/>
                    <a:pt x="375098" y="63028"/>
                  </a:cubicBezTo>
                  <a:cubicBezTo>
                    <a:pt x="375098" y="70523"/>
                    <a:pt x="369031" y="76590"/>
                    <a:pt x="361536" y="76590"/>
                  </a:cubicBezTo>
                  <a:cubicBezTo>
                    <a:pt x="354041" y="76590"/>
                    <a:pt x="347974" y="70523"/>
                    <a:pt x="347974" y="63028"/>
                  </a:cubicBezTo>
                  <a:cubicBezTo>
                    <a:pt x="347974" y="55533"/>
                    <a:pt x="354041" y="49466"/>
                    <a:pt x="361536" y="49466"/>
                  </a:cubicBezTo>
                  <a:close/>
                  <a:moveTo>
                    <a:pt x="518428" y="46396"/>
                  </a:moveTo>
                  <a:cubicBezTo>
                    <a:pt x="527636" y="46396"/>
                    <a:pt x="535060" y="53819"/>
                    <a:pt x="535060" y="63027"/>
                  </a:cubicBezTo>
                  <a:cubicBezTo>
                    <a:pt x="535060" y="72235"/>
                    <a:pt x="527636" y="79730"/>
                    <a:pt x="518428" y="79659"/>
                  </a:cubicBezTo>
                  <a:cubicBezTo>
                    <a:pt x="509220" y="79659"/>
                    <a:pt x="501797" y="72235"/>
                    <a:pt x="501797" y="63027"/>
                  </a:cubicBezTo>
                  <a:cubicBezTo>
                    <a:pt x="501797" y="53819"/>
                    <a:pt x="509220" y="46396"/>
                    <a:pt x="518428" y="46396"/>
                  </a:cubicBezTo>
                  <a:close/>
                  <a:moveTo>
                    <a:pt x="596946" y="44612"/>
                  </a:moveTo>
                  <a:cubicBezTo>
                    <a:pt x="607082" y="44612"/>
                    <a:pt x="615362" y="52821"/>
                    <a:pt x="615362" y="63028"/>
                  </a:cubicBezTo>
                  <a:cubicBezTo>
                    <a:pt x="615362" y="73235"/>
                    <a:pt x="607082" y="81515"/>
                    <a:pt x="596946" y="81444"/>
                  </a:cubicBezTo>
                  <a:cubicBezTo>
                    <a:pt x="586810" y="81444"/>
                    <a:pt x="578530" y="73235"/>
                    <a:pt x="578530" y="63028"/>
                  </a:cubicBezTo>
                  <a:cubicBezTo>
                    <a:pt x="578530" y="52892"/>
                    <a:pt x="586739" y="44612"/>
                    <a:pt x="596946" y="44612"/>
                  </a:cubicBezTo>
                  <a:close/>
                  <a:moveTo>
                    <a:pt x="753766" y="40400"/>
                  </a:moveTo>
                  <a:cubicBezTo>
                    <a:pt x="766258" y="40400"/>
                    <a:pt x="776394" y="50536"/>
                    <a:pt x="776394" y="63027"/>
                  </a:cubicBezTo>
                  <a:cubicBezTo>
                    <a:pt x="776394" y="75519"/>
                    <a:pt x="766258" y="85726"/>
                    <a:pt x="753766" y="85655"/>
                  </a:cubicBezTo>
                  <a:cubicBezTo>
                    <a:pt x="741275" y="85655"/>
                    <a:pt x="731139" y="75519"/>
                    <a:pt x="731139" y="63027"/>
                  </a:cubicBezTo>
                  <a:cubicBezTo>
                    <a:pt x="731139" y="50536"/>
                    <a:pt x="741275" y="40400"/>
                    <a:pt x="753766" y="40400"/>
                  </a:cubicBezTo>
                  <a:close/>
                  <a:moveTo>
                    <a:pt x="832283" y="37973"/>
                  </a:moveTo>
                  <a:cubicBezTo>
                    <a:pt x="846131" y="37973"/>
                    <a:pt x="857337" y="49180"/>
                    <a:pt x="857337" y="63027"/>
                  </a:cubicBezTo>
                  <a:cubicBezTo>
                    <a:pt x="857337" y="76875"/>
                    <a:pt x="846059" y="88153"/>
                    <a:pt x="832283" y="88153"/>
                  </a:cubicBezTo>
                  <a:cubicBezTo>
                    <a:pt x="818436" y="88153"/>
                    <a:pt x="807229" y="76875"/>
                    <a:pt x="807229" y="63027"/>
                  </a:cubicBezTo>
                  <a:cubicBezTo>
                    <a:pt x="807229" y="49180"/>
                    <a:pt x="818436" y="37973"/>
                    <a:pt x="832283" y="37973"/>
                  </a:cubicBezTo>
                  <a:close/>
                  <a:moveTo>
                    <a:pt x="8566" y="15275"/>
                  </a:moveTo>
                  <a:cubicBezTo>
                    <a:pt x="11492" y="15275"/>
                    <a:pt x="14062" y="16774"/>
                    <a:pt x="15632" y="19058"/>
                  </a:cubicBezTo>
                  <a:cubicBezTo>
                    <a:pt x="16489" y="20414"/>
                    <a:pt x="17060" y="22056"/>
                    <a:pt x="17060" y="23841"/>
                  </a:cubicBezTo>
                  <a:cubicBezTo>
                    <a:pt x="17060" y="24412"/>
                    <a:pt x="17060" y="24983"/>
                    <a:pt x="16917" y="25554"/>
                  </a:cubicBezTo>
                  <a:cubicBezTo>
                    <a:pt x="16703" y="26696"/>
                    <a:pt x="16275" y="27695"/>
                    <a:pt x="15632" y="28623"/>
                  </a:cubicBezTo>
                  <a:cubicBezTo>
                    <a:pt x="14062" y="30907"/>
                    <a:pt x="11492" y="32406"/>
                    <a:pt x="8566" y="32406"/>
                  </a:cubicBezTo>
                  <a:cubicBezTo>
                    <a:pt x="7923" y="32406"/>
                    <a:pt x="7352" y="32335"/>
                    <a:pt x="6852" y="32192"/>
                  </a:cubicBezTo>
                  <a:cubicBezTo>
                    <a:pt x="5139" y="31835"/>
                    <a:pt x="3640" y="30979"/>
                    <a:pt x="2498" y="29836"/>
                  </a:cubicBezTo>
                  <a:cubicBezTo>
                    <a:pt x="2141" y="29480"/>
                    <a:pt x="1784" y="29051"/>
                    <a:pt x="1428" y="28623"/>
                  </a:cubicBezTo>
                  <a:cubicBezTo>
                    <a:pt x="785" y="27695"/>
                    <a:pt x="357" y="26696"/>
                    <a:pt x="143" y="25554"/>
                  </a:cubicBezTo>
                  <a:cubicBezTo>
                    <a:pt x="71" y="24983"/>
                    <a:pt x="0" y="24412"/>
                    <a:pt x="0" y="23841"/>
                  </a:cubicBezTo>
                  <a:cubicBezTo>
                    <a:pt x="0" y="23270"/>
                    <a:pt x="71" y="22627"/>
                    <a:pt x="143" y="22127"/>
                  </a:cubicBezTo>
                  <a:cubicBezTo>
                    <a:pt x="428" y="20985"/>
                    <a:pt x="857" y="19986"/>
                    <a:pt x="1428" y="19058"/>
                  </a:cubicBezTo>
                  <a:cubicBezTo>
                    <a:pt x="1784" y="18630"/>
                    <a:pt x="2141" y="18202"/>
                    <a:pt x="2498" y="17773"/>
                  </a:cubicBezTo>
                  <a:cubicBezTo>
                    <a:pt x="3640" y="16631"/>
                    <a:pt x="5139" y="15775"/>
                    <a:pt x="6852" y="15418"/>
                  </a:cubicBezTo>
                  <a:cubicBezTo>
                    <a:pt x="7423" y="15346"/>
                    <a:pt x="7994" y="15275"/>
                    <a:pt x="8566" y="15275"/>
                  </a:cubicBezTo>
                  <a:close/>
                  <a:moveTo>
                    <a:pt x="87011" y="14347"/>
                  </a:moveTo>
                  <a:cubicBezTo>
                    <a:pt x="92294" y="14347"/>
                    <a:pt x="96505" y="18630"/>
                    <a:pt x="96505" y="23840"/>
                  </a:cubicBezTo>
                  <a:cubicBezTo>
                    <a:pt x="96505" y="24483"/>
                    <a:pt x="96434" y="25125"/>
                    <a:pt x="96291" y="25768"/>
                  </a:cubicBezTo>
                  <a:cubicBezTo>
                    <a:pt x="95363" y="30051"/>
                    <a:pt x="91580" y="33263"/>
                    <a:pt x="87011" y="33334"/>
                  </a:cubicBezTo>
                  <a:cubicBezTo>
                    <a:pt x="82443" y="33334"/>
                    <a:pt x="78589" y="30051"/>
                    <a:pt x="77732" y="25768"/>
                  </a:cubicBezTo>
                  <a:cubicBezTo>
                    <a:pt x="77589" y="25125"/>
                    <a:pt x="77518" y="24483"/>
                    <a:pt x="77518" y="23840"/>
                  </a:cubicBezTo>
                  <a:cubicBezTo>
                    <a:pt x="77518" y="18558"/>
                    <a:pt x="81801" y="14347"/>
                    <a:pt x="87011" y="14347"/>
                  </a:cubicBezTo>
                  <a:close/>
                  <a:moveTo>
                    <a:pt x="243832" y="12205"/>
                  </a:moveTo>
                  <a:cubicBezTo>
                    <a:pt x="250256" y="12205"/>
                    <a:pt x="255467" y="17416"/>
                    <a:pt x="255467" y="23840"/>
                  </a:cubicBezTo>
                  <a:cubicBezTo>
                    <a:pt x="255467" y="24625"/>
                    <a:pt x="255395" y="25410"/>
                    <a:pt x="255253" y="26195"/>
                  </a:cubicBezTo>
                  <a:cubicBezTo>
                    <a:pt x="254182" y="31477"/>
                    <a:pt x="249471" y="35475"/>
                    <a:pt x="243832" y="35475"/>
                  </a:cubicBezTo>
                  <a:cubicBezTo>
                    <a:pt x="238193" y="35475"/>
                    <a:pt x="233482" y="31477"/>
                    <a:pt x="232411" y="26195"/>
                  </a:cubicBezTo>
                  <a:cubicBezTo>
                    <a:pt x="232268" y="25410"/>
                    <a:pt x="232197" y="24625"/>
                    <a:pt x="232197" y="23840"/>
                  </a:cubicBezTo>
                  <a:cubicBezTo>
                    <a:pt x="232197" y="17416"/>
                    <a:pt x="237408" y="12205"/>
                    <a:pt x="243832" y="12205"/>
                  </a:cubicBezTo>
                  <a:close/>
                  <a:moveTo>
                    <a:pt x="322349" y="10921"/>
                  </a:moveTo>
                  <a:cubicBezTo>
                    <a:pt x="324990" y="10921"/>
                    <a:pt x="327489" y="11778"/>
                    <a:pt x="329559" y="13134"/>
                  </a:cubicBezTo>
                  <a:cubicBezTo>
                    <a:pt x="332913" y="15489"/>
                    <a:pt x="335198" y="19415"/>
                    <a:pt x="335198" y="23841"/>
                  </a:cubicBezTo>
                  <a:cubicBezTo>
                    <a:pt x="335198" y="24697"/>
                    <a:pt x="335055" y="25554"/>
                    <a:pt x="334912" y="26410"/>
                  </a:cubicBezTo>
                  <a:cubicBezTo>
                    <a:pt x="334270" y="29765"/>
                    <a:pt x="332271" y="32620"/>
                    <a:pt x="329559" y="34476"/>
                  </a:cubicBezTo>
                  <a:cubicBezTo>
                    <a:pt x="327489" y="35904"/>
                    <a:pt x="324990" y="36689"/>
                    <a:pt x="322349" y="36689"/>
                  </a:cubicBezTo>
                  <a:cubicBezTo>
                    <a:pt x="321493" y="36689"/>
                    <a:pt x="320636" y="36546"/>
                    <a:pt x="319780" y="36404"/>
                  </a:cubicBezTo>
                  <a:cubicBezTo>
                    <a:pt x="314783" y="35404"/>
                    <a:pt x="310786" y="31407"/>
                    <a:pt x="309787" y="26410"/>
                  </a:cubicBezTo>
                  <a:cubicBezTo>
                    <a:pt x="309572" y="25625"/>
                    <a:pt x="309501" y="24697"/>
                    <a:pt x="309501" y="23841"/>
                  </a:cubicBezTo>
                  <a:cubicBezTo>
                    <a:pt x="309501" y="17631"/>
                    <a:pt x="313927" y="12420"/>
                    <a:pt x="319780" y="11207"/>
                  </a:cubicBezTo>
                  <a:cubicBezTo>
                    <a:pt x="320565" y="10992"/>
                    <a:pt x="321493" y="10921"/>
                    <a:pt x="322349" y="10921"/>
                  </a:cubicBezTo>
                  <a:close/>
                  <a:moveTo>
                    <a:pt x="479098" y="7994"/>
                  </a:moveTo>
                  <a:cubicBezTo>
                    <a:pt x="484594" y="7994"/>
                    <a:pt x="489376" y="10778"/>
                    <a:pt x="492232" y="14989"/>
                  </a:cubicBezTo>
                  <a:cubicBezTo>
                    <a:pt x="493945" y="17559"/>
                    <a:pt x="494944" y="20557"/>
                    <a:pt x="494944" y="23840"/>
                  </a:cubicBezTo>
                  <a:cubicBezTo>
                    <a:pt x="494944" y="24982"/>
                    <a:pt x="494873" y="26053"/>
                    <a:pt x="494659" y="27052"/>
                  </a:cubicBezTo>
                  <a:cubicBezTo>
                    <a:pt x="494230" y="29122"/>
                    <a:pt x="493445" y="30978"/>
                    <a:pt x="492303" y="32691"/>
                  </a:cubicBezTo>
                  <a:cubicBezTo>
                    <a:pt x="489519" y="36903"/>
                    <a:pt x="484665" y="39615"/>
                    <a:pt x="479098" y="39615"/>
                  </a:cubicBezTo>
                  <a:cubicBezTo>
                    <a:pt x="477956" y="39615"/>
                    <a:pt x="476885" y="39472"/>
                    <a:pt x="475886" y="39258"/>
                  </a:cubicBezTo>
                  <a:cubicBezTo>
                    <a:pt x="472816" y="38687"/>
                    <a:pt x="470033" y="37117"/>
                    <a:pt x="467891" y="34975"/>
                  </a:cubicBezTo>
                  <a:cubicBezTo>
                    <a:pt x="467177" y="34262"/>
                    <a:pt x="466535" y="33477"/>
                    <a:pt x="465964" y="32620"/>
                  </a:cubicBezTo>
                  <a:cubicBezTo>
                    <a:pt x="464822" y="30978"/>
                    <a:pt x="464037" y="29051"/>
                    <a:pt x="463608" y="26981"/>
                  </a:cubicBezTo>
                  <a:cubicBezTo>
                    <a:pt x="463466" y="25910"/>
                    <a:pt x="463323" y="24911"/>
                    <a:pt x="463323" y="23769"/>
                  </a:cubicBezTo>
                  <a:cubicBezTo>
                    <a:pt x="463323" y="22627"/>
                    <a:pt x="463394" y="21556"/>
                    <a:pt x="463608" y="20557"/>
                  </a:cubicBezTo>
                  <a:cubicBezTo>
                    <a:pt x="464037" y="18487"/>
                    <a:pt x="464822" y="16631"/>
                    <a:pt x="465964" y="14918"/>
                  </a:cubicBezTo>
                  <a:cubicBezTo>
                    <a:pt x="466535" y="14061"/>
                    <a:pt x="467177" y="13276"/>
                    <a:pt x="467891" y="12562"/>
                  </a:cubicBezTo>
                  <a:cubicBezTo>
                    <a:pt x="470033" y="10421"/>
                    <a:pt x="472816" y="8922"/>
                    <a:pt x="475886" y="8280"/>
                  </a:cubicBezTo>
                  <a:cubicBezTo>
                    <a:pt x="476956" y="8137"/>
                    <a:pt x="478027" y="7994"/>
                    <a:pt x="479098" y="7994"/>
                  </a:cubicBezTo>
                  <a:close/>
                  <a:moveTo>
                    <a:pt x="557687" y="6352"/>
                  </a:moveTo>
                  <a:cubicBezTo>
                    <a:pt x="567323" y="6352"/>
                    <a:pt x="575175" y="14204"/>
                    <a:pt x="575175" y="23840"/>
                  </a:cubicBezTo>
                  <a:cubicBezTo>
                    <a:pt x="575175" y="24982"/>
                    <a:pt x="575032" y="26196"/>
                    <a:pt x="574818" y="27338"/>
                  </a:cubicBezTo>
                  <a:cubicBezTo>
                    <a:pt x="573176" y="35332"/>
                    <a:pt x="566110" y="41328"/>
                    <a:pt x="557687" y="41328"/>
                  </a:cubicBezTo>
                  <a:cubicBezTo>
                    <a:pt x="549264" y="41328"/>
                    <a:pt x="542198" y="35332"/>
                    <a:pt x="540556" y="27338"/>
                  </a:cubicBezTo>
                  <a:cubicBezTo>
                    <a:pt x="540342" y="26196"/>
                    <a:pt x="540199" y="25053"/>
                    <a:pt x="540199" y="23840"/>
                  </a:cubicBezTo>
                  <a:cubicBezTo>
                    <a:pt x="540199" y="14204"/>
                    <a:pt x="548051" y="6352"/>
                    <a:pt x="557687" y="6352"/>
                  </a:cubicBezTo>
                  <a:close/>
                  <a:moveTo>
                    <a:pt x="714579" y="2284"/>
                  </a:moveTo>
                  <a:cubicBezTo>
                    <a:pt x="726428" y="2284"/>
                    <a:pt x="736064" y="11920"/>
                    <a:pt x="736064" y="23769"/>
                  </a:cubicBezTo>
                  <a:cubicBezTo>
                    <a:pt x="736064" y="25268"/>
                    <a:pt x="735922" y="26696"/>
                    <a:pt x="735636" y="28123"/>
                  </a:cubicBezTo>
                  <a:cubicBezTo>
                    <a:pt x="733638" y="37974"/>
                    <a:pt x="724929" y="45326"/>
                    <a:pt x="714579" y="45326"/>
                  </a:cubicBezTo>
                  <a:cubicBezTo>
                    <a:pt x="704229" y="45326"/>
                    <a:pt x="695521" y="37902"/>
                    <a:pt x="693522" y="28123"/>
                  </a:cubicBezTo>
                  <a:cubicBezTo>
                    <a:pt x="693237" y="26696"/>
                    <a:pt x="693094" y="25268"/>
                    <a:pt x="693094" y="23769"/>
                  </a:cubicBezTo>
                  <a:cubicBezTo>
                    <a:pt x="693094" y="11920"/>
                    <a:pt x="702730" y="2284"/>
                    <a:pt x="714579" y="2284"/>
                  </a:cubicBezTo>
                  <a:close/>
                  <a:moveTo>
                    <a:pt x="793025" y="0"/>
                  </a:moveTo>
                  <a:cubicBezTo>
                    <a:pt x="797950" y="0"/>
                    <a:pt x="802518" y="1499"/>
                    <a:pt x="806373" y="4069"/>
                  </a:cubicBezTo>
                  <a:cubicBezTo>
                    <a:pt x="812725" y="8351"/>
                    <a:pt x="816865" y="15632"/>
                    <a:pt x="816865" y="23841"/>
                  </a:cubicBezTo>
                  <a:cubicBezTo>
                    <a:pt x="816865" y="25483"/>
                    <a:pt x="816651" y="27053"/>
                    <a:pt x="816366" y="28623"/>
                  </a:cubicBezTo>
                  <a:cubicBezTo>
                    <a:pt x="815081" y="34833"/>
                    <a:pt x="811369" y="40187"/>
                    <a:pt x="806373" y="43613"/>
                  </a:cubicBezTo>
                  <a:cubicBezTo>
                    <a:pt x="802518" y="46183"/>
                    <a:pt x="797950" y="47682"/>
                    <a:pt x="793025" y="47682"/>
                  </a:cubicBezTo>
                  <a:cubicBezTo>
                    <a:pt x="791383" y="47682"/>
                    <a:pt x="789813" y="47467"/>
                    <a:pt x="788242" y="47182"/>
                  </a:cubicBezTo>
                  <a:cubicBezTo>
                    <a:pt x="778892" y="45255"/>
                    <a:pt x="771611" y="37903"/>
                    <a:pt x="769684" y="28623"/>
                  </a:cubicBezTo>
                  <a:cubicBezTo>
                    <a:pt x="769327" y="27124"/>
                    <a:pt x="769184" y="25483"/>
                    <a:pt x="769184" y="23841"/>
                  </a:cubicBezTo>
                  <a:cubicBezTo>
                    <a:pt x="769184" y="12349"/>
                    <a:pt x="777393" y="2712"/>
                    <a:pt x="788242" y="500"/>
                  </a:cubicBezTo>
                  <a:cubicBezTo>
                    <a:pt x="789741" y="143"/>
                    <a:pt x="791383" y="0"/>
                    <a:pt x="793025" y="0"/>
                  </a:cubicBezTo>
                  <a:close/>
                </a:path>
              </a:pathLst>
            </a:custGeom>
            <a:gradFill>
              <a:gsLst>
                <a:gs pos="99000">
                  <a:srgbClr val="F7860C">
                    <a:alpha val="0"/>
                  </a:srgbClr>
                </a:gs>
                <a:gs pos="33000">
                  <a:srgbClr val="F7860C"/>
                </a:gs>
              </a:gsLst>
              <a:lin ang="10800000" scaled="0"/>
            </a:gradFill>
            <a:ln w="709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7" name="文本框 16"/>
            <p:cNvSpPr txBox="1"/>
            <p:nvPr/>
          </p:nvSpPr>
          <p:spPr bwMode="auto">
            <a:xfrm>
              <a:off x="1977825" y="4171215"/>
              <a:ext cx="599440" cy="594995"/>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1</a:t>
              </a:r>
              <a:r>
                <a:rPr kumimoji="0" lang="en-US" altLang="zh-CN" sz="3600" b="1" i="0" u="none" strike="noStrike" kern="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rPr>
                <a:t>.</a:t>
              </a:r>
              <a:endParaRPr kumimoji="0" lang="en-US" altLang="zh-CN" sz="3600" b="1" i="0" u="none" strike="noStrike" kern="0" cap="none" spc="0" normalizeH="0" baseline="0" noProof="0" dirty="0">
                <a:ln>
                  <a:noFill/>
                </a:ln>
                <a:solidFill>
                  <a:schemeClr val="tx1"/>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grpSp>
      <p:grpSp>
        <p:nvGrpSpPr>
          <p:cNvPr id="9" name="组合 8"/>
          <p:cNvGrpSpPr/>
          <p:nvPr/>
        </p:nvGrpSpPr>
        <p:grpSpPr>
          <a:xfrm>
            <a:off x="4529272" y="2903156"/>
            <a:ext cx="3322187" cy="783590"/>
            <a:chOff x="4419417" y="4123626"/>
            <a:chExt cx="3322187" cy="783590"/>
          </a:xfrm>
        </p:grpSpPr>
        <p:sp>
          <p:nvSpPr>
            <p:cNvPr id="18" name="圆角矩形 17"/>
            <p:cNvSpPr/>
            <p:nvPr/>
          </p:nvSpPr>
          <p:spPr bwMode="auto">
            <a:xfrm>
              <a:off x="4419417" y="4123626"/>
              <a:ext cx="3322187" cy="760995"/>
            </a:xfrm>
            <a:prstGeom prst="roundRect">
              <a:avLst>
                <a:gd name="adj" fmla="val 50000"/>
              </a:avLst>
            </a:prstGeom>
            <a:solidFill>
              <a:schemeClr val="bg1"/>
            </a:solidFill>
            <a:ln w="25400">
              <a:gradFill flip="none" rotWithShape="1">
                <a:gsLst>
                  <a:gs pos="25000">
                    <a:srgbClr val="0041E2">
                      <a:alpha val="0"/>
                    </a:srgbClr>
                  </a:gs>
                  <a:gs pos="100000">
                    <a:srgbClr val="0031A5"/>
                  </a:gs>
                </a:gsLst>
                <a:lin ang="5400000" scaled="1"/>
                <a:tileRect/>
              </a:gradFill>
            </a:ln>
            <a:effectLst>
              <a:outerShdw blurRad="304800" dist="152400" dir="2700000" sx="96000" sy="96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文本框 18"/>
            <p:cNvSpPr txBox="1"/>
            <p:nvPr/>
          </p:nvSpPr>
          <p:spPr bwMode="auto">
            <a:xfrm>
              <a:off x="6036127" y="4260786"/>
              <a:ext cx="1637030" cy="646430"/>
            </a:xfrm>
            <a:prstGeom prst="rect">
              <a:avLst/>
            </a:prstGeom>
            <a:noFill/>
            <a:scene3d>
              <a:camera prst="orthographicFront"/>
              <a:lightRig rig="threePt" dir="t"/>
            </a:scene3d>
          </p:spPr>
          <p:txBody>
            <a:bodyPr wrap="square" rtlCol="0">
              <a:noAutofit/>
            </a:bodyPr>
            <a:lstStyle>
              <a:defPPr>
                <a:defRPr lang="zh-CN"/>
              </a:defPPr>
              <a:lvl1pPr marR="0" lvl="0" indent="0" fontAlgn="auto">
                <a:lnSpc>
                  <a:spcPct val="100000"/>
                </a:lnSpc>
                <a:spcBef>
                  <a:spcPts val="0"/>
                </a:spcBef>
                <a:spcAft>
                  <a:spcPts val="0"/>
                </a:spcAft>
                <a:buClrTx/>
                <a:buSzTx/>
                <a:buFontTx/>
                <a:buNone/>
                <a:defRPr sz="2400" b="1">
                  <a:latin typeface="楷体" panose="02010609060101010101" charset="-122"/>
                  <a:ea typeface="楷体" panose="02010609060101010101" charset="-122"/>
                </a:defRPr>
              </a:lvl1pPr>
            </a:lstStyle>
            <a:p>
              <a:r>
                <a:rPr lang="zh-CN" altLang="en-US" sz="2800" dirty="0"/>
                <a:t>扬优势</a:t>
              </a:r>
              <a:endParaRPr lang="zh-CN" altLang="en-US" sz="2800" dirty="0">
                <a:sym typeface="思源黑体 CN Normal" panose="020B0400000000000000" pitchFamily="34" charset="-122"/>
              </a:endParaRPr>
            </a:p>
          </p:txBody>
        </p:sp>
        <p:sp>
          <p:nvSpPr>
            <p:cNvPr id="20" name="任意多边形: 形状 68"/>
            <p:cNvSpPr/>
            <p:nvPr/>
          </p:nvSpPr>
          <p:spPr>
            <a:xfrm>
              <a:off x="4738280" y="4387522"/>
              <a:ext cx="641172" cy="279230"/>
            </a:xfrm>
            <a:custGeom>
              <a:avLst/>
              <a:gdLst>
                <a:gd name="connsiteX0" fmla="*/ 8566 w 977755"/>
                <a:gd name="connsiteY0" fmla="*/ 329059 h 361466"/>
                <a:gd name="connsiteX1" fmla="*/ 15632 w 977755"/>
                <a:gd name="connsiteY1" fmla="*/ 332842 h 361466"/>
                <a:gd name="connsiteX2" fmla="*/ 17060 w 977755"/>
                <a:gd name="connsiteY2" fmla="*/ 337625 h 361466"/>
                <a:gd name="connsiteX3" fmla="*/ 16417 w 977755"/>
                <a:gd name="connsiteY3" fmla="*/ 340979 h 361466"/>
                <a:gd name="connsiteX4" fmla="*/ 15632 w 977755"/>
                <a:gd name="connsiteY4" fmla="*/ 342407 h 361466"/>
                <a:gd name="connsiteX5" fmla="*/ 14633 w 977755"/>
                <a:gd name="connsiteY5" fmla="*/ 343620 h 361466"/>
                <a:gd name="connsiteX6" fmla="*/ 8566 w 977755"/>
                <a:gd name="connsiteY6" fmla="*/ 346119 h 361466"/>
                <a:gd name="connsiteX7" fmla="*/ 6852 w 977755"/>
                <a:gd name="connsiteY7" fmla="*/ 345976 h 361466"/>
                <a:gd name="connsiteX8" fmla="*/ 2498 w 977755"/>
                <a:gd name="connsiteY8" fmla="*/ 343620 h 361466"/>
                <a:gd name="connsiteX9" fmla="*/ 1428 w 977755"/>
                <a:gd name="connsiteY9" fmla="*/ 342336 h 361466"/>
                <a:gd name="connsiteX10" fmla="*/ 642 w 977755"/>
                <a:gd name="connsiteY10" fmla="*/ 340908 h 361466"/>
                <a:gd name="connsiteX11" fmla="*/ 143 w 977755"/>
                <a:gd name="connsiteY11" fmla="*/ 339338 h 361466"/>
                <a:gd name="connsiteX12" fmla="*/ 0 w 977755"/>
                <a:gd name="connsiteY12" fmla="*/ 337625 h 361466"/>
                <a:gd name="connsiteX13" fmla="*/ 143 w 977755"/>
                <a:gd name="connsiteY13" fmla="*/ 335911 h 361466"/>
                <a:gd name="connsiteX14" fmla="*/ 1428 w 977755"/>
                <a:gd name="connsiteY14" fmla="*/ 332842 h 361466"/>
                <a:gd name="connsiteX15" fmla="*/ 2498 w 977755"/>
                <a:gd name="connsiteY15" fmla="*/ 331557 h 361466"/>
                <a:gd name="connsiteX16" fmla="*/ 6852 w 977755"/>
                <a:gd name="connsiteY16" fmla="*/ 329202 h 361466"/>
                <a:gd name="connsiteX17" fmla="*/ 8566 w 977755"/>
                <a:gd name="connsiteY17" fmla="*/ 329059 h 361466"/>
                <a:gd name="connsiteX18" fmla="*/ 86939 w 977755"/>
                <a:gd name="connsiteY18" fmla="*/ 328060 h 361466"/>
                <a:gd name="connsiteX19" fmla="*/ 96433 w 977755"/>
                <a:gd name="connsiteY19" fmla="*/ 337554 h 361466"/>
                <a:gd name="connsiteX20" fmla="*/ 95719 w 977755"/>
                <a:gd name="connsiteY20" fmla="*/ 341265 h 361466"/>
                <a:gd name="connsiteX21" fmla="*/ 93578 w 977755"/>
                <a:gd name="connsiteY21" fmla="*/ 344263 h 361466"/>
                <a:gd name="connsiteX22" fmla="*/ 86868 w 977755"/>
                <a:gd name="connsiteY22" fmla="*/ 347047 h 361466"/>
                <a:gd name="connsiteX23" fmla="*/ 80158 w 977755"/>
                <a:gd name="connsiteY23" fmla="*/ 344263 h 361466"/>
                <a:gd name="connsiteX24" fmla="*/ 78160 w 977755"/>
                <a:gd name="connsiteY24" fmla="*/ 341265 h 361466"/>
                <a:gd name="connsiteX25" fmla="*/ 77446 w 977755"/>
                <a:gd name="connsiteY25" fmla="*/ 337554 h 361466"/>
                <a:gd name="connsiteX26" fmla="*/ 86939 w 977755"/>
                <a:gd name="connsiteY26" fmla="*/ 328060 h 361466"/>
                <a:gd name="connsiteX27" fmla="*/ 243903 w 977755"/>
                <a:gd name="connsiteY27" fmla="*/ 325990 h 361466"/>
                <a:gd name="connsiteX28" fmla="*/ 255538 w 977755"/>
                <a:gd name="connsiteY28" fmla="*/ 337625 h 361466"/>
                <a:gd name="connsiteX29" fmla="*/ 254610 w 977755"/>
                <a:gd name="connsiteY29" fmla="*/ 342122 h 361466"/>
                <a:gd name="connsiteX30" fmla="*/ 252111 w 977755"/>
                <a:gd name="connsiteY30" fmla="*/ 345834 h 361466"/>
                <a:gd name="connsiteX31" fmla="*/ 243903 w 977755"/>
                <a:gd name="connsiteY31" fmla="*/ 349260 h 361466"/>
                <a:gd name="connsiteX32" fmla="*/ 235694 w 977755"/>
                <a:gd name="connsiteY32" fmla="*/ 345834 h 361466"/>
                <a:gd name="connsiteX33" fmla="*/ 233196 w 977755"/>
                <a:gd name="connsiteY33" fmla="*/ 342122 h 361466"/>
                <a:gd name="connsiteX34" fmla="*/ 232268 w 977755"/>
                <a:gd name="connsiteY34" fmla="*/ 337625 h 361466"/>
                <a:gd name="connsiteX35" fmla="*/ 243903 w 977755"/>
                <a:gd name="connsiteY35" fmla="*/ 325990 h 361466"/>
                <a:gd name="connsiteX36" fmla="*/ 322349 w 977755"/>
                <a:gd name="connsiteY36" fmla="*/ 324705 h 361466"/>
                <a:gd name="connsiteX37" fmla="*/ 329559 w 977755"/>
                <a:gd name="connsiteY37" fmla="*/ 326918 h 361466"/>
                <a:gd name="connsiteX38" fmla="*/ 335198 w 977755"/>
                <a:gd name="connsiteY38" fmla="*/ 337625 h 361466"/>
                <a:gd name="connsiteX39" fmla="*/ 334198 w 977755"/>
                <a:gd name="connsiteY39" fmla="*/ 342621 h 361466"/>
                <a:gd name="connsiteX40" fmla="*/ 331414 w 977755"/>
                <a:gd name="connsiteY40" fmla="*/ 346690 h 361466"/>
                <a:gd name="connsiteX41" fmla="*/ 329559 w 977755"/>
                <a:gd name="connsiteY41" fmla="*/ 348260 h 361466"/>
                <a:gd name="connsiteX42" fmla="*/ 322349 w 977755"/>
                <a:gd name="connsiteY42" fmla="*/ 350473 h 361466"/>
                <a:gd name="connsiteX43" fmla="*/ 319780 w 977755"/>
                <a:gd name="connsiteY43" fmla="*/ 350188 h 361466"/>
                <a:gd name="connsiteX44" fmla="*/ 313284 w 977755"/>
                <a:gd name="connsiteY44" fmla="*/ 346690 h 361466"/>
                <a:gd name="connsiteX45" fmla="*/ 310500 w 977755"/>
                <a:gd name="connsiteY45" fmla="*/ 342621 h 361466"/>
                <a:gd name="connsiteX46" fmla="*/ 309501 w 977755"/>
                <a:gd name="connsiteY46" fmla="*/ 337625 h 361466"/>
                <a:gd name="connsiteX47" fmla="*/ 319780 w 977755"/>
                <a:gd name="connsiteY47" fmla="*/ 324990 h 361466"/>
                <a:gd name="connsiteX48" fmla="*/ 322349 w 977755"/>
                <a:gd name="connsiteY48" fmla="*/ 324705 h 361466"/>
                <a:gd name="connsiteX49" fmla="*/ 479098 w 977755"/>
                <a:gd name="connsiteY49" fmla="*/ 321707 h 361466"/>
                <a:gd name="connsiteX50" fmla="*/ 492232 w 977755"/>
                <a:gd name="connsiteY50" fmla="*/ 328702 h 361466"/>
                <a:gd name="connsiteX51" fmla="*/ 494944 w 977755"/>
                <a:gd name="connsiteY51" fmla="*/ 337553 h 361466"/>
                <a:gd name="connsiteX52" fmla="*/ 493731 w 977755"/>
                <a:gd name="connsiteY52" fmla="*/ 343692 h 361466"/>
                <a:gd name="connsiteX53" fmla="*/ 492303 w 977755"/>
                <a:gd name="connsiteY53" fmla="*/ 346404 h 361466"/>
                <a:gd name="connsiteX54" fmla="*/ 490304 w 977755"/>
                <a:gd name="connsiteY54" fmla="*/ 348760 h 361466"/>
                <a:gd name="connsiteX55" fmla="*/ 479098 w 977755"/>
                <a:gd name="connsiteY55" fmla="*/ 353400 h 361466"/>
                <a:gd name="connsiteX56" fmla="*/ 475886 w 977755"/>
                <a:gd name="connsiteY56" fmla="*/ 353043 h 361466"/>
                <a:gd name="connsiteX57" fmla="*/ 467891 w 977755"/>
                <a:gd name="connsiteY57" fmla="*/ 348760 h 361466"/>
                <a:gd name="connsiteX58" fmla="*/ 465964 w 977755"/>
                <a:gd name="connsiteY58" fmla="*/ 346404 h 361466"/>
                <a:gd name="connsiteX59" fmla="*/ 464536 w 977755"/>
                <a:gd name="connsiteY59" fmla="*/ 343692 h 361466"/>
                <a:gd name="connsiteX60" fmla="*/ 463608 w 977755"/>
                <a:gd name="connsiteY60" fmla="*/ 340694 h 361466"/>
                <a:gd name="connsiteX61" fmla="*/ 463323 w 977755"/>
                <a:gd name="connsiteY61" fmla="*/ 337482 h 361466"/>
                <a:gd name="connsiteX62" fmla="*/ 463608 w 977755"/>
                <a:gd name="connsiteY62" fmla="*/ 334270 h 361466"/>
                <a:gd name="connsiteX63" fmla="*/ 465964 w 977755"/>
                <a:gd name="connsiteY63" fmla="*/ 328631 h 361466"/>
                <a:gd name="connsiteX64" fmla="*/ 467891 w 977755"/>
                <a:gd name="connsiteY64" fmla="*/ 326275 h 361466"/>
                <a:gd name="connsiteX65" fmla="*/ 475886 w 977755"/>
                <a:gd name="connsiteY65" fmla="*/ 321993 h 361466"/>
                <a:gd name="connsiteX66" fmla="*/ 479098 w 977755"/>
                <a:gd name="connsiteY66" fmla="*/ 321707 h 361466"/>
                <a:gd name="connsiteX67" fmla="*/ 557687 w 977755"/>
                <a:gd name="connsiteY67" fmla="*/ 320066 h 361466"/>
                <a:gd name="connsiteX68" fmla="*/ 575175 w 977755"/>
                <a:gd name="connsiteY68" fmla="*/ 337554 h 361466"/>
                <a:gd name="connsiteX69" fmla="*/ 573819 w 977755"/>
                <a:gd name="connsiteY69" fmla="*/ 344406 h 361466"/>
                <a:gd name="connsiteX70" fmla="*/ 570178 w 977755"/>
                <a:gd name="connsiteY70" fmla="*/ 349974 h 361466"/>
                <a:gd name="connsiteX71" fmla="*/ 557758 w 977755"/>
                <a:gd name="connsiteY71" fmla="*/ 355113 h 361466"/>
                <a:gd name="connsiteX72" fmla="*/ 545338 w 977755"/>
                <a:gd name="connsiteY72" fmla="*/ 349974 h 361466"/>
                <a:gd name="connsiteX73" fmla="*/ 541555 w 977755"/>
                <a:gd name="connsiteY73" fmla="*/ 344406 h 361466"/>
                <a:gd name="connsiteX74" fmla="*/ 540199 w 977755"/>
                <a:gd name="connsiteY74" fmla="*/ 337554 h 361466"/>
                <a:gd name="connsiteX75" fmla="*/ 557687 w 977755"/>
                <a:gd name="connsiteY75" fmla="*/ 320066 h 361466"/>
                <a:gd name="connsiteX76" fmla="*/ 714579 w 977755"/>
                <a:gd name="connsiteY76" fmla="*/ 316140 h 361466"/>
                <a:gd name="connsiteX77" fmla="*/ 736064 w 977755"/>
                <a:gd name="connsiteY77" fmla="*/ 337625 h 361466"/>
                <a:gd name="connsiteX78" fmla="*/ 734351 w 977755"/>
                <a:gd name="connsiteY78" fmla="*/ 345977 h 361466"/>
                <a:gd name="connsiteX79" fmla="*/ 729854 w 977755"/>
                <a:gd name="connsiteY79" fmla="*/ 352829 h 361466"/>
                <a:gd name="connsiteX80" fmla="*/ 714651 w 977755"/>
                <a:gd name="connsiteY80" fmla="*/ 359111 h 361466"/>
                <a:gd name="connsiteX81" fmla="*/ 699447 w 977755"/>
                <a:gd name="connsiteY81" fmla="*/ 352829 h 361466"/>
                <a:gd name="connsiteX82" fmla="*/ 694807 w 977755"/>
                <a:gd name="connsiteY82" fmla="*/ 345977 h 361466"/>
                <a:gd name="connsiteX83" fmla="*/ 693094 w 977755"/>
                <a:gd name="connsiteY83" fmla="*/ 337625 h 361466"/>
                <a:gd name="connsiteX84" fmla="*/ 714579 w 977755"/>
                <a:gd name="connsiteY84" fmla="*/ 316140 h 361466"/>
                <a:gd name="connsiteX85" fmla="*/ 793025 w 977755"/>
                <a:gd name="connsiteY85" fmla="*/ 313784 h 361466"/>
                <a:gd name="connsiteX86" fmla="*/ 806373 w 977755"/>
                <a:gd name="connsiteY86" fmla="*/ 317853 h 361466"/>
                <a:gd name="connsiteX87" fmla="*/ 816865 w 977755"/>
                <a:gd name="connsiteY87" fmla="*/ 337625 h 361466"/>
                <a:gd name="connsiteX88" fmla="*/ 815010 w 977755"/>
                <a:gd name="connsiteY88" fmla="*/ 346904 h 361466"/>
                <a:gd name="connsiteX89" fmla="*/ 809870 w 977755"/>
                <a:gd name="connsiteY89" fmla="*/ 354470 h 361466"/>
                <a:gd name="connsiteX90" fmla="*/ 806373 w 977755"/>
                <a:gd name="connsiteY90" fmla="*/ 357397 h 361466"/>
                <a:gd name="connsiteX91" fmla="*/ 793025 w 977755"/>
                <a:gd name="connsiteY91" fmla="*/ 361466 h 361466"/>
                <a:gd name="connsiteX92" fmla="*/ 788242 w 977755"/>
                <a:gd name="connsiteY92" fmla="*/ 360966 h 361466"/>
                <a:gd name="connsiteX93" fmla="*/ 776179 w 977755"/>
                <a:gd name="connsiteY93" fmla="*/ 354470 h 361466"/>
                <a:gd name="connsiteX94" fmla="*/ 771040 w 977755"/>
                <a:gd name="connsiteY94" fmla="*/ 346904 h 361466"/>
                <a:gd name="connsiteX95" fmla="*/ 769184 w 977755"/>
                <a:gd name="connsiteY95" fmla="*/ 337625 h 361466"/>
                <a:gd name="connsiteX96" fmla="*/ 788242 w 977755"/>
                <a:gd name="connsiteY96" fmla="*/ 314284 h 361466"/>
                <a:gd name="connsiteX97" fmla="*/ 793025 w 977755"/>
                <a:gd name="connsiteY97" fmla="*/ 313784 h 361466"/>
                <a:gd name="connsiteX98" fmla="*/ 47753 w 977755"/>
                <a:gd name="connsiteY98" fmla="*/ 289372 h 361466"/>
                <a:gd name="connsiteX99" fmla="*/ 56747 w 977755"/>
                <a:gd name="connsiteY99" fmla="*/ 298366 h 361466"/>
                <a:gd name="connsiteX100" fmla="*/ 47753 w 977755"/>
                <a:gd name="connsiteY100" fmla="*/ 307360 h 361466"/>
                <a:gd name="connsiteX101" fmla="*/ 38759 w 977755"/>
                <a:gd name="connsiteY101" fmla="*/ 298366 h 361466"/>
                <a:gd name="connsiteX102" fmla="*/ 47753 w 977755"/>
                <a:gd name="connsiteY102" fmla="*/ 289372 h 361466"/>
                <a:gd name="connsiteX103" fmla="*/ 126198 w 977755"/>
                <a:gd name="connsiteY103" fmla="*/ 288373 h 361466"/>
                <a:gd name="connsiteX104" fmla="*/ 136191 w 977755"/>
                <a:gd name="connsiteY104" fmla="*/ 298366 h 361466"/>
                <a:gd name="connsiteX105" fmla="*/ 126198 w 977755"/>
                <a:gd name="connsiteY105" fmla="*/ 308359 h 361466"/>
                <a:gd name="connsiteX106" fmla="*/ 116205 w 977755"/>
                <a:gd name="connsiteY106" fmla="*/ 298366 h 361466"/>
                <a:gd name="connsiteX107" fmla="*/ 126198 w 977755"/>
                <a:gd name="connsiteY107" fmla="*/ 288373 h 361466"/>
                <a:gd name="connsiteX108" fmla="*/ 283162 w 977755"/>
                <a:gd name="connsiteY108" fmla="*/ 286160 h 361466"/>
                <a:gd name="connsiteX109" fmla="*/ 295368 w 977755"/>
                <a:gd name="connsiteY109" fmla="*/ 298366 h 361466"/>
                <a:gd name="connsiteX110" fmla="*/ 283162 w 977755"/>
                <a:gd name="connsiteY110" fmla="*/ 310572 h 361466"/>
                <a:gd name="connsiteX111" fmla="*/ 270956 w 977755"/>
                <a:gd name="connsiteY111" fmla="*/ 298366 h 361466"/>
                <a:gd name="connsiteX112" fmla="*/ 283162 w 977755"/>
                <a:gd name="connsiteY112" fmla="*/ 286160 h 361466"/>
                <a:gd name="connsiteX113" fmla="*/ 361536 w 977755"/>
                <a:gd name="connsiteY113" fmla="*/ 284804 h 361466"/>
                <a:gd name="connsiteX114" fmla="*/ 375098 w 977755"/>
                <a:gd name="connsiteY114" fmla="*/ 298366 h 361466"/>
                <a:gd name="connsiteX115" fmla="*/ 361536 w 977755"/>
                <a:gd name="connsiteY115" fmla="*/ 311928 h 361466"/>
                <a:gd name="connsiteX116" fmla="*/ 347974 w 977755"/>
                <a:gd name="connsiteY116" fmla="*/ 298366 h 361466"/>
                <a:gd name="connsiteX117" fmla="*/ 361536 w 977755"/>
                <a:gd name="connsiteY117" fmla="*/ 284804 h 361466"/>
                <a:gd name="connsiteX118" fmla="*/ 518428 w 977755"/>
                <a:gd name="connsiteY118" fmla="*/ 281735 h 361466"/>
                <a:gd name="connsiteX119" fmla="*/ 535060 w 977755"/>
                <a:gd name="connsiteY119" fmla="*/ 298366 h 361466"/>
                <a:gd name="connsiteX120" fmla="*/ 518428 w 977755"/>
                <a:gd name="connsiteY120" fmla="*/ 314998 h 361466"/>
                <a:gd name="connsiteX121" fmla="*/ 501797 w 977755"/>
                <a:gd name="connsiteY121" fmla="*/ 298366 h 361466"/>
                <a:gd name="connsiteX122" fmla="*/ 518428 w 977755"/>
                <a:gd name="connsiteY122" fmla="*/ 281735 h 361466"/>
                <a:gd name="connsiteX123" fmla="*/ 596946 w 977755"/>
                <a:gd name="connsiteY123" fmla="*/ 279950 h 361466"/>
                <a:gd name="connsiteX124" fmla="*/ 615362 w 977755"/>
                <a:gd name="connsiteY124" fmla="*/ 298366 h 361466"/>
                <a:gd name="connsiteX125" fmla="*/ 596946 w 977755"/>
                <a:gd name="connsiteY125" fmla="*/ 316782 h 361466"/>
                <a:gd name="connsiteX126" fmla="*/ 578530 w 977755"/>
                <a:gd name="connsiteY126" fmla="*/ 298366 h 361466"/>
                <a:gd name="connsiteX127" fmla="*/ 596946 w 977755"/>
                <a:gd name="connsiteY127" fmla="*/ 279950 h 361466"/>
                <a:gd name="connsiteX128" fmla="*/ 753766 w 977755"/>
                <a:gd name="connsiteY128" fmla="*/ 275739 h 361466"/>
                <a:gd name="connsiteX129" fmla="*/ 776394 w 977755"/>
                <a:gd name="connsiteY129" fmla="*/ 298366 h 361466"/>
                <a:gd name="connsiteX130" fmla="*/ 753766 w 977755"/>
                <a:gd name="connsiteY130" fmla="*/ 320994 h 361466"/>
                <a:gd name="connsiteX131" fmla="*/ 731139 w 977755"/>
                <a:gd name="connsiteY131" fmla="*/ 298366 h 361466"/>
                <a:gd name="connsiteX132" fmla="*/ 753766 w 977755"/>
                <a:gd name="connsiteY132" fmla="*/ 275739 h 361466"/>
                <a:gd name="connsiteX133" fmla="*/ 832283 w 977755"/>
                <a:gd name="connsiteY133" fmla="*/ 273241 h 361466"/>
                <a:gd name="connsiteX134" fmla="*/ 857337 w 977755"/>
                <a:gd name="connsiteY134" fmla="*/ 298367 h 361466"/>
                <a:gd name="connsiteX135" fmla="*/ 832283 w 977755"/>
                <a:gd name="connsiteY135" fmla="*/ 323421 h 361466"/>
                <a:gd name="connsiteX136" fmla="*/ 807229 w 977755"/>
                <a:gd name="connsiteY136" fmla="*/ 298367 h 361466"/>
                <a:gd name="connsiteX137" fmla="*/ 832283 w 977755"/>
                <a:gd name="connsiteY137" fmla="*/ 273241 h 361466"/>
                <a:gd name="connsiteX138" fmla="*/ 86939 w 977755"/>
                <a:gd name="connsiteY138" fmla="*/ 249685 h 361466"/>
                <a:gd name="connsiteX139" fmla="*/ 96433 w 977755"/>
                <a:gd name="connsiteY139" fmla="*/ 259179 h 361466"/>
                <a:gd name="connsiteX140" fmla="*/ 86939 w 977755"/>
                <a:gd name="connsiteY140" fmla="*/ 268672 h 361466"/>
                <a:gd name="connsiteX141" fmla="*/ 77446 w 977755"/>
                <a:gd name="connsiteY141" fmla="*/ 259179 h 361466"/>
                <a:gd name="connsiteX142" fmla="*/ 86939 w 977755"/>
                <a:gd name="connsiteY142" fmla="*/ 249685 h 361466"/>
                <a:gd name="connsiteX143" fmla="*/ 165457 w 977755"/>
                <a:gd name="connsiteY143" fmla="*/ 248686 h 361466"/>
                <a:gd name="connsiteX144" fmla="*/ 174165 w 977755"/>
                <a:gd name="connsiteY144" fmla="*/ 253326 h 361466"/>
                <a:gd name="connsiteX145" fmla="*/ 175950 w 977755"/>
                <a:gd name="connsiteY145" fmla="*/ 259179 h 361466"/>
                <a:gd name="connsiteX146" fmla="*/ 174165 w 977755"/>
                <a:gd name="connsiteY146" fmla="*/ 265032 h 361466"/>
                <a:gd name="connsiteX147" fmla="*/ 165457 w 977755"/>
                <a:gd name="connsiteY147" fmla="*/ 269814 h 361466"/>
                <a:gd name="connsiteX148" fmla="*/ 163315 w 977755"/>
                <a:gd name="connsiteY148" fmla="*/ 269600 h 361466"/>
                <a:gd name="connsiteX149" fmla="*/ 158033 w 977755"/>
                <a:gd name="connsiteY149" fmla="*/ 266745 h 361466"/>
                <a:gd name="connsiteX150" fmla="*/ 156748 w 977755"/>
                <a:gd name="connsiteY150" fmla="*/ 265175 h 361466"/>
                <a:gd name="connsiteX151" fmla="*/ 155178 w 977755"/>
                <a:gd name="connsiteY151" fmla="*/ 261392 h 361466"/>
                <a:gd name="connsiteX152" fmla="*/ 154964 w 977755"/>
                <a:gd name="connsiteY152" fmla="*/ 259250 h 361466"/>
                <a:gd name="connsiteX153" fmla="*/ 155178 w 977755"/>
                <a:gd name="connsiteY153" fmla="*/ 257109 h 361466"/>
                <a:gd name="connsiteX154" fmla="*/ 156748 w 977755"/>
                <a:gd name="connsiteY154" fmla="*/ 253326 h 361466"/>
                <a:gd name="connsiteX155" fmla="*/ 158033 w 977755"/>
                <a:gd name="connsiteY155" fmla="*/ 251755 h 361466"/>
                <a:gd name="connsiteX156" fmla="*/ 163315 w 977755"/>
                <a:gd name="connsiteY156" fmla="*/ 248900 h 361466"/>
                <a:gd name="connsiteX157" fmla="*/ 165457 w 977755"/>
                <a:gd name="connsiteY157" fmla="*/ 248686 h 361466"/>
                <a:gd name="connsiteX158" fmla="*/ 322349 w 977755"/>
                <a:gd name="connsiteY158" fmla="*/ 246259 h 361466"/>
                <a:gd name="connsiteX159" fmla="*/ 329559 w 977755"/>
                <a:gd name="connsiteY159" fmla="*/ 248472 h 361466"/>
                <a:gd name="connsiteX160" fmla="*/ 335198 w 977755"/>
                <a:gd name="connsiteY160" fmla="*/ 259179 h 361466"/>
                <a:gd name="connsiteX161" fmla="*/ 329559 w 977755"/>
                <a:gd name="connsiteY161" fmla="*/ 269886 h 361466"/>
                <a:gd name="connsiteX162" fmla="*/ 322349 w 977755"/>
                <a:gd name="connsiteY162" fmla="*/ 272098 h 361466"/>
                <a:gd name="connsiteX163" fmla="*/ 319780 w 977755"/>
                <a:gd name="connsiteY163" fmla="*/ 271813 h 361466"/>
                <a:gd name="connsiteX164" fmla="*/ 309501 w 977755"/>
                <a:gd name="connsiteY164" fmla="*/ 259179 h 361466"/>
                <a:gd name="connsiteX165" fmla="*/ 319780 w 977755"/>
                <a:gd name="connsiteY165" fmla="*/ 246545 h 361466"/>
                <a:gd name="connsiteX166" fmla="*/ 322349 w 977755"/>
                <a:gd name="connsiteY166" fmla="*/ 246259 h 361466"/>
                <a:gd name="connsiteX167" fmla="*/ 400795 w 977755"/>
                <a:gd name="connsiteY167" fmla="*/ 244903 h 361466"/>
                <a:gd name="connsiteX168" fmla="*/ 415071 w 977755"/>
                <a:gd name="connsiteY168" fmla="*/ 259179 h 361466"/>
                <a:gd name="connsiteX169" fmla="*/ 400795 w 977755"/>
                <a:gd name="connsiteY169" fmla="*/ 273455 h 361466"/>
                <a:gd name="connsiteX170" fmla="*/ 386519 w 977755"/>
                <a:gd name="connsiteY170" fmla="*/ 259179 h 361466"/>
                <a:gd name="connsiteX171" fmla="*/ 400795 w 977755"/>
                <a:gd name="connsiteY171" fmla="*/ 244903 h 361466"/>
                <a:gd name="connsiteX172" fmla="*/ 557687 w 977755"/>
                <a:gd name="connsiteY172" fmla="*/ 241691 h 361466"/>
                <a:gd name="connsiteX173" fmla="*/ 575175 w 977755"/>
                <a:gd name="connsiteY173" fmla="*/ 259179 h 361466"/>
                <a:gd name="connsiteX174" fmla="*/ 557687 w 977755"/>
                <a:gd name="connsiteY174" fmla="*/ 276667 h 361466"/>
                <a:gd name="connsiteX175" fmla="*/ 540199 w 977755"/>
                <a:gd name="connsiteY175" fmla="*/ 259179 h 361466"/>
                <a:gd name="connsiteX176" fmla="*/ 557687 w 977755"/>
                <a:gd name="connsiteY176" fmla="*/ 241691 h 361466"/>
                <a:gd name="connsiteX177" fmla="*/ 636061 w 977755"/>
                <a:gd name="connsiteY177" fmla="*/ 239764 h 361466"/>
                <a:gd name="connsiteX178" fmla="*/ 652193 w 977755"/>
                <a:gd name="connsiteY178" fmla="*/ 248330 h 361466"/>
                <a:gd name="connsiteX179" fmla="*/ 655476 w 977755"/>
                <a:gd name="connsiteY179" fmla="*/ 259179 h 361466"/>
                <a:gd name="connsiteX180" fmla="*/ 652193 w 977755"/>
                <a:gd name="connsiteY180" fmla="*/ 270029 h 361466"/>
                <a:gd name="connsiteX181" fmla="*/ 636061 w 977755"/>
                <a:gd name="connsiteY181" fmla="*/ 278594 h 361466"/>
                <a:gd name="connsiteX182" fmla="*/ 632135 w 977755"/>
                <a:gd name="connsiteY182" fmla="*/ 278166 h 361466"/>
                <a:gd name="connsiteX183" fmla="*/ 622356 w 977755"/>
                <a:gd name="connsiteY183" fmla="*/ 272884 h 361466"/>
                <a:gd name="connsiteX184" fmla="*/ 620001 w 977755"/>
                <a:gd name="connsiteY184" fmla="*/ 270029 h 361466"/>
                <a:gd name="connsiteX185" fmla="*/ 617074 w 977755"/>
                <a:gd name="connsiteY185" fmla="*/ 263105 h 361466"/>
                <a:gd name="connsiteX186" fmla="*/ 616646 w 977755"/>
                <a:gd name="connsiteY186" fmla="*/ 259179 h 361466"/>
                <a:gd name="connsiteX187" fmla="*/ 617074 w 977755"/>
                <a:gd name="connsiteY187" fmla="*/ 255253 h 361466"/>
                <a:gd name="connsiteX188" fmla="*/ 620001 w 977755"/>
                <a:gd name="connsiteY188" fmla="*/ 248330 h 361466"/>
                <a:gd name="connsiteX189" fmla="*/ 622356 w 977755"/>
                <a:gd name="connsiteY189" fmla="*/ 245474 h 361466"/>
                <a:gd name="connsiteX190" fmla="*/ 632135 w 977755"/>
                <a:gd name="connsiteY190" fmla="*/ 240192 h 361466"/>
                <a:gd name="connsiteX191" fmla="*/ 636061 w 977755"/>
                <a:gd name="connsiteY191" fmla="*/ 239764 h 361466"/>
                <a:gd name="connsiteX192" fmla="*/ 793025 w 977755"/>
                <a:gd name="connsiteY192" fmla="*/ 235338 h 361466"/>
                <a:gd name="connsiteX193" fmla="*/ 806373 w 977755"/>
                <a:gd name="connsiteY193" fmla="*/ 239407 h 361466"/>
                <a:gd name="connsiteX194" fmla="*/ 816865 w 977755"/>
                <a:gd name="connsiteY194" fmla="*/ 259179 h 361466"/>
                <a:gd name="connsiteX195" fmla="*/ 806373 w 977755"/>
                <a:gd name="connsiteY195" fmla="*/ 278951 h 361466"/>
                <a:gd name="connsiteX196" fmla="*/ 793025 w 977755"/>
                <a:gd name="connsiteY196" fmla="*/ 283020 h 361466"/>
                <a:gd name="connsiteX197" fmla="*/ 788242 w 977755"/>
                <a:gd name="connsiteY197" fmla="*/ 282520 h 361466"/>
                <a:gd name="connsiteX198" fmla="*/ 769184 w 977755"/>
                <a:gd name="connsiteY198" fmla="*/ 259179 h 361466"/>
                <a:gd name="connsiteX199" fmla="*/ 788242 w 977755"/>
                <a:gd name="connsiteY199" fmla="*/ 235838 h 361466"/>
                <a:gd name="connsiteX200" fmla="*/ 793025 w 977755"/>
                <a:gd name="connsiteY200" fmla="*/ 235338 h 361466"/>
                <a:gd name="connsiteX201" fmla="*/ 871470 w 977755"/>
                <a:gd name="connsiteY201" fmla="*/ 232768 h 361466"/>
                <a:gd name="connsiteX202" fmla="*/ 897881 w 977755"/>
                <a:gd name="connsiteY202" fmla="*/ 259178 h 361466"/>
                <a:gd name="connsiteX203" fmla="*/ 871470 w 977755"/>
                <a:gd name="connsiteY203" fmla="*/ 285589 h 361466"/>
                <a:gd name="connsiteX204" fmla="*/ 845060 w 977755"/>
                <a:gd name="connsiteY204" fmla="*/ 259178 h 361466"/>
                <a:gd name="connsiteX205" fmla="*/ 871470 w 977755"/>
                <a:gd name="connsiteY205" fmla="*/ 232768 h 361466"/>
                <a:gd name="connsiteX206" fmla="*/ 126198 w 977755"/>
                <a:gd name="connsiteY206" fmla="*/ 209927 h 361466"/>
                <a:gd name="connsiteX207" fmla="*/ 136191 w 977755"/>
                <a:gd name="connsiteY207" fmla="*/ 219920 h 361466"/>
                <a:gd name="connsiteX208" fmla="*/ 126198 w 977755"/>
                <a:gd name="connsiteY208" fmla="*/ 229913 h 361466"/>
                <a:gd name="connsiteX209" fmla="*/ 116205 w 977755"/>
                <a:gd name="connsiteY209" fmla="*/ 219920 h 361466"/>
                <a:gd name="connsiteX210" fmla="*/ 126198 w 977755"/>
                <a:gd name="connsiteY210" fmla="*/ 209927 h 361466"/>
                <a:gd name="connsiteX211" fmla="*/ 204644 w 977755"/>
                <a:gd name="connsiteY211" fmla="*/ 208856 h 361466"/>
                <a:gd name="connsiteX212" fmla="*/ 215708 w 977755"/>
                <a:gd name="connsiteY212" fmla="*/ 219920 h 361466"/>
                <a:gd name="connsiteX213" fmla="*/ 204644 w 977755"/>
                <a:gd name="connsiteY213" fmla="*/ 230984 h 361466"/>
                <a:gd name="connsiteX214" fmla="*/ 193580 w 977755"/>
                <a:gd name="connsiteY214" fmla="*/ 219920 h 361466"/>
                <a:gd name="connsiteX215" fmla="*/ 204644 w 977755"/>
                <a:gd name="connsiteY215" fmla="*/ 208856 h 361466"/>
                <a:gd name="connsiteX216" fmla="*/ 361536 w 977755"/>
                <a:gd name="connsiteY216" fmla="*/ 206358 h 361466"/>
                <a:gd name="connsiteX217" fmla="*/ 375098 w 977755"/>
                <a:gd name="connsiteY217" fmla="*/ 219920 h 361466"/>
                <a:gd name="connsiteX218" fmla="*/ 361536 w 977755"/>
                <a:gd name="connsiteY218" fmla="*/ 233482 h 361466"/>
                <a:gd name="connsiteX219" fmla="*/ 347974 w 977755"/>
                <a:gd name="connsiteY219" fmla="*/ 219920 h 361466"/>
                <a:gd name="connsiteX220" fmla="*/ 361536 w 977755"/>
                <a:gd name="connsiteY220" fmla="*/ 206358 h 361466"/>
                <a:gd name="connsiteX221" fmla="*/ 440054 w 977755"/>
                <a:gd name="connsiteY221" fmla="*/ 204930 h 361466"/>
                <a:gd name="connsiteX222" fmla="*/ 455043 w 977755"/>
                <a:gd name="connsiteY222" fmla="*/ 219920 h 361466"/>
                <a:gd name="connsiteX223" fmla="*/ 440054 w 977755"/>
                <a:gd name="connsiteY223" fmla="*/ 234909 h 361466"/>
                <a:gd name="connsiteX224" fmla="*/ 425064 w 977755"/>
                <a:gd name="connsiteY224" fmla="*/ 219920 h 361466"/>
                <a:gd name="connsiteX225" fmla="*/ 440054 w 977755"/>
                <a:gd name="connsiteY225" fmla="*/ 204930 h 361466"/>
                <a:gd name="connsiteX226" fmla="*/ 596946 w 977755"/>
                <a:gd name="connsiteY226" fmla="*/ 201504 h 361466"/>
                <a:gd name="connsiteX227" fmla="*/ 615362 w 977755"/>
                <a:gd name="connsiteY227" fmla="*/ 219920 h 361466"/>
                <a:gd name="connsiteX228" fmla="*/ 596946 w 977755"/>
                <a:gd name="connsiteY228" fmla="*/ 238336 h 361466"/>
                <a:gd name="connsiteX229" fmla="*/ 578530 w 977755"/>
                <a:gd name="connsiteY229" fmla="*/ 219920 h 361466"/>
                <a:gd name="connsiteX230" fmla="*/ 596946 w 977755"/>
                <a:gd name="connsiteY230" fmla="*/ 201504 h 361466"/>
                <a:gd name="connsiteX231" fmla="*/ 675321 w 977755"/>
                <a:gd name="connsiteY231" fmla="*/ 199506 h 361466"/>
                <a:gd name="connsiteX232" fmla="*/ 695735 w 977755"/>
                <a:gd name="connsiteY232" fmla="*/ 219921 h 361466"/>
                <a:gd name="connsiteX233" fmla="*/ 675321 w 977755"/>
                <a:gd name="connsiteY233" fmla="*/ 240335 h 361466"/>
                <a:gd name="connsiteX234" fmla="*/ 654906 w 977755"/>
                <a:gd name="connsiteY234" fmla="*/ 219921 h 361466"/>
                <a:gd name="connsiteX235" fmla="*/ 675321 w 977755"/>
                <a:gd name="connsiteY235" fmla="*/ 199506 h 361466"/>
                <a:gd name="connsiteX236" fmla="*/ 832283 w 977755"/>
                <a:gd name="connsiteY236" fmla="*/ 194866 h 361466"/>
                <a:gd name="connsiteX237" fmla="*/ 857337 w 977755"/>
                <a:gd name="connsiteY237" fmla="*/ 219920 h 361466"/>
                <a:gd name="connsiteX238" fmla="*/ 832283 w 977755"/>
                <a:gd name="connsiteY238" fmla="*/ 245046 h 361466"/>
                <a:gd name="connsiteX239" fmla="*/ 807229 w 977755"/>
                <a:gd name="connsiteY239" fmla="*/ 219920 h 361466"/>
                <a:gd name="connsiteX240" fmla="*/ 832283 w 977755"/>
                <a:gd name="connsiteY240" fmla="*/ 194866 h 361466"/>
                <a:gd name="connsiteX241" fmla="*/ 165529 w 977755"/>
                <a:gd name="connsiteY241" fmla="*/ 170240 h 361466"/>
                <a:gd name="connsiteX242" fmla="*/ 174237 w 977755"/>
                <a:gd name="connsiteY242" fmla="*/ 174880 h 361466"/>
                <a:gd name="connsiteX243" fmla="*/ 176022 w 977755"/>
                <a:gd name="connsiteY243" fmla="*/ 180733 h 361466"/>
                <a:gd name="connsiteX244" fmla="*/ 175165 w 977755"/>
                <a:gd name="connsiteY244" fmla="*/ 184801 h 361466"/>
                <a:gd name="connsiteX245" fmla="*/ 174166 w 977755"/>
                <a:gd name="connsiteY245" fmla="*/ 186586 h 361466"/>
                <a:gd name="connsiteX246" fmla="*/ 173024 w 977755"/>
                <a:gd name="connsiteY246" fmla="*/ 188299 h 361466"/>
                <a:gd name="connsiteX247" fmla="*/ 165600 w 977755"/>
                <a:gd name="connsiteY247" fmla="*/ 191368 h 361466"/>
                <a:gd name="connsiteX248" fmla="*/ 163459 w 977755"/>
                <a:gd name="connsiteY248" fmla="*/ 191154 h 361466"/>
                <a:gd name="connsiteX249" fmla="*/ 158177 w 977755"/>
                <a:gd name="connsiteY249" fmla="*/ 188299 h 361466"/>
                <a:gd name="connsiteX250" fmla="*/ 156892 w 977755"/>
                <a:gd name="connsiteY250" fmla="*/ 186729 h 361466"/>
                <a:gd name="connsiteX251" fmla="*/ 155893 w 977755"/>
                <a:gd name="connsiteY251" fmla="*/ 184944 h 361466"/>
                <a:gd name="connsiteX252" fmla="*/ 155250 w 977755"/>
                <a:gd name="connsiteY252" fmla="*/ 182946 h 361466"/>
                <a:gd name="connsiteX253" fmla="*/ 155036 w 977755"/>
                <a:gd name="connsiteY253" fmla="*/ 180804 h 361466"/>
                <a:gd name="connsiteX254" fmla="*/ 155250 w 977755"/>
                <a:gd name="connsiteY254" fmla="*/ 178663 h 361466"/>
                <a:gd name="connsiteX255" fmla="*/ 156820 w 977755"/>
                <a:gd name="connsiteY255" fmla="*/ 174880 h 361466"/>
                <a:gd name="connsiteX256" fmla="*/ 158105 w 977755"/>
                <a:gd name="connsiteY256" fmla="*/ 173309 h 361466"/>
                <a:gd name="connsiteX257" fmla="*/ 163387 w 977755"/>
                <a:gd name="connsiteY257" fmla="*/ 170454 h 361466"/>
                <a:gd name="connsiteX258" fmla="*/ 165529 w 977755"/>
                <a:gd name="connsiteY258" fmla="*/ 170240 h 361466"/>
                <a:gd name="connsiteX259" fmla="*/ 243903 w 977755"/>
                <a:gd name="connsiteY259" fmla="*/ 169098 h 361466"/>
                <a:gd name="connsiteX260" fmla="*/ 255538 w 977755"/>
                <a:gd name="connsiteY260" fmla="*/ 180733 h 361466"/>
                <a:gd name="connsiteX261" fmla="*/ 254610 w 977755"/>
                <a:gd name="connsiteY261" fmla="*/ 185230 h 361466"/>
                <a:gd name="connsiteX262" fmla="*/ 252111 w 977755"/>
                <a:gd name="connsiteY262" fmla="*/ 188942 h 361466"/>
                <a:gd name="connsiteX263" fmla="*/ 243903 w 977755"/>
                <a:gd name="connsiteY263" fmla="*/ 192368 h 361466"/>
                <a:gd name="connsiteX264" fmla="*/ 235694 w 977755"/>
                <a:gd name="connsiteY264" fmla="*/ 188942 h 361466"/>
                <a:gd name="connsiteX265" fmla="*/ 233196 w 977755"/>
                <a:gd name="connsiteY265" fmla="*/ 185230 h 361466"/>
                <a:gd name="connsiteX266" fmla="*/ 232268 w 977755"/>
                <a:gd name="connsiteY266" fmla="*/ 180733 h 361466"/>
                <a:gd name="connsiteX267" fmla="*/ 243903 w 977755"/>
                <a:gd name="connsiteY267" fmla="*/ 169098 h 361466"/>
                <a:gd name="connsiteX268" fmla="*/ 400795 w 977755"/>
                <a:gd name="connsiteY268" fmla="*/ 166385 h 361466"/>
                <a:gd name="connsiteX269" fmla="*/ 415071 w 977755"/>
                <a:gd name="connsiteY269" fmla="*/ 180661 h 361466"/>
                <a:gd name="connsiteX270" fmla="*/ 413929 w 977755"/>
                <a:gd name="connsiteY270" fmla="*/ 186229 h 361466"/>
                <a:gd name="connsiteX271" fmla="*/ 410859 w 977755"/>
                <a:gd name="connsiteY271" fmla="*/ 190797 h 361466"/>
                <a:gd name="connsiteX272" fmla="*/ 400795 w 977755"/>
                <a:gd name="connsiteY272" fmla="*/ 195008 h 361466"/>
                <a:gd name="connsiteX273" fmla="*/ 390730 w 977755"/>
                <a:gd name="connsiteY273" fmla="*/ 190797 h 361466"/>
                <a:gd name="connsiteX274" fmla="*/ 387661 w 977755"/>
                <a:gd name="connsiteY274" fmla="*/ 186229 h 361466"/>
                <a:gd name="connsiteX275" fmla="*/ 386519 w 977755"/>
                <a:gd name="connsiteY275" fmla="*/ 180661 h 361466"/>
                <a:gd name="connsiteX276" fmla="*/ 400795 w 977755"/>
                <a:gd name="connsiteY276" fmla="*/ 166385 h 361466"/>
                <a:gd name="connsiteX277" fmla="*/ 479098 w 977755"/>
                <a:gd name="connsiteY277" fmla="*/ 164815 h 361466"/>
                <a:gd name="connsiteX278" fmla="*/ 492232 w 977755"/>
                <a:gd name="connsiteY278" fmla="*/ 171810 h 361466"/>
                <a:gd name="connsiteX279" fmla="*/ 494944 w 977755"/>
                <a:gd name="connsiteY279" fmla="*/ 180661 h 361466"/>
                <a:gd name="connsiteX280" fmla="*/ 493731 w 977755"/>
                <a:gd name="connsiteY280" fmla="*/ 186800 h 361466"/>
                <a:gd name="connsiteX281" fmla="*/ 492303 w 977755"/>
                <a:gd name="connsiteY281" fmla="*/ 189512 h 361466"/>
                <a:gd name="connsiteX282" fmla="*/ 490304 w 977755"/>
                <a:gd name="connsiteY282" fmla="*/ 191939 h 361466"/>
                <a:gd name="connsiteX283" fmla="*/ 479098 w 977755"/>
                <a:gd name="connsiteY283" fmla="*/ 196579 h 361466"/>
                <a:gd name="connsiteX284" fmla="*/ 475886 w 977755"/>
                <a:gd name="connsiteY284" fmla="*/ 196222 h 361466"/>
                <a:gd name="connsiteX285" fmla="*/ 467891 w 977755"/>
                <a:gd name="connsiteY285" fmla="*/ 191939 h 361466"/>
                <a:gd name="connsiteX286" fmla="*/ 465964 w 977755"/>
                <a:gd name="connsiteY286" fmla="*/ 189584 h 361466"/>
                <a:gd name="connsiteX287" fmla="*/ 464536 w 977755"/>
                <a:gd name="connsiteY287" fmla="*/ 186871 h 361466"/>
                <a:gd name="connsiteX288" fmla="*/ 463608 w 977755"/>
                <a:gd name="connsiteY288" fmla="*/ 183873 h 361466"/>
                <a:gd name="connsiteX289" fmla="*/ 463323 w 977755"/>
                <a:gd name="connsiteY289" fmla="*/ 180661 h 361466"/>
                <a:gd name="connsiteX290" fmla="*/ 463608 w 977755"/>
                <a:gd name="connsiteY290" fmla="*/ 177449 h 361466"/>
                <a:gd name="connsiteX291" fmla="*/ 465964 w 977755"/>
                <a:gd name="connsiteY291" fmla="*/ 171810 h 361466"/>
                <a:gd name="connsiteX292" fmla="*/ 467891 w 977755"/>
                <a:gd name="connsiteY292" fmla="*/ 169455 h 361466"/>
                <a:gd name="connsiteX293" fmla="*/ 475886 w 977755"/>
                <a:gd name="connsiteY293" fmla="*/ 165172 h 361466"/>
                <a:gd name="connsiteX294" fmla="*/ 479098 w 977755"/>
                <a:gd name="connsiteY294" fmla="*/ 164815 h 361466"/>
                <a:gd name="connsiteX295" fmla="*/ 636061 w 977755"/>
                <a:gd name="connsiteY295" fmla="*/ 161317 h 361466"/>
                <a:gd name="connsiteX296" fmla="*/ 652193 w 977755"/>
                <a:gd name="connsiteY296" fmla="*/ 169883 h 361466"/>
                <a:gd name="connsiteX297" fmla="*/ 655476 w 977755"/>
                <a:gd name="connsiteY297" fmla="*/ 180732 h 361466"/>
                <a:gd name="connsiteX298" fmla="*/ 653977 w 977755"/>
                <a:gd name="connsiteY298" fmla="*/ 188298 h 361466"/>
                <a:gd name="connsiteX299" fmla="*/ 652193 w 977755"/>
                <a:gd name="connsiteY299" fmla="*/ 191582 h 361466"/>
                <a:gd name="connsiteX300" fmla="*/ 649766 w 977755"/>
                <a:gd name="connsiteY300" fmla="*/ 194437 h 361466"/>
                <a:gd name="connsiteX301" fmla="*/ 636061 w 977755"/>
                <a:gd name="connsiteY301" fmla="*/ 200148 h 361466"/>
                <a:gd name="connsiteX302" fmla="*/ 632135 w 977755"/>
                <a:gd name="connsiteY302" fmla="*/ 199719 h 361466"/>
                <a:gd name="connsiteX303" fmla="*/ 622356 w 977755"/>
                <a:gd name="connsiteY303" fmla="*/ 194437 h 361466"/>
                <a:gd name="connsiteX304" fmla="*/ 620001 w 977755"/>
                <a:gd name="connsiteY304" fmla="*/ 191582 h 361466"/>
                <a:gd name="connsiteX305" fmla="*/ 618216 w 977755"/>
                <a:gd name="connsiteY305" fmla="*/ 188298 h 361466"/>
                <a:gd name="connsiteX306" fmla="*/ 617074 w 977755"/>
                <a:gd name="connsiteY306" fmla="*/ 184658 h 361466"/>
                <a:gd name="connsiteX307" fmla="*/ 616646 w 977755"/>
                <a:gd name="connsiteY307" fmla="*/ 180732 h 361466"/>
                <a:gd name="connsiteX308" fmla="*/ 617074 w 977755"/>
                <a:gd name="connsiteY308" fmla="*/ 176806 h 361466"/>
                <a:gd name="connsiteX309" fmla="*/ 620001 w 977755"/>
                <a:gd name="connsiteY309" fmla="*/ 169883 h 361466"/>
                <a:gd name="connsiteX310" fmla="*/ 622356 w 977755"/>
                <a:gd name="connsiteY310" fmla="*/ 167027 h 361466"/>
                <a:gd name="connsiteX311" fmla="*/ 632135 w 977755"/>
                <a:gd name="connsiteY311" fmla="*/ 161745 h 361466"/>
                <a:gd name="connsiteX312" fmla="*/ 636061 w 977755"/>
                <a:gd name="connsiteY312" fmla="*/ 161317 h 361466"/>
                <a:gd name="connsiteX313" fmla="*/ 714579 w 977755"/>
                <a:gd name="connsiteY313" fmla="*/ 159247 h 361466"/>
                <a:gd name="connsiteX314" fmla="*/ 736064 w 977755"/>
                <a:gd name="connsiteY314" fmla="*/ 180732 h 361466"/>
                <a:gd name="connsiteX315" fmla="*/ 734351 w 977755"/>
                <a:gd name="connsiteY315" fmla="*/ 189084 h 361466"/>
                <a:gd name="connsiteX316" fmla="*/ 729854 w 977755"/>
                <a:gd name="connsiteY316" fmla="*/ 195936 h 361466"/>
                <a:gd name="connsiteX317" fmla="*/ 714651 w 977755"/>
                <a:gd name="connsiteY317" fmla="*/ 202218 h 361466"/>
                <a:gd name="connsiteX318" fmla="*/ 699447 w 977755"/>
                <a:gd name="connsiteY318" fmla="*/ 195936 h 361466"/>
                <a:gd name="connsiteX319" fmla="*/ 694807 w 977755"/>
                <a:gd name="connsiteY319" fmla="*/ 189084 h 361466"/>
                <a:gd name="connsiteX320" fmla="*/ 693094 w 977755"/>
                <a:gd name="connsiteY320" fmla="*/ 180732 h 361466"/>
                <a:gd name="connsiteX321" fmla="*/ 714579 w 977755"/>
                <a:gd name="connsiteY321" fmla="*/ 159247 h 361466"/>
                <a:gd name="connsiteX322" fmla="*/ 871470 w 977755"/>
                <a:gd name="connsiteY322" fmla="*/ 154322 h 361466"/>
                <a:gd name="connsiteX323" fmla="*/ 897881 w 977755"/>
                <a:gd name="connsiteY323" fmla="*/ 180732 h 361466"/>
                <a:gd name="connsiteX324" fmla="*/ 895811 w 977755"/>
                <a:gd name="connsiteY324" fmla="*/ 191011 h 361466"/>
                <a:gd name="connsiteX325" fmla="*/ 890172 w 977755"/>
                <a:gd name="connsiteY325" fmla="*/ 199434 h 361466"/>
                <a:gd name="connsiteX326" fmla="*/ 871470 w 977755"/>
                <a:gd name="connsiteY326" fmla="*/ 207143 h 361466"/>
                <a:gd name="connsiteX327" fmla="*/ 852769 w 977755"/>
                <a:gd name="connsiteY327" fmla="*/ 199434 h 361466"/>
                <a:gd name="connsiteX328" fmla="*/ 847130 w 977755"/>
                <a:gd name="connsiteY328" fmla="*/ 191011 h 361466"/>
                <a:gd name="connsiteX329" fmla="*/ 845060 w 977755"/>
                <a:gd name="connsiteY329" fmla="*/ 180732 h 361466"/>
                <a:gd name="connsiteX330" fmla="*/ 871470 w 977755"/>
                <a:gd name="connsiteY330" fmla="*/ 154322 h 361466"/>
                <a:gd name="connsiteX331" fmla="*/ 126198 w 977755"/>
                <a:gd name="connsiteY331" fmla="*/ 131481 h 361466"/>
                <a:gd name="connsiteX332" fmla="*/ 136191 w 977755"/>
                <a:gd name="connsiteY332" fmla="*/ 141474 h 361466"/>
                <a:gd name="connsiteX333" fmla="*/ 126198 w 977755"/>
                <a:gd name="connsiteY333" fmla="*/ 151467 h 361466"/>
                <a:gd name="connsiteX334" fmla="*/ 116205 w 977755"/>
                <a:gd name="connsiteY334" fmla="*/ 141474 h 361466"/>
                <a:gd name="connsiteX335" fmla="*/ 126198 w 977755"/>
                <a:gd name="connsiteY335" fmla="*/ 131481 h 361466"/>
                <a:gd name="connsiteX336" fmla="*/ 204644 w 977755"/>
                <a:gd name="connsiteY336" fmla="*/ 130410 h 361466"/>
                <a:gd name="connsiteX337" fmla="*/ 215708 w 977755"/>
                <a:gd name="connsiteY337" fmla="*/ 141474 h 361466"/>
                <a:gd name="connsiteX338" fmla="*/ 204644 w 977755"/>
                <a:gd name="connsiteY338" fmla="*/ 152538 h 361466"/>
                <a:gd name="connsiteX339" fmla="*/ 193580 w 977755"/>
                <a:gd name="connsiteY339" fmla="*/ 141474 h 361466"/>
                <a:gd name="connsiteX340" fmla="*/ 204644 w 977755"/>
                <a:gd name="connsiteY340" fmla="*/ 130410 h 361466"/>
                <a:gd name="connsiteX341" fmla="*/ 361536 w 977755"/>
                <a:gd name="connsiteY341" fmla="*/ 127912 h 361466"/>
                <a:gd name="connsiteX342" fmla="*/ 375098 w 977755"/>
                <a:gd name="connsiteY342" fmla="*/ 141474 h 361466"/>
                <a:gd name="connsiteX343" fmla="*/ 361536 w 977755"/>
                <a:gd name="connsiteY343" fmla="*/ 155036 h 361466"/>
                <a:gd name="connsiteX344" fmla="*/ 347974 w 977755"/>
                <a:gd name="connsiteY344" fmla="*/ 141474 h 361466"/>
                <a:gd name="connsiteX345" fmla="*/ 361536 w 977755"/>
                <a:gd name="connsiteY345" fmla="*/ 127912 h 361466"/>
                <a:gd name="connsiteX346" fmla="*/ 440054 w 977755"/>
                <a:gd name="connsiteY346" fmla="*/ 126484 h 361466"/>
                <a:gd name="connsiteX347" fmla="*/ 455043 w 977755"/>
                <a:gd name="connsiteY347" fmla="*/ 141474 h 361466"/>
                <a:gd name="connsiteX348" fmla="*/ 440054 w 977755"/>
                <a:gd name="connsiteY348" fmla="*/ 156463 h 361466"/>
                <a:gd name="connsiteX349" fmla="*/ 425064 w 977755"/>
                <a:gd name="connsiteY349" fmla="*/ 141474 h 361466"/>
                <a:gd name="connsiteX350" fmla="*/ 440054 w 977755"/>
                <a:gd name="connsiteY350" fmla="*/ 126484 h 361466"/>
                <a:gd name="connsiteX351" fmla="*/ 596946 w 977755"/>
                <a:gd name="connsiteY351" fmla="*/ 123058 h 361466"/>
                <a:gd name="connsiteX352" fmla="*/ 615362 w 977755"/>
                <a:gd name="connsiteY352" fmla="*/ 141474 h 361466"/>
                <a:gd name="connsiteX353" fmla="*/ 596946 w 977755"/>
                <a:gd name="connsiteY353" fmla="*/ 159890 h 361466"/>
                <a:gd name="connsiteX354" fmla="*/ 578530 w 977755"/>
                <a:gd name="connsiteY354" fmla="*/ 141474 h 361466"/>
                <a:gd name="connsiteX355" fmla="*/ 596946 w 977755"/>
                <a:gd name="connsiteY355" fmla="*/ 123058 h 361466"/>
                <a:gd name="connsiteX356" fmla="*/ 675321 w 977755"/>
                <a:gd name="connsiteY356" fmla="*/ 121059 h 361466"/>
                <a:gd name="connsiteX357" fmla="*/ 695735 w 977755"/>
                <a:gd name="connsiteY357" fmla="*/ 141474 h 361466"/>
                <a:gd name="connsiteX358" fmla="*/ 675321 w 977755"/>
                <a:gd name="connsiteY358" fmla="*/ 161888 h 361466"/>
                <a:gd name="connsiteX359" fmla="*/ 654906 w 977755"/>
                <a:gd name="connsiteY359" fmla="*/ 141474 h 361466"/>
                <a:gd name="connsiteX360" fmla="*/ 675321 w 977755"/>
                <a:gd name="connsiteY360" fmla="*/ 121059 h 361466"/>
                <a:gd name="connsiteX361" fmla="*/ 832283 w 977755"/>
                <a:gd name="connsiteY361" fmla="*/ 116348 h 361466"/>
                <a:gd name="connsiteX362" fmla="*/ 857337 w 977755"/>
                <a:gd name="connsiteY362" fmla="*/ 141474 h 361466"/>
                <a:gd name="connsiteX363" fmla="*/ 832283 w 977755"/>
                <a:gd name="connsiteY363" fmla="*/ 166528 h 361466"/>
                <a:gd name="connsiteX364" fmla="*/ 807229 w 977755"/>
                <a:gd name="connsiteY364" fmla="*/ 141474 h 361466"/>
                <a:gd name="connsiteX365" fmla="*/ 832283 w 977755"/>
                <a:gd name="connsiteY365" fmla="*/ 116348 h 361466"/>
                <a:gd name="connsiteX366" fmla="*/ 910730 w 977755"/>
                <a:gd name="connsiteY366" fmla="*/ 113636 h 361466"/>
                <a:gd name="connsiteX367" fmla="*/ 938496 w 977755"/>
                <a:gd name="connsiteY367" fmla="*/ 141474 h 361466"/>
                <a:gd name="connsiteX368" fmla="*/ 930397 w 977755"/>
                <a:gd name="connsiteY368" fmla="*/ 161004 h 361466"/>
                <a:gd name="connsiteX369" fmla="*/ 949989 w 977755"/>
                <a:gd name="connsiteY369" fmla="*/ 152895 h 361466"/>
                <a:gd name="connsiteX370" fmla="*/ 977755 w 977755"/>
                <a:gd name="connsiteY370" fmla="*/ 180662 h 361466"/>
                <a:gd name="connsiteX371" fmla="*/ 975542 w 977755"/>
                <a:gd name="connsiteY371" fmla="*/ 191511 h 361466"/>
                <a:gd name="connsiteX372" fmla="*/ 969618 w 977755"/>
                <a:gd name="connsiteY372" fmla="*/ 200362 h 361466"/>
                <a:gd name="connsiteX373" fmla="*/ 949989 w 977755"/>
                <a:gd name="connsiteY373" fmla="*/ 208500 h 361466"/>
                <a:gd name="connsiteX374" fmla="*/ 930410 w 977755"/>
                <a:gd name="connsiteY374" fmla="*/ 200383 h 361466"/>
                <a:gd name="connsiteX375" fmla="*/ 938496 w 977755"/>
                <a:gd name="connsiteY375" fmla="*/ 219920 h 361466"/>
                <a:gd name="connsiteX376" fmla="*/ 910730 w 977755"/>
                <a:gd name="connsiteY376" fmla="*/ 247758 h 361466"/>
                <a:gd name="connsiteX377" fmla="*/ 882963 w 977755"/>
                <a:gd name="connsiteY377" fmla="*/ 219920 h 361466"/>
                <a:gd name="connsiteX378" fmla="*/ 910730 w 977755"/>
                <a:gd name="connsiteY378" fmla="*/ 192153 h 361466"/>
                <a:gd name="connsiteX379" fmla="*/ 930281 w 977755"/>
                <a:gd name="connsiteY379" fmla="*/ 200246 h 361466"/>
                <a:gd name="connsiteX380" fmla="*/ 924435 w 977755"/>
                <a:gd name="connsiteY380" fmla="*/ 191511 h 361466"/>
                <a:gd name="connsiteX381" fmla="*/ 922222 w 977755"/>
                <a:gd name="connsiteY381" fmla="*/ 180662 h 361466"/>
                <a:gd name="connsiteX382" fmla="*/ 930295 w 977755"/>
                <a:gd name="connsiteY382" fmla="*/ 161159 h 361466"/>
                <a:gd name="connsiteX383" fmla="*/ 910730 w 977755"/>
                <a:gd name="connsiteY383" fmla="*/ 169241 h 361466"/>
                <a:gd name="connsiteX384" fmla="*/ 882963 w 977755"/>
                <a:gd name="connsiteY384" fmla="*/ 141474 h 361466"/>
                <a:gd name="connsiteX385" fmla="*/ 910730 w 977755"/>
                <a:gd name="connsiteY385" fmla="*/ 113636 h 361466"/>
                <a:gd name="connsiteX386" fmla="*/ 86939 w 977755"/>
                <a:gd name="connsiteY386" fmla="*/ 92793 h 361466"/>
                <a:gd name="connsiteX387" fmla="*/ 96433 w 977755"/>
                <a:gd name="connsiteY387" fmla="*/ 102286 h 361466"/>
                <a:gd name="connsiteX388" fmla="*/ 86939 w 977755"/>
                <a:gd name="connsiteY388" fmla="*/ 111780 h 361466"/>
                <a:gd name="connsiteX389" fmla="*/ 77446 w 977755"/>
                <a:gd name="connsiteY389" fmla="*/ 102286 h 361466"/>
                <a:gd name="connsiteX390" fmla="*/ 86939 w 977755"/>
                <a:gd name="connsiteY390" fmla="*/ 92793 h 361466"/>
                <a:gd name="connsiteX391" fmla="*/ 165457 w 977755"/>
                <a:gd name="connsiteY391" fmla="*/ 91794 h 361466"/>
                <a:gd name="connsiteX392" fmla="*/ 174165 w 977755"/>
                <a:gd name="connsiteY392" fmla="*/ 96434 h 361466"/>
                <a:gd name="connsiteX393" fmla="*/ 175950 w 977755"/>
                <a:gd name="connsiteY393" fmla="*/ 102287 h 361466"/>
                <a:gd name="connsiteX394" fmla="*/ 174165 w 977755"/>
                <a:gd name="connsiteY394" fmla="*/ 108140 h 361466"/>
                <a:gd name="connsiteX395" fmla="*/ 165457 w 977755"/>
                <a:gd name="connsiteY395" fmla="*/ 112922 h 361466"/>
                <a:gd name="connsiteX396" fmla="*/ 163315 w 977755"/>
                <a:gd name="connsiteY396" fmla="*/ 112708 h 361466"/>
                <a:gd name="connsiteX397" fmla="*/ 158033 w 977755"/>
                <a:gd name="connsiteY397" fmla="*/ 109853 h 361466"/>
                <a:gd name="connsiteX398" fmla="*/ 156748 w 977755"/>
                <a:gd name="connsiteY398" fmla="*/ 108283 h 361466"/>
                <a:gd name="connsiteX399" fmla="*/ 155178 w 977755"/>
                <a:gd name="connsiteY399" fmla="*/ 104500 h 361466"/>
                <a:gd name="connsiteX400" fmla="*/ 154964 w 977755"/>
                <a:gd name="connsiteY400" fmla="*/ 102358 h 361466"/>
                <a:gd name="connsiteX401" fmla="*/ 155178 w 977755"/>
                <a:gd name="connsiteY401" fmla="*/ 100217 h 361466"/>
                <a:gd name="connsiteX402" fmla="*/ 156748 w 977755"/>
                <a:gd name="connsiteY402" fmla="*/ 96434 h 361466"/>
                <a:gd name="connsiteX403" fmla="*/ 158033 w 977755"/>
                <a:gd name="connsiteY403" fmla="*/ 94863 h 361466"/>
                <a:gd name="connsiteX404" fmla="*/ 163315 w 977755"/>
                <a:gd name="connsiteY404" fmla="*/ 92008 h 361466"/>
                <a:gd name="connsiteX405" fmla="*/ 165457 w 977755"/>
                <a:gd name="connsiteY405" fmla="*/ 91794 h 361466"/>
                <a:gd name="connsiteX406" fmla="*/ 322349 w 977755"/>
                <a:gd name="connsiteY406" fmla="*/ 89367 h 361466"/>
                <a:gd name="connsiteX407" fmla="*/ 329559 w 977755"/>
                <a:gd name="connsiteY407" fmla="*/ 91580 h 361466"/>
                <a:gd name="connsiteX408" fmla="*/ 335198 w 977755"/>
                <a:gd name="connsiteY408" fmla="*/ 102287 h 361466"/>
                <a:gd name="connsiteX409" fmla="*/ 329559 w 977755"/>
                <a:gd name="connsiteY409" fmla="*/ 112994 h 361466"/>
                <a:gd name="connsiteX410" fmla="*/ 322349 w 977755"/>
                <a:gd name="connsiteY410" fmla="*/ 115206 h 361466"/>
                <a:gd name="connsiteX411" fmla="*/ 319780 w 977755"/>
                <a:gd name="connsiteY411" fmla="*/ 114921 h 361466"/>
                <a:gd name="connsiteX412" fmla="*/ 309501 w 977755"/>
                <a:gd name="connsiteY412" fmla="*/ 102287 h 361466"/>
                <a:gd name="connsiteX413" fmla="*/ 319780 w 977755"/>
                <a:gd name="connsiteY413" fmla="*/ 89653 h 361466"/>
                <a:gd name="connsiteX414" fmla="*/ 322349 w 977755"/>
                <a:gd name="connsiteY414" fmla="*/ 89367 h 361466"/>
                <a:gd name="connsiteX415" fmla="*/ 400795 w 977755"/>
                <a:gd name="connsiteY415" fmla="*/ 88011 h 361466"/>
                <a:gd name="connsiteX416" fmla="*/ 415071 w 977755"/>
                <a:gd name="connsiteY416" fmla="*/ 102287 h 361466"/>
                <a:gd name="connsiteX417" fmla="*/ 400795 w 977755"/>
                <a:gd name="connsiteY417" fmla="*/ 116563 h 361466"/>
                <a:gd name="connsiteX418" fmla="*/ 386519 w 977755"/>
                <a:gd name="connsiteY418" fmla="*/ 102287 h 361466"/>
                <a:gd name="connsiteX419" fmla="*/ 400795 w 977755"/>
                <a:gd name="connsiteY419" fmla="*/ 88011 h 361466"/>
                <a:gd name="connsiteX420" fmla="*/ 557687 w 977755"/>
                <a:gd name="connsiteY420" fmla="*/ 84798 h 361466"/>
                <a:gd name="connsiteX421" fmla="*/ 575175 w 977755"/>
                <a:gd name="connsiteY421" fmla="*/ 102286 h 361466"/>
                <a:gd name="connsiteX422" fmla="*/ 557687 w 977755"/>
                <a:gd name="connsiteY422" fmla="*/ 119774 h 361466"/>
                <a:gd name="connsiteX423" fmla="*/ 540199 w 977755"/>
                <a:gd name="connsiteY423" fmla="*/ 102286 h 361466"/>
                <a:gd name="connsiteX424" fmla="*/ 557687 w 977755"/>
                <a:gd name="connsiteY424" fmla="*/ 84798 h 361466"/>
                <a:gd name="connsiteX425" fmla="*/ 636061 w 977755"/>
                <a:gd name="connsiteY425" fmla="*/ 82871 h 361466"/>
                <a:gd name="connsiteX426" fmla="*/ 652193 w 977755"/>
                <a:gd name="connsiteY426" fmla="*/ 91437 h 361466"/>
                <a:gd name="connsiteX427" fmla="*/ 655476 w 977755"/>
                <a:gd name="connsiteY427" fmla="*/ 102286 h 361466"/>
                <a:gd name="connsiteX428" fmla="*/ 652193 w 977755"/>
                <a:gd name="connsiteY428" fmla="*/ 113136 h 361466"/>
                <a:gd name="connsiteX429" fmla="*/ 636061 w 977755"/>
                <a:gd name="connsiteY429" fmla="*/ 121702 h 361466"/>
                <a:gd name="connsiteX430" fmla="*/ 632135 w 977755"/>
                <a:gd name="connsiteY430" fmla="*/ 121273 h 361466"/>
                <a:gd name="connsiteX431" fmla="*/ 622356 w 977755"/>
                <a:gd name="connsiteY431" fmla="*/ 115991 h 361466"/>
                <a:gd name="connsiteX432" fmla="*/ 620001 w 977755"/>
                <a:gd name="connsiteY432" fmla="*/ 113136 h 361466"/>
                <a:gd name="connsiteX433" fmla="*/ 617074 w 977755"/>
                <a:gd name="connsiteY433" fmla="*/ 106212 h 361466"/>
                <a:gd name="connsiteX434" fmla="*/ 616646 w 977755"/>
                <a:gd name="connsiteY434" fmla="*/ 102286 h 361466"/>
                <a:gd name="connsiteX435" fmla="*/ 617074 w 977755"/>
                <a:gd name="connsiteY435" fmla="*/ 98360 h 361466"/>
                <a:gd name="connsiteX436" fmla="*/ 620001 w 977755"/>
                <a:gd name="connsiteY436" fmla="*/ 91437 h 361466"/>
                <a:gd name="connsiteX437" fmla="*/ 622356 w 977755"/>
                <a:gd name="connsiteY437" fmla="*/ 88581 h 361466"/>
                <a:gd name="connsiteX438" fmla="*/ 632135 w 977755"/>
                <a:gd name="connsiteY438" fmla="*/ 83299 h 361466"/>
                <a:gd name="connsiteX439" fmla="*/ 636061 w 977755"/>
                <a:gd name="connsiteY439" fmla="*/ 82871 h 361466"/>
                <a:gd name="connsiteX440" fmla="*/ 793025 w 977755"/>
                <a:gd name="connsiteY440" fmla="*/ 78446 h 361466"/>
                <a:gd name="connsiteX441" fmla="*/ 806373 w 977755"/>
                <a:gd name="connsiteY441" fmla="*/ 82515 h 361466"/>
                <a:gd name="connsiteX442" fmla="*/ 816865 w 977755"/>
                <a:gd name="connsiteY442" fmla="*/ 102287 h 361466"/>
                <a:gd name="connsiteX443" fmla="*/ 806373 w 977755"/>
                <a:gd name="connsiteY443" fmla="*/ 122059 h 361466"/>
                <a:gd name="connsiteX444" fmla="*/ 793025 w 977755"/>
                <a:gd name="connsiteY444" fmla="*/ 126128 h 361466"/>
                <a:gd name="connsiteX445" fmla="*/ 788242 w 977755"/>
                <a:gd name="connsiteY445" fmla="*/ 125628 h 361466"/>
                <a:gd name="connsiteX446" fmla="*/ 769184 w 977755"/>
                <a:gd name="connsiteY446" fmla="*/ 102287 h 361466"/>
                <a:gd name="connsiteX447" fmla="*/ 788242 w 977755"/>
                <a:gd name="connsiteY447" fmla="*/ 78946 h 361466"/>
                <a:gd name="connsiteX448" fmla="*/ 793025 w 977755"/>
                <a:gd name="connsiteY448" fmla="*/ 78446 h 361466"/>
                <a:gd name="connsiteX449" fmla="*/ 871470 w 977755"/>
                <a:gd name="connsiteY449" fmla="*/ 75876 h 361466"/>
                <a:gd name="connsiteX450" fmla="*/ 897881 w 977755"/>
                <a:gd name="connsiteY450" fmla="*/ 102286 h 361466"/>
                <a:gd name="connsiteX451" fmla="*/ 871470 w 977755"/>
                <a:gd name="connsiteY451" fmla="*/ 128697 h 361466"/>
                <a:gd name="connsiteX452" fmla="*/ 845060 w 977755"/>
                <a:gd name="connsiteY452" fmla="*/ 102286 h 361466"/>
                <a:gd name="connsiteX453" fmla="*/ 871470 w 977755"/>
                <a:gd name="connsiteY453" fmla="*/ 75876 h 361466"/>
                <a:gd name="connsiteX454" fmla="*/ 47753 w 977755"/>
                <a:gd name="connsiteY454" fmla="*/ 54034 h 361466"/>
                <a:gd name="connsiteX455" fmla="*/ 56747 w 977755"/>
                <a:gd name="connsiteY455" fmla="*/ 63028 h 361466"/>
                <a:gd name="connsiteX456" fmla="*/ 47753 w 977755"/>
                <a:gd name="connsiteY456" fmla="*/ 72022 h 361466"/>
                <a:gd name="connsiteX457" fmla="*/ 38759 w 977755"/>
                <a:gd name="connsiteY457" fmla="*/ 63028 h 361466"/>
                <a:gd name="connsiteX458" fmla="*/ 47753 w 977755"/>
                <a:gd name="connsiteY458" fmla="*/ 54034 h 361466"/>
                <a:gd name="connsiteX459" fmla="*/ 126198 w 977755"/>
                <a:gd name="connsiteY459" fmla="*/ 53035 h 361466"/>
                <a:gd name="connsiteX460" fmla="*/ 136191 w 977755"/>
                <a:gd name="connsiteY460" fmla="*/ 63028 h 361466"/>
                <a:gd name="connsiteX461" fmla="*/ 126198 w 977755"/>
                <a:gd name="connsiteY461" fmla="*/ 73021 h 361466"/>
                <a:gd name="connsiteX462" fmla="*/ 116205 w 977755"/>
                <a:gd name="connsiteY462" fmla="*/ 63028 h 361466"/>
                <a:gd name="connsiteX463" fmla="*/ 126198 w 977755"/>
                <a:gd name="connsiteY463" fmla="*/ 53035 h 361466"/>
                <a:gd name="connsiteX464" fmla="*/ 283162 w 977755"/>
                <a:gd name="connsiteY464" fmla="*/ 50822 h 361466"/>
                <a:gd name="connsiteX465" fmla="*/ 295368 w 977755"/>
                <a:gd name="connsiteY465" fmla="*/ 63028 h 361466"/>
                <a:gd name="connsiteX466" fmla="*/ 283162 w 977755"/>
                <a:gd name="connsiteY466" fmla="*/ 75234 h 361466"/>
                <a:gd name="connsiteX467" fmla="*/ 270956 w 977755"/>
                <a:gd name="connsiteY467" fmla="*/ 63028 h 361466"/>
                <a:gd name="connsiteX468" fmla="*/ 283162 w 977755"/>
                <a:gd name="connsiteY468" fmla="*/ 50822 h 361466"/>
                <a:gd name="connsiteX469" fmla="*/ 361536 w 977755"/>
                <a:gd name="connsiteY469" fmla="*/ 49466 h 361466"/>
                <a:gd name="connsiteX470" fmla="*/ 375098 w 977755"/>
                <a:gd name="connsiteY470" fmla="*/ 63028 h 361466"/>
                <a:gd name="connsiteX471" fmla="*/ 361536 w 977755"/>
                <a:gd name="connsiteY471" fmla="*/ 76590 h 361466"/>
                <a:gd name="connsiteX472" fmla="*/ 347974 w 977755"/>
                <a:gd name="connsiteY472" fmla="*/ 63028 h 361466"/>
                <a:gd name="connsiteX473" fmla="*/ 361536 w 977755"/>
                <a:gd name="connsiteY473" fmla="*/ 49466 h 361466"/>
                <a:gd name="connsiteX474" fmla="*/ 518428 w 977755"/>
                <a:gd name="connsiteY474" fmla="*/ 46396 h 361466"/>
                <a:gd name="connsiteX475" fmla="*/ 535060 w 977755"/>
                <a:gd name="connsiteY475" fmla="*/ 63027 h 361466"/>
                <a:gd name="connsiteX476" fmla="*/ 518428 w 977755"/>
                <a:gd name="connsiteY476" fmla="*/ 79659 h 361466"/>
                <a:gd name="connsiteX477" fmla="*/ 501797 w 977755"/>
                <a:gd name="connsiteY477" fmla="*/ 63027 h 361466"/>
                <a:gd name="connsiteX478" fmla="*/ 518428 w 977755"/>
                <a:gd name="connsiteY478" fmla="*/ 46396 h 361466"/>
                <a:gd name="connsiteX479" fmla="*/ 596946 w 977755"/>
                <a:gd name="connsiteY479" fmla="*/ 44612 h 361466"/>
                <a:gd name="connsiteX480" fmla="*/ 615362 w 977755"/>
                <a:gd name="connsiteY480" fmla="*/ 63028 h 361466"/>
                <a:gd name="connsiteX481" fmla="*/ 596946 w 977755"/>
                <a:gd name="connsiteY481" fmla="*/ 81444 h 361466"/>
                <a:gd name="connsiteX482" fmla="*/ 578530 w 977755"/>
                <a:gd name="connsiteY482" fmla="*/ 63028 h 361466"/>
                <a:gd name="connsiteX483" fmla="*/ 596946 w 977755"/>
                <a:gd name="connsiteY483" fmla="*/ 44612 h 361466"/>
                <a:gd name="connsiteX484" fmla="*/ 753766 w 977755"/>
                <a:gd name="connsiteY484" fmla="*/ 40400 h 361466"/>
                <a:gd name="connsiteX485" fmla="*/ 776394 w 977755"/>
                <a:gd name="connsiteY485" fmla="*/ 63027 h 361466"/>
                <a:gd name="connsiteX486" fmla="*/ 753766 w 977755"/>
                <a:gd name="connsiteY486" fmla="*/ 85655 h 361466"/>
                <a:gd name="connsiteX487" fmla="*/ 731139 w 977755"/>
                <a:gd name="connsiteY487" fmla="*/ 63027 h 361466"/>
                <a:gd name="connsiteX488" fmla="*/ 753766 w 977755"/>
                <a:gd name="connsiteY488" fmla="*/ 40400 h 361466"/>
                <a:gd name="connsiteX489" fmla="*/ 832283 w 977755"/>
                <a:gd name="connsiteY489" fmla="*/ 37973 h 361466"/>
                <a:gd name="connsiteX490" fmla="*/ 857337 w 977755"/>
                <a:gd name="connsiteY490" fmla="*/ 63027 h 361466"/>
                <a:gd name="connsiteX491" fmla="*/ 832283 w 977755"/>
                <a:gd name="connsiteY491" fmla="*/ 88153 h 361466"/>
                <a:gd name="connsiteX492" fmla="*/ 807229 w 977755"/>
                <a:gd name="connsiteY492" fmla="*/ 63027 h 361466"/>
                <a:gd name="connsiteX493" fmla="*/ 832283 w 977755"/>
                <a:gd name="connsiteY493" fmla="*/ 37973 h 361466"/>
                <a:gd name="connsiteX494" fmla="*/ 8566 w 977755"/>
                <a:gd name="connsiteY494" fmla="*/ 15275 h 361466"/>
                <a:gd name="connsiteX495" fmla="*/ 15632 w 977755"/>
                <a:gd name="connsiteY495" fmla="*/ 19058 h 361466"/>
                <a:gd name="connsiteX496" fmla="*/ 17060 w 977755"/>
                <a:gd name="connsiteY496" fmla="*/ 23841 h 361466"/>
                <a:gd name="connsiteX497" fmla="*/ 16917 w 977755"/>
                <a:gd name="connsiteY497" fmla="*/ 25554 h 361466"/>
                <a:gd name="connsiteX498" fmla="*/ 15632 w 977755"/>
                <a:gd name="connsiteY498" fmla="*/ 28623 h 361466"/>
                <a:gd name="connsiteX499" fmla="*/ 8566 w 977755"/>
                <a:gd name="connsiteY499" fmla="*/ 32406 h 361466"/>
                <a:gd name="connsiteX500" fmla="*/ 6852 w 977755"/>
                <a:gd name="connsiteY500" fmla="*/ 32192 h 361466"/>
                <a:gd name="connsiteX501" fmla="*/ 2498 w 977755"/>
                <a:gd name="connsiteY501" fmla="*/ 29836 h 361466"/>
                <a:gd name="connsiteX502" fmla="*/ 1428 w 977755"/>
                <a:gd name="connsiteY502" fmla="*/ 28623 h 361466"/>
                <a:gd name="connsiteX503" fmla="*/ 143 w 977755"/>
                <a:gd name="connsiteY503" fmla="*/ 25554 h 361466"/>
                <a:gd name="connsiteX504" fmla="*/ 0 w 977755"/>
                <a:gd name="connsiteY504" fmla="*/ 23841 h 361466"/>
                <a:gd name="connsiteX505" fmla="*/ 143 w 977755"/>
                <a:gd name="connsiteY505" fmla="*/ 22127 h 361466"/>
                <a:gd name="connsiteX506" fmla="*/ 1428 w 977755"/>
                <a:gd name="connsiteY506" fmla="*/ 19058 h 361466"/>
                <a:gd name="connsiteX507" fmla="*/ 2498 w 977755"/>
                <a:gd name="connsiteY507" fmla="*/ 17773 h 361466"/>
                <a:gd name="connsiteX508" fmla="*/ 6852 w 977755"/>
                <a:gd name="connsiteY508" fmla="*/ 15418 h 361466"/>
                <a:gd name="connsiteX509" fmla="*/ 8566 w 977755"/>
                <a:gd name="connsiteY509" fmla="*/ 15275 h 361466"/>
                <a:gd name="connsiteX510" fmla="*/ 87011 w 977755"/>
                <a:gd name="connsiteY510" fmla="*/ 14347 h 361466"/>
                <a:gd name="connsiteX511" fmla="*/ 96505 w 977755"/>
                <a:gd name="connsiteY511" fmla="*/ 23840 h 361466"/>
                <a:gd name="connsiteX512" fmla="*/ 96291 w 977755"/>
                <a:gd name="connsiteY512" fmla="*/ 25768 h 361466"/>
                <a:gd name="connsiteX513" fmla="*/ 87011 w 977755"/>
                <a:gd name="connsiteY513" fmla="*/ 33334 h 361466"/>
                <a:gd name="connsiteX514" fmla="*/ 77732 w 977755"/>
                <a:gd name="connsiteY514" fmla="*/ 25768 h 361466"/>
                <a:gd name="connsiteX515" fmla="*/ 77518 w 977755"/>
                <a:gd name="connsiteY515" fmla="*/ 23840 h 361466"/>
                <a:gd name="connsiteX516" fmla="*/ 87011 w 977755"/>
                <a:gd name="connsiteY516" fmla="*/ 14347 h 361466"/>
                <a:gd name="connsiteX517" fmla="*/ 243832 w 977755"/>
                <a:gd name="connsiteY517" fmla="*/ 12205 h 361466"/>
                <a:gd name="connsiteX518" fmla="*/ 255467 w 977755"/>
                <a:gd name="connsiteY518" fmla="*/ 23840 h 361466"/>
                <a:gd name="connsiteX519" fmla="*/ 255253 w 977755"/>
                <a:gd name="connsiteY519" fmla="*/ 26195 h 361466"/>
                <a:gd name="connsiteX520" fmla="*/ 243832 w 977755"/>
                <a:gd name="connsiteY520" fmla="*/ 35475 h 361466"/>
                <a:gd name="connsiteX521" fmla="*/ 232411 w 977755"/>
                <a:gd name="connsiteY521" fmla="*/ 26195 h 361466"/>
                <a:gd name="connsiteX522" fmla="*/ 232197 w 977755"/>
                <a:gd name="connsiteY522" fmla="*/ 23840 h 361466"/>
                <a:gd name="connsiteX523" fmla="*/ 243832 w 977755"/>
                <a:gd name="connsiteY523" fmla="*/ 12205 h 361466"/>
                <a:gd name="connsiteX524" fmla="*/ 322349 w 977755"/>
                <a:gd name="connsiteY524" fmla="*/ 10921 h 361466"/>
                <a:gd name="connsiteX525" fmla="*/ 329559 w 977755"/>
                <a:gd name="connsiteY525" fmla="*/ 13134 h 361466"/>
                <a:gd name="connsiteX526" fmla="*/ 335198 w 977755"/>
                <a:gd name="connsiteY526" fmla="*/ 23841 h 361466"/>
                <a:gd name="connsiteX527" fmla="*/ 334912 w 977755"/>
                <a:gd name="connsiteY527" fmla="*/ 26410 h 361466"/>
                <a:gd name="connsiteX528" fmla="*/ 329559 w 977755"/>
                <a:gd name="connsiteY528" fmla="*/ 34476 h 361466"/>
                <a:gd name="connsiteX529" fmla="*/ 322349 w 977755"/>
                <a:gd name="connsiteY529" fmla="*/ 36689 h 361466"/>
                <a:gd name="connsiteX530" fmla="*/ 319780 w 977755"/>
                <a:gd name="connsiteY530" fmla="*/ 36404 h 361466"/>
                <a:gd name="connsiteX531" fmla="*/ 309787 w 977755"/>
                <a:gd name="connsiteY531" fmla="*/ 26410 h 361466"/>
                <a:gd name="connsiteX532" fmla="*/ 309501 w 977755"/>
                <a:gd name="connsiteY532" fmla="*/ 23841 h 361466"/>
                <a:gd name="connsiteX533" fmla="*/ 319780 w 977755"/>
                <a:gd name="connsiteY533" fmla="*/ 11207 h 361466"/>
                <a:gd name="connsiteX534" fmla="*/ 322349 w 977755"/>
                <a:gd name="connsiteY534" fmla="*/ 10921 h 361466"/>
                <a:gd name="connsiteX535" fmla="*/ 479098 w 977755"/>
                <a:gd name="connsiteY535" fmla="*/ 7994 h 361466"/>
                <a:gd name="connsiteX536" fmla="*/ 492232 w 977755"/>
                <a:gd name="connsiteY536" fmla="*/ 14989 h 361466"/>
                <a:gd name="connsiteX537" fmla="*/ 494944 w 977755"/>
                <a:gd name="connsiteY537" fmla="*/ 23840 h 361466"/>
                <a:gd name="connsiteX538" fmla="*/ 494659 w 977755"/>
                <a:gd name="connsiteY538" fmla="*/ 27052 h 361466"/>
                <a:gd name="connsiteX539" fmla="*/ 492303 w 977755"/>
                <a:gd name="connsiteY539" fmla="*/ 32691 h 361466"/>
                <a:gd name="connsiteX540" fmla="*/ 479098 w 977755"/>
                <a:gd name="connsiteY540" fmla="*/ 39615 h 361466"/>
                <a:gd name="connsiteX541" fmla="*/ 475886 w 977755"/>
                <a:gd name="connsiteY541" fmla="*/ 39258 h 361466"/>
                <a:gd name="connsiteX542" fmla="*/ 467891 w 977755"/>
                <a:gd name="connsiteY542" fmla="*/ 34975 h 361466"/>
                <a:gd name="connsiteX543" fmla="*/ 465964 w 977755"/>
                <a:gd name="connsiteY543" fmla="*/ 32620 h 361466"/>
                <a:gd name="connsiteX544" fmla="*/ 463608 w 977755"/>
                <a:gd name="connsiteY544" fmla="*/ 26981 h 361466"/>
                <a:gd name="connsiteX545" fmla="*/ 463323 w 977755"/>
                <a:gd name="connsiteY545" fmla="*/ 23769 h 361466"/>
                <a:gd name="connsiteX546" fmla="*/ 463608 w 977755"/>
                <a:gd name="connsiteY546" fmla="*/ 20557 h 361466"/>
                <a:gd name="connsiteX547" fmla="*/ 465964 w 977755"/>
                <a:gd name="connsiteY547" fmla="*/ 14918 h 361466"/>
                <a:gd name="connsiteX548" fmla="*/ 467891 w 977755"/>
                <a:gd name="connsiteY548" fmla="*/ 12562 h 361466"/>
                <a:gd name="connsiteX549" fmla="*/ 475886 w 977755"/>
                <a:gd name="connsiteY549" fmla="*/ 8280 h 361466"/>
                <a:gd name="connsiteX550" fmla="*/ 479098 w 977755"/>
                <a:gd name="connsiteY550" fmla="*/ 7994 h 361466"/>
                <a:gd name="connsiteX551" fmla="*/ 557687 w 977755"/>
                <a:gd name="connsiteY551" fmla="*/ 6352 h 361466"/>
                <a:gd name="connsiteX552" fmla="*/ 575175 w 977755"/>
                <a:gd name="connsiteY552" fmla="*/ 23840 h 361466"/>
                <a:gd name="connsiteX553" fmla="*/ 574818 w 977755"/>
                <a:gd name="connsiteY553" fmla="*/ 27338 h 361466"/>
                <a:gd name="connsiteX554" fmla="*/ 557687 w 977755"/>
                <a:gd name="connsiteY554" fmla="*/ 41328 h 361466"/>
                <a:gd name="connsiteX555" fmla="*/ 540556 w 977755"/>
                <a:gd name="connsiteY555" fmla="*/ 27338 h 361466"/>
                <a:gd name="connsiteX556" fmla="*/ 540199 w 977755"/>
                <a:gd name="connsiteY556" fmla="*/ 23840 h 361466"/>
                <a:gd name="connsiteX557" fmla="*/ 557687 w 977755"/>
                <a:gd name="connsiteY557" fmla="*/ 6352 h 361466"/>
                <a:gd name="connsiteX558" fmla="*/ 714579 w 977755"/>
                <a:gd name="connsiteY558" fmla="*/ 2284 h 361466"/>
                <a:gd name="connsiteX559" fmla="*/ 736064 w 977755"/>
                <a:gd name="connsiteY559" fmla="*/ 23769 h 361466"/>
                <a:gd name="connsiteX560" fmla="*/ 735636 w 977755"/>
                <a:gd name="connsiteY560" fmla="*/ 28123 h 361466"/>
                <a:gd name="connsiteX561" fmla="*/ 714579 w 977755"/>
                <a:gd name="connsiteY561" fmla="*/ 45326 h 361466"/>
                <a:gd name="connsiteX562" fmla="*/ 693522 w 977755"/>
                <a:gd name="connsiteY562" fmla="*/ 28123 h 361466"/>
                <a:gd name="connsiteX563" fmla="*/ 693094 w 977755"/>
                <a:gd name="connsiteY563" fmla="*/ 23769 h 361466"/>
                <a:gd name="connsiteX564" fmla="*/ 714579 w 977755"/>
                <a:gd name="connsiteY564" fmla="*/ 2284 h 361466"/>
                <a:gd name="connsiteX565" fmla="*/ 793025 w 977755"/>
                <a:gd name="connsiteY565" fmla="*/ 0 h 361466"/>
                <a:gd name="connsiteX566" fmla="*/ 806373 w 977755"/>
                <a:gd name="connsiteY566" fmla="*/ 4069 h 361466"/>
                <a:gd name="connsiteX567" fmla="*/ 816865 w 977755"/>
                <a:gd name="connsiteY567" fmla="*/ 23841 h 361466"/>
                <a:gd name="connsiteX568" fmla="*/ 816366 w 977755"/>
                <a:gd name="connsiteY568" fmla="*/ 28623 h 361466"/>
                <a:gd name="connsiteX569" fmla="*/ 806373 w 977755"/>
                <a:gd name="connsiteY569" fmla="*/ 43613 h 361466"/>
                <a:gd name="connsiteX570" fmla="*/ 793025 w 977755"/>
                <a:gd name="connsiteY570" fmla="*/ 47682 h 361466"/>
                <a:gd name="connsiteX571" fmla="*/ 788242 w 977755"/>
                <a:gd name="connsiteY571" fmla="*/ 47182 h 361466"/>
                <a:gd name="connsiteX572" fmla="*/ 769684 w 977755"/>
                <a:gd name="connsiteY572" fmla="*/ 28623 h 361466"/>
                <a:gd name="connsiteX573" fmla="*/ 769184 w 977755"/>
                <a:gd name="connsiteY573" fmla="*/ 23841 h 361466"/>
                <a:gd name="connsiteX574" fmla="*/ 788242 w 977755"/>
                <a:gd name="connsiteY574" fmla="*/ 500 h 361466"/>
                <a:gd name="connsiteX575" fmla="*/ 793025 w 977755"/>
                <a:gd name="connsiteY575" fmla="*/ 0 h 36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977755" h="361466">
                  <a:moveTo>
                    <a:pt x="8566" y="329059"/>
                  </a:moveTo>
                  <a:cubicBezTo>
                    <a:pt x="11492" y="329059"/>
                    <a:pt x="14062" y="330558"/>
                    <a:pt x="15632" y="332842"/>
                  </a:cubicBezTo>
                  <a:cubicBezTo>
                    <a:pt x="16489" y="334198"/>
                    <a:pt x="17060" y="335840"/>
                    <a:pt x="17060" y="337625"/>
                  </a:cubicBezTo>
                  <a:cubicBezTo>
                    <a:pt x="17060" y="338838"/>
                    <a:pt x="16846" y="339980"/>
                    <a:pt x="16417" y="340979"/>
                  </a:cubicBezTo>
                  <a:cubicBezTo>
                    <a:pt x="16203" y="341479"/>
                    <a:pt x="15918" y="341979"/>
                    <a:pt x="15632" y="342407"/>
                  </a:cubicBezTo>
                  <a:cubicBezTo>
                    <a:pt x="15347" y="342835"/>
                    <a:pt x="14990" y="343264"/>
                    <a:pt x="14633" y="343620"/>
                  </a:cubicBezTo>
                  <a:cubicBezTo>
                    <a:pt x="13062" y="345191"/>
                    <a:pt x="10921" y="346119"/>
                    <a:pt x="8566" y="346119"/>
                  </a:cubicBezTo>
                  <a:cubicBezTo>
                    <a:pt x="7994" y="346119"/>
                    <a:pt x="7423" y="346119"/>
                    <a:pt x="6852" y="345976"/>
                  </a:cubicBezTo>
                  <a:cubicBezTo>
                    <a:pt x="5139" y="345619"/>
                    <a:pt x="3640" y="344763"/>
                    <a:pt x="2498" y="343620"/>
                  </a:cubicBezTo>
                  <a:cubicBezTo>
                    <a:pt x="2070" y="343192"/>
                    <a:pt x="1713" y="342764"/>
                    <a:pt x="1428" y="342336"/>
                  </a:cubicBezTo>
                  <a:cubicBezTo>
                    <a:pt x="1142" y="341907"/>
                    <a:pt x="857" y="341408"/>
                    <a:pt x="642" y="340908"/>
                  </a:cubicBezTo>
                  <a:cubicBezTo>
                    <a:pt x="428" y="340408"/>
                    <a:pt x="286" y="339909"/>
                    <a:pt x="143" y="339338"/>
                  </a:cubicBezTo>
                  <a:cubicBezTo>
                    <a:pt x="71" y="338767"/>
                    <a:pt x="0" y="338196"/>
                    <a:pt x="0" y="337625"/>
                  </a:cubicBezTo>
                  <a:cubicBezTo>
                    <a:pt x="0" y="336982"/>
                    <a:pt x="71" y="336411"/>
                    <a:pt x="143" y="335911"/>
                  </a:cubicBezTo>
                  <a:cubicBezTo>
                    <a:pt x="357" y="334769"/>
                    <a:pt x="785" y="333770"/>
                    <a:pt x="1428" y="332842"/>
                  </a:cubicBezTo>
                  <a:cubicBezTo>
                    <a:pt x="1784" y="332342"/>
                    <a:pt x="2141" y="331914"/>
                    <a:pt x="2498" y="331557"/>
                  </a:cubicBezTo>
                  <a:cubicBezTo>
                    <a:pt x="3712" y="330344"/>
                    <a:pt x="5211" y="329559"/>
                    <a:pt x="6852" y="329202"/>
                  </a:cubicBezTo>
                  <a:cubicBezTo>
                    <a:pt x="7423" y="329130"/>
                    <a:pt x="7994" y="329059"/>
                    <a:pt x="8566" y="329059"/>
                  </a:cubicBezTo>
                  <a:close/>
                  <a:moveTo>
                    <a:pt x="86939" y="328060"/>
                  </a:moveTo>
                  <a:cubicBezTo>
                    <a:pt x="92222" y="328060"/>
                    <a:pt x="96433" y="332343"/>
                    <a:pt x="96433" y="337554"/>
                  </a:cubicBezTo>
                  <a:cubicBezTo>
                    <a:pt x="96433" y="338910"/>
                    <a:pt x="96219" y="340123"/>
                    <a:pt x="95719" y="341265"/>
                  </a:cubicBezTo>
                  <a:cubicBezTo>
                    <a:pt x="95219" y="342407"/>
                    <a:pt x="94506" y="343407"/>
                    <a:pt x="93578" y="344263"/>
                  </a:cubicBezTo>
                  <a:cubicBezTo>
                    <a:pt x="91865" y="345976"/>
                    <a:pt x="89509" y="347047"/>
                    <a:pt x="86868" y="347047"/>
                  </a:cubicBezTo>
                  <a:cubicBezTo>
                    <a:pt x="84227" y="347047"/>
                    <a:pt x="81872" y="345976"/>
                    <a:pt x="80158" y="344263"/>
                  </a:cubicBezTo>
                  <a:cubicBezTo>
                    <a:pt x="79302" y="343407"/>
                    <a:pt x="78659" y="342407"/>
                    <a:pt x="78160" y="341265"/>
                  </a:cubicBezTo>
                  <a:cubicBezTo>
                    <a:pt x="77732" y="340123"/>
                    <a:pt x="77446" y="338838"/>
                    <a:pt x="77446" y="337554"/>
                  </a:cubicBezTo>
                  <a:cubicBezTo>
                    <a:pt x="77446" y="332271"/>
                    <a:pt x="81729" y="328060"/>
                    <a:pt x="86939" y="328060"/>
                  </a:cubicBezTo>
                  <a:close/>
                  <a:moveTo>
                    <a:pt x="243903" y="325990"/>
                  </a:moveTo>
                  <a:cubicBezTo>
                    <a:pt x="250327" y="325990"/>
                    <a:pt x="255538" y="331201"/>
                    <a:pt x="255538" y="337625"/>
                  </a:cubicBezTo>
                  <a:cubicBezTo>
                    <a:pt x="255538" y="339195"/>
                    <a:pt x="255181" y="340766"/>
                    <a:pt x="254610" y="342122"/>
                  </a:cubicBezTo>
                  <a:cubicBezTo>
                    <a:pt x="253967" y="343478"/>
                    <a:pt x="253182" y="344763"/>
                    <a:pt x="252111" y="345834"/>
                  </a:cubicBezTo>
                  <a:cubicBezTo>
                    <a:pt x="250041" y="347975"/>
                    <a:pt x="247115" y="349260"/>
                    <a:pt x="243903" y="349260"/>
                  </a:cubicBezTo>
                  <a:cubicBezTo>
                    <a:pt x="240691" y="349260"/>
                    <a:pt x="237764" y="347904"/>
                    <a:pt x="235694" y="345834"/>
                  </a:cubicBezTo>
                  <a:cubicBezTo>
                    <a:pt x="234624" y="344763"/>
                    <a:pt x="233767" y="343478"/>
                    <a:pt x="233196" y="342122"/>
                  </a:cubicBezTo>
                  <a:cubicBezTo>
                    <a:pt x="232625" y="340766"/>
                    <a:pt x="232268" y="339195"/>
                    <a:pt x="232268" y="337625"/>
                  </a:cubicBezTo>
                  <a:cubicBezTo>
                    <a:pt x="232268" y="331201"/>
                    <a:pt x="237479" y="325990"/>
                    <a:pt x="243903" y="325990"/>
                  </a:cubicBezTo>
                  <a:close/>
                  <a:moveTo>
                    <a:pt x="322349" y="324705"/>
                  </a:moveTo>
                  <a:cubicBezTo>
                    <a:pt x="324990" y="324705"/>
                    <a:pt x="327489" y="325562"/>
                    <a:pt x="329559" y="326918"/>
                  </a:cubicBezTo>
                  <a:cubicBezTo>
                    <a:pt x="332913" y="329273"/>
                    <a:pt x="335198" y="333199"/>
                    <a:pt x="335198" y="337625"/>
                  </a:cubicBezTo>
                  <a:cubicBezTo>
                    <a:pt x="335198" y="339409"/>
                    <a:pt x="334841" y="341051"/>
                    <a:pt x="334198" y="342621"/>
                  </a:cubicBezTo>
                  <a:cubicBezTo>
                    <a:pt x="333556" y="344120"/>
                    <a:pt x="332557" y="345548"/>
                    <a:pt x="331414" y="346690"/>
                  </a:cubicBezTo>
                  <a:cubicBezTo>
                    <a:pt x="330843" y="347261"/>
                    <a:pt x="330201" y="347832"/>
                    <a:pt x="329559" y="348260"/>
                  </a:cubicBezTo>
                  <a:cubicBezTo>
                    <a:pt x="327489" y="349688"/>
                    <a:pt x="324990" y="350473"/>
                    <a:pt x="322349" y="350473"/>
                  </a:cubicBezTo>
                  <a:cubicBezTo>
                    <a:pt x="321493" y="350473"/>
                    <a:pt x="320636" y="350330"/>
                    <a:pt x="319780" y="350188"/>
                  </a:cubicBezTo>
                  <a:cubicBezTo>
                    <a:pt x="317281" y="349688"/>
                    <a:pt x="314997" y="348403"/>
                    <a:pt x="313284" y="346690"/>
                  </a:cubicBezTo>
                  <a:cubicBezTo>
                    <a:pt x="312071" y="345548"/>
                    <a:pt x="311143" y="344192"/>
                    <a:pt x="310500" y="342621"/>
                  </a:cubicBezTo>
                  <a:cubicBezTo>
                    <a:pt x="309858" y="341122"/>
                    <a:pt x="309501" y="339409"/>
                    <a:pt x="309501" y="337625"/>
                  </a:cubicBezTo>
                  <a:cubicBezTo>
                    <a:pt x="309501" y="331415"/>
                    <a:pt x="313927" y="326204"/>
                    <a:pt x="319780" y="324990"/>
                  </a:cubicBezTo>
                  <a:cubicBezTo>
                    <a:pt x="320565" y="324776"/>
                    <a:pt x="321493" y="324705"/>
                    <a:pt x="322349" y="324705"/>
                  </a:cubicBezTo>
                  <a:close/>
                  <a:moveTo>
                    <a:pt x="479098" y="321707"/>
                  </a:moveTo>
                  <a:cubicBezTo>
                    <a:pt x="484594" y="321707"/>
                    <a:pt x="489376" y="324491"/>
                    <a:pt x="492232" y="328702"/>
                  </a:cubicBezTo>
                  <a:cubicBezTo>
                    <a:pt x="493945" y="331272"/>
                    <a:pt x="494944" y="334270"/>
                    <a:pt x="494944" y="337553"/>
                  </a:cubicBezTo>
                  <a:cubicBezTo>
                    <a:pt x="494944" y="339695"/>
                    <a:pt x="494516" y="341836"/>
                    <a:pt x="493731" y="343692"/>
                  </a:cubicBezTo>
                  <a:cubicBezTo>
                    <a:pt x="493374" y="344691"/>
                    <a:pt x="492874" y="345548"/>
                    <a:pt x="492303" y="346404"/>
                  </a:cubicBezTo>
                  <a:cubicBezTo>
                    <a:pt x="491732" y="347261"/>
                    <a:pt x="491090" y="348046"/>
                    <a:pt x="490304" y="348760"/>
                  </a:cubicBezTo>
                  <a:cubicBezTo>
                    <a:pt x="487449" y="351615"/>
                    <a:pt x="483452" y="353400"/>
                    <a:pt x="479098" y="353400"/>
                  </a:cubicBezTo>
                  <a:cubicBezTo>
                    <a:pt x="477956" y="353400"/>
                    <a:pt x="476885" y="353257"/>
                    <a:pt x="475886" y="353043"/>
                  </a:cubicBezTo>
                  <a:cubicBezTo>
                    <a:pt x="472816" y="352472"/>
                    <a:pt x="470033" y="350901"/>
                    <a:pt x="467891" y="348760"/>
                  </a:cubicBezTo>
                  <a:cubicBezTo>
                    <a:pt x="467177" y="348046"/>
                    <a:pt x="466535" y="347261"/>
                    <a:pt x="465964" y="346404"/>
                  </a:cubicBezTo>
                  <a:cubicBezTo>
                    <a:pt x="465393" y="345548"/>
                    <a:pt x="464965" y="344620"/>
                    <a:pt x="464536" y="343692"/>
                  </a:cubicBezTo>
                  <a:cubicBezTo>
                    <a:pt x="464108" y="342693"/>
                    <a:pt x="463823" y="341693"/>
                    <a:pt x="463608" y="340694"/>
                  </a:cubicBezTo>
                  <a:cubicBezTo>
                    <a:pt x="463466" y="339623"/>
                    <a:pt x="463323" y="338553"/>
                    <a:pt x="463323" y="337482"/>
                  </a:cubicBezTo>
                  <a:cubicBezTo>
                    <a:pt x="463323" y="336340"/>
                    <a:pt x="463394" y="335269"/>
                    <a:pt x="463608" y="334270"/>
                  </a:cubicBezTo>
                  <a:cubicBezTo>
                    <a:pt x="464037" y="332200"/>
                    <a:pt x="464822" y="330344"/>
                    <a:pt x="465964" y="328631"/>
                  </a:cubicBezTo>
                  <a:cubicBezTo>
                    <a:pt x="466535" y="327774"/>
                    <a:pt x="467177" y="326989"/>
                    <a:pt x="467891" y="326275"/>
                  </a:cubicBezTo>
                  <a:cubicBezTo>
                    <a:pt x="470033" y="324134"/>
                    <a:pt x="472816" y="322635"/>
                    <a:pt x="475886" y="321993"/>
                  </a:cubicBezTo>
                  <a:cubicBezTo>
                    <a:pt x="476956" y="321850"/>
                    <a:pt x="478027" y="321707"/>
                    <a:pt x="479098" y="321707"/>
                  </a:cubicBezTo>
                  <a:close/>
                  <a:moveTo>
                    <a:pt x="557687" y="320066"/>
                  </a:moveTo>
                  <a:cubicBezTo>
                    <a:pt x="567323" y="320066"/>
                    <a:pt x="575175" y="327918"/>
                    <a:pt x="575175" y="337554"/>
                  </a:cubicBezTo>
                  <a:cubicBezTo>
                    <a:pt x="575175" y="339981"/>
                    <a:pt x="574675" y="342336"/>
                    <a:pt x="573819" y="344406"/>
                  </a:cubicBezTo>
                  <a:cubicBezTo>
                    <a:pt x="572891" y="346476"/>
                    <a:pt x="571606" y="348404"/>
                    <a:pt x="570178" y="349974"/>
                  </a:cubicBezTo>
                  <a:cubicBezTo>
                    <a:pt x="566966" y="353115"/>
                    <a:pt x="562612" y="355113"/>
                    <a:pt x="557758" y="355113"/>
                  </a:cubicBezTo>
                  <a:cubicBezTo>
                    <a:pt x="552905" y="355113"/>
                    <a:pt x="548479" y="353115"/>
                    <a:pt x="545338" y="349974"/>
                  </a:cubicBezTo>
                  <a:cubicBezTo>
                    <a:pt x="543697" y="348404"/>
                    <a:pt x="542412" y="346476"/>
                    <a:pt x="541555" y="344406"/>
                  </a:cubicBezTo>
                  <a:cubicBezTo>
                    <a:pt x="540699" y="342265"/>
                    <a:pt x="540199" y="339981"/>
                    <a:pt x="540199" y="337554"/>
                  </a:cubicBezTo>
                  <a:cubicBezTo>
                    <a:pt x="540199" y="327918"/>
                    <a:pt x="548051" y="320066"/>
                    <a:pt x="557687" y="320066"/>
                  </a:cubicBezTo>
                  <a:close/>
                  <a:moveTo>
                    <a:pt x="714579" y="316140"/>
                  </a:moveTo>
                  <a:cubicBezTo>
                    <a:pt x="726428" y="316140"/>
                    <a:pt x="736064" y="325776"/>
                    <a:pt x="736064" y="337625"/>
                  </a:cubicBezTo>
                  <a:cubicBezTo>
                    <a:pt x="736064" y="340552"/>
                    <a:pt x="735422" y="343407"/>
                    <a:pt x="734351" y="345977"/>
                  </a:cubicBezTo>
                  <a:cubicBezTo>
                    <a:pt x="733281" y="348546"/>
                    <a:pt x="731710" y="350830"/>
                    <a:pt x="729854" y="352829"/>
                  </a:cubicBezTo>
                  <a:cubicBezTo>
                    <a:pt x="726000" y="356684"/>
                    <a:pt x="720575" y="359111"/>
                    <a:pt x="714651" y="359111"/>
                  </a:cubicBezTo>
                  <a:cubicBezTo>
                    <a:pt x="708726" y="359111"/>
                    <a:pt x="703373" y="356755"/>
                    <a:pt x="699447" y="352829"/>
                  </a:cubicBezTo>
                  <a:cubicBezTo>
                    <a:pt x="697448" y="350902"/>
                    <a:pt x="695878" y="348546"/>
                    <a:pt x="694807" y="345977"/>
                  </a:cubicBezTo>
                  <a:cubicBezTo>
                    <a:pt x="693665" y="343407"/>
                    <a:pt x="693094" y="340623"/>
                    <a:pt x="693094" y="337625"/>
                  </a:cubicBezTo>
                  <a:cubicBezTo>
                    <a:pt x="693094" y="325776"/>
                    <a:pt x="702730" y="316140"/>
                    <a:pt x="714579" y="316140"/>
                  </a:cubicBezTo>
                  <a:close/>
                  <a:moveTo>
                    <a:pt x="793025" y="313784"/>
                  </a:moveTo>
                  <a:cubicBezTo>
                    <a:pt x="797950" y="313784"/>
                    <a:pt x="802590" y="315283"/>
                    <a:pt x="806373" y="317853"/>
                  </a:cubicBezTo>
                  <a:cubicBezTo>
                    <a:pt x="812725" y="322135"/>
                    <a:pt x="816865" y="329416"/>
                    <a:pt x="816865" y="337625"/>
                  </a:cubicBezTo>
                  <a:cubicBezTo>
                    <a:pt x="816865" y="340908"/>
                    <a:pt x="816223" y="344049"/>
                    <a:pt x="815010" y="346904"/>
                  </a:cubicBezTo>
                  <a:cubicBezTo>
                    <a:pt x="813796" y="349759"/>
                    <a:pt x="812012" y="352329"/>
                    <a:pt x="809870" y="354470"/>
                  </a:cubicBezTo>
                  <a:cubicBezTo>
                    <a:pt x="808800" y="355541"/>
                    <a:pt x="807586" y="356469"/>
                    <a:pt x="806373" y="357397"/>
                  </a:cubicBezTo>
                  <a:cubicBezTo>
                    <a:pt x="802518" y="359967"/>
                    <a:pt x="797950" y="361466"/>
                    <a:pt x="793025" y="361466"/>
                  </a:cubicBezTo>
                  <a:cubicBezTo>
                    <a:pt x="791383" y="361466"/>
                    <a:pt x="789813" y="361251"/>
                    <a:pt x="788242" y="360966"/>
                  </a:cubicBezTo>
                  <a:cubicBezTo>
                    <a:pt x="783603" y="360038"/>
                    <a:pt x="779391" y="357682"/>
                    <a:pt x="776179" y="354470"/>
                  </a:cubicBezTo>
                  <a:cubicBezTo>
                    <a:pt x="773966" y="352329"/>
                    <a:pt x="772253" y="349759"/>
                    <a:pt x="771040" y="346904"/>
                  </a:cubicBezTo>
                  <a:cubicBezTo>
                    <a:pt x="769826" y="344049"/>
                    <a:pt x="769184" y="340908"/>
                    <a:pt x="769184" y="337625"/>
                  </a:cubicBezTo>
                  <a:cubicBezTo>
                    <a:pt x="769184" y="326133"/>
                    <a:pt x="777393" y="316496"/>
                    <a:pt x="788242" y="314284"/>
                  </a:cubicBezTo>
                  <a:cubicBezTo>
                    <a:pt x="789741" y="313927"/>
                    <a:pt x="791383" y="313784"/>
                    <a:pt x="793025" y="313784"/>
                  </a:cubicBezTo>
                  <a:close/>
                  <a:moveTo>
                    <a:pt x="47753" y="289372"/>
                  </a:moveTo>
                  <a:cubicBezTo>
                    <a:pt x="52749" y="289372"/>
                    <a:pt x="56747" y="293369"/>
                    <a:pt x="56747" y="298366"/>
                  </a:cubicBezTo>
                  <a:cubicBezTo>
                    <a:pt x="56747" y="303362"/>
                    <a:pt x="52749" y="307360"/>
                    <a:pt x="47753" y="307360"/>
                  </a:cubicBezTo>
                  <a:cubicBezTo>
                    <a:pt x="42756" y="307360"/>
                    <a:pt x="38759" y="303362"/>
                    <a:pt x="38759" y="298366"/>
                  </a:cubicBezTo>
                  <a:cubicBezTo>
                    <a:pt x="38759" y="293369"/>
                    <a:pt x="42756" y="289372"/>
                    <a:pt x="47753" y="289372"/>
                  </a:cubicBezTo>
                  <a:close/>
                  <a:moveTo>
                    <a:pt x="126198" y="288373"/>
                  </a:moveTo>
                  <a:cubicBezTo>
                    <a:pt x="131694" y="288373"/>
                    <a:pt x="136191" y="292870"/>
                    <a:pt x="136191" y="298366"/>
                  </a:cubicBezTo>
                  <a:cubicBezTo>
                    <a:pt x="136191" y="303862"/>
                    <a:pt x="131694" y="308359"/>
                    <a:pt x="126198" y="308359"/>
                  </a:cubicBezTo>
                  <a:cubicBezTo>
                    <a:pt x="120631" y="308359"/>
                    <a:pt x="116205" y="303862"/>
                    <a:pt x="116205" y="298366"/>
                  </a:cubicBezTo>
                  <a:cubicBezTo>
                    <a:pt x="116205" y="292799"/>
                    <a:pt x="120702" y="288373"/>
                    <a:pt x="126198" y="288373"/>
                  </a:cubicBezTo>
                  <a:close/>
                  <a:moveTo>
                    <a:pt x="283162" y="286160"/>
                  </a:moveTo>
                  <a:cubicBezTo>
                    <a:pt x="289872" y="286160"/>
                    <a:pt x="295368" y="291585"/>
                    <a:pt x="295368" y="298366"/>
                  </a:cubicBezTo>
                  <a:cubicBezTo>
                    <a:pt x="295368" y="305147"/>
                    <a:pt x="289872" y="310572"/>
                    <a:pt x="283162" y="310572"/>
                  </a:cubicBezTo>
                  <a:cubicBezTo>
                    <a:pt x="276452" y="310572"/>
                    <a:pt x="270956" y="305147"/>
                    <a:pt x="270956" y="298366"/>
                  </a:cubicBezTo>
                  <a:cubicBezTo>
                    <a:pt x="270956" y="291656"/>
                    <a:pt x="276381" y="286160"/>
                    <a:pt x="283162" y="286160"/>
                  </a:cubicBezTo>
                  <a:close/>
                  <a:moveTo>
                    <a:pt x="361536" y="284804"/>
                  </a:moveTo>
                  <a:cubicBezTo>
                    <a:pt x="369031" y="284804"/>
                    <a:pt x="375098" y="290871"/>
                    <a:pt x="375098" y="298366"/>
                  </a:cubicBezTo>
                  <a:cubicBezTo>
                    <a:pt x="375098" y="305861"/>
                    <a:pt x="369031" y="311928"/>
                    <a:pt x="361536" y="311928"/>
                  </a:cubicBezTo>
                  <a:cubicBezTo>
                    <a:pt x="354041" y="311928"/>
                    <a:pt x="347974" y="305861"/>
                    <a:pt x="347974" y="298366"/>
                  </a:cubicBezTo>
                  <a:cubicBezTo>
                    <a:pt x="347974" y="290871"/>
                    <a:pt x="354041" y="284804"/>
                    <a:pt x="361536" y="284804"/>
                  </a:cubicBezTo>
                  <a:close/>
                  <a:moveTo>
                    <a:pt x="518428" y="281735"/>
                  </a:moveTo>
                  <a:cubicBezTo>
                    <a:pt x="527636" y="281735"/>
                    <a:pt x="535060" y="289158"/>
                    <a:pt x="535060" y="298366"/>
                  </a:cubicBezTo>
                  <a:cubicBezTo>
                    <a:pt x="535060" y="307574"/>
                    <a:pt x="527636" y="314998"/>
                    <a:pt x="518428" y="314998"/>
                  </a:cubicBezTo>
                  <a:cubicBezTo>
                    <a:pt x="509220" y="314998"/>
                    <a:pt x="501797" y="307574"/>
                    <a:pt x="501797" y="298366"/>
                  </a:cubicBezTo>
                  <a:cubicBezTo>
                    <a:pt x="501797" y="289158"/>
                    <a:pt x="509220" y="281735"/>
                    <a:pt x="518428" y="281735"/>
                  </a:cubicBezTo>
                  <a:close/>
                  <a:moveTo>
                    <a:pt x="596946" y="279950"/>
                  </a:moveTo>
                  <a:cubicBezTo>
                    <a:pt x="607082" y="279950"/>
                    <a:pt x="615362" y="288159"/>
                    <a:pt x="615362" y="298366"/>
                  </a:cubicBezTo>
                  <a:cubicBezTo>
                    <a:pt x="615362" y="308573"/>
                    <a:pt x="607082" y="316782"/>
                    <a:pt x="596946" y="316782"/>
                  </a:cubicBezTo>
                  <a:cubicBezTo>
                    <a:pt x="586810" y="316782"/>
                    <a:pt x="578530" y="308573"/>
                    <a:pt x="578530" y="298366"/>
                  </a:cubicBezTo>
                  <a:cubicBezTo>
                    <a:pt x="578530" y="288230"/>
                    <a:pt x="586739" y="279950"/>
                    <a:pt x="596946" y="279950"/>
                  </a:cubicBezTo>
                  <a:close/>
                  <a:moveTo>
                    <a:pt x="753766" y="275739"/>
                  </a:moveTo>
                  <a:cubicBezTo>
                    <a:pt x="766258" y="275739"/>
                    <a:pt x="776394" y="285875"/>
                    <a:pt x="776394" y="298366"/>
                  </a:cubicBezTo>
                  <a:cubicBezTo>
                    <a:pt x="776394" y="310858"/>
                    <a:pt x="766258" y="320994"/>
                    <a:pt x="753766" y="320994"/>
                  </a:cubicBezTo>
                  <a:cubicBezTo>
                    <a:pt x="741275" y="320994"/>
                    <a:pt x="731139" y="310858"/>
                    <a:pt x="731139" y="298366"/>
                  </a:cubicBezTo>
                  <a:cubicBezTo>
                    <a:pt x="731139" y="285875"/>
                    <a:pt x="741275" y="275739"/>
                    <a:pt x="753766" y="275739"/>
                  </a:cubicBezTo>
                  <a:close/>
                  <a:moveTo>
                    <a:pt x="832283" y="273241"/>
                  </a:moveTo>
                  <a:cubicBezTo>
                    <a:pt x="846131" y="273241"/>
                    <a:pt x="857337" y="284519"/>
                    <a:pt x="857337" y="298367"/>
                  </a:cubicBezTo>
                  <a:cubicBezTo>
                    <a:pt x="857337" y="312214"/>
                    <a:pt x="846059" y="323421"/>
                    <a:pt x="832283" y="323421"/>
                  </a:cubicBezTo>
                  <a:cubicBezTo>
                    <a:pt x="818436" y="323421"/>
                    <a:pt x="807229" y="312214"/>
                    <a:pt x="807229" y="298367"/>
                  </a:cubicBezTo>
                  <a:cubicBezTo>
                    <a:pt x="807229" y="284448"/>
                    <a:pt x="818436" y="273241"/>
                    <a:pt x="832283" y="273241"/>
                  </a:cubicBezTo>
                  <a:close/>
                  <a:moveTo>
                    <a:pt x="86939" y="249685"/>
                  </a:moveTo>
                  <a:cubicBezTo>
                    <a:pt x="92222" y="249685"/>
                    <a:pt x="96433" y="253968"/>
                    <a:pt x="96433" y="259179"/>
                  </a:cubicBezTo>
                  <a:cubicBezTo>
                    <a:pt x="96433" y="264389"/>
                    <a:pt x="92222" y="268601"/>
                    <a:pt x="86939" y="268672"/>
                  </a:cubicBezTo>
                  <a:cubicBezTo>
                    <a:pt x="81657" y="268672"/>
                    <a:pt x="77446" y="264389"/>
                    <a:pt x="77446" y="259179"/>
                  </a:cubicBezTo>
                  <a:cubicBezTo>
                    <a:pt x="77446" y="253896"/>
                    <a:pt x="81729" y="249685"/>
                    <a:pt x="86939" y="249685"/>
                  </a:cubicBezTo>
                  <a:close/>
                  <a:moveTo>
                    <a:pt x="165457" y="248686"/>
                  </a:moveTo>
                  <a:cubicBezTo>
                    <a:pt x="169097" y="248686"/>
                    <a:pt x="172309" y="250542"/>
                    <a:pt x="174165" y="253326"/>
                  </a:cubicBezTo>
                  <a:cubicBezTo>
                    <a:pt x="175307" y="254967"/>
                    <a:pt x="175950" y="257037"/>
                    <a:pt x="175950" y="259179"/>
                  </a:cubicBezTo>
                  <a:cubicBezTo>
                    <a:pt x="175950" y="261320"/>
                    <a:pt x="175307" y="263390"/>
                    <a:pt x="174165" y="265032"/>
                  </a:cubicBezTo>
                  <a:cubicBezTo>
                    <a:pt x="172238" y="267816"/>
                    <a:pt x="169026" y="269672"/>
                    <a:pt x="165457" y="269814"/>
                  </a:cubicBezTo>
                  <a:cubicBezTo>
                    <a:pt x="164672" y="269814"/>
                    <a:pt x="164029" y="269743"/>
                    <a:pt x="163315" y="269600"/>
                  </a:cubicBezTo>
                  <a:cubicBezTo>
                    <a:pt x="161317" y="269172"/>
                    <a:pt x="159461" y="268173"/>
                    <a:pt x="158033" y="266745"/>
                  </a:cubicBezTo>
                  <a:cubicBezTo>
                    <a:pt x="157534" y="266245"/>
                    <a:pt x="157105" y="265746"/>
                    <a:pt x="156748" y="265175"/>
                  </a:cubicBezTo>
                  <a:cubicBezTo>
                    <a:pt x="156035" y="264033"/>
                    <a:pt x="155464" y="262748"/>
                    <a:pt x="155178" y="261392"/>
                  </a:cubicBezTo>
                  <a:cubicBezTo>
                    <a:pt x="155035" y="260678"/>
                    <a:pt x="154964" y="259964"/>
                    <a:pt x="154964" y="259250"/>
                  </a:cubicBezTo>
                  <a:cubicBezTo>
                    <a:pt x="154964" y="258465"/>
                    <a:pt x="155035" y="257823"/>
                    <a:pt x="155178" y="257109"/>
                  </a:cubicBezTo>
                  <a:cubicBezTo>
                    <a:pt x="155464" y="255681"/>
                    <a:pt x="155963" y="254468"/>
                    <a:pt x="156748" y="253326"/>
                  </a:cubicBezTo>
                  <a:cubicBezTo>
                    <a:pt x="157105" y="252755"/>
                    <a:pt x="157534" y="252255"/>
                    <a:pt x="158033" y="251755"/>
                  </a:cubicBezTo>
                  <a:cubicBezTo>
                    <a:pt x="159461" y="250328"/>
                    <a:pt x="161245" y="249328"/>
                    <a:pt x="163315" y="248900"/>
                  </a:cubicBezTo>
                  <a:cubicBezTo>
                    <a:pt x="164029" y="248757"/>
                    <a:pt x="164743" y="248686"/>
                    <a:pt x="165457" y="248686"/>
                  </a:cubicBezTo>
                  <a:close/>
                  <a:moveTo>
                    <a:pt x="322349" y="246259"/>
                  </a:moveTo>
                  <a:cubicBezTo>
                    <a:pt x="324990" y="246259"/>
                    <a:pt x="327489" y="247116"/>
                    <a:pt x="329559" y="248472"/>
                  </a:cubicBezTo>
                  <a:cubicBezTo>
                    <a:pt x="332913" y="250827"/>
                    <a:pt x="335198" y="254753"/>
                    <a:pt x="335198" y="259179"/>
                  </a:cubicBezTo>
                  <a:cubicBezTo>
                    <a:pt x="335198" y="263604"/>
                    <a:pt x="332985" y="267530"/>
                    <a:pt x="329559" y="269886"/>
                  </a:cubicBezTo>
                  <a:cubicBezTo>
                    <a:pt x="327489" y="271313"/>
                    <a:pt x="324990" y="272098"/>
                    <a:pt x="322349" y="272098"/>
                  </a:cubicBezTo>
                  <a:cubicBezTo>
                    <a:pt x="321493" y="272098"/>
                    <a:pt x="320636" y="271956"/>
                    <a:pt x="319780" y="271813"/>
                  </a:cubicBezTo>
                  <a:cubicBezTo>
                    <a:pt x="313927" y="270599"/>
                    <a:pt x="309501" y="265389"/>
                    <a:pt x="309501" y="259179"/>
                  </a:cubicBezTo>
                  <a:cubicBezTo>
                    <a:pt x="309501" y="252969"/>
                    <a:pt x="313927" y="247758"/>
                    <a:pt x="319780" y="246545"/>
                  </a:cubicBezTo>
                  <a:cubicBezTo>
                    <a:pt x="320565" y="246330"/>
                    <a:pt x="321493" y="246259"/>
                    <a:pt x="322349" y="246259"/>
                  </a:cubicBezTo>
                  <a:close/>
                  <a:moveTo>
                    <a:pt x="400795" y="244903"/>
                  </a:moveTo>
                  <a:cubicBezTo>
                    <a:pt x="408718" y="244903"/>
                    <a:pt x="415071" y="251327"/>
                    <a:pt x="415071" y="259179"/>
                  </a:cubicBezTo>
                  <a:cubicBezTo>
                    <a:pt x="415071" y="267031"/>
                    <a:pt x="408647" y="273455"/>
                    <a:pt x="400795" y="273455"/>
                  </a:cubicBezTo>
                  <a:cubicBezTo>
                    <a:pt x="392943" y="273455"/>
                    <a:pt x="386519" y="267031"/>
                    <a:pt x="386519" y="259179"/>
                  </a:cubicBezTo>
                  <a:cubicBezTo>
                    <a:pt x="386519" y="251256"/>
                    <a:pt x="392943" y="244903"/>
                    <a:pt x="400795" y="244903"/>
                  </a:cubicBezTo>
                  <a:close/>
                  <a:moveTo>
                    <a:pt x="557687" y="241691"/>
                  </a:moveTo>
                  <a:cubicBezTo>
                    <a:pt x="567323" y="241691"/>
                    <a:pt x="575175" y="249543"/>
                    <a:pt x="575175" y="259179"/>
                  </a:cubicBezTo>
                  <a:cubicBezTo>
                    <a:pt x="575175" y="268815"/>
                    <a:pt x="567323" y="276667"/>
                    <a:pt x="557687" y="276667"/>
                  </a:cubicBezTo>
                  <a:cubicBezTo>
                    <a:pt x="548051" y="276667"/>
                    <a:pt x="540199" y="268815"/>
                    <a:pt x="540199" y="259179"/>
                  </a:cubicBezTo>
                  <a:cubicBezTo>
                    <a:pt x="540199" y="249543"/>
                    <a:pt x="548051" y="241691"/>
                    <a:pt x="557687" y="241691"/>
                  </a:cubicBezTo>
                  <a:close/>
                  <a:moveTo>
                    <a:pt x="636061" y="239764"/>
                  </a:moveTo>
                  <a:cubicBezTo>
                    <a:pt x="642771" y="239764"/>
                    <a:pt x="648695" y="243190"/>
                    <a:pt x="652193" y="248330"/>
                  </a:cubicBezTo>
                  <a:cubicBezTo>
                    <a:pt x="654263" y="251399"/>
                    <a:pt x="655476" y="255182"/>
                    <a:pt x="655476" y="259179"/>
                  </a:cubicBezTo>
                  <a:cubicBezTo>
                    <a:pt x="655476" y="263177"/>
                    <a:pt x="654263" y="266960"/>
                    <a:pt x="652193" y="270029"/>
                  </a:cubicBezTo>
                  <a:cubicBezTo>
                    <a:pt x="648695" y="275168"/>
                    <a:pt x="642842" y="278594"/>
                    <a:pt x="636061" y="278594"/>
                  </a:cubicBezTo>
                  <a:cubicBezTo>
                    <a:pt x="634705" y="278594"/>
                    <a:pt x="633420" y="278452"/>
                    <a:pt x="632135" y="278166"/>
                  </a:cubicBezTo>
                  <a:cubicBezTo>
                    <a:pt x="628352" y="277381"/>
                    <a:pt x="624997" y="275525"/>
                    <a:pt x="622356" y="272884"/>
                  </a:cubicBezTo>
                  <a:cubicBezTo>
                    <a:pt x="621500" y="272028"/>
                    <a:pt x="620715" y="271028"/>
                    <a:pt x="620001" y="270029"/>
                  </a:cubicBezTo>
                  <a:cubicBezTo>
                    <a:pt x="618573" y="267959"/>
                    <a:pt x="617574" y="265603"/>
                    <a:pt x="617074" y="263105"/>
                  </a:cubicBezTo>
                  <a:cubicBezTo>
                    <a:pt x="616789" y="261820"/>
                    <a:pt x="616646" y="260535"/>
                    <a:pt x="616646" y="259179"/>
                  </a:cubicBezTo>
                  <a:cubicBezTo>
                    <a:pt x="616646" y="257823"/>
                    <a:pt x="616789" y="256538"/>
                    <a:pt x="617074" y="255253"/>
                  </a:cubicBezTo>
                  <a:cubicBezTo>
                    <a:pt x="617574" y="252755"/>
                    <a:pt x="618573" y="250400"/>
                    <a:pt x="620001" y="248330"/>
                  </a:cubicBezTo>
                  <a:cubicBezTo>
                    <a:pt x="620715" y="247330"/>
                    <a:pt x="621500" y="246331"/>
                    <a:pt x="622356" y="245474"/>
                  </a:cubicBezTo>
                  <a:cubicBezTo>
                    <a:pt x="624926" y="242833"/>
                    <a:pt x="628352" y="240977"/>
                    <a:pt x="632135" y="240192"/>
                  </a:cubicBezTo>
                  <a:cubicBezTo>
                    <a:pt x="633420" y="239907"/>
                    <a:pt x="634705" y="239764"/>
                    <a:pt x="636061" y="239764"/>
                  </a:cubicBezTo>
                  <a:close/>
                  <a:moveTo>
                    <a:pt x="793025" y="235338"/>
                  </a:moveTo>
                  <a:cubicBezTo>
                    <a:pt x="797950" y="235338"/>
                    <a:pt x="802590" y="236837"/>
                    <a:pt x="806373" y="239407"/>
                  </a:cubicBezTo>
                  <a:cubicBezTo>
                    <a:pt x="812725" y="243689"/>
                    <a:pt x="816865" y="250970"/>
                    <a:pt x="816865" y="259179"/>
                  </a:cubicBezTo>
                  <a:cubicBezTo>
                    <a:pt x="816865" y="267387"/>
                    <a:pt x="812654" y="274597"/>
                    <a:pt x="806373" y="278951"/>
                  </a:cubicBezTo>
                  <a:cubicBezTo>
                    <a:pt x="802518" y="281521"/>
                    <a:pt x="797950" y="283020"/>
                    <a:pt x="793025" y="283020"/>
                  </a:cubicBezTo>
                  <a:cubicBezTo>
                    <a:pt x="791383" y="283020"/>
                    <a:pt x="789813" y="282805"/>
                    <a:pt x="788242" y="282520"/>
                  </a:cubicBezTo>
                  <a:cubicBezTo>
                    <a:pt x="777321" y="280307"/>
                    <a:pt x="769184" y="270671"/>
                    <a:pt x="769184" y="259179"/>
                  </a:cubicBezTo>
                  <a:cubicBezTo>
                    <a:pt x="769184" y="247687"/>
                    <a:pt x="777393" y="238050"/>
                    <a:pt x="788242" y="235838"/>
                  </a:cubicBezTo>
                  <a:cubicBezTo>
                    <a:pt x="789741" y="235481"/>
                    <a:pt x="791383" y="235338"/>
                    <a:pt x="793025" y="235338"/>
                  </a:cubicBezTo>
                  <a:close/>
                  <a:moveTo>
                    <a:pt x="871470" y="232768"/>
                  </a:moveTo>
                  <a:cubicBezTo>
                    <a:pt x="886032" y="232768"/>
                    <a:pt x="897881" y="244617"/>
                    <a:pt x="897881" y="259178"/>
                  </a:cubicBezTo>
                  <a:cubicBezTo>
                    <a:pt x="897881" y="273740"/>
                    <a:pt x="886032" y="285589"/>
                    <a:pt x="871470" y="285589"/>
                  </a:cubicBezTo>
                  <a:cubicBezTo>
                    <a:pt x="856909" y="285589"/>
                    <a:pt x="845060" y="273740"/>
                    <a:pt x="845060" y="259178"/>
                  </a:cubicBezTo>
                  <a:cubicBezTo>
                    <a:pt x="845060" y="244617"/>
                    <a:pt x="856909" y="232768"/>
                    <a:pt x="871470" y="232768"/>
                  </a:cubicBezTo>
                  <a:close/>
                  <a:moveTo>
                    <a:pt x="126198" y="209927"/>
                  </a:moveTo>
                  <a:cubicBezTo>
                    <a:pt x="131694" y="209927"/>
                    <a:pt x="136191" y="214424"/>
                    <a:pt x="136191" y="219920"/>
                  </a:cubicBezTo>
                  <a:cubicBezTo>
                    <a:pt x="136191" y="225416"/>
                    <a:pt x="131694" y="229913"/>
                    <a:pt x="126198" y="229913"/>
                  </a:cubicBezTo>
                  <a:cubicBezTo>
                    <a:pt x="120631" y="229913"/>
                    <a:pt x="116205" y="225416"/>
                    <a:pt x="116205" y="219920"/>
                  </a:cubicBezTo>
                  <a:cubicBezTo>
                    <a:pt x="116205" y="214353"/>
                    <a:pt x="120702" y="209927"/>
                    <a:pt x="126198" y="209927"/>
                  </a:cubicBezTo>
                  <a:close/>
                  <a:moveTo>
                    <a:pt x="204644" y="208856"/>
                  </a:moveTo>
                  <a:cubicBezTo>
                    <a:pt x="210782" y="208856"/>
                    <a:pt x="215708" y="213853"/>
                    <a:pt x="215708" y="219920"/>
                  </a:cubicBezTo>
                  <a:cubicBezTo>
                    <a:pt x="215708" y="226058"/>
                    <a:pt x="210782" y="230984"/>
                    <a:pt x="204644" y="230984"/>
                  </a:cubicBezTo>
                  <a:cubicBezTo>
                    <a:pt x="198505" y="230984"/>
                    <a:pt x="193580" y="225987"/>
                    <a:pt x="193580" y="219920"/>
                  </a:cubicBezTo>
                  <a:cubicBezTo>
                    <a:pt x="193580" y="213781"/>
                    <a:pt x="198577" y="208856"/>
                    <a:pt x="204644" y="208856"/>
                  </a:cubicBezTo>
                  <a:close/>
                  <a:moveTo>
                    <a:pt x="361536" y="206358"/>
                  </a:moveTo>
                  <a:cubicBezTo>
                    <a:pt x="369031" y="206358"/>
                    <a:pt x="375098" y="212425"/>
                    <a:pt x="375098" y="219920"/>
                  </a:cubicBezTo>
                  <a:cubicBezTo>
                    <a:pt x="375098" y="227415"/>
                    <a:pt x="369031" y="233482"/>
                    <a:pt x="361536" y="233482"/>
                  </a:cubicBezTo>
                  <a:cubicBezTo>
                    <a:pt x="354041" y="233482"/>
                    <a:pt x="347974" y="227415"/>
                    <a:pt x="347974" y="219920"/>
                  </a:cubicBezTo>
                  <a:cubicBezTo>
                    <a:pt x="347974" y="212425"/>
                    <a:pt x="354041" y="206358"/>
                    <a:pt x="361536" y="206358"/>
                  </a:cubicBezTo>
                  <a:close/>
                  <a:moveTo>
                    <a:pt x="440054" y="204930"/>
                  </a:moveTo>
                  <a:cubicBezTo>
                    <a:pt x="448334" y="204930"/>
                    <a:pt x="455043" y="211640"/>
                    <a:pt x="455043" y="219920"/>
                  </a:cubicBezTo>
                  <a:cubicBezTo>
                    <a:pt x="455043" y="228200"/>
                    <a:pt x="448262" y="234981"/>
                    <a:pt x="440054" y="234909"/>
                  </a:cubicBezTo>
                  <a:cubicBezTo>
                    <a:pt x="431774" y="234909"/>
                    <a:pt x="425064" y="228200"/>
                    <a:pt x="425064" y="219920"/>
                  </a:cubicBezTo>
                  <a:cubicBezTo>
                    <a:pt x="425064" y="211640"/>
                    <a:pt x="431774" y="204930"/>
                    <a:pt x="440054" y="204930"/>
                  </a:cubicBezTo>
                  <a:close/>
                  <a:moveTo>
                    <a:pt x="596946" y="201504"/>
                  </a:moveTo>
                  <a:cubicBezTo>
                    <a:pt x="607082" y="201504"/>
                    <a:pt x="615362" y="209713"/>
                    <a:pt x="615362" y="219920"/>
                  </a:cubicBezTo>
                  <a:cubicBezTo>
                    <a:pt x="615362" y="230127"/>
                    <a:pt x="607082" y="238407"/>
                    <a:pt x="596946" y="238336"/>
                  </a:cubicBezTo>
                  <a:cubicBezTo>
                    <a:pt x="586810" y="238336"/>
                    <a:pt x="578530" y="230127"/>
                    <a:pt x="578530" y="219920"/>
                  </a:cubicBezTo>
                  <a:cubicBezTo>
                    <a:pt x="578530" y="209784"/>
                    <a:pt x="586739" y="201504"/>
                    <a:pt x="596946" y="201504"/>
                  </a:cubicBezTo>
                  <a:close/>
                  <a:moveTo>
                    <a:pt x="675321" y="199506"/>
                  </a:moveTo>
                  <a:cubicBezTo>
                    <a:pt x="686598" y="199506"/>
                    <a:pt x="695735" y="208643"/>
                    <a:pt x="695735" y="219921"/>
                  </a:cubicBezTo>
                  <a:cubicBezTo>
                    <a:pt x="695735" y="231199"/>
                    <a:pt x="686598" y="240407"/>
                    <a:pt x="675321" y="240335"/>
                  </a:cubicBezTo>
                  <a:cubicBezTo>
                    <a:pt x="664043" y="240335"/>
                    <a:pt x="654906" y="231199"/>
                    <a:pt x="654906" y="219921"/>
                  </a:cubicBezTo>
                  <a:cubicBezTo>
                    <a:pt x="654906" y="208643"/>
                    <a:pt x="664043" y="199506"/>
                    <a:pt x="675321" y="199506"/>
                  </a:cubicBezTo>
                  <a:close/>
                  <a:moveTo>
                    <a:pt x="832283" y="194866"/>
                  </a:moveTo>
                  <a:cubicBezTo>
                    <a:pt x="846131" y="194866"/>
                    <a:pt x="857337" y="206073"/>
                    <a:pt x="857337" y="219920"/>
                  </a:cubicBezTo>
                  <a:cubicBezTo>
                    <a:pt x="857337" y="233768"/>
                    <a:pt x="846059" y="245046"/>
                    <a:pt x="832283" y="245046"/>
                  </a:cubicBezTo>
                  <a:cubicBezTo>
                    <a:pt x="818436" y="245046"/>
                    <a:pt x="807229" y="233768"/>
                    <a:pt x="807229" y="219920"/>
                  </a:cubicBezTo>
                  <a:cubicBezTo>
                    <a:pt x="807229" y="206073"/>
                    <a:pt x="818436" y="194866"/>
                    <a:pt x="832283" y="194866"/>
                  </a:cubicBezTo>
                  <a:close/>
                  <a:moveTo>
                    <a:pt x="165529" y="170240"/>
                  </a:moveTo>
                  <a:cubicBezTo>
                    <a:pt x="169169" y="170240"/>
                    <a:pt x="172381" y="172096"/>
                    <a:pt x="174237" y="174880"/>
                  </a:cubicBezTo>
                  <a:cubicBezTo>
                    <a:pt x="175379" y="176521"/>
                    <a:pt x="176022" y="178591"/>
                    <a:pt x="176022" y="180733"/>
                  </a:cubicBezTo>
                  <a:cubicBezTo>
                    <a:pt x="176022" y="182160"/>
                    <a:pt x="175665" y="183517"/>
                    <a:pt x="175165" y="184801"/>
                  </a:cubicBezTo>
                  <a:cubicBezTo>
                    <a:pt x="174879" y="185444"/>
                    <a:pt x="174523" y="186015"/>
                    <a:pt x="174166" y="186586"/>
                  </a:cubicBezTo>
                  <a:cubicBezTo>
                    <a:pt x="173737" y="187157"/>
                    <a:pt x="173309" y="187657"/>
                    <a:pt x="173024" y="188299"/>
                  </a:cubicBezTo>
                  <a:cubicBezTo>
                    <a:pt x="171096" y="190226"/>
                    <a:pt x="168527" y="191368"/>
                    <a:pt x="165600" y="191368"/>
                  </a:cubicBezTo>
                  <a:cubicBezTo>
                    <a:pt x="164815" y="191368"/>
                    <a:pt x="164173" y="191297"/>
                    <a:pt x="163459" y="191154"/>
                  </a:cubicBezTo>
                  <a:cubicBezTo>
                    <a:pt x="161460" y="190726"/>
                    <a:pt x="159604" y="189727"/>
                    <a:pt x="158177" y="188299"/>
                  </a:cubicBezTo>
                  <a:cubicBezTo>
                    <a:pt x="157677" y="187799"/>
                    <a:pt x="157249" y="187300"/>
                    <a:pt x="156892" y="186729"/>
                  </a:cubicBezTo>
                  <a:cubicBezTo>
                    <a:pt x="156464" y="186158"/>
                    <a:pt x="156178" y="185587"/>
                    <a:pt x="155893" y="184944"/>
                  </a:cubicBezTo>
                  <a:cubicBezTo>
                    <a:pt x="155607" y="184302"/>
                    <a:pt x="155393" y="183659"/>
                    <a:pt x="155250" y="182946"/>
                  </a:cubicBezTo>
                  <a:cubicBezTo>
                    <a:pt x="155107" y="182232"/>
                    <a:pt x="155036" y="181518"/>
                    <a:pt x="155036" y="180804"/>
                  </a:cubicBezTo>
                  <a:cubicBezTo>
                    <a:pt x="155036" y="180019"/>
                    <a:pt x="155107" y="179377"/>
                    <a:pt x="155250" y="178663"/>
                  </a:cubicBezTo>
                  <a:cubicBezTo>
                    <a:pt x="155536" y="177235"/>
                    <a:pt x="156035" y="176022"/>
                    <a:pt x="156820" y="174880"/>
                  </a:cubicBezTo>
                  <a:cubicBezTo>
                    <a:pt x="157177" y="174309"/>
                    <a:pt x="157606" y="173809"/>
                    <a:pt x="158105" y="173309"/>
                  </a:cubicBezTo>
                  <a:cubicBezTo>
                    <a:pt x="159533" y="171882"/>
                    <a:pt x="161317" y="170882"/>
                    <a:pt x="163387" y="170454"/>
                  </a:cubicBezTo>
                  <a:cubicBezTo>
                    <a:pt x="164101" y="170311"/>
                    <a:pt x="164815" y="170240"/>
                    <a:pt x="165529" y="170240"/>
                  </a:cubicBezTo>
                  <a:close/>
                  <a:moveTo>
                    <a:pt x="243903" y="169098"/>
                  </a:moveTo>
                  <a:cubicBezTo>
                    <a:pt x="250327" y="169098"/>
                    <a:pt x="255538" y="174309"/>
                    <a:pt x="255538" y="180733"/>
                  </a:cubicBezTo>
                  <a:cubicBezTo>
                    <a:pt x="255538" y="182303"/>
                    <a:pt x="255181" y="183874"/>
                    <a:pt x="254610" y="185230"/>
                  </a:cubicBezTo>
                  <a:cubicBezTo>
                    <a:pt x="253967" y="186657"/>
                    <a:pt x="253182" y="187871"/>
                    <a:pt x="252111" y="188942"/>
                  </a:cubicBezTo>
                  <a:cubicBezTo>
                    <a:pt x="250041" y="191083"/>
                    <a:pt x="247115" y="192368"/>
                    <a:pt x="243903" y="192368"/>
                  </a:cubicBezTo>
                  <a:cubicBezTo>
                    <a:pt x="240691" y="192368"/>
                    <a:pt x="237764" y="191012"/>
                    <a:pt x="235694" y="188942"/>
                  </a:cubicBezTo>
                  <a:cubicBezTo>
                    <a:pt x="234624" y="187871"/>
                    <a:pt x="233767" y="186586"/>
                    <a:pt x="233196" y="185230"/>
                  </a:cubicBezTo>
                  <a:cubicBezTo>
                    <a:pt x="232625" y="183874"/>
                    <a:pt x="232268" y="182303"/>
                    <a:pt x="232268" y="180733"/>
                  </a:cubicBezTo>
                  <a:cubicBezTo>
                    <a:pt x="232268" y="174309"/>
                    <a:pt x="237479" y="169098"/>
                    <a:pt x="243903" y="169098"/>
                  </a:cubicBezTo>
                  <a:close/>
                  <a:moveTo>
                    <a:pt x="400795" y="166385"/>
                  </a:moveTo>
                  <a:cubicBezTo>
                    <a:pt x="408718" y="166385"/>
                    <a:pt x="415071" y="172809"/>
                    <a:pt x="415071" y="180661"/>
                  </a:cubicBezTo>
                  <a:cubicBezTo>
                    <a:pt x="415071" y="182660"/>
                    <a:pt x="414642" y="184515"/>
                    <a:pt x="413929" y="186229"/>
                  </a:cubicBezTo>
                  <a:cubicBezTo>
                    <a:pt x="413215" y="187942"/>
                    <a:pt x="412144" y="189512"/>
                    <a:pt x="410859" y="190797"/>
                  </a:cubicBezTo>
                  <a:cubicBezTo>
                    <a:pt x="408290" y="193438"/>
                    <a:pt x="404721" y="195008"/>
                    <a:pt x="400795" y="195008"/>
                  </a:cubicBezTo>
                  <a:cubicBezTo>
                    <a:pt x="396869" y="195008"/>
                    <a:pt x="393300" y="193366"/>
                    <a:pt x="390730" y="190797"/>
                  </a:cubicBezTo>
                  <a:cubicBezTo>
                    <a:pt x="389446" y="189441"/>
                    <a:pt x="388375" y="187942"/>
                    <a:pt x="387661" y="186229"/>
                  </a:cubicBezTo>
                  <a:cubicBezTo>
                    <a:pt x="386947" y="184515"/>
                    <a:pt x="386519" y="182660"/>
                    <a:pt x="386519" y="180661"/>
                  </a:cubicBezTo>
                  <a:cubicBezTo>
                    <a:pt x="386519" y="172738"/>
                    <a:pt x="392943" y="166385"/>
                    <a:pt x="400795" y="166385"/>
                  </a:cubicBezTo>
                  <a:close/>
                  <a:moveTo>
                    <a:pt x="479098" y="164815"/>
                  </a:moveTo>
                  <a:cubicBezTo>
                    <a:pt x="484594" y="164815"/>
                    <a:pt x="489376" y="167599"/>
                    <a:pt x="492232" y="171810"/>
                  </a:cubicBezTo>
                  <a:cubicBezTo>
                    <a:pt x="493945" y="174380"/>
                    <a:pt x="494944" y="177378"/>
                    <a:pt x="494944" y="180661"/>
                  </a:cubicBezTo>
                  <a:cubicBezTo>
                    <a:pt x="494944" y="182803"/>
                    <a:pt x="494516" y="184873"/>
                    <a:pt x="493731" y="186800"/>
                  </a:cubicBezTo>
                  <a:cubicBezTo>
                    <a:pt x="493374" y="187799"/>
                    <a:pt x="492874" y="188656"/>
                    <a:pt x="492303" y="189512"/>
                  </a:cubicBezTo>
                  <a:cubicBezTo>
                    <a:pt x="491732" y="190369"/>
                    <a:pt x="491090" y="191154"/>
                    <a:pt x="490304" y="191939"/>
                  </a:cubicBezTo>
                  <a:cubicBezTo>
                    <a:pt x="487449" y="194794"/>
                    <a:pt x="483452" y="196579"/>
                    <a:pt x="479098" y="196579"/>
                  </a:cubicBezTo>
                  <a:cubicBezTo>
                    <a:pt x="477956" y="196579"/>
                    <a:pt x="476885" y="196436"/>
                    <a:pt x="475886" y="196222"/>
                  </a:cubicBezTo>
                  <a:cubicBezTo>
                    <a:pt x="472816" y="195651"/>
                    <a:pt x="470033" y="194081"/>
                    <a:pt x="467891" y="191939"/>
                  </a:cubicBezTo>
                  <a:cubicBezTo>
                    <a:pt x="467177" y="191225"/>
                    <a:pt x="466535" y="190440"/>
                    <a:pt x="465964" y="189584"/>
                  </a:cubicBezTo>
                  <a:cubicBezTo>
                    <a:pt x="465393" y="188727"/>
                    <a:pt x="464965" y="187799"/>
                    <a:pt x="464536" y="186871"/>
                  </a:cubicBezTo>
                  <a:cubicBezTo>
                    <a:pt x="464108" y="185872"/>
                    <a:pt x="463823" y="184873"/>
                    <a:pt x="463608" y="183873"/>
                  </a:cubicBezTo>
                  <a:cubicBezTo>
                    <a:pt x="463466" y="182803"/>
                    <a:pt x="463323" y="181732"/>
                    <a:pt x="463323" y="180661"/>
                  </a:cubicBezTo>
                  <a:cubicBezTo>
                    <a:pt x="463323" y="179519"/>
                    <a:pt x="463394" y="178449"/>
                    <a:pt x="463608" y="177449"/>
                  </a:cubicBezTo>
                  <a:cubicBezTo>
                    <a:pt x="464037" y="175379"/>
                    <a:pt x="464822" y="173523"/>
                    <a:pt x="465964" y="171810"/>
                  </a:cubicBezTo>
                  <a:cubicBezTo>
                    <a:pt x="466535" y="170954"/>
                    <a:pt x="467177" y="170168"/>
                    <a:pt x="467891" y="169455"/>
                  </a:cubicBezTo>
                  <a:cubicBezTo>
                    <a:pt x="470033" y="167313"/>
                    <a:pt x="472816" y="165814"/>
                    <a:pt x="475886" y="165172"/>
                  </a:cubicBezTo>
                  <a:cubicBezTo>
                    <a:pt x="476956" y="164958"/>
                    <a:pt x="478027" y="164815"/>
                    <a:pt x="479098" y="164815"/>
                  </a:cubicBezTo>
                  <a:close/>
                  <a:moveTo>
                    <a:pt x="636061" y="161317"/>
                  </a:moveTo>
                  <a:cubicBezTo>
                    <a:pt x="642771" y="161317"/>
                    <a:pt x="648695" y="164743"/>
                    <a:pt x="652193" y="169883"/>
                  </a:cubicBezTo>
                  <a:cubicBezTo>
                    <a:pt x="654263" y="172952"/>
                    <a:pt x="655476" y="176735"/>
                    <a:pt x="655476" y="180732"/>
                  </a:cubicBezTo>
                  <a:cubicBezTo>
                    <a:pt x="655476" y="183445"/>
                    <a:pt x="654977" y="185943"/>
                    <a:pt x="653977" y="188298"/>
                  </a:cubicBezTo>
                  <a:cubicBezTo>
                    <a:pt x="653478" y="189441"/>
                    <a:pt x="652907" y="190583"/>
                    <a:pt x="652193" y="191582"/>
                  </a:cubicBezTo>
                  <a:cubicBezTo>
                    <a:pt x="651479" y="192581"/>
                    <a:pt x="650694" y="193581"/>
                    <a:pt x="649766" y="194437"/>
                  </a:cubicBezTo>
                  <a:cubicBezTo>
                    <a:pt x="646268" y="198006"/>
                    <a:pt x="641415" y="200148"/>
                    <a:pt x="636061" y="200148"/>
                  </a:cubicBezTo>
                  <a:cubicBezTo>
                    <a:pt x="634705" y="200148"/>
                    <a:pt x="633420" y="200005"/>
                    <a:pt x="632135" y="199719"/>
                  </a:cubicBezTo>
                  <a:cubicBezTo>
                    <a:pt x="628352" y="198934"/>
                    <a:pt x="624997" y="197078"/>
                    <a:pt x="622356" y="194437"/>
                  </a:cubicBezTo>
                  <a:cubicBezTo>
                    <a:pt x="621500" y="193581"/>
                    <a:pt x="620715" y="192581"/>
                    <a:pt x="620001" y="191582"/>
                  </a:cubicBezTo>
                  <a:cubicBezTo>
                    <a:pt x="619287" y="190583"/>
                    <a:pt x="618716" y="189441"/>
                    <a:pt x="618216" y="188298"/>
                  </a:cubicBezTo>
                  <a:cubicBezTo>
                    <a:pt x="617717" y="187156"/>
                    <a:pt x="617360" y="185943"/>
                    <a:pt x="617074" y="184658"/>
                  </a:cubicBezTo>
                  <a:cubicBezTo>
                    <a:pt x="616789" y="183373"/>
                    <a:pt x="616646" y="182088"/>
                    <a:pt x="616646" y="180732"/>
                  </a:cubicBezTo>
                  <a:cubicBezTo>
                    <a:pt x="616646" y="179376"/>
                    <a:pt x="616789" y="178091"/>
                    <a:pt x="617074" y="176806"/>
                  </a:cubicBezTo>
                  <a:cubicBezTo>
                    <a:pt x="617574" y="174308"/>
                    <a:pt x="618573" y="171953"/>
                    <a:pt x="620001" y="169883"/>
                  </a:cubicBezTo>
                  <a:cubicBezTo>
                    <a:pt x="620715" y="168883"/>
                    <a:pt x="621500" y="167884"/>
                    <a:pt x="622356" y="167027"/>
                  </a:cubicBezTo>
                  <a:cubicBezTo>
                    <a:pt x="624926" y="164386"/>
                    <a:pt x="628352" y="162530"/>
                    <a:pt x="632135" y="161745"/>
                  </a:cubicBezTo>
                  <a:cubicBezTo>
                    <a:pt x="633420" y="161460"/>
                    <a:pt x="634705" y="161317"/>
                    <a:pt x="636061" y="161317"/>
                  </a:cubicBezTo>
                  <a:close/>
                  <a:moveTo>
                    <a:pt x="714579" y="159247"/>
                  </a:moveTo>
                  <a:cubicBezTo>
                    <a:pt x="726428" y="159247"/>
                    <a:pt x="736064" y="168883"/>
                    <a:pt x="736064" y="180732"/>
                  </a:cubicBezTo>
                  <a:cubicBezTo>
                    <a:pt x="736064" y="183659"/>
                    <a:pt x="735422" y="186514"/>
                    <a:pt x="734351" y="189084"/>
                  </a:cubicBezTo>
                  <a:cubicBezTo>
                    <a:pt x="733281" y="191653"/>
                    <a:pt x="731710" y="193937"/>
                    <a:pt x="729854" y="195936"/>
                  </a:cubicBezTo>
                  <a:cubicBezTo>
                    <a:pt x="726000" y="199791"/>
                    <a:pt x="720575" y="202218"/>
                    <a:pt x="714651" y="202218"/>
                  </a:cubicBezTo>
                  <a:cubicBezTo>
                    <a:pt x="708726" y="202218"/>
                    <a:pt x="703373" y="199862"/>
                    <a:pt x="699447" y="195936"/>
                  </a:cubicBezTo>
                  <a:cubicBezTo>
                    <a:pt x="697448" y="194009"/>
                    <a:pt x="695878" y="191653"/>
                    <a:pt x="694807" y="189084"/>
                  </a:cubicBezTo>
                  <a:cubicBezTo>
                    <a:pt x="693665" y="186514"/>
                    <a:pt x="693094" y="183730"/>
                    <a:pt x="693094" y="180732"/>
                  </a:cubicBezTo>
                  <a:cubicBezTo>
                    <a:pt x="693094" y="168883"/>
                    <a:pt x="702730" y="159247"/>
                    <a:pt x="714579" y="159247"/>
                  </a:cubicBezTo>
                  <a:close/>
                  <a:moveTo>
                    <a:pt x="871470" y="154322"/>
                  </a:moveTo>
                  <a:cubicBezTo>
                    <a:pt x="886032" y="154322"/>
                    <a:pt x="897881" y="166171"/>
                    <a:pt x="897881" y="180732"/>
                  </a:cubicBezTo>
                  <a:cubicBezTo>
                    <a:pt x="897881" y="184373"/>
                    <a:pt x="897167" y="187870"/>
                    <a:pt x="895811" y="191011"/>
                  </a:cubicBezTo>
                  <a:cubicBezTo>
                    <a:pt x="894455" y="194152"/>
                    <a:pt x="892527" y="197007"/>
                    <a:pt x="890172" y="199434"/>
                  </a:cubicBezTo>
                  <a:cubicBezTo>
                    <a:pt x="885389" y="204216"/>
                    <a:pt x="878751" y="207143"/>
                    <a:pt x="871470" y="207143"/>
                  </a:cubicBezTo>
                  <a:cubicBezTo>
                    <a:pt x="864118" y="207143"/>
                    <a:pt x="857551" y="204216"/>
                    <a:pt x="852769" y="199434"/>
                  </a:cubicBezTo>
                  <a:cubicBezTo>
                    <a:pt x="850413" y="197007"/>
                    <a:pt x="848486" y="194152"/>
                    <a:pt x="847130" y="191011"/>
                  </a:cubicBezTo>
                  <a:cubicBezTo>
                    <a:pt x="845774" y="187870"/>
                    <a:pt x="845060" y="184373"/>
                    <a:pt x="845060" y="180732"/>
                  </a:cubicBezTo>
                  <a:cubicBezTo>
                    <a:pt x="845060" y="166171"/>
                    <a:pt x="856909" y="154322"/>
                    <a:pt x="871470" y="154322"/>
                  </a:cubicBezTo>
                  <a:close/>
                  <a:moveTo>
                    <a:pt x="126198" y="131481"/>
                  </a:moveTo>
                  <a:cubicBezTo>
                    <a:pt x="131694" y="131481"/>
                    <a:pt x="136191" y="135978"/>
                    <a:pt x="136191" y="141474"/>
                  </a:cubicBezTo>
                  <a:cubicBezTo>
                    <a:pt x="136191" y="146970"/>
                    <a:pt x="131694" y="151467"/>
                    <a:pt x="126198" y="151467"/>
                  </a:cubicBezTo>
                  <a:cubicBezTo>
                    <a:pt x="120631" y="151467"/>
                    <a:pt x="116205" y="146970"/>
                    <a:pt x="116205" y="141474"/>
                  </a:cubicBezTo>
                  <a:cubicBezTo>
                    <a:pt x="116205" y="135907"/>
                    <a:pt x="120702" y="131481"/>
                    <a:pt x="126198" y="131481"/>
                  </a:cubicBezTo>
                  <a:close/>
                  <a:moveTo>
                    <a:pt x="204644" y="130410"/>
                  </a:moveTo>
                  <a:cubicBezTo>
                    <a:pt x="210782" y="130410"/>
                    <a:pt x="215708" y="135407"/>
                    <a:pt x="215708" y="141474"/>
                  </a:cubicBezTo>
                  <a:cubicBezTo>
                    <a:pt x="215708" y="147612"/>
                    <a:pt x="210782" y="152538"/>
                    <a:pt x="204644" y="152538"/>
                  </a:cubicBezTo>
                  <a:cubicBezTo>
                    <a:pt x="198505" y="152538"/>
                    <a:pt x="193580" y="147541"/>
                    <a:pt x="193580" y="141474"/>
                  </a:cubicBezTo>
                  <a:cubicBezTo>
                    <a:pt x="193580" y="135335"/>
                    <a:pt x="198577" y="130410"/>
                    <a:pt x="204644" y="130410"/>
                  </a:cubicBezTo>
                  <a:close/>
                  <a:moveTo>
                    <a:pt x="361536" y="127912"/>
                  </a:moveTo>
                  <a:cubicBezTo>
                    <a:pt x="369031" y="127912"/>
                    <a:pt x="375098" y="133979"/>
                    <a:pt x="375098" y="141474"/>
                  </a:cubicBezTo>
                  <a:cubicBezTo>
                    <a:pt x="375098" y="148969"/>
                    <a:pt x="369031" y="155036"/>
                    <a:pt x="361536" y="155036"/>
                  </a:cubicBezTo>
                  <a:cubicBezTo>
                    <a:pt x="354041" y="155036"/>
                    <a:pt x="347974" y="148969"/>
                    <a:pt x="347974" y="141474"/>
                  </a:cubicBezTo>
                  <a:cubicBezTo>
                    <a:pt x="347974" y="133979"/>
                    <a:pt x="354041" y="127912"/>
                    <a:pt x="361536" y="127912"/>
                  </a:cubicBezTo>
                  <a:close/>
                  <a:moveTo>
                    <a:pt x="440054" y="126484"/>
                  </a:moveTo>
                  <a:cubicBezTo>
                    <a:pt x="448334" y="126484"/>
                    <a:pt x="455043" y="133194"/>
                    <a:pt x="455043" y="141474"/>
                  </a:cubicBezTo>
                  <a:cubicBezTo>
                    <a:pt x="455043" y="149754"/>
                    <a:pt x="448262" y="156535"/>
                    <a:pt x="440054" y="156463"/>
                  </a:cubicBezTo>
                  <a:cubicBezTo>
                    <a:pt x="431774" y="156463"/>
                    <a:pt x="425064" y="149754"/>
                    <a:pt x="425064" y="141474"/>
                  </a:cubicBezTo>
                  <a:cubicBezTo>
                    <a:pt x="425064" y="133194"/>
                    <a:pt x="431774" y="126484"/>
                    <a:pt x="440054" y="126484"/>
                  </a:cubicBezTo>
                  <a:close/>
                  <a:moveTo>
                    <a:pt x="596946" y="123058"/>
                  </a:moveTo>
                  <a:cubicBezTo>
                    <a:pt x="607082" y="123058"/>
                    <a:pt x="615362" y="131267"/>
                    <a:pt x="615362" y="141474"/>
                  </a:cubicBezTo>
                  <a:cubicBezTo>
                    <a:pt x="615362" y="151681"/>
                    <a:pt x="607082" y="159890"/>
                    <a:pt x="596946" y="159890"/>
                  </a:cubicBezTo>
                  <a:cubicBezTo>
                    <a:pt x="586810" y="159890"/>
                    <a:pt x="578530" y="151681"/>
                    <a:pt x="578530" y="141474"/>
                  </a:cubicBezTo>
                  <a:cubicBezTo>
                    <a:pt x="578530" y="131338"/>
                    <a:pt x="586739" y="123058"/>
                    <a:pt x="596946" y="123058"/>
                  </a:cubicBezTo>
                  <a:close/>
                  <a:moveTo>
                    <a:pt x="675321" y="121059"/>
                  </a:moveTo>
                  <a:cubicBezTo>
                    <a:pt x="686598" y="121059"/>
                    <a:pt x="695735" y="130196"/>
                    <a:pt x="695735" y="141474"/>
                  </a:cubicBezTo>
                  <a:cubicBezTo>
                    <a:pt x="695735" y="152752"/>
                    <a:pt x="686598" y="161888"/>
                    <a:pt x="675321" y="161888"/>
                  </a:cubicBezTo>
                  <a:cubicBezTo>
                    <a:pt x="664043" y="161888"/>
                    <a:pt x="654906" y="152752"/>
                    <a:pt x="654906" y="141474"/>
                  </a:cubicBezTo>
                  <a:cubicBezTo>
                    <a:pt x="654906" y="130196"/>
                    <a:pt x="664043" y="121059"/>
                    <a:pt x="675321" y="121059"/>
                  </a:cubicBezTo>
                  <a:close/>
                  <a:moveTo>
                    <a:pt x="832283" y="116348"/>
                  </a:moveTo>
                  <a:cubicBezTo>
                    <a:pt x="846131" y="116348"/>
                    <a:pt x="857337" y="127626"/>
                    <a:pt x="857337" y="141474"/>
                  </a:cubicBezTo>
                  <a:cubicBezTo>
                    <a:pt x="857337" y="155321"/>
                    <a:pt x="846059" y="166599"/>
                    <a:pt x="832283" y="166528"/>
                  </a:cubicBezTo>
                  <a:cubicBezTo>
                    <a:pt x="818436" y="166528"/>
                    <a:pt x="807229" y="155321"/>
                    <a:pt x="807229" y="141474"/>
                  </a:cubicBezTo>
                  <a:cubicBezTo>
                    <a:pt x="807229" y="127555"/>
                    <a:pt x="818436" y="116348"/>
                    <a:pt x="832283" y="116348"/>
                  </a:cubicBezTo>
                  <a:close/>
                  <a:moveTo>
                    <a:pt x="910730" y="113636"/>
                  </a:moveTo>
                  <a:cubicBezTo>
                    <a:pt x="926076" y="113636"/>
                    <a:pt x="938496" y="126127"/>
                    <a:pt x="938496" y="141474"/>
                  </a:cubicBezTo>
                  <a:lnTo>
                    <a:pt x="930397" y="161004"/>
                  </a:lnTo>
                  <a:lnTo>
                    <a:pt x="949989" y="152895"/>
                  </a:lnTo>
                  <a:cubicBezTo>
                    <a:pt x="965335" y="152895"/>
                    <a:pt x="977755" y="165315"/>
                    <a:pt x="977755" y="180662"/>
                  </a:cubicBezTo>
                  <a:cubicBezTo>
                    <a:pt x="977755" y="184516"/>
                    <a:pt x="976970" y="188157"/>
                    <a:pt x="975542" y="191511"/>
                  </a:cubicBezTo>
                  <a:cubicBezTo>
                    <a:pt x="974115" y="194866"/>
                    <a:pt x="972045" y="197864"/>
                    <a:pt x="969618" y="200362"/>
                  </a:cubicBezTo>
                  <a:cubicBezTo>
                    <a:pt x="964621" y="205359"/>
                    <a:pt x="957698" y="208500"/>
                    <a:pt x="949989" y="208500"/>
                  </a:cubicBezTo>
                  <a:lnTo>
                    <a:pt x="930410" y="200383"/>
                  </a:lnTo>
                  <a:lnTo>
                    <a:pt x="938496" y="219920"/>
                  </a:lnTo>
                  <a:cubicBezTo>
                    <a:pt x="938496" y="235266"/>
                    <a:pt x="926005" y="247758"/>
                    <a:pt x="910730" y="247758"/>
                  </a:cubicBezTo>
                  <a:cubicBezTo>
                    <a:pt x="895383" y="247758"/>
                    <a:pt x="882963" y="235266"/>
                    <a:pt x="882963" y="219920"/>
                  </a:cubicBezTo>
                  <a:cubicBezTo>
                    <a:pt x="882963" y="204573"/>
                    <a:pt x="895383" y="192153"/>
                    <a:pt x="910730" y="192153"/>
                  </a:cubicBezTo>
                  <a:lnTo>
                    <a:pt x="930281" y="200246"/>
                  </a:lnTo>
                  <a:lnTo>
                    <a:pt x="924435" y="191511"/>
                  </a:lnTo>
                  <a:cubicBezTo>
                    <a:pt x="923007" y="188157"/>
                    <a:pt x="922222" y="184516"/>
                    <a:pt x="922222" y="180662"/>
                  </a:cubicBezTo>
                  <a:lnTo>
                    <a:pt x="930295" y="161159"/>
                  </a:lnTo>
                  <a:lnTo>
                    <a:pt x="910730" y="169241"/>
                  </a:lnTo>
                  <a:cubicBezTo>
                    <a:pt x="895383" y="169241"/>
                    <a:pt x="882963" y="156821"/>
                    <a:pt x="882963" y="141474"/>
                  </a:cubicBezTo>
                  <a:cubicBezTo>
                    <a:pt x="882963" y="126056"/>
                    <a:pt x="895383" y="113636"/>
                    <a:pt x="910730" y="113636"/>
                  </a:cubicBezTo>
                  <a:close/>
                  <a:moveTo>
                    <a:pt x="86939" y="92793"/>
                  </a:moveTo>
                  <a:cubicBezTo>
                    <a:pt x="92222" y="92793"/>
                    <a:pt x="96433" y="97076"/>
                    <a:pt x="96433" y="102286"/>
                  </a:cubicBezTo>
                  <a:cubicBezTo>
                    <a:pt x="96433" y="107497"/>
                    <a:pt x="92222" y="111709"/>
                    <a:pt x="86939" y="111780"/>
                  </a:cubicBezTo>
                  <a:cubicBezTo>
                    <a:pt x="81657" y="111780"/>
                    <a:pt x="77446" y="107497"/>
                    <a:pt x="77446" y="102286"/>
                  </a:cubicBezTo>
                  <a:cubicBezTo>
                    <a:pt x="77446" y="97004"/>
                    <a:pt x="81729" y="92793"/>
                    <a:pt x="86939" y="92793"/>
                  </a:cubicBezTo>
                  <a:close/>
                  <a:moveTo>
                    <a:pt x="165457" y="91794"/>
                  </a:moveTo>
                  <a:cubicBezTo>
                    <a:pt x="169097" y="91794"/>
                    <a:pt x="172309" y="93650"/>
                    <a:pt x="174165" y="96434"/>
                  </a:cubicBezTo>
                  <a:cubicBezTo>
                    <a:pt x="175307" y="98075"/>
                    <a:pt x="175950" y="100145"/>
                    <a:pt x="175950" y="102287"/>
                  </a:cubicBezTo>
                  <a:cubicBezTo>
                    <a:pt x="175950" y="104428"/>
                    <a:pt x="175307" y="106498"/>
                    <a:pt x="174165" y="108140"/>
                  </a:cubicBezTo>
                  <a:cubicBezTo>
                    <a:pt x="172238" y="110924"/>
                    <a:pt x="169026" y="112780"/>
                    <a:pt x="165457" y="112922"/>
                  </a:cubicBezTo>
                  <a:cubicBezTo>
                    <a:pt x="164672" y="112922"/>
                    <a:pt x="164029" y="112851"/>
                    <a:pt x="163315" y="112708"/>
                  </a:cubicBezTo>
                  <a:cubicBezTo>
                    <a:pt x="161317" y="112280"/>
                    <a:pt x="159461" y="111281"/>
                    <a:pt x="158033" y="109853"/>
                  </a:cubicBezTo>
                  <a:cubicBezTo>
                    <a:pt x="157534" y="109353"/>
                    <a:pt x="157105" y="108854"/>
                    <a:pt x="156748" y="108283"/>
                  </a:cubicBezTo>
                  <a:cubicBezTo>
                    <a:pt x="156035" y="107141"/>
                    <a:pt x="155464" y="105856"/>
                    <a:pt x="155178" y="104500"/>
                  </a:cubicBezTo>
                  <a:cubicBezTo>
                    <a:pt x="155035" y="103786"/>
                    <a:pt x="154964" y="103072"/>
                    <a:pt x="154964" y="102358"/>
                  </a:cubicBezTo>
                  <a:cubicBezTo>
                    <a:pt x="154964" y="101573"/>
                    <a:pt x="155035" y="100931"/>
                    <a:pt x="155178" y="100217"/>
                  </a:cubicBezTo>
                  <a:cubicBezTo>
                    <a:pt x="155464" y="98789"/>
                    <a:pt x="155963" y="97576"/>
                    <a:pt x="156748" y="96434"/>
                  </a:cubicBezTo>
                  <a:cubicBezTo>
                    <a:pt x="157105" y="95863"/>
                    <a:pt x="157534" y="95363"/>
                    <a:pt x="158033" y="94863"/>
                  </a:cubicBezTo>
                  <a:cubicBezTo>
                    <a:pt x="159461" y="93436"/>
                    <a:pt x="161245" y="92436"/>
                    <a:pt x="163315" y="92008"/>
                  </a:cubicBezTo>
                  <a:cubicBezTo>
                    <a:pt x="164029" y="91865"/>
                    <a:pt x="164743" y="91794"/>
                    <a:pt x="165457" y="91794"/>
                  </a:cubicBezTo>
                  <a:close/>
                  <a:moveTo>
                    <a:pt x="322349" y="89367"/>
                  </a:moveTo>
                  <a:cubicBezTo>
                    <a:pt x="324990" y="89367"/>
                    <a:pt x="327489" y="90224"/>
                    <a:pt x="329559" y="91580"/>
                  </a:cubicBezTo>
                  <a:cubicBezTo>
                    <a:pt x="332913" y="93935"/>
                    <a:pt x="335198" y="97861"/>
                    <a:pt x="335198" y="102287"/>
                  </a:cubicBezTo>
                  <a:cubicBezTo>
                    <a:pt x="335198" y="106712"/>
                    <a:pt x="332985" y="110638"/>
                    <a:pt x="329559" y="112994"/>
                  </a:cubicBezTo>
                  <a:cubicBezTo>
                    <a:pt x="327489" y="114421"/>
                    <a:pt x="324990" y="115206"/>
                    <a:pt x="322349" y="115206"/>
                  </a:cubicBezTo>
                  <a:cubicBezTo>
                    <a:pt x="321493" y="115206"/>
                    <a:pt x="320636" y="115064"/>
                    <a:pt x="319780" y="114921"/>
                  </a:cubicBezTo>
                  <a:cubicBezTo>
                    <a:pt x="313927" y="113707"/>
                    <a:pt x="309501" y="108497"/>
                    <a:pt x="309501" y="102287"/>
                  </a:cubicBezTo>
                  <a:cubicBezTo>
                    <a:pt x="309501" y="96077"/>
                    <a:pt x="313927" y="90866"/>
                    <a:pt x="319780" y="89653"/>
                  </a:cubicBezTo>
                  <a:cubicBezTo>
                    <a:pt x="320565" y="89438"/>
                    <a:pt x="321493" y="89367"/>
                    <a:pt x="322349" y="89367"/>
                  </a:cubicBezTo>
                  <a:close/>
                  <a:moveTo>
                    <a:pt x="400795" y="88011"/>
                  </a:moveTo>
                  <a:cubicBezTo>
                    <a:pt x="408718" y="88011"/>
                    <a:pt x="415071" y="94435"/>
                    <a:pt x="415071" y="102287"/>
                  </a:cubicBezTo>
                  <a:cubicBezTo>
                    <a:pt x="415071" y="110139"/>
                    <a:pt x="408647" y="116563"/>
                    <a:pt x="400795" y="116563"/>
                  </a:cubicBezTo>
                  <a:cubicBezTo>
                    <a:pt x="392943" y="116563"/>
                    <a:pt x="386519" y="110139"/>
                    <a:pt x="386519" y="102287"/>
                  </a:cubicBezTo>
                  <a:cubicBezTo>
                    <a:pt x="386519" y="94364"/>
                    <a:pt x="392943" y="88011"/>
                    <a:pt x="400795" y="88011"/>
                  </a:cubicBezTo>
                  <a:close/>
                  <a:moveTo>
                    <a:pt x="557687" y="84798"/>
                  </a:moveTo>
                  <a:cubicBezTo>
                    <a:pt x="567323" y="84798"/>
                    <a:pt x="575175" y="92650"/>
                    <a:pt x="575175" y="102286"/>
                  </a:cubicBezTo>
                  <a:cubicBezTo>
                    <a:pt x="575175" y="111922"/>
                    <a:pt x="567323" y="119774"/>
                    <a:pt x="557687" y="119774"/>
                  </a:cubicBezTo>
                  <a:cubicBezTo>
                    <a:pt x="548051" y="119774"/>
                    <a:pt x="540199" y="111922"/>
                    <a:pt x="540199" y="102286"/>
                  </a:cubicBezTo>
                  <a:cubicBezTo>
                    <a:pt x="540199" y="92650"/>
                    <a:pt x="548051" y="84798"/>
                    <a:pt x="557687" y="84798"/>
                  </a:cubicBezTo>
                  <a:close/>
                  <a:moveTo>
                    <a:pt x="636061" y="82871"/>
                  </a:moveTo>
                  <a:cubicBezTo>
                    <a:pt x="642771" y="82871"/>
                    <a:pt x="648695" y="86297"/>
                    <a:pt x="652193" y="91437"/>
                  </a:cubicBezTo>
                  <a:cubicBezTo>
                    <a:pt x="654263" y="94506"/>
                    <a:pt x="655476" y="98289"/>
                    <a:pt x="655476" y="102286"/>
                  </a:cubicBezTo>
                  <a:cubicBezTo>
                    <a:pt x="655476" y="106284"/>
                    <a:pt x="654263" y="110067"/>
                    <a:pt x="652193" y="113136"/>
                  </a:cubicBezTo>
                  <a:cubicBezTo>
                    <a:pt x="648695" y="118275"/>
                    <a:pt x="642842" y="121702"/>
                    <a:pt x="636061" y="121702"/>
                  </a:cubicBezTo>
                  <a:cubicBezTo>
                    <a:pt x="634705" y="121702"/>
                    <a:pt x="633420" y="121559"/>
                    <a:pt x="632135" y="121273"/>
                  </a:cubicBezTo>
                  <a:cubicBezTo>
                    <a:pt x="628352" y="120488"/>
                    <a:pt x="624997" y="118632"/>
                    <a:pt x="622356" y="115991"/>
                  </a:cubicBezTo>
                  <a:cubicBezTo>
                    <a:pt x="621500" y="115135"/>
                    <a:pt x="620715" y="114135"/>
                    <a:pt x="620001" y="113136"/>
                  </a:cubicBezTo>
                  <a:cubicBezTo>
                    <a:pt x="618573" y="111066"/>
                    <a:pt x="617574" y="108710"/>
                    <a:pt x="617074" y="106212"/>
                  </a:cubicBezTo>
                  <a:cubicBezTo>
                    <a:pt x="616789" y="104927"/>
                    <a:pt x="616646" y="103642"/>
                    <a:pt x="616646" y="102286"/>
                  </a:cubicBezTo>
                  <a:cubicBezTo>
                    <a:pt x="616646" y="100930"/>
                    <a:pt x="616789" y="99645"/>
                    <a:pt x="617074" y="98360"/>
                  </a:cubicBezTo>
                  <a:cubicBezTo>
                    <a:pt x="617574" y="95862"/>
                    <a:pt x="618573" y="93507"/>
                    <a:pt x="620001" y="91437"/>
                  </a:cubicBezTo>
                  <a:cubicBezTo>
                    <a:pt x="620715" y="90437"/>
                    <a:pt x="621500" y="89438"/>
                    <a:pt x="622356" y="88581"/>
                  </a:cubicBezTo>
                  <a:cubicBezTo>
                    <a:pt x="624926" y="85940"/>
                    <a:pt x="628352" y="84084"/>
                    <a:pt x="632135" y="83299"/>
                  </a:cubicBezTo>
                  <a:cubicBezTo>
                    <a:pt x="633420" y="83014"/>
                    <a:pt x="634705" y="82871"/>
                    <a:pt x="636061" y="82871"/>
                  </a:cubicBezTo>
                  <a:close/>
                  <a:moveTo>
                    <a:pt x="793025" y="78446"/>
                  </a:moveTo>
                  <a:cubicBezTo>
                    <a:pt x="797950" y="78446"/>
                    <a:pt x="802590" y="79945"/>
                    <a:pt x="806373" y="82515"/>
                  </a:cubicBezTo>
                  <a:cubicBezTo>
                    <a:pt x="812725" y="86797"/>
                    <a:pt x="816865" y="94078"/>
                    <a:pt x="816865" y="102287"/>
                  </a:cubicBezTo>
                  <a:cubicBezTo>
                    <a:pt x="816865" y="110495"/>
                    <a:pt x="812654" y="117776"/>
                    <a:pt x="806373" y="122059"/>
                  </a:cubicBezTo>
                  <a:cubicBezTo>
                    <a:pt x="802518" y="124629"/>
                    <a:pt x="797950" y="126128"/>
                    <a:pt x="793025" y="126128"/>
                  </a:cubicBezTo>
                  <a:cubicBezTo>
                    <a:pt x="791383" y="126128"/>
                    <a:pt x="789813" y="125913"/>
                    <a:pt x="788242" y="125628"/>
                  </a:cubicBezTo>
                  <a:cubicBezTo>
                    <a:pt x="777321" y="123415"/>
                    <a:pt x="769184" y="113779"/>
                    <a:pt x="769184" y="102287"/>
                  </a:cubicBezTo>
                  <a:cubicBezTo>
                    <a:pt x="769184" y="90795"/>
                    <a:pt x="777393" y="81158"/>
                    <a:pt x="788242" y="78946"/>
                  </a:cubicBezTo>
                  <a:cubicBezTo>
                    <a:pt x="789741" y="78589"/>
                    <a:pt x="791383" y="78446"/>
                    <a:pt x="793025" y="78446"/>
                  </a:cubicBezTo>
                  <a:close/>
                  <a:moveTo>
                    <a:pt x="871470" y="75876"/>
                  </a:moveTo>
                  <a:cubicBezTo>
                    <a:pt x="886032" y="75876"/>
                    <a:pt x="897881" y="87725"/>
                    <a:pt x="897881" y="102286"/>
                  </a:cubicBezTo>
                  <a:cubicBezTo>
                    <a:pt x="897881" y="116848"/>
                    <a:pt x="886032" y="128697"/>
                    <a:pt x="871470" y="128697"/>
                  </a:cubicBezTo>
                  <a:cubicBezTo>
                    <a:pt x="856909" y="128697"/>
                    <a:pt x="845060" y="116848"/>
                    <a:pt x="845060" y="102286"/>
                  </a:cubicBezTo>
                  <a:cubicBezTo>
                    <a:pt x="845060" y="87725"/>
                    <a:pt x="856909" y="75876"/>
                    <a:pt x="871470" y="75876"/>
                  </a:cubicBezTo>
                  <a:close/>
                  <a:moveTo>
                    <a:pt x="47753" y="54034"/>
                  </a:moveTo>
                  <a:cubicBezTo>
                    <a:pt x="52749" y="54034"/>
                    <a:pt x="56747" y="58031"/>
                    <a:pt x="56747" y="63028"/>
                  </a:cubicBezTo>
                  <a:cubicBezTo>
                    <a:pt x="56747" y="68024"/>
                    <a:pt x="52749" y="72022"/>
                    <a:pt x="47753" y="72022"/>
                  </a:cubicBezTo>
                  <a:cubicBezTo>
                    <a:pt x="42756" y="72022"/>
                    <a:pt x="38759" y="68024"/>
                    <a:pt x="38759" y="63028"/>
                  </a:cubicBezTo>
                  <a:cubicBezTo>
                    <a:pt x="38759" y="58031"/>
                    <a:pt x="42756" y="54034"/>
                    <a:pt x="47753" y="54034"/>
                  </a:cubicBezTo>
                  <a:close/>
                  <a:moveTo>
                    <a:pt x="126198" y="53035"/>
                  </a:moveTo>
                  <a:cubicBezTo>
                    <a:pt x="131694" y="53035"/>
                    <a:pt x="136191" y="57532"/>
                    <a:pt x="136191" y="63028"/>
                  </a:cubicBezTo>
                  <a:cubicBezTo>
                    <a:pt x="136191" y="68524"/>
                    <a:pt x="131694" y="73021"/>
                    <a:pt x="126198" y="73021"/>
                  </a:cubicBezTo>
                  <a:cubicBezTo>
                    <a:pt x="120631" y="73021"/>
                    <a:pt x="116205" y="68524"/>
                    <a:pt x="116205" y="63028"/>
                  </a:cubicBezTo>
                  <a:cubicBezTo>
                    <a:pt x="116205" y="57461"/>
                    <a:pt x="120702" y="53035"/>
                    <a:pt x="126198" y="53035"/>
                  </a:cubicBezTo>
                  <a:close/>
                  <a:moveTo>
                    <a:pt x="283162" y="50822"/>
                  </a:moveTo>
                  <a:cubicBezTo>
                    <a:pt x="289872" y="50822"/>
                    <a:pt x="295368" y="56247"/>
                    <a:pt x="295368" y="63028"/>
                  </a:cubicBezTo>
                  <a:cubicBezTo>
                    <a:pt x="295368" y="69809"/>
                    <a:pt x="289872" y="75305"/>
                    <a:pt x="283162" y="75234"/>
                  </a:cubicBezTo>
                  <a:cubicBezTo>
                    <a:pt x="276452" y="75234"/>
                    <a:pt x="270956" y="69809"/>
                    <a:pt x="270956" y="63028"/>
                  </a:cubicBezTo>
                  <a:cubicBezTo>
                    <a:pt x="270956" y="56318"/>
                    <a:pt x="276381" y="50822"/>
                    <a:pt x="283162" y="50822"/>
                  </a:cubicBezTo>
                  <a:close/>
                  <a:moveTo>
                    <a:pt x="361536" y="49466"/>
                  </a:moveTo>
                  <a:cubicBezTo>
                    <a:pt x="369031" y="49466"/>
                    <a:pt x="375098" y="55533"/>
                    <a:pt x="375098" y="63028"/>
                  </a:cubicBezTo>
                  <a:cubicBezTo>
                    <a:pt x="375098" y="70523"/>
                    <a:pt x="369031" y="76590"/>
                    <a:pt x="361536" y="76590"/>
                  </a:cubicBezTo>
                  <a:cubicBezTo>
                    <a:pt x="354041" y="76590"/>
                    <a:pt x="347974" y="70523"/>
                    <a:pt x="347974" y="63028"/>
                  </a:cubicBezTo>
                  <a:cubicBezTo>
                    <a:pt x="347974" y="55533"/>
                    <a:pt x="354041" y="49466"/>
                    <a:pt x="361536" y="49466"/>
                  </a:cubicBezTo>
                  <a:close/>
                  <a:moveTo>
                    <a:pt x="518428" y="46396"/>
                  </a:moveTo>
                  <a:cubicBezTo>
                    <a:pt x="527636" y="46396"/>
                    <a:pt x="535060" y="53819"/>
                    <a:pt x="535060" y="63027"/>
                  </a:cubicBezTo>
                  <a:cubicBezTo>
                    <a:pt x="535060" y="72235"/>
                    <a:pt x="527636" y="79730"/>
                    <a:pt x="518428" y="79659"/>
                  </a:cubicBezTo>
                  <a:cubicBezTo>
                    <a:pt x="509220" y="79659"/>
                    <a:pt x="501797" y="72235"/>
                    <a:pt x="501797" y="63027"/>
                  </a:cubicBezTo>
                  <a:cubicBezTo>
                    <a:pt x="501797" y="53819"/>
                    <a:pt x="509220" y="46396"/>
                    <a:pt x="518428" y="46396"/>
                  </a:cubicBezTo>
                  <a:close/>
                  <a:moveTo>
                    <a:pt x="596946" y="44612"/>
                  </a:moveTo>
                  <a:cubicBezTo>
                    <a:pt x="607082" y="44612"/>
                    <a:pt x="615362" y="52821"/>
                    <a:pt x="615362" y="63028"/>
                  </a:cubicBezTo>
                  <a:cubicBezTo>
                    <a:pt x="615362" y="73235"/>
                    <a:pt x="607082" y="81515"/>
                    <a:pt x="596946" y="81444"/>
                  </a:cubicBezTo>
                  <a:cubicBezTo>
                    <a:pt x="586810" y="81444"/>
                    <a:pt x="578530" y="73235"/>
                    <a:pt x="578530" y="63028"/>
                  </a:cubicBezTo>
                  <a:cubicBezTo>
                    <a:pt x="578530" y="52892"/>
                    <a:pt x="586739" y="44612"/>
                    <a:pt x="596946" y="44612"/>
                  </a:cubicBezTo>
                  <a:close/>
                  <a:moveTo>
                    <a:pt x="753766" y="40400"/>
                  </a:moveTo>
                  <a:cubicBezTo>
                    <a:pt x="766258" y="40400"/>
                    <a:pt x="776394" y="50536"/>
                    <a:pt x="776394" y="63027"/>
                  </a:cubicBezTo>
                  <a:cubicBezTo>
                    <a:pt x="776394" y="75519"/>
                    <a:pt x="766258" y="85726"/>
                    <a:pt x="753766" y="85655"/>
                  </a:cubicBezTo>
                  <a:cubicBezTo>
                    <a:pt x="741275" y="85655"/>
                    <a:pt x="731139" y="75519"/>
                    <a:pt x="731139" y="63027"/>
                  </a:cubicBezTo>
                  <a:cubicBezTo>
                    <a:pt x="731139" y="50536"/>
                    <a:pt x="741275" y="40400"/>
                    <a:pt x="753766" y="40400"/>
                  </a:cubicBezTo>
                  <a:close/>
                  <a:moveTo>
                    <a:pt x="832283" y="37973"/>
                  </a:moveTo>
                  <a:cubicBezTo>
                    <a:pt x="846131" y="37973"/>
                    <a:pt x="857337" y="49180"/>
                    <a:pt x="857337" y="63027"/>
                  </a:cubicBezTo>
                  <a:cubicBezTo>
                    <a:pt x="857337" y="76875"/>
                    <a:pt x="846059" y="88153"/>
                    <a:pt x="832283" y="88153"/>
                  </a:cubicBezTo>
                  <a:cubicBezTo>
                    <a:pt x="818436" y="88153"/>
                    <a:pt x="807229" y="76875"/>
                    <a:pt x="807229" y="63027"/>
                  </a:cubicBezTo>
                  <a:cubicBezTo>
                    <a:pt x="807229" y="49180"/>
                    <a:pt x="818436" y="37973"/>
                    <a:pt x="832283" y="37973"/>
                  </a:cubicBezTo>
                  <a:close/>
                  <a:moveTo>
                    <a:pt x="8566" y="15275"/>
                  </a:moveTo>
                  <a:cubicBezTo>
                    <a:pt x="11492" y="15275"/>
                    <a:pt x="14062" y="16774"/>
                    <a:pt x="15632" y="19058"/>
                  </a:cubicBezTo>
                  <a:cubicBezTo>
                    <a:pt x="16489" y="20414"/>
                    <a:pt x="17060" y="22056"/>
                    <a:pt x="17060" y="23841"/>
                  </a:cubicBezTo>
                  <a:cubicBezTo>
                    <a:pt x="17060" y="24412"/>
                    <a:pt x="17060" y="24983"/>
                    <a:pt x="16917" y="25554"/>
                  </a:cubicBezTo>
                  <a:cubicBezTo>
                    <a:pt x="16703" y="26696"/>
                    <a:pt x="16275" y="27695"/>
                    <a:pt x="15632" y="28623"/>
                  </a:cubicBezTo>
                  <a:cubicBezTo>
                    <a:pt x="14062" y="30907"/>
                    <a:pt x="11492" y="32406"/>
                    <a:pt x="8566" y="32406"/>
                  </a:cubicBezTo>
                  <a:cubicBezTo>
                    <a:pt x="7923" y="32406"/>
                    <a:pt x="7352" y="32335"/>
                    <a:pt x="6852" y="32192"/>
                  </a:cubicBezTo>
                  <a:cubicBezTo>
                    <a:pt x="5139" y="31835"/>
                    <a:pt x="3640" y="30979"/>
                    <a:pt x="2498" y="29836"/>
                  </a:cubicBezTo>
                  <a:cubicBezTo>
                    <a:pt x="2141" y="29480"/>
                    <a:pt x="1784" y="29051"/>
                    <a:pt x="1428" y="28623"/>
                  </a:cubicBezTo>
                  <a:cubicBezTo>
                    <a:pt x="785" y="27695"/>
                    <a:pt x="357" y="26696"/>
                    <a:pt x="143" y="25554"/>
                  </a:cubicBezTo>
                  <a:cubicBezTo>
                    <a:pt x="71" y="24983"/>
                    <a:pt x="0" y="24412"/>
                    <a:pt x="0" y="23841"/>
                  </a:cubicBezTo>
                  <a:cubicBezTo>
                    <a:pt x="0" y="23270"/>
                    <a:pt x="71" y="22627"/>
                    <a:pt x="143" y="22127"/>
                  </a:cubicBezTo>
                  <a:cubicBezTo>
                    <a:pt x="428" y="20985"/>
                    <a:pt x="857" y="19986"/>
                    <a:pt x="1428" y="19058"/>
                  </a:cubicBezTo>
                  <a:cubicBezTo>
                    <a:pt x="1784" y="18630"/>
                    <a:pt x="2141" y="18202"/>
                    <a:pt x="2498" y="17773"/>
                  </a:cubicBezTo>
                  <a:cubicBezTo>
                    <a:pt x="3640" y="16631"/>
                    <a:pt x="5139" y="15775"/>
                    <a:pt x="6852" y="15418"/>
                  </a:cubicBezTo>
                  <a:cubicBezTo>
                    <a:pt x="7423" y="15346"/>
                    <a:pt x="7994" y="15275"/>
                    <a:pt x="8566" y="15275"/>
                  </a:cubicBezTo>
                  <a:close/>
                  <a:moveTo>
                    <a:pt x="87011" y="14347"/>
                  </a:moveTo>
                  <a:cubicBezTo>
                    <a:pt x="92294" y="14347"/>
                    <a:pt x="96505" y="18630"/>
                    <a:pt x="96505" y="23840"/>
                  </a:cubicBezTo>
                  <a:cubicBezTo>
                    <a:pt x="96505" y="24483"/>
                    <a:pt x="96434" y="25125"/>
                    <a:pt x="96291" y="25768"/>
                  </a:cubicBezTo>
                  <a:cubicBezTo>
                    <a:pt x="95363" y="30051"/>
                    <a:pt x="91580" y="33263"/>
                    <a:pt x="87011" y="33334"/>
                  </a:cubicBezTo>
                  <a:cubicBezTo>
                    <a:pt x="82443" y="33334"/>
                    <a:pt x="78589" y="30051"/>
                    <a:pt x="77732" y="25768"/>
                  </a:cubicBezTo>
                  <a:cubicBezTo>
                    <a:pt x="77589" y="25125"/>
                    <a:pt x="77518" y="24483"/>
                    <a:pt x="77518" y="23840"/>
                  </a:cubicBezTo>
                  <a:cubicBezTo>
                    <a:pt x="77518" y="18558"/>
                    <a:pt x="81801" y="14347"/>
                    <a:pt x="87011" y="14347"/>
                  </a:cubicBezTo>
                  <a:close/>
                  <a:moveTo>
                    <a:pt x="243832" y="12205"/>
                  </a:moveTo>
                  <a:cubicBezTo>
                    <a:pt x="250256" y="12205"/>
                    <a:pt x="255467" y="17416"/>
                    <a:pt x="255467" y="23840"/>
                  </a:cubicBezTo>
                  <a:cubicBezTo>
                    <a:pt x="255467" y="24625"/>
                    <a:pt x="255395" y="25410"/>
                    <a:pt x="255253" y="26195"/>
                  </a:cubicBezTo>
                  <a:cubicBezTo>
                    <a:pt x="254182" y="31477"/>
                    <a:pt x="249471" y="35475"/>
                    <a:pt x="243832" y="35475"/>
                  </a:cubicBezTo>
                  <a:cubicBezTo>
                    <a:pt x="238193" y="35475"/>
                    <a:pt x="233482" y="31477"/>
                    <a:pt x="232411" y="26195"/>
                  </a:cubicBezTo>
                  <a:cubicBezTo>
                    <a:pt x="232268" y="25410"/>
                    <a:pt x="232197" y="24625"/>
                    <a:pt x="232197" y="23840"/>
                  </a:cubicBezTo>
                  <a:cubicBezTo>
                    <a:pt x="232197" y="17416"/>
                    <a:pt x="237408" y="12205"/>
                    <a:pt x="243832" y="12205"/>
                  </a:cubicBezTo>
                  <a:close/>
                  <a:moveTo>
                    <a:pt x="322349" y="10921"/>
                  </a:moveTo>
                  <a:cubicBezTo>
                    <a:pt x="324990" y="10921"/>
                    <a:pt x="327489" y="11778"/>
                    <a:pt x="329559" y="13134"/>
                  </a:cubicBezTo>
                  <a:cubicBezTo>
                    <a:pt x="332913" y="15489"/>
                    <a:pt x="335198" y="19415"/>
                    <a:pt x="335198" y="23841"/>
                  </a:cubicBezTo>
                  <a:cubicBezTo>
                    <a:pt x="335198" y="24697"/>
                    <a:pt x="335055" y="25554"/>
                    <a:pt x="334912" y="26410"/>
                  </a:cubicBezTo>
                  <a:cubicBezTo>
                    <a:pt x="334270" y="29765"/>
                    <a:pt x="332271" y="32620"/>
                    <a:pt x="329559" y="34476"/>
                  </a:cubicBezTo>
                  <a:cubicBezTo>
                    <a:pt x="327489" y="35904"/>
                    <a:pt x="324990" y="36689"/>
                    <a:pt x="322349" y="36689"/>
                  </a:cubicBezTo>
                  <a:cubicBezTo>
                    <a:pt x="321493" y="36689"/>
                    <a:pt x="320636" y="36546"/>
                    <a:pt x="319780" y="36404"/>
                  </a:cubicBezTo>
                  <a:cubicBezTo>
                    <a:pt x="314783" y="35404"/>
                    <a:pt x="310786" y="31407"/>
                    <a:pt x="309787" y="26410"/>
                  </a:cubicBezTo>
                  <a:cubicBezTo>
                    <a:pt x="309572" y="25625"/>
                    <a:pt x="309501" y="24697"/>
                    <a:pt x="309501" y="23841"/>
                  </a:cubicBezTo>
                  <a:cubicBezTo>
                    <a:pt x="309501" y="17631"/>
                    <a:pt x="313927" y="12420"/>
                    <a:pt x="319780" y="11207"/>
                  </a:cubicBezTo>
                  <a:cubicBezTo>
                    <a:pt x="320565" y="10992"/>
                    <a:pt x="321493" y="10921"/>
                    <a:pt x="322349" y="10921"/>
                  </a:cubicBezTo>
                  <a:close/>
                  <a:moveTo>
                    <a:pt x="479098" y="7994"/>
                  </a:moveTo>
                  <a:cubicBezTo>
                    <a:pt x="484594" y="7994"/>
                    <a:pt x="489376" y="10778"/>
                    <a:pt x="492232" y="14989"/>
                  </a:cubicBezTo>
                  <a:cubicBezTo>
                    <a:pt x="493945" y="17559"/>
                    <a:pt x="494944" y="20557"/>
                    <a:pt x="494944" y="23840"/>
                  </a:cubicBezTo>
                  <a:cubicBezTo>
                    <a:pt x="494944" y="24982"/>
                    <a:pt x="494873" y="26053"/>
                    <a:pt x="494659" y="27052"/>
                  </a:cubicBezTo>
                  <a:cubicBezTo>
                    <a:pt x="494230" y="29122"/>
                    <a:pt x="493445" y="30978"/>
                    <a:pt x="492303" y="32691"/>
                  </a:cubicBezTo>
                  <a:cubicBezTo>
                    <a:pt x="489519" y="36903"/>
                    <a:pt x="484665" y="39615"/>
                    <a:pt x="479098" y="39615"/>
                  </a:cubicBezTo>
                  <a:cubicBezTo>
                    <a:pt x="477956" y="39615"/>
                    <a:pt x="476885" y="39472"/>
                    <a:pt x="475886" y="39258"/>
                  </a:cubicBezTo>
                  <a:cubicBezTo>
                    <a:pt x="472816" y="38687"/>
                    <a:pt x="470033" y="37117"/>
                    <a:pt x="467891" y="34975"/>
                  </a:cubicBezTo>
                  <a:cubicBezTo>
                    <a:pt x="467177" y="34262"/>
                    <a:pt x="466535" y="33477"/>
                    <a:pt x="465964" y="32620"/>
                  </a:cubicBezTo>
                  <a:cubicBezTo>
                    <a:pt x="464822" y="30978"/>
                    <a:pt x="464037" y="29051"/>
                    <a:pt x="463608" y="26981"/>
                  </a:cubicBezTo>
                  <a:cubicBezTo>
                    <a:pt x="463466" y="25910"/>
                    <a:pt x="463323" y="24911"/>
                    <a:pt x="463323" y="23769"/>
                  </a:cubicBezTo>
                  <a:cubicBezTo>
                    <a:pt x="463323" y="22627"/>
                    <a:pt x="463394" y="21556"/>
                    <a:pt x="463608" y="20557"/>
                  </a:cubicBezTo>
                  <a:cubicBezTo>
                    <a:pt x="464037" y="18487"/>
                    <a:pt x="464822" y="16631"/>
                    <a:pt x="465964" y="14918"/>
                  </a:cubicBezTo>
                  <a:cubicBezTo>
                    <a:pt x="466535" y="14061"/>
                    <a:pt x="467177" y="13276"/>
                    <a:pt x="467891" y="12562"/>
                  </a:cubicBezTo>
                  <a:cubicBezTo>
                    <a:pt x="470033" y="10421"/>
                    <a:pt x="472816" y="8922"/>
                    <a:pt x="475886" y="8280"/>
                  </a:cubicBezTo>
                  <a:cubicBezTo>
                    <a:pt x="476956" y="8137"/>
                    <a:pt x="478027" y="7994"/>
                    <a:pt x="479098" y="7994"/>
                  </a:cubicBezTo>
                  <a:close/>
                  <a:moveTo>
                    <a:pt x="557687" y="6352"/>
                  </a:moveTo>
                  <a:cubicBezTo>
                    <a:pt x="567323" y="6352"/>
                    <a:pt x="575175" y="14204"/>
                    <a:pt x="575175" y="23840"/>
                  </a:cubicBezTo>
                  <a:cubicBezTo>
                    <a:pt x="575175" y="24982"/>
                    <a:pt x="575032" y="26196"/>
                    <a:pt x="574818" y="27338"/>
                  </a:cubicBezTo>
                  <a:cubicBezTo>
                    <a:pt x="573176" y="35332"/>
                    <a:pt x="566110" y="41328"/>
                    <a:pt x="557687" y="41328"/>
                  </a:cubicBezTo>
                  <a:cubicBezTo>
                    <a:pt x="549264" y="41328"/>
                    <a:pt x="542198" y="35332"/>
                    <a:pt x="540556" y="27338"/>
                  </a:cubicBezTo>
                  <a:cubicBezTo>
                    <a:pt x="540342" y="26196"/>
                    <a:pt x="540199" y="25053"/>
                    <a:pt x="540199" y="23840"/>
                  </a:cubicBezTo>
                  <a:cubicBezTo>
                    <a:pt x="540199" y="14204"/>
                    <a:pt x="548051" y="6352"/>
                    <a:pt x="557687" y="6352"/>
                  </a:cubicBezTo>
                  <a:close/>
                  <a:moveTo>
                    <a:pt x="714579" y="2284"/>
                  </a:moveTo>
                  <a:cubicBezTo>
                    <a:pt x="726428" y="2284"/>
                    <a:pt x="736064" y="11920"/>
                    <a:pt x="736064" y="23769"/>
                  </a:cubicBezTo>
                  <a:cubicBezTo>
                    <a:pt x="736064" y="25268"/>
                    <a:pt x="735922" y="26696"/>
                    <a:pt x="735636" y="28123"/>
                  </a:cubicBezTo>
                  <a:cubicBezTo>
                    <a:pt x="733638" y="37974"/>
                    <a:pt x="724929" y="45326"/>
                    <a:pt x="714579" y="45326"/>
                  </a:cubicBezTo>
                  <a:cubicBezTo>
                    <a:pt x="704229" y="45326"/>
                    <a:pt x="695521" y="37902"/>
                    <a:pt x="693522" y="28123"/>
                  </a:cubicBezTo>
                  <a:cubicBezTo>
                    <a:pt x="693237" y="26696"/>
                    <a:pt x="693094" y="25268"/>
                    <a:pt x="693094" y="23769"/>
                  </a:cubicBezTo>
                  <a:cubicBezTo>
                    <a:pt x="693094" y="11920"/>
                    <a:pt x="702730" y="2284"/>
                    <a:pt x="714579" y="2284"/>
                  </a:cubicBezTo>
                  <a:close/>
                  <a:moveTo>
                    <a:pt x="793025" y="0"/>
                  </a:moveTo>
                  <a:cubicBezTo>
                    <a:pt x="797950" y="0"/>
                    <a:pt x="802518" y="1499"/>
                    <a:pt x="806373" y="4069"/>
                  </a:cubicBezTo>
                  <a:cubicBezTo>
                    <a:pt x="812725" y="8351"/>
                    <a:pt x="816865" y="15632"/>
                    <a:pt x="816865" y="23841"/>
                  </a:cubicBezTo>
                  <a:cubicBezTo>
                    <a:pt x="816865" y="25483"/>
                    <a:pt x="816651" y="27053"/>
                    <a:pt x="816366" y="28623"/>
                  </a:cubicBezTo>
                  <a:cubicBezTo>
                    <a:pt x="815081" y="34833"/>
                    <a:pt x="811369" y="40187"/>
                    <a:pt x="806373" y="43613"/>
                  </a:cubicBezTo>
                  <a:cubicBezTo>
                    <a:pt x="802518" y="46183"/>
                    <a:pt x="797950" y="47682"/>
                    <a:pt x="793025" y="47682"/>
                  </a:cubicBezTo>
                  <a:cubicBezTo>
                    <a:pt x="791383" y="47682"/>
                    <a:pt x="789813" y="47467"/>
                    <a:pt x="788242" y="47182"/>
                  </a:cubicBezTo>
                  <a:cubicBezTo>
                    <a:pt x="778892" y="45255"/>
                    <a:pt x="771611" y="37903"/>
                    <a:pt x="769684" y="28623"/>
                  </a:cubicBezTo>
                  <a:cubicBezTo>
                    <a:pt x="769327" y="27124"/>
                    <a:pt x="769184" y="25483"/>
                    <a:pt x="769184" y="23841"/>
                  </a:cubicBezTo>
                  <a:cubicBezTo>
                    <a:pt x="769184" y="12349"/>
                    <a:pt x="777393" y="2712"/>
                    <a:pt x="788242" y="500"/>
                  </a:cubicBezTo>
                  <a:cubicBezTo>
                    <a:pt x="789741" y="143"/>
                    <a:pt x="791383" y="0"/>
                    <a:pt x="793025" y="0"/>
                  </a:cubicBezTo>
                  <a:close/>
                </a:path>
              </a:pathLst>
            </a:custGeom>
            <a:gradFill>
              <a:gsLst>
                <a:gs pos="100000">
                  <a:srgbClr val="0031A5">
                    <a:alpha val="0"/>
                  </a:srgbClr>
                </a:gs>
                <a:gs pos="34000">
                  <a:srgbClr val="0031A5"/>
                </a:gs>
              </a:gsLst>
              <a:lin ang="10800000" scaled="0"/>
            </a:gradFill>
            <a:ln w="709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1" name="文本框 20"/>
            <p:cNvSpPr txBox="1"/>
            <p:nvPr/>
          </p:nvSpPr>
          <p:spPr bwMode="auto">
            <a:xfrm>
              <a:off x="5551622" y="4218612"/>
              <a:ext cx="523240" cy="603250"/>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rPr>
                <a:t>2.</a:t>
              </a:r>
              <a:endPar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grpSp>
        <p:nvGrpSpPr>
          <p:cNvPr id="10" name="组合 9"/>
          <p:cNvGrpSpPr/>
          <p:nvPr/>
        </p:nvGrpSpPr>
        <p:grpSpPr>
          <a:xfrm>
            <a:off x="8186872" y="2903156"/>
            <a:ext cx="3322187" cy="799465"/>
            <a:chOff x="8077017" y="4123626"/>
            <a:chExt cx="3322187" cy="799465"/>
          </a:xfrm>
        </p:grpSpPr>
        <p:sp>
          <p:nvSpPr>
            <p:cNvPr id="22" name="圆角矩形 21"/>
            <p:cNvSpPr/>
            <p:nvPr/>
          </p:nvSpPr>
          <p:spPr bwMode="auto">
            <a:xfrm>
              <a:off x="8077017" y="4123626"/>
              <a:ext cx="3322187" cy="760995"/>
            </a:xfrm>
            <a:prstGeom prst="roundRect">
              <a:avLst>
                <a:gd name="adj" fmla="val 50000"/>
              </a:avLst>
            </a:prstGeom>
            <a:solidFill>
              <a:schemeClr val="bg1"/>
            </a:solidFill>
            <a:ln w="25400">
              <a:gradFill flip="none" rotWithShape="1">
                <a:gsLst>
                  <a:gs pos="24000">
                    <a:schemeClr val="accent1">
                      <a:alpha val="0"/>
                    </a:schemeClr>
                  </a:gs>
                  <a:gs pos="100000">
                    <a:schemeClr val="accent1"/>
                  </a:gs>
                </a:gsLst>
                <a:lin ang="5400000" scaled="1"/>
                <a:tileRect/>
              </a:gradFill>
            </a:ln>
            <a:effectLst>
              <a:outerShdw blurRad="304800" dist="152400" dir="2700000" sx="96000" sy="96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3" name="文本框 22"/>
            <p:cNvSpPr txBox="1"/>
            <p:nvPr/>
          </p:nvSpPr>
          <p:spPr bwMode="auto">
            <a:xfrm>
              <a:off x="9770562" y="4276661"/>
              <a:ext cx="1541780" cy="646430"/>
            </a:xfrm>
            <a:prstGeom prst="rect">
              <a:avLst/>
            </a:prstGeom>
            <a:noFill/>
            <a:scene3d>
              <a:camera prst="orthographicFront"/>
              <a:lightRig rig="threePt" dir="t"/>
            </a:scene3d>
          </p:spPr>
          <p:txBody>
            <a:bodyPr wrap="square" rtlCol="0">
              <a:noAutofit/>
            </a:bodyPr>
            <a:lstStyle>
              <a:defPPr>
                <a:defRPr lang="zh-CN"/>
              </a:defPPr>
              <a:lvl1pPr marR="0" lvl="0" indent="0" fontAlgn="auto">
                <a:lnSpc>
                  <a:spcPct val="100000"/>
                </a:lnSpc>
                <a:spcBef>
                  <a:spcPts val="0"/>
                </a:spcBef>
                <a:spcAft>
                  <a:spcPts val="0"/>
                </a:spcAft>
                <a:buClrTx/>
                <a:buSzTx/>
                <a:buFontTx/>
                <a:buNone/>
                <a:defRPr sz="2400" b="1">
                  <a:latin typeface="楷体" panose="02010609060101010101" charset="-122"/>
                  <a:ea typeface="楷体" panose="02010609060101010101" charset="-122"/>
                </a:defRPr>
              </a:lvl1pPr>
            </a:lstStyle>
            <a:p>
              <a:r>
                <a:rPr lang="zh-CN" altLang="en-US" sz="2800" dirty="0">
                  <a:sym typeface="思源黑体 CN Normal" panose="020B0400000000000000" pitchFamily="34" charset="-122"/>
                </a:rPr>
                <a:t>增动力</a:t>
              </a:r>
              <a:endParaRPr lang="zh-CN" altLang="en-US" sz="2800" dirty="0">
                <a:sym typeface="思源黑体 CN Normal" panose="020B0400000000000000" pitchFamily="34" charset="-122"/>
              </a:endParaRPr>
            </a:p>
          </p:txBody>
        </p:sp>
        <p:sp>
          <p:nvSpPr>
            <p:cNvPr id="24" name="任意多边形: 形状 68"/>
            <p:cNvSpPr/>
            <p:nvPr/>
          </p:nvSpPr>
          <p:spPr>
            <a:xfrm>
              <a:off x="8481605" y="4369742"/>
              <a:ext cx="641172" cy="279230"/>
            </a:xfrm>
            <a:custGeom>
              <a:avLst/>
              <a:gdLst>
                <a:gd name="connsiteX0" fmla="*/ 8566 w 977755"/>
                <a:gd name="connsiteY0" fmla="*/ 329059 h 361466"/>
                <a:gd name="connsiteX1" fmla="*/ 15632 w 977755"/>
                <a:gd name="connsiteY1" fmla="*/ 332842 h 361466"/>
                <a:gd name="connsiteX2" fmla="*/ 17060 w 977755"/>
                <a:gd name="connsiteY2" fmla="*/ 337625 h 361466"/>
                <a:gd name="connsiteX3" fmla="*/ 16417 w 977755"/>
                <a:gd name="connsiteY3" fmla="*/ 340979 h 361466"/>
                <a:gd name="connsiteX4" fmla="*/ 15632 w 977755"/>
                <a:gd name="connsiteY4" fmla="*/ 342407 h 361466"/>
                <a:gd name="connsiteX5" fmla="*/ 14633 w 977755"/>
                <a:gd name="connsiteY5" fmla="*/ 343620 h 361466"/>
                <a:gd name="connsiteX6" fmla="*/ 8566 w 977755"/>
                <a:gd name="connsiteY6" fmla="*/ 346119 h 361466"/>
                <a:gd name="connsiteX7" fmla="*/ 6852 w 977755"/>
                <a:gd name="connsiteY7" fmla="*/ 345976 h 361466"/>
                <a:gd name="connsiteX8" fmla="*/ 2498 w 977755"/>
                <a:gd name="connsiteY8" fmla="*/ 343620 h 361466"/>
                <a:gd name="connsiteX9" fmla="*/ 1428 w 977755"/>
                <a:gd name="connsiteY9" fmla="*/ 342336 h 361466"/>
                <a:gd name="connsiteX10" fmla="*/ 642 w 977755"/>
                <a:gd name="connsiteY10" fmla="*/ 340908 h 361466"/>
                <a:gd name="connsiteX11" fmla="*/ 143 w 977755"/>
                <a:gd name="connsiteY11" fmla="*/ 339338 h 361466"/>
                <a:gd name="connsiteX12" fmla="*/ 0 w 977755"/>
                <a:gd name="connsiteY12" fmla="*/ 337625 h 361466"/>
                <a:gd name="connsiteX13" fmla="*/ 143 w 977755"/>
                <a:gd name="connsiteY13" fmla="*/ 335911 h 361466"/>
                <a:gd name="connsiteX14" fmla="*/ 1428 w 977755"/>
                <a:gd name="connsiteY14" fmla="*/ 332842 h 361466"/>
                <a:gd name="connsiteX15" fmla="*/ 2498 w 977755"/>
                <a:gd name="connsiteY15" fmla="*/ 331557 h 361466"/>
                <a:gd name="connsiteX16" fmla="*/ 6852 w 977755"/>
                <a:gd name="connsiteY16" fmla="*/ 329202 h 361466"/>
                <a:gd name="connsiteX17" fmla="*/ 8566 w 977755"/>
                <a:gd name="connsiteY17" fmla="*/ 329059 h 361466"/>
                <a:gd name="connsiteX18" fmla="*/ 86939 w 977755"/>
                <a:gd name="connsiteY18" fmla="*/ 328060 h 361466"/>
                <a:gd name="connsiteX19" fmla="*/ 96433 w 977755"/>
                <a:gd name="connsiteY19" fmla="*/ 337554 h 361466"/>
                <a:gd name="connsiteX20" fmla="*/ 95719 w 977755"/>
                <a:gd name="connsiteY20" fmla="*/ 341265 h 361466"/>
                <a:gd name="connsiteX21" fmla="*/ 93578 w 977755"/>
                <a:gd name="connsiteY21" fmla="*/ 344263 h 361466"/>
                <a:gd name="connsiteX22" fmla="*/ 86868 w 977755"/>
                <a:gd name="connsiteY22" fmla="*/ 347047 h 361466"/>
                <a:gd name="connsiteX23" fmla="*/ 80158 w 977755"/>
                <a:gd name="connsiteY23" fmla="*/ 344263 h 361466"/>
                <a:gd name="connsiteX24" fmla="*/ 78160 w 977755"/>
                <a:gd name="connsiteY24" fmla="*/ 341265 h 361466"/>
                <a:gd name="connsiteX25" fmla="*/ 77446 w 977755"/>
                <a:gd name="connsiteY25" fmla="*/ 337554 h 361466"/>
                <a:gd name="connsiteX26" fmla="*/ 86939 w 977755"/>
                <a:gd name="connsiteY26" fmla="*/ 328060 h 361466"/>
                <a:gd name="connsiteX27" fmla="*/ 243903 w 977755"/>
                <a:gd name="connsiteY27" fmla="*/ 325990 h 361466"/>
                <a:gd name="connsiteX28" fmla="*/ 255538 w 977755"/>
                <a:gd name="connsiteY28" fmla="*/ 337625 h 361466"/>
                <a:gd name="connsiteX29" fmla="*/ 254610 w 977755"/>
                <a:gd name="connsiteY29" fmla="*/ 342122 h 361466"/>
                <a:gd name="connsiteX30" fmla="*/ 252111 w 977755"/>
                <a:gd name="connsiteY30" fmla="*/ 345834 h 361466"/>
                <a:gd name="connsiteX31" fmla="*/ 243903 w 977755"/>
                <a:gd name="connsiteY31" fmla="*/ 349260 h 361466"/>
                <a:gd name="connsiteX32" fmla="*/ 235694 w 977755"/>
                <a:gd name="connsiteY32" fmla="*/ 345834 h 361466"/>
                <a:gd name="connsiteX33" fmla="*/ 233196 w 977755"/>
                <a:gd name="connsiteY33" fmla="*/ 342122 h 361466"/>
                <a:gd name="connsiteX34" fmla="*/ 232268 w 977755"/>
                <a:gd name="connsiteY34" fmla="*/ 337625 h 361466"/>
                <a:gd name="connsiteX35" fmla="*/ 243903 w 977755"/>
                <a:gd name="connsiteY35" fmla="*/ 325990 h 361466"/>
                <a:gd name="connsiteX36" fmla="*/ 322349 w 977755"/>
                <a:gd name="connsiteY36" fmla="*/ 324705 h 361466"/>
                <a:gd name="connsiteX37" fmla="*/ 329559 w 977755"/>
                <a:gd name="connsiteY37" fmla="*/ 326918 h 361466"/>
                <a:gd name="connsiteX38" fmla="*/ 335198 w 977755"/>
                <a:gd name="connsiteY38" fmla="*/ 337625 h 361466"/>
                <a:gd name="connsiteX39" fmla="*/ 334198 w 977755"/>
                <a:gd name="connsiteY39" fmla="*/ 342621 h 361466"/>
                <a:gd name="connsiteX40" fmla="*/ 331414 w 977755"/>
                <a:gd name="connsiteY40" fmla="*/ 346690 h 361466"/>
                <a:gd name="connsiteX41" fmla="*/ 329559 w 977755"/>
                <a:gd name="connsiteY41" fmla="*/ 348260 h 361466"/>
                <a:gd name="connsiteX42" fmla="*/ 322349 w 977755"/>
                <a:gd name="connsiteY42" fmla="*/ 350473 h 361466"/>
                <a:gd name="connsiteX43" fmla="*/ 319780 w 977755"/>
                <a:gd name="connsiteY43" fmla="*/ 350188 h 361466"/>
                <a:gd name="connsiteX44" fmla="*/ 313284 w 977755"/>
                <a:gd name="connsiteY44" fmla="*/ 346690 h 361466"/>
                <a:gd name="connsiteX45" fmla="*/ 310500 w 977755"/>
                <a:gd name="connsiteY45" fmla="*/ 342621 h 361466"/>
                <a:gd name="connsiteX46" fmla="*/ 309501 w 977755"/>
                <a:gd name="connsiteY46" fmla="*/ 337625 h 361466"/>
                <a:gd name="connsiteX47" fmla="*/ 319780 w 977755"/>
                <a:gd name="connsiteY47" fmla="*/ 324990 h 361466"/>
                <a:gd name="connsiteX48" fmla="*/ 322349 w 977755"/>
                <a:gd name="connsiteY48" fmla="*/ 324705 h 361466"/>
                <a:gd name="connsiteX49" fmla="*/ 479098 w 977755"/>
                <a:gd name="connsiteY49" fmla="*/ 321707 h 361466"/>
                <a:gd name="connsiteX50" fmla="*/ 492232 w 977755"/>
                <a:gd name="connsiteY50" fmla="*/ 328702 h 361466"/>
                <a:gd name="connsiteX51" fmla="*/ 494944 w 977755"/>
                <a:gd name="connsiteY51" fmla="*/ 337553 h 361466"/>
                <a:gd name="connsiteX52" fmla="*/ 493731 w 977755"/>
                <a:gd name="connsiteY52" fmla="*/ 343692 h 361466"/>
                <a:gd name="connsiteX53" fmla="*/ 492303 w 977755"/>
                <a:gd name="connsiteY53" fmla="*/ 346404 h 361466"/>
                <a:gd name="connsiteX54" fmla="*/ 490304 w 977755"/>
                <a:gd name="connsiteY54" fmla="*/ 348760 h 361466"/>
                <a:gd name="connsiteX55" fmla="*/ 479098 w 977755"/>
                <a:gd name="connsiteY55" fmla="*/ 353400 h 361466"/>
                <a:gd name="connsiteX56" fmla="*/ 475886 w 977755"/>
                <a:gd name="connsiteY56" fmla="*/ 353043 h 361466"/>
                <a:gd name="connsiteX57" fmla="*/ 467891 w 977755"/>
                <a:gd name="connsiteY57" fmla="*/ 348760 h 361466"/>
                <a:gd name="connsiteX58" fmla="*/ 465964 w 977755"/>
                <a:gd name="connsiteY58" fmla="*/ 346404 h 361466"/>
                <a:gd name="connsiteX59" fmla="*/ 464536 w 977755"/>
                <a:gd name="connsiteY59" fmla="*/ 343692 h 361466"/>
                <a:gd name="connsiteX60" fmla="*/ 463608 w 977755"/>
                <a:gd name="connsiteY60" fmla="*/ 340694 h 361466"/>
                <a:gd name="connsiteX61" fmla="*/ 463323 w 977755"/>
                <a:gd name="connsiteY61" fmla="*/ 337482 h 361466"/>
                <a:gd name="connsiteX62" fmla="*/ 463608 w 977755"/>
                <a:gd name="connsiteY62" fmla="*/ 334270 h 361466"/>
                <a:gd name="connsiteX63" fmla="*/ 465964 w 977755"/>
                <a:gd name="connsiteY63" fmla="*/ 328631 h 361466"/>
                <a:gd name="connsiteX64" fmla="*/ 467891 w 977755"/>
                <a:gd name="connsiteY64" fmla="*/ 326275 h 361466"/>
                <a:gd name="connsiteX65" fmla="*/ 475886 w 977755"/>
                <a:gd name="connsiteY65" fmla="*/ 321993 h 361466"/>
                <a:gd name="connsiteX66" fmla="*/ 479098 w 977755"/>
                <a:gd name="connsiteY66" fmla="*/ 321707 h 361466"/>
                <a:gd name="connsiteX67" fmla="*/ 557687 w 977755"/>
                <a:gd name="connsiteY67" fmla="*/ 320066 h 361466"/>
                <a:gd name="connsiteX68" fmla="*/ 575175 w 977755"/>
                <a:gd name="connsiteY68" fmla="*/ 337554 h 361466"/>
                <a:gd name="connsiteX69" fmla="*/ 573819 w 977755"/>
                <a:gd name="connsiteY69" fmla="*/ 344406 h 361466"/>
                <a:gd name="connsiteX70" fmla="*/ 570178 w 977755"/>
                <a:gd name="connsiteY70" fmla="*/ 349974 h 361466"/>
                <a:gd name="connsiteX71" fmla="*/ 557758 w 977755"/>
                <a:gd name="connsiteY71" fmla="*/ 355113 h 361466"/>
                <a:gd name="connsiteX72" fmla="*/ 545338 w 977755"/>
                <a:gd name="connsiteY72" fmla="*/ 349974 h 361466"/>
                <a:gd name="connsiteX73" fmla="*/ 541555 w 977755"/>
                <a:gd name="connsiteY73" fmla="*/ 344406 h 361466"/>
                <a:gd name="connsiteX74" fmla="*/ 540199 w 977755"/>
                <a:gd name="connsiteY74" fmla="*/ 337554 h 361466"/>
                <a:gd name="connsiteX75" fmla="*/ 557687 w 977755"/>
                <a:gd name="connsiteY75" fmla="*/ 320066 h 361466"/>
                <a:gd name="connsiteX76" fmla="*/ 714579 w 977755"/>
                <a:gd name="connsiteY76" fmla="*/ 316140 h 361466"/>
                <a:gd name="connsiteX77" fmla="*/ 736064 w 977755"/>
                <a:gd name="connsiteY77" fmla="*/ 337625 h 361466"/>
                <a:gd name="connsiteX78" fmla="*/ 734351 w 977755"/>
                <a:gd name="connsiteY78" fmla="*/ 345977 h 361466"/>
                <a:gd name="connsiteX79" fmla="*/ 729854 w 977755"/>
                <a:gd name="connsiteY79" fmla="*/ 352829 h 361466"/>
                <a:gd name="connsiteX80" fmla="*/ 714651 w 977755"/>
                <a:gd name="connsiteY80" fmla="*/ 359111 h 361466"/>
                <a:gd name="connsiteX81" fmla="*/ 699447 w 977755"/>
                <a:gd name="connsiteY81" fmla="*/ 352829 h 361466"/>
                <a:gd name="connsiteX82" fmla="*/ 694807 w 977755"/>
                <a:gd name="connsiteY82" fmla="*/ 345977 h 361466"/>
                <a:gd name="connsiteX83" fmla="*/ 693094 w 977755"/>
                <a:gd name="connsiteY83" fmla="*/ 337625 h 361466"/>
                <a:gd name="connsiteX84" fmla="*/ 714579 w 977755"/>
                <a:gd name="connsiteY84" fmla="*/ 316140 h 361466"/>
                <a:gd name="connsiteX85" fmla="*/ 793025 w 977755"/>
                <a:gd name="connsiteY85" fmla="*/ 313784 h 361466"/>
                <a:gd name="connsiteX86" fmla="*/ 806373 w 977755"/>
                <a:gd name="connsiteY86" fmla="*/ 317853 h 361466"/>
                <a:gd name="connsiteX87" fmla="*/ 816865 w 977755"/>
                <a:gd name="connsiteY87" fmla="*/ 337625 h 361466"/>
                <a:gd name="connsiteX88" fmla="*/ 815010 w 977755"/>
                <a:gd name="connsiteY88" fmla="*/ 346904 h 361466"/>
                <a:gd name="connsiteX89" fmla="*/ 809870 w 977755"/>
                <a:gd name="connsiteY89" fmla="*/ 354470 h 361466"/>
                <a:gd name="connsiteX90" fmla="*/ 806373 w 977755"/>
                <a:gd name="connsiteY90" fmla="*/ 357397 h 361466"/>
                <a:gd name="connsiteX91" fmla="*/ 793025 w 977755"/>
                <a:gd name="connsiteY91" fmla="*/ 361466 h 361466"/>
                <a:gd name="connsiteX92" fmla="*/ 788242 w 977755"/>
                <a:gd name="connsiteY92" fmla="*/ 360966 h 361466"/>
                <a:gd name="connsiteX93" fmla="*/ 776179 w 977755"/>
                <a:gd name="connsiteY93" fmla="*/ 354470 h 361466"/>
                <a:gd name="connsiteX94" fmla="*/ 771040 w 977755"/>
                <a:gd name="connsiteY94" fmla="*/ 346904 h 361466"/>
                <a:gd name="connsiteX95" fmla="*/ 769184 w 977755"/>
                <a:gd name="connsiteY95" fmla="*/ 337625 h 361466"/>
                <a:gd name="connsiteX96" fmla="*/ 788242 w 977755"/>
                <a:gd name="connsiteY96" fmla="*/ 314284 h 361466"/>
                <a:gd name="connsiteX97" fmla="*/ 793025 w 977755"/>
                <a:gd name="connsiteY97" fmla="*/ 313784 h 361466"/>
                <a:gd name="connsiteX98" fmla="*/ 47753 w 977755"/>
                <a:gd name="connsiteY98" fmla="*/ 289372 h 361466"/>
                <a:gd name="connsiteX99" fmla="*/ 56747 w 977755"/>
                <a:gd name="connsiteY99" fmla="*/ 298366 h 361466"/>
                <a:gd name="connsiteX100" fmla="*/ 47753 w 977755"/>
                <a:gd name="connsiteY100" fmla="*/ 307360 h 361466"/>
                <a:gd name="connsiteX101" fmla="*/ 38759 w 977755"/>
                <a:gd name="connsiteY101" fmla="*/ 298366 h 361466"/>
                <a:gd name="connsiteX102" fmla="*/ 47753 w 977755"/>
                <a:gd name="connsiteY102" fmla="*/ 289372 h 361466"/>
                <a:gd name="connsiteX103" fmla="*/ 126198 w 977755"/>
                <a:gd name="connsiteY103" fmla="*/ 288373 h 361466"/>
                <a:gd name="connsiteX104" fmla="*/ 136191 w 977755"/>
                <a:gd name="connsiteY104" fmla="*/ 298366 h 361466"/>
                <a:gd name="connsiteX105" fmla="*/ 126198 w 977755"/>
                <a:gd name="connsiteY105" fmla="*/ 308359 h 361466"/>
                <a:gd name="connsiteX106" fmla="*/ 116205 w 977755"/>
                <a:gd name="connsiteY106" fmla="*/ 298366 h 361466"/>
                <a:gd name="connsiteX107" fmla="*/ 126198 w 977755"/>
                <a:gd name="connsiteY107" fmla="*/ 288373 h 361466"/>
                <a:gd name="connsiteX108" fmla="*/ 283162 w 977755"/>
                <a:gd name="connsiteY108" fmla="*/ 286160 h 361466"/>
                <a:gd name="connsiteX109" fmla="*/ 295368 w 977755"/>
                <a:gd name="connsiteY109" fmla="*/ 298366 h 361466"/>
                <a:gd name="connsiteX110" fmla="*/ 283162 w 977755"/>
                <a:gd name="connsiteY110" fmla="*/ 310572 h 361466"/>
                <a:gd name="connsiteX111" fmla="*/ 270956 w 977755"/>
                <a:gd name="connsiteY111" fmla="*/ 298366 h 361466"/>
                <a:gd name="connsiteX112" fmla="*/ 283162 w 977755"/>
                <a:gd name="connsiteY112" fmla="*/ 286160 h 361466"/>
                <a:gd name="connsiteX113" fmla="*/ 361536 w 977755"/>
                <a:gd name="connsiteY113" fmla="*/ 284804 h 361466"/>
                <a:gd name="connsiteX114" fmla="*/ 375098 w 977755"/>
                <a:gd name="connsiteY114" fmla="*/ 298366 h 361466"/>
                <a:gd name="connsiteX115" fmla="*/ 361536 w 977755"/>
                <a:gd name="connsiteY115" fmla="*/ 311928 h 361466"/>
                <a:gd name="connsiteX116" fmla="*/ 347974 w 977755"/>
                <a:gd name="connsiteY116" fmla="*/ 298366 h 361466"/>
                <a:gd name="connsiteX117" fmla="*/ 361536 w 977755"/>
                <a:gd name="connsiteY117" fmla="*/ 284804 h 361466"/>
                <a:gd name="connsiteX118" fmla="*/ 518428 w 977755"/>
                <a:gd name="connsiteY118" fmla="*/ 281735 h 361466"/>
                <a:gd name="connsiteX119" fmla="*/ 535060 w 977755"/>
                <a:gd name="connsiteY119" fmla="*/ 298366 h 361466"/>
                <a:gd name="connsiteX120" fmla="*/ 518428 w 977755"/>
                <a:gd name="connsiteY120" fmla="*/ 314998 h 361466"/>
                <a:gd name="connsiteX121" fmla="*/ 501797 w 977755"/>
                <a:gd name="connsiteY121" fmla="*/ 298366 h 361466"/>
                <a:gd name="connsiteX122" fmla="*/ 518428 w 977755"/>
                <a:gd name="connsiteY122" fmla="*/ 281735 h 361466"/>
                <a:gd name="connsiteX123" fmla="*/ 596946 w 977755"/>
                <a:gd name="connsiteY123" fmla="*/ 279950 h 361466"/>
                <a:gd name="connsiteX124" fmla="*/ 615362 w 977755"/>
                <a:gd name="connsiteY124" fmla="*/ 298366 h 361466"/>
                <a:gd name="connsiteX125" fmla="*/ 596946 w 977755"/>
                <a:gd name="connsiteY125" fmla="*/ 316782 h 361466"/>
                <a:gd name="connsiteX126" fmla="*/ 578530 w 977755"/>
                <a:gd name="connsiteY126" fmla="*/ 298366 h 361466"/>
                <a:gd name="connsiteX127" fmla="*/ 596946 w 977755"/>
                <a:gd name="connsiteY127" fmla="*/ 279950 h 361466"/>
                <a:gd name="connsiteX128" fmla="*/ 753766 w 977755"/>
                <a:gd name="connsiteY128" fmla="*/ 275739 h 361466"/>
                <a:gd name="connsiteX129" fmla="*/ 776394 w 977755"/>
                <a:gd name="connsiteY129" fmla="*/ 298366 h 361466"/>
                <a:gd name="connsiteX130" fmla="*/ 753766 w 977755"/>
                <a:gd name="connsiteY130" fmla="*/ 320994 h 361466"/>
                <a:gd name="connsiteX131" fmla="*/ 731139 w 977755"/>
                <a:gd name="connsiteY131" fmla="*/ 298366 h 361466"/>
                <a:gd name="connsiteX132" fmla="*/ 753766 w 977755"/>
                <a:gd name="connsiteY132" fmla="*/ 275739 h 361466"/>
                <a:gd name="connsiteX133" fmla="*/ 832283 w 977755"/>
                <a:gd name="connsiteY133" fmla="*/ 273241 h 361466"/>
                <a:gd name="connsiteX134" fmla="*/ 857337 w 977755"/>
                <a:gd name="connsiteY134" fmla="*/ 298367 h 361466"/>
                <a:gd name="connsiteX135" fmla="*/ 832283 w 977755"/>
                <a:gd name="connsiteY135" fmla="*/ 323421 h 361466"/>
                <a:gd name="connsiteX136" fmla="*/ 807229 w 977755"/>
                <a:gd name="connsiteY136" fmla="*/ 298367 h 361466"/>
                <a:gd name="connsiteX137" fmla="*/ 832283 w 977755"/>
                <a:gd name="connsiteY137" fmla="*/ 273241 h 361466"/>
                <a:gd name="connsiteX138" fmla="*/ 86939 w 977755"/>
                <a:gd name="connsiteY138" fmla="*/ 249685 h 361466"/>
                <a:gd name="connsiteX139" fmla="*/ 96433 w 977755"/>
                <a:gd name="connsiteY139" fmla="*/ 259179 h 361466"/>
                <a:gd name="connsiteX140" fmla="*/ 86939 w 977755"/>
                <a:gd name="connsiteY140" fmla="*/ 268672 h 361466"/>
                <a:gd name="connsiteX141" fmla="*/ 77446 w 977755"/>
                <a:gd name="connsiteY141" fmla="*/ 259179 h 361466"/>
                <a:gd name="connsiteX142" fmla="*/ 86939 w 977755"/>
                <a:gd name="connsiteY142" fmla="*/ 249685 h 361466"/>
                <a:gd name="connsiteX143" fmla="*/ 165457 w 977755"/>
                <a:gd name="connsiteY143" fmla="*/ 248686 h 361466"/>
                <a:gd name="connsiteX144" fmla="*/ 174165 w 977755"/>
                <a:gd name="connsiteY144" fmla="*/ 253326 h 361466"/>
                <a:gd name="connsiteX145" fmla="*/ 175950 w 977755"/>
                <a:gd name="connsiteY145" fmla="*/ 259179 h 361466"/>
                <a:gd name="connsiteX146" fmla="*/ 174165 w 977755"/>
                <a:gd name="connsiteY146" fmla="*/ 265032 h 361466"/>
                <a:gd name="connsiteX147" fmla="*/ 165457 w 977755"/>
                <a:gd name="connsiteY147" fmla="*/ 269814 h 361466"/>
                <a:gd name="connsiteX148" fmla="*/ 163315 w 977755"/>
                <a:gd name="connsiteY148" fmla="*/ 269600 h 361466"/>
                <a:gd name="connsiteX149" fmla="*/ 158033 w 977755"/>
                <a:gd name="connsiteY149" fmla="*/ 266745 h 361466"/>
                <a:gd name="connsiteX150" fmla="*/ 156748 w 977755"/>
                <a:gd name="connsiteY150" fmla="*/ 265175 h 361466"/>
                <a:gd name="connsiteX151" fmla="*/ 155178 w 977755"/>
                <a:gd name="connsiteY151" fmla="*/ 261392 h 361466"/>
                <a:gd name="connsiteX152" fmla="*/ 154964 w 977755"/>
                <a:gd name="connsiteY152" fmla="*/ 259250 h 361466"/>
                <a:gd name="connsiteX153" fmla="*/ 155178 w 977755"/>
                <a:gd name="connsiteY153" fmla="*/ 257109 h 361466"/>
                <a:gd name="connsiteX154" fmla="*/ 156748 w 977755"/>
                <a:gd name="connsiteY154" fmla="*/ 253326 h 361466"/>
                <a:gd name="connsiteX155" fmla="*/ 158033 w 977755"/>
                <a:gd name="connsiteY155" fmla="*/ 251755 h 361466"/>
                <a:gd name="connsiteX156" fmla="*/ 163315 w 977755"/>
                <a:gd name="connsiteY156" fmla="*/ 248900 h 361466"/>
                <a:gd name="connsiteX157" fmla="*/ 165457 w 977755"/>
                <a:gd name="connsiteY157" fmla="*/ 248686 h 361466"/>
                <a:gd name="connsiteX158" fmla="*/ 322349 w 977755"/>
                <a:gd name="connsiteY158" fmla="*/ 246259 h 361466"/>
                <a:gd name="connsiteX159" fmla="*/ 329559 w 977755"/>
                <a:gd name="connsiteY159" fmla="*/ 248472 h 361466"/>
                <a:gd name="connsiteX160" fmla="*/ 335198 w 977755"/>
                <a:gd name="connsiteY160" fmla="*/ 259179 h 361466"/>
                <a:gd name="connsiteX161" fmla="*/ 329559 w 977755"/>
                <a:gd name="connsiteY161" fmla="*/ 269886 h 361466"/>
                <a:gd name="connsiteX162" fmla="*/ 322349 w 977755"/>
                <a:gd name="connsiteY162" fmla="*/ 272098 h 361466"/>
                <a:gd name="connsiteX163" fmla="*/ 319780 w 977755"/>
                <a:gd name="connsiteY163" fmla="*/ 271813 h 361466"/>
                <a:gd name="connsiteX164" fmla="*/ 309501 w 977755"/>
                <a:gd name="connsiteY164" fmla="*/ 259179 h 361466"/>
                <a:gd name="connsiteX165" fmla="*/ 319780 w 977755"/>
                <a:gd name="connsiteY165" fmla="*/ 246545 h 361466"/>
                <a:gd name="connsiteX166" fmla="*/ 322349 w 977755"/>
                <a:gd name="connsiteY166" fmla="*/ 246259 h 361466"/>
                <a:gd name="connsiteX167" fmla="*/ 400795 w 977755"/>
                <a:gd name="connsiteY167" fmla="*/ 244903 h 361466"/>
                <a:gd name="connsiteX168" fmla="*/ 415071 w 977755"/>
                <a:gd name="connsiteY168" fmla="*/ 259179 h 361466"/>
                <a:gd name="connsiteX169" fmla="*/ 400795 w 977755"/>
                <a:gd name="connsiteY169" fmla="*/ 273455 h 361466"/>
                <a:gd name="connsiteX170" fmla="*/ 386519 w 977755"/>
                <a:gd name="connsiteY170" fmla="*/ 259179 h 361466"/>
                <a:gd name="connsiteX171" fmla="*/ 400795 w 977755"/>
                <a:gd name="connsiteY171" fmla="*/ 244903 h 361466"/>
                <a:gd name="connsiteX172" fmla="*/ 557687 w 977755"/>
                <a:gd name="connsiteY172" fmla="*/ 241691 h 361466"/>
                <a:gd name="connsiteX173" fmla="*/ 575175 w 977755"/>
                <a:gd name="connsiteY173" fmla="*/ 259179 h 361466"/>
                <a:gd name="connsiteX174" fmla="*/ 557687 w 977755"/>
                <a:gd name="connsiteY174" fmla="*/ 276667 h 361466"/>
                <a:gd name="connsiteX175" fmla="*/ 540199 w 977755"/>
                <a:gd name="connsiteY175" fmla="*/ 259179 h 361466"/>
                <a:gd name="connsiteX176" fmla="*/ 557687 w 977755"/>
                <a:gd name="connsiteY176" fmla="*/ 241691 h 361466"/>
                <a:gd name="connsiteX177" fmla="*/ 636061 w 977755"/>
                <a:gd name="connsiteY177" fmla="*/ 239764 h 361466"/>
                <a:gd name="connsiteX178" fmla="*/ 652193 w 977755"/>
                <a:gd name="connsiteY178" fmla="*/ 248330 h 361466"/>
                <a:gd name="connsiteX179" fmla="*/ 655476 w 977755"/>
                <a:gd name="connsiteY179" fmla="*/ 259179 h 361466"/>
                <a:gd name="connsiteX180" fmla="*/ 652193 w 977755"/>
                <a:gd name="connsiteY180" fmla="*/ 270029 h 361466"/>
                <a:gd name="connsiteX181" fmla="*/ 636061 w 977755"/>
                <a:gd name="connsiteY181" fmla="*/ 278594 h 361466"/>
                <a:gd name="connsiteX182" fmla="*/ 632135 w 977755"/>
                <a:gd name="connsiteY182" fmla="*/ 278166 h 361466"/>
                <a:gd name="connsiteX183" fmla="*/ 622356 w 977755"/>
                <a:gd name="connsiteY183" fmla="*/ 272884 h 361466"/>
                <a:gd name="connsiteX184" fmla="*/ 620001 w 977755"/>
                <a:gd name="connsiteY184" fmla="*/ 270029 h 361466"/>
                <a:gd name="connsiteX185" fmla="*/ 617074 w 977755"/>
                <a:gd name="connsiteY185" fmla="*/ 263105 h 361466"/>
                <a:gd name="connsiteX186" fmla="*/ 616646 w 977755"/>
                <a:gd name="connsiteY186" fmla="*/ 259179 h 361466"/>
                <a:gd name="connsiteX187" fmla="*/ 617074 w 977755"/>
                <a:gd name="connsiteY187" fmla="*/ 255253 h 361466"/>
                <a:gd name="connsiteX188" fmla="*/ 620001 w 977755"/>
                <a:gd name="connsiteY188" fmla="*/ 248330 h 361466"/>
                <a:gd name="connsiteX189" fmla="*/ 622356 w 977755"/>
                <a:gd name="connsiteY189" fmla="*/ 245474 h 361466"/>
                <a:gd name="connsiteX190" fmla="*/ 632135 w 977755"/>
                <a:gd name="connsiteY190" fmla="*/ 240192 h 361466"/>
                <a:gd name="connsiteX191" fmla="*/ 636061 w 977755"/>
                <a:gd name="connsiteY191" fmla="*/ 239764 h 361466"/>
                <a:gd name="connsiteX192" fmla="*/ 793025 w 977755"/>
                <a:gd name="connsiteY192" fmla="*/ 235338 h 361466"/>
                <a:gd name="connsiteX193" fmla="*/ 806373 w 977755"/>
                <a:gd name="connsiteY193" fmla="*/ 239407 h 361466"/>
                <a:gd name="connsiteX194" fmla="*/ 816865 w 977755"/>
                <a:gd name="connsiteY194" fmla="*/ 259179 h 361466"/>
                <a:gd name="connsiteX195" fmla="*/ 806373 w 977755"/>
                <a:gd name="connsiteY195" fmla="*/ 278951 h 361466"/>
                <a:gd name="connsiteX196" fmla="*/ 793025 w 977755"/>
                <a:gd name="connsiteY196" fmla="*/ 283020 h 361466"/>
                <a:gd name="connsiteX197" fmla="*/ 788242 w 977755"/>
                <a:gd name="connsiteY197" fmla="*/ 282520 h 361466"/>
                <a:gd name="connsiteX198" fmla="*/ 769184 w 977755"/>
                <a:gd name="connsiteY198" fmla="*/ 259179 h 361466"/>
                <a:gd name="connsiteX199" fmla="*/ 788242 w 977755"/>
                <a:gd name="connsiteY199" fmla="*/ 235838 h 361466"/>
                <a:gd name="connsiteX200" fmla="*/ 793025 w 977755"/>
                <a:gd name="connsiteY200" fmla="*/ 235338 h 361466"/>
                <a:gd name="connsiteX201" fmla="*/ 871470 w 977755"/>
                <a:gd name="connsiteY201" fmla="*/ 232768 h 361466"/>
                <a:gd name="connsiteX202" fmla="*/ 897881 w 977755"/>
                <a:gd name="connsiteY202" fmla="*/ 259178 h 361466"/>
                <a:gd name="connsiteX203" fmla="*/ 871470 w 977755"/>
                <a:gd name="connsiteY203" fmla="*/ 285589 h 361466"/>
                <a:gd name="connsiteX204" fmla="*/ 845060 w 977755"/>
                <a:gd name="connsiteY204" fmla="*/ 259178 h 361466"/>
                <a:gd name="connsiteX205" fmla="*/ 871470 w 977755"/>
                <a:gd name="connsiteY205" fmla="*/ 232768 h 361466"/>
                <a:gd name="connsiteX206" fmla="*/ 126198 w 977755"/>
                <a:gd name="connsiteY206" fmla="*/ 209927 h 361466"/>
                <a:gd name="connsiteX207" fmla="*/ 136191 w 977755"/>
                <a:gd name="connsiteY207" fmla="*/ 219920 h 361466"/>
                <a:gd name="connsiteX208" fmla="*/ 126198 w 977755"/>
                <a:gd name="connsiteY208" fmla="*/ 229913 h 361466"/>
                <a:gd name="connsiteX209" fmla="*/ 116205 w 977755"/>
                <a:gd name="connsiteY209" fmla="*/ 219920 h 361466"/>
                <a:gd name="connsiteX210" fmla="*/ 126198 w 977755"/>
                <a:gd name="connsiteY210" fmla="*/ 209927 h 361466"/>
                <a:gd name="connsiteX211" fmla="*/ 204644 w 977755"/>
                <a:gd name="connsiteY211" fmla="*/ 208856 h 361466"/>
                <a:gd name="connsiteX212" fmla="*/ 215708 w 977755"/>
                <a:gd name="connsiteY212" fmla="*/ 219920 h 361466"/>
                <a:gd name="connsiteX213" fmla="*/ 204644 w 977755"/>
                <a:gd name="connsiteY213" fmla="*/ 230984 h 361466"/>
                <a:gd name="connsiteX214" fmla="*/ 193580 w 977755"/>
                <a:gd name="connsiteY214" fmla="*/ 219920 h 361466"/>
                <a:gd name="connsiteX215" fmla="*/ 204644 w 977755"/>
                <a:gd name="connsiteY215" fmla="*/ 208856 h 361466"/>
                <a:gd name="connsiteX216" fmla="*/ 361536 w 977755"/>
                <a:gd name="connsiteY216" fmla="*/ 206358 h 361466"/>
                <a:gd name="connsiteX217" fmla="*/ 375098 w 977755"/>
                <a:gd name="connsiteY217" fmla="*/ 219920 h 361466"/>
                <a:gd name="connsiteX218" fmla="*/ 361536 w 977755"/>
                <a:gd name="connsiteY218" fmla="*/ 233482 h 361466"/>
                <a:gd name="connsiteX219" fmla="*/ 347974 w 977755"/>
                <a:gd name="connsiteY219" fmla="*/ 219920 h 361466"/>
                <a:gd name="connsiteX220" fmla="*/ 361536 w 977755"/>
                <a:gd name="connsiteY220" fmla="*/ 206358 h 361466"/>
                <a:gd name="connsiteX221" fmla="*/ 440054 w 977755"/>
                <a:gd name="connsiteY221" fmla="*/ 204930 h 361466"/>
                <a:gd name="connsiteX222" fmla="*/ 455043 w 977755"/>
                <a:gd name="connsiteY222" fmla="*/ 219920 h 361466"/>
                <a:gd name="connsiteX223" fmla="*/ 440054 w 977755"/>
                <a:gd name="connsiteY223" fmla="*/ 234909 h 361466"/>
                <a:gd name="connsiteX224" fmla="*/ 425064 w 977755"/>
                <a:gd name="connsiteY224" fmla="*/ 219920 h 361466"/>
                <a:gd name="connsiteX225" fmla="*/ 440054 w 977755"/>
                <a:gd name="connsiteY225" fmla="*/ 204930 h 361466"/>
                <a:gd name="connsiteX226" fmla="*/ 596946 w 977755"/>
                <a:gd name="connsiteY226" fmla="*/ 201504 h 361466"/>
                <a:gd name="connsiteX227" fmla="*/ 615362 w 977755"/>
                <a:gd name="connsiteY227" fmla="*/ 219920 h 361466"/>
                <a:gd name="connsiteX228" fmla="*/ 596946 w 977755"/>
                <a:gd name="connsiteY228" fmla="*/ 238336 h 361466"/>
                <a:gd name="connsiteX229" fmla="*/ 578530 w 977755"/>
                <a:gd name="connsiteY229" fmla="*/ 219920 h 361466"/>
                <a:gd name="connsiteX230" fmla="*/ 596946 w 977755"/>
                <a:gd name="connsiteY230" fmla="*/ 201504 h 361466"/>
                <a:gd name="connsiteX231" fmla="*/ 675321 w 977755"/>
                <a:gd name="connsiteY231" fmla="*/ 199506 h 361466"/>
                <a:gd name="connsiteX232" fmla="*/ 695735 w 977755"/>
                <a:gd name="connsiteY232" fmla="*/ 219921 h 361466"/>
                <a:gd name="connsiteX233" fmla="*/ 675321 w 977755"/>
                <a:gd name="connsiteY233" fmla="*/ 240335 h 361466"/>
                <a:gd name="connsiteX234" fmla="*/ 654906 w 977755"/>
                <a:gd name="connsiteY234" fmla="*/ 219921 h 361466"/>
                <a:gd name="connsiteX235" fmla="*/ 675321 w 977755"/>
                <a:gd name="connsiteY235" fmla="*/ 199506 h 361466"/>
                <a:gd name="connsiteX236" fmla="*/ 832283 w 977755"/>
                <a:gd name="connsiteY236" fmla="*/ 194866 h 361466"/>
                <a:gd name="connsiteX237" fmla="*/ 857337 w 977755"/>
                <a:gd name="connsiteY237" fmla="*/ 219920 h 361466"/>
                <a:gd name="connsiteX238" fmla="*/ 832283 w 977755"/>
                <a:gd name="connsiteY238" fmla="*/ 245046 h 361466"/>
                <a:gd name="connsiteX239" fmla="*/ 807229 w 977755"/>
                <a:gd name="connsiteY239" fmla="*/ 219920 h 361466"/>
                <a:gd name="connsiteX240" fmla="*/ 832283 w 977755"/>
                <a:gd name="connsiteY240" fmla="*/ 194866 h 361466"/>
                <a:gd name="connsiteX241" fmla="*/ 165529 w 977755"/>
                <a:gd name="connsiteY241" fmla="*/ 170240 h 361466"/>
                <a:gd name="connsiteX242" fmla="*/ 174237 w 977755"/>
                <a:gd name="connsiteY242" fmla="*/ 174880 h 361466"/>
                <a:gd name="connsiteX243" fmla="*/ 176022 w 977755"/>
                <a:gd name="connsiteY243" fmla="*/ 180733 h 361466"/>
                <a:gd name="connsiteX244" fmla="*/ 175165 w 977755"/>
                <a:gd name="connsiteY244" fmla="*/ 184801 h 361466"/>
                <a:gd name="connsiteX245" fmla="*/ 174166 w 977755"/>
                <a:gd name="connsiteY245" fmla="*/ 186586 h 361466"/>
                <a:gd name="connsiteX246" fmla="*/ 173024 w 977755"/>
                <a:gd name="connsiteY246" fmla="*/ 188299 h 361466"/>
                <a:gd name="connsiteX247" fmla="*/ 165600 w 977755"/>
                <a:gd name="connsiteY247" fmla="*/ 191368 h 361466"/>
                <a:gd name="connsiteX248" fmla="*/ 163459 w 977755"/>
                <a:gd name="connsiteY248" fmla="*/ 191154 h 361466"/>
                <a:gd name="connsiteX249" fmla="*/ 158177 w 977755"/>
                <a:gd name="connsiteY249" fmla="*/ 188299 h 361466"/>
                <a:gd name="connsiteX250" fmla="*/ 156892 w 977755"/>
                <a:gd name="connsiteY250" fmla="*/ 186729 h 361466"/>
                <a:gd name="connsiteX251" fmla="*/ 155893 w 977755"/>
                <a:gd name="connsiteY251" fmla="*/ 184944 h 361466"/>
                <a:gd name="connsiteX252" fmla="*/ 155250 w 977755"/>
                <a:gd name="connsiteY252" fmla="*/ 182946 h 361466"/>
                <a:gd name="connsiteX253" fmla="*/ 155036 w 977755"/>
                <a:gd name="connsiteY253" fmla="*/ 180804 h 361466"/>
                <a:gd name="connsiteX254" fmla="*/ 155250 w 977755"/>
                <a:gd name="connsiteY254" fmla="*/ 178663 h 361466"/>
                <a:gd name="connsiteX255" fmla="*/ 156820 w 977755"/>
                <a:gd name="connsiteY255" fmla="*/ 174880 h 361466"/>
                <a:gd name="connsiteX256" fmla="*/ 158105 w 977755"/>
                <a:gd name="connsiteY256" fmla="*/ 173309 h 361466"/>
                <a:gd name="connsiteX257" fmla="*/ 163387 w 977755"/>
                <a:gd name="connsiteY257" fmla="*/ 170454 h 361466"/>
                <a:gd name="connsiteX258" fmla="*/ 165529 w 977755"/>
                <a:gd name="connsiteY258" fmla="*/ 170240 h 361466"/>
                <a:gd name="connsiteX259" fmla="*/ 243903 w 977755"/>
                <a:gd name="connsiteY259" fmla="*/ 169098 h 361466"/>
                <a:gd name="connsiteX260" fmla="*/ 255538 w 977755"/>
                <a:gd name="connsiteY260" fmla="*/ 180733 h 361466"/>
                <a:gd name="connsiteX261" fmla="*/ 254610 w 977755"/>
                <a:gd name="connsiteY261" fmla="*/ 185230 h 361466"/>
                <a:gd name="connsiteX262" fmla="*/ 252111 w 977755"/>
                <a:gd name="connsiteY262" fmla="*/ 188942 h 361466"/>
                <a:gd name="connsiteX263" fmla="*/ 243903 w 977755"/>
                <a:gd name="connsiteY263" fmla="*/ 192368 h 361466"/>
                <a:gd name="connsiteX264" fmla="*/ 235694 w 977755"/>
                <a:gd name="connsiteY264" fmla="*/ 188942 h 361466"/>
                <a:gd name="connsiteX265" fmla="*/ 233196 w 977755"/>
                <a:gd name="connsiteY265" fmla="*/ 185230 h 361466"/>
                <a:gd name="connsiteX266" fmla="*/ 232268 w 977755"/>
                <a:gd name="connsiteY266" fmla="*/ 180733 h 361466"/>
                <a:gd name="connsiteX267" fmla="*/ 243903 w 977755"/>
                <a:gd name="connsiteY267" fmla="*/ 169098 h 361466"/>
                <a:gd name="connsiteX268" fmla="*/ 400795 w 977755"/>
                <a:gd name="connsiteY268" fmla="*/ 166385 h 361466"/>
                <a:gd name="connsiteX269" fmla="*/ 415071 w 977755"/>
                <a:gd name="connsiteY269" fmla="*/ 180661 h 361466"/>
                <a:gd name="connsiteX270" fmla="*/ 413929 w 977755"/>
                <a:gd name="connsiteY270" fmla="*/ 186229 h 361466"/>
                <a:gd name="connsiteX271" fmla="*/ 410859 w 977755"/>
                <a:gd name="connsiteY271" fmla="*/ 190797 h 361466"/>
                <a:gd name="connsiteX272" fmla="*/ 400795 w 977755"/>
                <a:gd name="connsiteY272" fmla="*/ 195008 h 361466"/>
                <a:gd name="connsiteX273" fmla="*/ 390730 w 977755"/>
                <a:gd name="connsiteY273" fmla="*/ 190797 h 361466"/>
                <a:gd name="connsiteX274" fmla="*/ 387661 w 977755"/>
                <a:gd name="connsiteY274" fmla="*/ 186229 h 361466"/>
                <a:gd name="connsiteX275" fmla="*/ 386519 w 977755"/>
                <a:gd name="connsiteY275" fmla="*/ 180661 h 361466"/>
                <a:gd name="connsiteX276" fmla="*/ 400795 w 977755"/>
                <a:gd name="connsiteY276" fmla="*/ 166385 h 361466"/>
                <a:gd name="connsiteX277" fmla="*/ 479098 w 977755"/>
                <a:gd name="connsiteY277" fmla="*/ 164815 h 361466"/>
                <a:gd name="connsiteX278" fmla="*/ 492232 w 977755"/>
                <a:gd name="connsiteY278" fmla="*/ 171810 h 361466"/>
                <a:gd name="connsiteX279" fmla="*/ 494944 w 977755"/>
                <a:gd name="connsiteY279" fmla="*/ 180661 h 361466"/>
                <a:gd name="connsiteX280" fmla="*/ 493731 w 977755"/>
                <a:gd name="connsiteY280" fmla="*/ 186800 h 361466"/>
                <a:gd name="connsiteX281" fmla="*/ 492303 w 977755"/>
                <a:gd name="connsiteY281" fmla="*/ 189512 h 361466"/>
                <a:gd name="connsiteX282" fmla="*/ 490304 w 977755"/>
                <a:gd name="connsiteY282" fmla="*/ 191939 h 361466"/>
                <a:gd name="connsiteX283" fmla="*/ 479098 w 977755"/>
                <a:gd name="connsiteY283" fmla="*/ 196579 h 361466"/>
                <a:gd name="connsiteX284" fmla="*/ 475886 w 977755"/>
                <a:gd name="connsiteY284" fmla="*/ 196222 h 361466"/>
                <a:gd name="connsiteX285" fmla="*/ 467891 w 977755"/>
                <a:gd name="connsiteY285" fmla="*/ 191939 h 361466"/>
                <a:gd name="connsiteX286" fmla="*/ 465964 w 977755"/>
                <a:gd name="connsiteY286" fmla="*/ 189584 h 361466"/>
                <a:gd name="connsiteX287" fmla="*/ 464536 w 977755"/>
                <a:gd name="connsiteY287" fmla="*/ 186871 h 361466"/>
                <a:gd name="connsiteX288" fmla="*/ 463608 w 977755"/>
                <a:gd name="connsiteY288" fmla="*/ 183873 h 361466"/>
                <a:gd name="connsiteX289" fmla="*/ 463323 w 977755"/>
                <a:gd name="connsiteY289" fmla="*/ 180661 h 361466"/>
                <a:gd name="connsiteX290" fmla="*/ 463608 w 977755"/>
                <a:gd name="connsiteY290" fmla="*/ 177449 h 361466"/>
                <a:gd name="connsiteX291" fmla="*/ 465964 w 977755"/>
                <a:gd name="connsiteY291" fmla="*/ 171810 h 361466"/>
                <a:gd name="connsiteX292" fmla="*/ 467891 w 977755"/>
                <a:gd name="connsiteY292" fmla="*/ 169455 h 361466"/>
                <a:gd name="connsiteX293" fmla="*/ 475886 w 977755"/>
                <a:gd name="connsiteY293" fmla="*/ 165172 h 361466"/>
                <a:gd name="connsiteX294" fmla="*/ 479098 w 977755"/>
                <a:gd name="connsiteY294" fmla="*/ 164815 h 361466"/>
                <a:gd name="connsiteX295" fmla="*/ 636061 w 977755"/>
                <a:gd name="connsiteY295" fmla="*/ 161317 h 361466"/>
                <a:gd name="connsiteX296" fmla="*/ 652193 w 977755"/>
                <a:gd name="connsiteY296" fmla="*/ 169883 h 361466"/>
                <a:gd name="connsiteX297" fmla="*/ 655476 w 977755"/>
                <a:gd name="connsiteY297" fmla="*/ 180732 h 361466"/>
                <a:gd name="connsiteX298" fmla="*/ 653977 w 977755"/>
                <a:gd name="connsiteY298" fmla="*/ 188298 h 361466"/>
                <a:gd name="connsiteX299" fmla="*/ 652193 w 977755"/>
                <a:gd name="connsiteY299" fmla="*/ 191582 h 361466"/>
                <a:gd name="connsiteX300" fmla="*/ 649766 w 977755"/>
                <a:gd name="connsiteY300" fmla="*/ 194437 h 361466"/>
                <a:gd name="connsiteX301" fmla="*/ 636061 w 977755"/>
                <a:gd name="connsiteY301" fmla="*/ 200148 h 361466"/>
                <a:gd name="connsiteX302" fmla="*/ 632135 w 977755"/>
                <a:gd name="connsiteY302" fmla="*/ 199719 h 361466"/>
                <a:gd name="connsiteX303" fmla="*/ 622356 w 977755"/>
                <a:gd name="connsiteY303" fmla="*/ 194437 h 361466"/>
                <a:gd name="connsiteX304" fmla="*/ 620001 w 977755"/>
                <a:gd name="connsiteY304" fmla="*/ 191582 h 361466"/>
                <a:gd name="connsiteX305" fmla="*/ 618216 w 977755"/>
                <a:gd name="connsiteY305" fmla="*/ 188298 h 361466"/>
                <a:gd name="connsiteX306" fmla="*/ 617074 w 977755"/>
                <a:gd name="connsiteY306" fmla="*/ 184658 h 361466"/>
                <a:gd name="connsiteX307" fmla="*/ 616646 w 977755"/>
                <a:gd name="connsiteY307" fmla="*/ 180732 h 361466"/>
                <a:gd name="connsiteX308" fmla="*/ 617074 w 977755"/>
                <a:gd name="connsiteY308" fmla="*/ 176806 h 361466"/>
                <a:gd name="connsiteX309" fmla="*/ 620001 w 977755"/>
                <a:gd name="connsiteY309" fmla="*/ 169883 h 361466"/>
                <a:gd name="connsiteX310" fmla="*/ 622356 w 977755"/>
                <a:gd name="connsiteY310" fmla="*/ 167027 h 361466"/>
                <a:gd name="connsiteX311" fmla="*/ 632135 w 977755"/>
                <a:gd name="connsiteY311" fmla="*/ 161745 h 361466"/>
                <a:gd name="connsiteX312" fmla="*/ 636061 w 977755"/>
                <a:gd name="connsiteY312" fmla="*/ 161317 h 361466"/>
                <a:gd name="connsiteX313" fmla="*/ 714579 w 977755"/>
                <a:gd name="connsiteY313" fmla="*/ 159247 h 361466"/>
                <a:gd name="connsiteX314" fmla="*/ 736064 w 977755"/>
                <a:gd name="connsiteY314" fmla="*/ 180732 h 361466"/>
                <a:gd name="connsiteX315" fmla="*/ 734351 w 977755"/>
                <a:gd name="connsiteY315" fmla="*/ 189084 h 361466"/>
                <a:gd name="connsiteX316" fmla="*/ 729854 w 977755"/>
                <a:gd name="connsiteY316" fmla="*/ 195936 h 361466"/>
                <a:gd name="connsiteX317" fmla="*/ 714651 w 977755"/>
                <a:gd name="connsiteY317" fmla="*/ 202218 h 361466"/>
                <a:gd name="connsiteX318" fmla="*/ 699447 w 977755"/>
                <a:gd name="connsiteY318" fmla="*/ 195936 h 361466"/>
                <a:gd name="connsiteX319" fmla="*/ 694807 w 977755"/>
                <a:gd name="connsiteY319" fmla="*/ 189084 h 361466"/>
                <a:gd name="connsiteX320" fmla="*/ 693094 w 977755"/>
                <a:gd name="connsiteY320" fmla="*/ 180732 h 361466"/>
                <a:gd name="connsiteX321" fmla="*/ 714579 w 977755"/>
                <a:gd name="connsiteY321" fmla="*/ 159247 h 361466"/>
                <a:gd name="connsiteX322" fmla="*/ 871470 w 977755"/>
                <a:gd name="connsiteY322" fmla="*/ 154322 h 361466"/>
                <a:gd name="connsiteX323" fmla="*/ 897881 w 977755"/>
                <a:gd name="connsiteY323" fmla="*/ 180732 h 361466"/>
                <a:gd name="connsiteX324" fmla="*/ 895811 w 977755"/>
                <a:gd name="connsiteY324" fmla="*/ 191011 h 361466"/>
                <a:gd name="connsiteX325" fmla="*/ 890172 w 977755"/>
                <a:gd name="connsiteY325" fmla="*/ 199434 h 361466"/>
                <a:gd name="connsiteX326" fmla="*/ 871470 w 977755"/>
                <a:gd name="connsiteY326" fmla="*/ 207143 h 361466"/>
                <a:gd name="connsiteX327" fmla="*/ 852769 w 977755"/>
                <a:gd name="connsiteY327" fmla="*/ 199434 h 361466"/>
                <a:gd name="connsiteX328" fmla="*/ 847130 w 977755"/>
                <a:gd name="connsiteY328" fmla="*/ 191011 h 361466"/>
                <a:gd name="connsiteX329" fmla="*/ 845060 w 977755"/>
                <a:gd name="connsiteY329" fmla="*/ 180732 h 361466"/>
                <a:gd name="connsiteX330" fmla="*/ 871470 w 977755"/>
                <a:gd name="connsiteY330" fmla="*/ 154322 h 361466"/>
                <a:gd name="connsiteX331" fmla="*/ 126198 w 977755"/>
                <a:gd name="connsiteY331" fmla="*/ 131481 h 361466"/>
                <a:gd name="connsiteX332" fmla="*/ 136191 w 977755"/>
                <a:gd name="connsiteY332" fmla="*/ 141474 h 361466"/>
                <a:gd name="connsiteX333" fmla="*/ 126198 w 977755"/>
                <a:gd name="connsiteY333" fmla="*/ 151467 h 361466"/>
                <a:gd name="connsiteX334" fmla="*/ 116205 w 977755"/>
                <a:gd name="connsiteY334" fmla="*/ 141474 h 361466"/>
                <a:gd name="connsiteX335" fmla="*/ 126198 w 977755"/>
                <a:gd name="connsiteY335" fmla="*/ 131481 h 361466"/>
                <a:gd name="connsiteX336" fmla="*/ 204644 w 977755"/>
                <a:gd name="connsiteY336" fmla="*/ 130410 h 361466"/>
                <a:gd name="connsiteX337" fmla="*/ 215708 w 977755"/>
                <a:gd name="connsiteY337" fmla="*/ 141474 h 361466"/>
                <a:gd name="connsiteX338" fmla="*/ 204644 w 977755"/>
                <a:gd name="connsiteY338" fmla="*/ 152538 h 361466"/>
                <a:gd name="connsiteX339" fmla="*/ 193580 w 977755"/>
                <a:gd name="connsiteY339" fmla="*/ 141474 h 361466"/>
                <a:gd name="connsiteX340" fmla="*/ 204644 w 977755"/>
                <a:gd name="connsiteY340" fmla="*/ 130410 h 361466"/>
                <a:gd name="connsiteX341" fmla="*/ 361536 w 977755"/>
                <a:gd name="connsiteY341" fmla="*/ 127912 h 361466"/>
                <a:gd name="connsiteX342" fmla="*/ 375098 w 977755"/>
                <a:gd name="connsiteY342" fmla="*/ 141474 h 361466"/>
                <a:gd name="connsiteX343" fmla="*/ 361536 w 977755"/>
                <a:gd name="connsiteY343" fmla="*/ 155036 h 361466"/>
                <a:gd name="connsiteX344" fmla="*/ 347974 w 977755"/>
                <a:gd name="connsiteY344" fmla="*/ 141474 h 361466"/>
                <a:gd name="connsiteX345" fmla="*/ 361536 w 977755"/>
                <a:gd name="connsiteY345" fmla="*/ 127912 h 361466"/>
                <a:gd name="connsiteX346" fmla="*/ 440054 w 977755"/>
                <a:gd name="connsiteY346" fmla="*/ 126484 h 361466"/>
                <a:gd name="connsiteX347" fmla="*/ 455043 w 977755"/>
                <a:gd name="connsiteY347" fmla="*/ 141474 h 361466"/>
                <a:gd name="connsiteX348" fmla="*/ 440054 w 977755"/>
                <a:gd name="connsiteY348" fmla="*/ 156463 h 361466"/>
                <a:gd name="connsiteX349" fmla="*/ 425064 w 977755"/>
                <a:gd name="connsiteY349" fmla="*/ 141474 h 361466"/>
                <a:gd name="connsiteX350" fmla="*/ 440054 w 977755"/>
                <a:gd name="connsiteY350" fmla="*/ 126484 h 361466"/>
                <a:gd name="connsiteX351" fmla="*/ 596946 w 977755"/>
                <a:gd name="connsiteY351" fmla="*/ 123058 h 361466"/>
                <a:gd name="connsiteX352" fmla="*/ 615362 w 977755"/>
                <a:gd name="connsiteY352" fmla="*/ 141474 h 361466"/>
                <a:gd name="connsiteX353" fmla="*/ 596946 w 977755"/>
                <a:gd name="connsiteY353" fmla="*/ 159890 h 361466"/>
                <a:gd name="connsiteX354" fmla="*/ 578530 w 977755"/>
                <a:gd name="connsiteY354" fmla="*/ 141474 h 361466"/>
                <a:gd name="connsiteX355" fmla="*/ 596946 w 977755"/>
                <a:gd name="connsiteY355" fmla="*/ 123058 h 361466"/>
                <a:gd name="connsiteX356" fmla="*/ 675321 w 977755"/>
                <a:gd name="connsiteY356" fmla="*/ 121059 h 361466"/>
                <a:gd name="connsiteX357" fmla="*/ 695735 w 977755"/>
                <a:gd name="connsiteY357" fmla="*/ 141474 h 361466"/>
                <a:gd name="connsiteX358" fmla="*/ 675321 w 977755"/>
                <a:gd name="connsiteY358" fmla="*/ 161888 h 361466"/>
                <a:gd name="connsiteX359" fmla="*/ 654906 w 977755"/>
                <a:gd name="connsiteY359" fmla="*/ 141474 h 361466"/>
                <a:gd name="connsiteX360" fmla="*/ 675321 w 977755"/>
                <a:gd name="connsiteY360" fmla="*/ 121059 h 361466"/>
                <a:gd name="connsiteX361" fmla="*/ 832283 w 977755"/>
                <a:gd name="connsiteY361" fmla="*/ 116348 h 361466"/>
                <a:gd name="connsiteX362" fmla="*/ 857337 w 977755"/>
                <a:gd name="connsiteY362" fmla="*/ 141474 h 361466"/>
                <a:gd name="connsiteX363" fmla="*/ 832283 w 977755"/>
                <a:gd name="connsiteY363" fmla="*/ 166528 h 361466"/>
                <a:gd name="connsiteX364" fmla="*/ 807229 w 977755"/>
                <a:gd name="connsiteY364" fmla="*/ 141474 h 361466"/>
                <a:gd name="connsiteX365" fmla="*/ 832283 w 977755"/>
                <a:gd name="connsiteY365" fmla="*/ 116348 h 361466"/>
                <a:gd name="connsiteX366" fmla="*/ 910730 w 977755"/>
                <a:gd name="connsiteY366" fmla="*/ 113636 h 361466"/>
                <a:gd name="connsiteX367" fmla="*/ 938496 w 977755"/>
                <a:gd name="connsiteY367" fmla="*/ 141474 h 361466"/>
                <a:gd name="connsiteX368" fmla="*/ 930397 w 977755"/>
                <a:gd name="connsiteY368" fmla="*/ 161004 h 361466"/>
                <a:gd name="connsiteX369" fmla="*/ 949989 w 977755"/>
                <a:gd name="connsiteY369" fmla="*/ 152895 h 361466"/>
                <a:gd name="connsiteX370" fmla="*/ 977755 w 977755"/>
                <a:gd name="connsiteY370" fmla="*/ 180662 h 361466"/>
                <a:gd name="connsiteX371" fmla="*/ 975542 w 977755"/>
                <a:gd name="connsiteY371" fmla="*/ 191511 h 361466"/>
                <a:gd name="connsiteX372" fmla="*/ 969618 w 977755"/>
                <a:gd name="connsiteY372" fmla="*/ 200362 h 361466"/>
                <a:gd name="connsiteX373" fmla="*/ 949989 w 977755"/>
                <a:gd name="connsiteY373" fmla="*/ 208500 h 361466"/>
                <a:gd name="connsiteX374" fmla="*/ 930410 w 977755"/>
                <a:gd name="connsiteY374" fmla="*/ 200383 h 361466"/>
                <a:gd name="connsiteX375" fmla="*/ 938496 w 977755"/>
                <a:gd name="connsiteY375" fmla="*/ 219920 h 361466"/>
                <a:gd name="connsiteX376" fmla="*/ 910730 w 977755"/>
                <a:gd name="connsiteY376" fmla="*/ 247758 h 361466"/>
                <a:gd name="connsiteX377" fmla="*/ 882963 w 977755"/>
                <a:gd name="connsiteY377" fmla="*/ 219920 h 361466"/>
                <a:gd name="connsiteX378" fmla="*/ 910730 w 977755"/>
                <a:gd name="connsiteY378" fmla="*/ 192153 h 361466"/>
                <a:gd name="connsiteX379" fmla="*/ 930281 w 977755"/>
                <a:gd name="connsiteY379" fmla="*/ 200246 h 361466"/>
                <a:gd name="connsiteX380" fmla="*/ 924435 w 977755"/>
                <a:gd name="connsiteY380" fmla="*/ 191511 h 361466"/>
                <a:gd name="connsiteX381" fmla="*/ 922222 w 977755"/>
                <a:gd name="connsiteY381" fmla="*/ 180662 h 361466"/>
                <a:gd name="connsiteX382" fmla="*/ 930295 w 977755"/>
                <a:gd name="connsiteY382" fmla="*/ 161159 h 361466"/>
                <a:gd name="connsiteX383" fmla="*/ 910730 w 977755"/>
                <a:gd name="connsiteY383" fmla="*/ 169241 h 361466"/>
                <a:gd name="connsiteX384" fmla="*/ 882963 w 977755"/>
                <a:gd name="connsiteY384" fmla="*/ 141474 h 361466"/>
                <a:gd name="connsiteX385" fmla="*/ 910730 w 977755"/>
                <a:gd name="connsiteY385" fmla="*/ 113636 h 361466"/>
                <a:gd name="connsiteX386" fmla="*/ 86939 w 977755"/>
                <a:gd name="connsiteY386" fmla="*/ 92793 h 361466"/>
                <a:gd name="connsiteX387" fmla="*/ 96433 w 977755"/>
                <a:gd name="connsiteY387" fmla="*/ 102286 h 361466"/>
                <a:gd name="connsiteX388" fmla="*/ 86939 w 977755"/>
                <a:gd name="connsiteY388" fmla="*/ 111780 h 361466"/>
                <a:gd name="connsiteX389" fmla="*/ 77446 w 977755"/>
                <a:gd name="connsiteY389" fmla="*/ 102286 h 361466"/>
                <a:gd name="connsiteX390" fmla="*/ 86939 w 977755"/>
                <a:gd name="connsiteY390" fmla="*/ 92793 h 361466"/>
                <a:gd name="connsiteX391" fmla="*/ 165457 w 977755"/>
                <a:gd name="connsiteY391" fmla="*/ 91794 h 361466"/>
                <a:gd name="connsiteX392" fmla="*/ 174165 w 977755"/>
                <a:gd name="connsiteY392" fmla="*/ 96434 h 361466"/>
                <a:gd name="connsiteX393" fmla="*/ 175950 w 977755"/>
                <a:gd name="connsiteY393" fmla="*/ 102287 h 361466"/>
                <a:gd name="connsiteX394" fmla="*/ 174165 w 977755"/>
                <a:gd name="connsiteY394" fmla="*/ 108140 h 361466"/>
                <a:gd name="connsiteX395" fmla="*/ 165457 w 977755"/>
                <a:gd name="connsiteY395" fmla="*/ 112922 h 361466"/>
                <a:gd name="connsiteX396" fmla="*/ 163315 w 977755"/>
                <a:gd name="connsiteY396" fmla="*/ 112708 h 361466"/>
                <a:gd name="connsiteX397" fmla="*/ 158033 w 977755"/>
                <a:gd name="connsiteY397" fmla="*/ 109853 h 361466"/>
                <a:gd name="connsiteX398" fmla="*/ 156748 w 977755"/>
                <a:gd name="connsiteY398" fmla="*/ 108283 h 361466"/>
                <a:gd name="connsiteX399" fmla="*/ 155178 w 977755"/>
                <a:gd name="connsiteY399" fmla="*/ 104500 h 361466"/>
                <a:gd name="connsiteX400" fmla="*/ 154964 w 977755"/>
                <a:gd name="connsiteY400" fmla="*/ 102358 h 361466"/>
                <a:gd name="connsiteX401" fmla="*/ 155178 w 977755"/>
                <a:gd name="connsiteY401" fmla="*/ 100217 h 361466"/>
                <a:gd name="connsiteX402" fmla="*/ 156748 w 977755"/>
                <a:gd name="connsiteY402" fmla="*/ 96434 h 361466"/>
                <a:gd name="connsiteX403" fmla="*/ 158033 w 977755"/>
                <a:gd name="connsiteY403" fmla="*/ 94863 h 361466"/>
                <a:gd name="connsiteX404" fmla="*/ 163315 w 977755"/>
                <a:gd name="connsiteY404" fmla="*/ 92008 h 361466"/>
                <a:gd name="connsiteX405" fmla="*/ 165457 w 977755"/>
                <a:gd name="connsiteY405" fmla="*/ 91794 h 361466"/>
                <a:gd name="connsiteX406" fmla="*/ 322349 w 977755"/>
                <a:gd name="connsiteY406" fmla="*/ 89367 h 361466"/>
                <a:gd name="connsiteX407" fmla="*/ 329559 w 977755"/>
                <a:gd name="connsiteY407" fmla="*/ 91580 h 361466"/>
                <a:gd name="connsiteX408" fmla="*/ 335198 w 977755"/>
                <a:gd name="connsiteY408" fmla="*/ 102287 h 361466"/>
                <a:gd name="connsiteX409" fmla="*/ 329559 w 977755"/>
                <a:gd name="connsiteY409" fmla="*/ 112994 h 361466"/>
                <a:gd name="connsiteX410" fmla="*/ 322349 w 977755"/>
                <a:gd name="connsiteY410" fmla="*/ 115206 h 361466"/>
                <a:gd name="connsiteX411" fmla="*/ 319780 w 977755"/>
                <a:gd name="connsiteY411" fmla="*/ 114921 h 361466"/>
                <a:gd name="connsiteX412" fmla="*/ 309501 w 977755"/>
                <a:gd name="connsiteY412" fmla="*/ 102287 h 361466"/>
                <a:gd name="connsiteX413" fmla="*/ 319780 w 977755"/>
                <a:gd name="connsiteY413" fmla="*/ 89653 h 361466"/>
                <a:gd name="connsiteX414" fmla="*/ 322349 w 977755"/>
                <a:gd name="connsiteY414" fmla="*/ 89367 h 361466"/>
                <a:gd name="connsiteX415" fmla="*/ 400795 w 977755"/>
                <a:gd name="connsiteY415" fmla="*/ 88011 h 361466"/>
                <a:gd name="connsiteX416" fmla="*/ 415071 w 977755"/>
                <a:gd name="connsiteY416" fmla="*/ 102287 h 361466"/>
                <a:gd name="connsiteX417" fmla="*/ 400795 w 977755"/>
                <a:gd name="connsiteY417" fmla="*/ 116563 h 361466"/>
                <a:gd name="connsiteX418" fmla="*/ 386519 w 977755"/>
                <a:gd name="connsiteY418" fmla="*/ 102287 h 361466"/>
                <a:gd name="connsiteX419" fmla="*/ 400795 w 977755"/>
                <a:gd name="connsiteY419" fmla="*/ 88011 h 361466"/>
                <a:gd name="connsiteX420" fmla="*/ 557687 w 977755"/>
                <a:gd name="connsiteY420" fmla="*/ 84798 h 361466"/>
                <a:gd name="connsiteX421" fmla="*/ 575175 w 977755"/>
                <a:gd name="connsiteY421" fmla="*/ 102286 h 361466"/>
                <a:gd name="connsiteX422" fmla="*/ 557687 w 977755"/>
                <a:gd name="connsiteY422" fmla="*/ 119774 h 361466"/>
                <a:gd name="connsiteX423" fmla="*/ 540199 w 977755"/>
                <a:gd name="connsiteY423" fmla="*/ 102286 h 361466"/>
                <a:gd name="connsiteX424" fmla="*/ 557687 w 977755"/>
                <a:gd name="connsiteY424" fmla="*/ 84798 h 361466"/>
                <a:gd name="connsiteX425" fmla="*/ 636061 w 977755"/>
                <a:gd name="connsiteY425" fmla="*/ 82871 h 361466"/>
                <a:gd name="connsiteX426" fmla="*/ 652193 w 977755"/>
                <a:gd name="connsiteY426" fmla="*/ 91437 h 361466"/>
                <a:gd name="connsiteX427" fmla="*/ 655476 w 977755"/>
                <a:gd name="connsiteY427" fmla="*/ 102286 h 361466"/>
                <a:gd name="connsiteX428" fmla="*/ 652193 w 977755"/>
                <a:gd name="connsiteY428" fmla="*/ 113136 h 361466"/>
                <a:gd name="connsiteX429" fmla="*/ 636061 w 977755"/>
                <a:gd name="connsiteY429" fmla="*/ 121702 h 361466"/>
                <a:gd name="connsiteX430" fmla="*/ 632135 w 977755"/>
                <a:gd name="connsiteY430" fmla="*/ 121273 h 361466"/>
                <a:gd name="connsiteX431" fmla="*/ 622356 w 977755"/>
                <a:gd name="connsiteY431" fmla="*/ 115991 h 361466"/>
                <a:gd name="connsiteX432" fmla="*/ 620001 w 977755"/>
                <a:gd name="connsiteY432" fmla="*/ 113136 h 361466"/>
                <a:gd name="connsiteX433" fmla="*/ 617074 w 977755"/>
                <a:gd name="connsiteY433" fmla="*/ 106212 h 361466"/>
                <a:gd name="connsiteX434" fmla="*/ 616646 w 977755"/>
                <a:gd name="connsiteY434" fmla="*/ 102286 h 361466"/>
                <a:gd name="connsiteX435" fmla="*/ 617074 w 977755"/>
                <a:gd name="connsiteY435" fmla="*/ 98360 h 361466"/>
                <a:gd name="connsiteX436" fmla="*/ 620001 w 977755"/>
                <a:gd name="connsiteY436" fmla="*/ 91437 h 361466"/>
                <a:gd name="connsiteX437" fmla="*/ 622356 w 977755"/>
                <a:gd name="connsiteY437" fmla="*/ 88581 h 361466"/>
                <a:gd name="connsiteX438" fmla="*/ 632135 w 977755"/>
                <a:gd name="connsiteY438" fmla="*/ 83299 h 361466"/>
                <a:gd name="connsiteX439" fmla="*/ 636061 w 977755"/>
                <a:gd name="connsiteY439" fmla="*/ 82871 h 361466"/>
                <a:gd name="connsiteX440" fmla="*/ 793025 w 977755"/>
                <a:gd name="connsiteY440" fmla="*/ 78446 h 361466"/>
                <a:gd name="connsiteX441" fmla="*/ 806373 w 977755"/>
                <a:gd name="connsiteY441" fmla="*/ 82515 h 361466"/>
                <a:gd name="connsiteX442" fmla="*/ 816865 w 977755"/>
                <a:gd name="connsiteY442" fmla="*/ 102287 h 361466"/>
                <a:gd name="connsiteX443" fmla="*/ 806373 w 977755"/>
                <a:gd name="connsiteY443" fmla="*/ 122059 h 361466"/>
                <a:gd name="connsiteX444" fmla="*/ 793025 w 977755"/>
                <a:gd name="connsiteY444" fmla="*/ 126128 h 361466"/>
                <a:gd name="connsiteX445" fmla="*/ 788242 w 977755"/>
                <a:gd name="connsiteY445" fmla="*/ 125628 h 361466"/>
                <a:gd name="connsiteX446" fmla="*/ 769184 w 977755"/>
                <a:gd name="connsiteY446" fmla="*/ 102287 h 361466"/>
                <a:gd name="connsiteX447" fmla="*/ 788242 w 977755"/>
                <a:gd name="connsiteY447" fmla="*/ 78946 h 361466"/>
                <a:gd name="connsiteX448" fmla="*/ 793025 w 977755"/>
                <a:gd name="connsiteY448" fmla="*/ 78446 h 361466"/>
                <a:gd name="connsiteX449" fmla="*/ 871470 w 977755"/>
                <a:gd name="connsiteY449" fmla="*/ 75876 h 361466"/>
                <a:gd name="connsiteX450" fmla="*/ 897881 w 977755"/>
                <a:gd name="connsiteY450" fmla="*/ 102286 h 361466"/>
                <a:gd name="connsiteX451" fmla="*/ 871470 w 977755"/>
                <a:gd name="connsiteY451" fmla="*/ 128697 h 361466"/>
                <a:gd name="connsiteX452" fmla="*/ 845060 w 977755"/>
                <a:gd name="connsiteY452" fmla="*/ 102286 h 361466"/>
                <a:gd name="connsiteX453" fmla="*/ 871470 w 977755"/>
                <a:gd name="connsiteY453" fmla="*/ 75876 h 361466"/>
                <a:gd name="connsiteX454" fmla="*/ 47753 w 977755"/>
                <a:gd name="connsiteY454" fmla="*/ 54034 h 361466"/>
                <a:gd name="connsiteX455" fmla="*/ 56747 w 977755"/>
                <a:gd name="connsiteY455" fmla="*/ 63028 h 361466"/>
                <a:gd name="connsiteX456" fmla="*/ 47753 w 977755"/>
                <a:gd name="connsiteY456" fmla="*/ 72022 h 361466"/>
                <a:gd name="connsiteX457" fmla="*/ 38759 w 977755"/>
                <a:gd name="connsiteY457" fmla="*/ 63028 h 361466"/>
                <a:gd name="connsiteX458" fmla="*/ 47753 w 977755"/>
                <a:gd name="connsiteY458" fmla="*/ 54034 h 361466"/>
                <a:gd name="connsiteX459" fmla="*/ 126198 w 977755"/>
                <a:gd name="connsiteY459" fmla="*/ 53035 h 361466"/>
                <a:gd name="connsiteX460" fmla="*/ 136191 w 977755"/>
                <a:gd name="connsiteY460" fmla="*/ 63028 h 361466"/>
                <a:gd name="connsiteX461" fmla="*/ 126198 w 977755"/>
                <a:gd name="connsiteY461" fmla="*/ 73021 h 361466"/>
                <a:gd name="connsiteX462" fmla="*/ 116205 w 977755"/>
                <a:gd name="connsiteY462" fmla="*/ 63028 h 361466"/>
                <a:gd name="connsiteX463" fmla="*/ 126198 w 977755"/>
                <a:gd name="connsiteY463" fmla="*/ 53035 h 361466"/>
                <a:gd name="connsiteX464" fmla="*/ 283162 w 977755"/>
                <a:gd name="connsiteY464" fmla="*/ 50822 h 361466"/>
                <a:gd name="connsiteX465" fmla="*/ 295368 w 977755"/>
                <a:gd name="connsiteY465" fmla="*/ 63028 h 361466"/>
                <a:gd name="connsiteX466" fmla="*/ 283162 w 977755"/>
                <a:gd name="connsiteY466" fmla="*/ 75234 h 361466"/>
                <a:gd name="connsiteX467" fmla="*/ 270956 w 977755"/>
                <a:gd name="connsiteY467" fmla="*/ 63028 h 361466"/>
                <a:gd name="connsiteX468" fmla="*/ 283162 w 977755"/>
                <a:gd name="connsiteY468" fmla="*/ 50822 h 361466"/>
                <a:gd name="connsiteX469" fmla="*/ 361536 w 977755"/>
                <a:gd name="connsiteY469" fmla="*/ 49466 h 361466"/>
                <a:gd name="connsiteX470" fmla="*/ 375098 w 977755"/>
                <a:gd name="connsiteY470" fmla="*/ 63028 h 361466"/>
                <a:gd name="connsiteX471" fmla="*/ 361536 w 977755"/>
                <a:gd name="connsiteY471" fmla="*/ 76590 h 361466"/>
                <a:gd name="connsiteX472" fmla="*/ 347974 w 977755"/>
                <a:gd name="connsiteY472" fmla="*/ 63028 h 361466"/>
                <a:gd name="connsiteX473" fmla="*/ 361536 w 977755"/>
                <a:gd name="connsiteY473" fmla="*/ 49466 h 361466"/>
                <a:gd name="connsiteX474" fmla="*/ 518428 w 977755"/>
                <a:gd name="connsiteY474" fmla="*/ 46396 h 361466"/>
                <a:gd name="connsiteX475" fmla="*/ 535060 w 977755"/>
                <a:gd name="connsiteY475" fmla="*/ 63027 h 361466"/>
                <a:gd name="connsiteX476" fmla="*/ 518428 w 977755"/>
                <a:gd name="connsiteY476" fmla="*/ 79659 h 361466"/>
                <a:gd name="connsiteX477" fmla="*/ 501797 w 977755"/>
                <a:gd name="connsiteY477" fmla="*/ 63027 h 361466"/>
                <a:gd name="connsiteX478" fmla="*/ 518428 w 977755"/>
                <a:gd name="connsiteY478" fmla="*/ 46396 h 361466"/>
                <a:gd name="connsiteX479" fmla="*/ 596946 w 977755"/>
                <a:gd name="connsiteY479" fmla="*/ 44612 h 361466"/>
                <a:gd name="connsiteX480" fmla="*/ 615362 w 977755"/>
                <a:gd name="connsiteY480" fmla="*/ 63028 h 361466"/>
                <a:gd name="connsiteX481" fmla="*/ 596946 w 977755"/>
                <a:gd name="connsiteY481" fmla="*/ 81444 h 361466"/>
                <a:gd name="connsiteX482" fmla="*/ 578530 w 977755"/>
                <a:gd name="connsiteY482" fmla="*/ 63028 h 361466"/>
                <a:gd name="connsiteX483" fmla="*/ 596946 w 977755"/>
                <a:gd name="connsiteY483" fmla="*/ 44612 h 361466"/>
                <a:gd name="connsiteX484" fmla="*/ 753766 w 977755"/>
                <a:gd name="connsiteY484" fmla="*/ 40400 h 361466"/>
                <a:gd name="connsiteX485" fmla="*/ 776394 w 977755"/>
                <a:gd name="connsiteY485" fmla="*/ 63027 h 361466"/>
                <a:gd name="connsiteX486" fmla="*/ 753766 w 977755"/>
                <a:gd name="connsiteY486" fmla="*/ 85655 h 361466"/>
                <a:gd name="connsiteX487" fmla="*/ 731139 w 977755"/>
                <a:gd name="connsiteY487" fmla="*/ 63027 h 361466"/>
                <a:gd name="connsiteX488" fmla="*/ 753766 w 977755"/>
                <a:gd name="connsiteY488" fmla="*/ 40400 h 361466"/>
                <a:gd name="connsiteX489" fmla="*/ 832283 w 977755"/>
                <a:gd name="connsiteY489" fmla="*/ 37973 h 361466"/>
                <a:gd name="connsiteX490" fmla="*/ 857337 w 977755"/>
                <a:gd name="connsiteY490" fmla="*/ 63027 h 361466"/>
                <a:gd name="connsiteX491" fmla="*/ 832283 w 977755"/>
                <a:gd name="connsiteY491" fmla="*/ 88153 h 361466"/>
                <a:gd name="connsiteX492" fmla="*/ 807229 w 977755"/>
                <a:gd name="connsiteY492" fmla="*/ 63027 h 361466"/>
                <a:gd name="connsiteX493" fmla="*/ 832283 w 977755"/>
                <a:gd name="connsiteY493" fmla="*/ 37973 h 361466"/>
                <a:gd name="connsiteX494" fmla="*/ 8566 w 977755"/>
                <a:gd name="connsiteY494" fmla="*/ 15275 h 361466"/>
                <a:gd name="connsiteX495" fmla="*/ 15632 w 977755"/>
                <a:gd name="connsiteY495" fmla="*/ 19058 h 361466"/>
                <a:gd name="connsiteX496" fmla="*/ 17060 w 977755"/>
                <a:gd name="connsiteY496" fmla="*/ 23841 h 361466"/>
                <a:gd name="connsiteX497" fmla="*/ 16917 w 977755"/>
                <a:gd name="connsiteY497" fmla="*/ 25554 h 361466"/>
                <a:gd name="connsiteX498" fmla="*/ 15632 w 977755"/>
                <a:gd name="connsiteY498" fmla="*/ 28623 h 361466"/>
                <a:gd name="connsiteX499" fmla="*/ 8566 w 977755"/>
                <a:gd name="connsiteY499" fmla="*/ 32406 h 361466"/>
                <a:gd name="connsiteX500" fmla="*/ 6852 w 977755"/>
                <a:gd name="connsiteY500" fmla="*/ 32192 h 361466"/>
                <a:gd name="connsiteX501" fmla="*/ 2498 w 977755"/>
                <a:gd name="connsiteY501" fmla="*/ 29836 h 361466"/>
                <a:gd name="connsiteX502" fmla="*/ 1428 w 977755"/>
                <a:gd name="connsiteY502" fmla="*/ 28623 h 361466"/>
                <a:gd name="connsiteX503" fmla="*/ 143 w 977755"/>
                <a:gd name="connsiteY503" fmla="*/ 25554 h 361466"/>
                <a:gd name="connsiteX504" fmla="*/ 0 w 977755"/>
                <a:gd name="connsiteY504" fmla="*/ 23841 h 361466"/>
                <a:gd name="connsiteX505" fmla="*/ 143 w 977755"/>
                <a:gd name="connsiteY505" fmla="*/ 22127 h 361466"/>
                <a:gd name="connsiteX506" fmla="*/ 1428 w 977755"/>
                <a:gd name="connsiteY506" fmla="*/ 19058 h 361466"/>
                <a:gd name="connsiteX507" fmla="*/ 2498 w 977755"/>
                <a:gd name="connsiteY507" fmla="*/ 17773 h 361466"/>
                <a:gd name="connsiteX508" fmla="*/ 6852 w 977755"/>
                <a:gd name="connsiteY508" fmla="*/ 15418 h 361466"/>
                <a:gd name="connsiteX509" fmla="*/ 8566 w 977755"/>
                <a:gd name="connsiteY509" fmla="*/ 15275 h 361466"/>
                <a:gd name="connsiteX510" fmla="*/ 87011 w 977755"/>
                <a:gd name="connsiteY510" fmla="*/ 14347 h 361466"/>
                <a:gd name="connsiteX511" fmla="*/ 96505 w 977755"/>
                <a:gd name="connsiteY511" fmla="*/ 23840 h 361466"/>
                <a:gd name="connsiteX512" fmla="*/ 96291 w 977755"/>
                <a:gd name="connsiteY512" fmla="*/ 25768 h 361466"/>
                <a:gd name="connsiteX513" fmla="*/ 87011 w 977755"/>
                <a:gd name="connsiteY513" fmla="*/ 33334 h 361466"/>
                <a:gd name="connsiteX514" fmla="*/ 77732 w 977755"/>
                <a:gd name="connsiteY514" fmla="*/ 25768 h 361466"/>
                <a:gd name="connsiteX515" fmla="*/ 77518 w 977755"/>
                <a:gd name="connsiteY515" fmla="*/ 23840 h 361466"/>
                <a:gd name="connsiteX516" fmla="*/ 87011 w 977755"/>
                <a:gd name="connsiteY516" fmla="*/ 14347 h 361466"/>
                <a:gd name="connsiteX517" fmla="*/ 243832 w 977755"/>
                <a:gd name="connsiteY517" fmla="*/ 12205 h 361466"/>
                <a:gd name="connsiteX518" fmla="*/ 255467 w 977755"/>
                <a:gd name="connsiteY518" fmla="*/ 23840 h 361466"/>
                <a:gd name="connsiteX519" fmla="*/ 255253 w 977755"/>
                <a:gd name="connsiteY519" fmla="*/ 26195 h 361466"/>
                <a:gd name="connsiteX520" fmla="*/ 243832 w 977755"/>
                <a:gd name="connsiteY520" fmla="*/ 35475 h 361466"/>
                <a:gd name="connsiteX521" fmla="*/ 232411 w 977755"/>
                <a:gd name="connsiteY521" fmla="*/ 26195 h 361466"/>
                <a:gd name="connsiteX522" fmla="*/ 232197 w 977755"/>
                <a:gd name="connsiteY522" fmla="*/ 23840 h 361466"/>
                <a:gd name="connsiteX523" fmla="*/ 243832 w 977755"/>
                <a:gd name="connsiteY523" fmla="*/ 12205 h 361466"/>
                <a:gd name="connsiteX524" fmla="*/ 322349 w 977755"/>
                <a:gd name="connsiteY524" fmla="*/ 10921 h 361466"/>
                <a:gd name="connsiteX525" fmla="*/ 329559 w 977755"/>
                <a:gd name="connsiteY525" fmla="*/ 13134 h 361466"/>
                <a:gd name="connsiteX526" fmla="*/ 335198 w 977755"/>
                <a:gd name="connsiteY526" fmla="*/ 23841 h 361466"/>
                <a:gd name="connsiteX527" fmla="*/ 334912 w 977755"/>
                <a:gd name="connsiteY527" fmla="*/ 26410 h 361466"/>
                <a:gd name="connsiteX528" fmla="*/ 329559 w 977755"/>
                <a:gd name="connsiteY528" fmla="*/ 34476 h 361466"/>
                <a:gd name="connsiteX529" fmla="*/ 322349 w 977755"/>
                <a:gd name="connsiteY529" fmla="*/ 36689 h 361466"/>
                <a:gd name="connsiteX530" fmla="*/ 319780 w 977755"/>
                <a:gd name="connsiteY530" fmla="*/ 36404 h 361466"/>
                <a:gd name="connsiteX531" fmla="*/ 309787 w 977755"/>
                <a:gd name="connsiteY531" fmla="*/ 26410 h 361466"/>
                <a:gd name="connsiteX532" fmla="*/ 309501 w 977755"/>
                <a:gd name="connsiteY532" fmla="*/ 23841 h 361466"/>
                <a:gd name="connsiteX533" fmla="*/ 319780 w 977755"/>
                <a:gd name="connsiteY533" fmla="*/ 11207 h 361466"/>
                <a:gd name="connsiteX534" fmla="*/ 322349 w 977755"/>
                <a:gd name="connsiteY534" fmla="*/ 10921 h 361466"/>
                <a:gd name="connsiteX535" fmla="*/ 479098 w 977755"/>
                <a:gd name="connsiteY535" fmla="*/ 7994 h 361466"/>
                <a:gd name="connsiteX536" fmla="*/ 492232 w 977755"/>
                <a:gd name="connsiteY536" fmla="*/ 14989 h 361466"/>
                <a:gd name="connsiteX537" fmla="*/ 494944 w 977755"/>
                <a:gd name="connsiteY537" fmla="*/ 23840 h 361466"/>
                <a:gd name="connsiteX538" fmla="*/ 494659 w 977755"/>
                <a:gd name="connsiteY538" fmla="*/ 27052 h 361466"/>
                <a:gd name="connsiteX539" fmla="*/ 492303 w 977755"/>
                <a:gd name="connsiteY539" fmla="*/ 32691 h 361466"/>
                <a:gd name="connsiteX540" fmla="*/ 479098 w 977755"/>
                <a:gd name="connsiteY540" fmla="*/ 39615 h 361466"/>
                <a:gd name="connsiteX541" fmla="*/ 475886 w 977755"/>
                <a:gd name="connsiteY541" fmla="*/ 39258 h 361466"/>
                <a:gd name="connsiteX542" fmla="*/ 467891 w 977755"/>
                <a:gd name="connsiteY542" fmla="*/ 34975 h 361466"/>
                <a:gd name="connsiteX543" fmla="*/ 465964 w 977755"/>
                <a:gd name="connsiteY543" fmla="*/ 32620 h 361466"/>
                <a:gd name="connsiteX544" fmla="*/ 463608 w 977755"/>
                <a:gd name="connsiteY544" fmla="*/ 26981 h 361466"/>
                <a:gd name="connsiteX545" fmla="*/ 463323 w 977755"/>
                <a:gd name="connsiteY545" fmla="*/ 23769 h 361466"/>
                <a:gd name="connsiteX546" fmla="*/ 463608 w 977755"/>
                <a:gd name="connsiteY546" fmla="*/ 20557 h 361466"/>
                <a:gd name="connsiteX547" fmla="*/ 465964 w 977755"/>
                <a:gd name="connsiteY547" fmla="*/ 14918 h 361466"/>
                <a:gd name="connsiteX548" fmla="*/ 467891 w 977755"/>
                <a:gd name="connsiteY548" fmla="*/ 12562 h 361466"/>
                <a:gd name="connsiteX549" fmla="*/ 475886 w 977755"/>
                <a:gd name="connsiteY549" fmla="*/ 8280 h 361466"/>
                <a:gd name="connsiteX550" fmla="*/ 479098 w 977755"/>
                <a:gd name="connsiteY550" fmla="*/ 7994 h 361466"/>
                <a:gd name="connsiteX551" fmla="*/ 557687 w 977755"/>
                <a:gd name="connsiteY551" fmla="*/ 6352 h 361466"/>
                <a:gd name="connsiteX552" fmla="*/ 575175 w 977755"/>
                <a:gd name="connsiteY552" fmla="*/ 23840 h 361466"/>
                <a:gd name="connsiteX553" fmla="*/ 574818 w 977755"/>
                <a:gd name="connsiteY553" fmla="*/ 27338 h 361466"/>
                <a:gd name="connsiteX554" fmla="*/ 557687 w 977755"/>
                <a:gd name="connsiteY554" fmla="*/ 41328 h 361466"/>
                <a:gd name="connsiteX555" fmla="*/ 540556 w 977755"/>
                <a:gd name="connsiteY555" fmla="*/ 27338 h 361466"/>
                <a:gd name="connsiteX556" fmla="*/ 540199 w 977755"/>
                <a:gd name="connsiteY556" fmla="*/ 23840 h 361466"/>
                <a:gd name="connsiteX557" fmla="*/ 557687 w 977755"/>
                <a:gd name="connsiteY557" fmla="*/ 6352 h 361466"/>
                <a:gd name="connsiteX558" fmla="*/ 714579 w 977755"/>
                <a:gd name="connsiteY558" fmla="*/ 2284 h 361466"/>
                <a:gd name="connsiteX559" fmla="*/ 736064 w 977755"/>
                <a:gd name="connsiteY559" fmla="*/ 23769 h 361466"/>
                <a:gd name="connsiteX560" fmla="*/ 735636 w 977755"/>
                <a:gd name="connsiteY560" fmla="*/ 28123 h 361466"/>
                <a:gd name="connsiteX561" fmla="*/ 714579 w 977755"/>
                <a:gd name="connsiteY561" fmla="*/ 45326 h 361466"/>
                <a:gd name="connsiteX562" fmla="*/ 693522 w 977755"/>
                <a:gd name="connsiteY562" fmla="*/ 28123 h 361466"/>
                <a:gd name="connsiteX563" fmla="*/ 693094 w 977755"/>
                <a:gd name="connsiteY563" fmla="*/ 23769 h 361466"/>
                <a:gd name="connsiteX564" fmla="*/ 714579 w 977755"/>
                <a:gd name="connsiteY564" fmla="*/ 2284 h 361466"/>
                <a:gd name="connsiteX565" fmla="*/ 793025 w 977755"/>
                <a:gd name="connsiteY565" fmla="*/ 0 h 361466"/>
                <a:gd name="connsiteX566" fmla="*/ 806373 w 977755"/>
                <a:gd name="connsiteY566" fmla="*/ 4069 h 361466"/>
                <a:gd name="connsiteX567" fmla="*/ 816865 w 977755"/>
                <a:gd name="connsiteY567" fmla="*/ 23841 h 361466"/>
                <a:gd name="connsiteX568" fmla="*/ 816366 w 977755"/>
                <a:gd name="connsiteY568" fmla="*/ 28623 h 361466"/>
                <a:gd name="connsiteX569" fmla="*/ 806373 w 977755"/>
                <a:gd name="connsiteY569" fmla="*/ 43613 h 361466"/>
                <a:gd name="connsiteX570" fmla="*/ 793025 w 977755"/>
                <a:gd name="connsiteY570" fmla="*/ 47682 h 361466"/>
                <a:gd name="connsiteX571" fmla="*/ 788242 w 977755"/>
                <a:gd name="connsiteY571" fmla="*/ 47182 h 361466"/>
                <a:gd name="connsiteX572" fmla="*/ 769684 w 977755"/>
                <a:gd name="connsiteY572" fmla="*/ 28623 h 361466"/>
                <a:gd name="connsiteX573" fmla="*/ 769184 w 977755"/>
                <a:gd name="connsiteY573" fmla="*/ 23841 h 361466"/>
                <a:gd name="connsiteX574" fmla="*/ 788242 w 977755"/>
                <a:gd name="connsiteY574" fmla="*/ 500 h 361466"/>
                <a:gd name="connsiteX575" fmla="*/ 793025 w 977755"/>
                <a:gd name="connsiteY575" fmla="*/ 0 h 36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977755" h="361466">
                  <a:moveTo>
                    <a:pt x="8566" y="329059"/>
                  </a:moveTo>
                  <a:cubicBezTo>
                    <a:pt x="11492" y="329059"/>
                    <a:pt x="14062" y="330558"/>
                    <a:pt x="15632" y="332842"/>
                  </a:cubicBezTo>
                  <a:cubicBezTo>
                    <a:pt x="16489" y="334198"/>
                    <a:pt x="17060" y="335840"/>
                    <a:pt x="17060" y="337625"/>
                  </a:cubicBezTo>
                  <a:cubicBezTo>
                    <a:pt x="17060" y="338838"/>
                    <a:pt x="16846" y="339980"/>
                    <a:pt x="16417" y="340979"/>
                  </a:cubicBezTo>
                  <a:cubicBezTo>
                    <a:pt x="16203" y="341479"/>
                    <a:pt x="15918" y="341979"/>
                    <a:pt x="15632" y="342407"/>
                  </a:cubicBezTo>
                  <a:cubicBezTo>
                    <a:pt x="15347" y="342835"/>
                    <a:pt x="14990" y="343264"/>
                    <a:pt x="14633" y="343620"/>
                  </a:cubicBezTo>
                  <a:cubicBezTo>
                    <a:pt x="13062" y="345191"/>
                    <a:pt x="10921" y="346119"/>
                    <a:pt x="8566" y="346119"/>
                  </a:cubicBezTo>
                  <a:cubicBezTo>
                    <a:pt x="7994" y="346119"/>
                    <a:pt x="7423" y="346119"/>
                    <a:pt x="6852" y="345976"/>
                  </a:cubicBezTo>
                  <a:cubicBezTo>
                    <a:pt x="5139" y="345619"/>
                    <a:pt x="3640" y="344763"/>
                    <a:pt x="2498" y="343620"/>
                  </a:cubicBezTo>
                  <a:cubicBezTo>
                    <a:pt x="2070" y="343192"/>
                    <a:pt x="1713" y="342764"/>
                    <a:pt x="1428" y="342336"/>
                  </a:cubicBezTo>
                  <a:cubicBezTo>
                    <a:pt x="1142" y="341907"/>
                    <a:pt x="857" y="341408"/>
                    <a:pt x="642" y="340908"/>
                  </a:cubicBezTo>
                  <a:cubicBezTo>
                    <a:pt x="428" y="340408"/>
                    <a:pt x="286" y="339909"/>
                    <a:pt x="143" y="339338"/>
                  </a:cubicBezTo>
                  <a:cubicBezTo>
                    <a:pt x="71" y="338767"/>
                    <a:pt x="0" y="338196"/>
                    <a:pt x="0" y="337625"/>
                  </a:cubicBezTo>
                  <a:cubicBezTo>
                    <a:pt x="0" y="336982"/>
                    <a:pt x="71" y="336411"/>
                    <a:pt x="143" y="335911"/>
                  </a:cubicBezTo>
                  <a:cubicBezTo>
                    <a:pt x="357" y="334769"/>
                    <a:pt x="785" y="333770"/>
                    <a:pt x="1428" y="332842"/>
                  </a:cubicBezTo>
                  <a:cubicBezTo>
                    <a:pt x="1784" y="332342"/>
                    <a:pt x="2141" y="331914"/>
                    <a:pt x="2498" y="331557"/>
                  </a:cubicBezTo>
                  <a:cubicBezTo>
                    <a:pt x="3712" y="330344"/>
                    <a:pt x="5211" y="329559"/>
                    <a:pt x="6852" y="329202"/>
                  </a:cubicBezTo>
                  <a:cubicBezTo>
                    <a:pt x="7423" y="329130"/>
                    <a:pt x="7994" y="329059"/>
                    <a:pt x="8566" y="329059"/>
                  </a:cubicBezTo>
                  <a:close/>
                  <a:moveTo>
                    <a:pt x="86939" y="328060"/>
                  </a:moveTo>
                  <a:cubicBezTo>
                    <a:pt x="92222" y="328060"/>
                    <a:pt x="96433" y="332343"/>
                    <a:pt x="96433" y="337554"/>
                  </a:cubicBezTo>
                  <a:cubicBezTo>
                    <a:pt x="96433" y="338910"/>
                    <a:pt x="96219" y="340123"/>
                    <a:pt x="95719" y="341265"/>
                  </a:cubicBezTo>
                  <a:cubicBezTo>
                    <a:pt x="95219" y="342407"/>
                    <a:pt x="94506" y="343407"/>
                    <a:pt x="93578" y="344263"/>
                  </a:cubicBezTo>
                  <a:cubicBezTo>
                    <a:pt x="91865" y="345976"/>
                    <a:pt x="89509" y="347047"/>
                    <a:pt x="86868" y="347047"/>
                  </a:cubicBezTo>
                  <a:cubicBezTo>
                    <a:pt x="84227" y="347047"/>
                    <a:pt x="81872" y="345976"/>
                    <a:pt x="80158" y="344263"/>
                  </a:cubicBezTo>
                  <a:cubicBezTo>
                    <a:pt x="79302" y="343407"/>
                    <a:pt x="78659" y="342407"/>
                    <a:pt x="78160" y="341265"/>
                  </a:cubicBezTo>
                  <a:cubicBezTo>
                    <a:pt x="77732" y="340123"/>
                    <a:pt x="77446" y="338838"/>
                    <a:pt x="77446" y="337554"/>
                  </a:cubicBezTo>
                  <a:cubicBezTo>
                    <a:pt x="77446" y="332271"/>
                    <a:pt x="81729" y="328060"/>
                    <a:pt x="86939" y="328060"/>
                  </a:cubicBezTo>
                  <a:close/>
                  <a:moveTo>
                    <a:pt x="243903" y="325990"/>
                  </a:moveTo>
                  <a:cubicBezTo>
                    <a:pt x="250327" y="325990"/>
                    <a:pt x="255538" y="331201"/>
                    <a:pt x="255538" y="337625"/>
                  </a:cubicBezTo>
                  <a:cubicBezTo>
                    <a:pt x="255538" y="339195"/>
                    <a:pt x="255181" y="340766"/>
                    <a:pt x="254610" y="342122"/>
                  </a:cubicBezTo>
                  <a:cubicBezTo>
                    <a:pt x="253967" y="343478"/>
                    <a:pt x="253182" y="344763"/>
                    <a:pt x="252111" y="345834"/>
                  </a:cubicBezTo>
                  <a:cubicBezTo>
                    <a:pt x="250041" y="347975"/>
                    <a:pt x="247115" y="349260"/>
                    <a:pt x="243903" y="349260"/>
                  </a:cubicBezTo>
                  <a:cubicBezTo>
                    <a:pt x="240691" y="349260"/>
                    <a:pt x="237764" y="347904"/>
                    <a:pt x="235694" y="345834"/>
                  </a:cubicBezTo>
                  <a:cubicBezTo>
                    <a:pt x="234624" y="344763"/>
                    <a:pt x="233767" y="343478"/>
                    <a:pt x="233196" y="342122"/>
                  </a:cubicBezTo>
                  <a:cubicBezTo>
                    <a:pt x="232625" y="340766"/>
                    <a:pt x="232268" y="339195"/>
                    <a:pt x="232268" y="337625"/>
                  </a:cubicBezTo>
                  <a:cubicBezTo>
                    <a:pt x="232268" y="331201"/>
                    <a:pt x="237479" y="325990"/>
                    <a:pt x="243903" y="325990"/>
                  </a:cubicBezTo>
                  <a:close/>
                  <a:moveTo>
                    <a:pt x="322349" y="324705"/>
                  </a:moveTo>
                  <a:cubicBezTo>
                    <a:pt x="324990" y="324705"/>
                    <a:pt x="327489" y="325562"/>
                    <a:pt x="329559" y="326918"/>
                  </a:cubicBezTo>
                  <a:cubicBezTo>
                    <a:pt x="332913" y="329273"/>
                    <a:pt x="335198" y="333199"/>
                    <a:pt x="335198" y="337625"/>
                  </a:cubicBezTo>
                  <a:cubicBezTo>
                    <a:pt x="335198" y="339409"/>
                    <a:pt x="334841" y="341051"/>
                    <a:pt x="334198" y="342621"/>
                  </a:cubicBezTo>
                  <a:cubicBezTo>
                    <a:pt x="333556" y="344120"/>
                    <a:pt x="332557" y="345548"/>
                    <a:pt x="331414" y="346690"/>
                  </a:cubicBezTo>
                  <a:cubicBezTo>
                    <a:pt x="330843" y="347261"/>
                    <a:pt x="330201" y="347832"/>
                    <a:pt x="329559" y="348260"/>
                  </a:cubicBezTo>
                  <a:cubicBezTo>
                    <a:pt x="327489" y="349688"/>
                    <a:pt x="324990" y="350473"/>
                    <a:pt x="322349" y="350473"/>
                  </a:cubicBezTo>
                  <a:cubicBezTo>
                    <a:pt x="321493" y="350473"/>
                    <a:pt x="320636" y="350330"/>
                    <a:pt x="319780" y="350188"/>
                  </a:cubicBezTo>
                  <a:cubicBezTo>
                    <a:pt x="317281" y="349688"/>
                    <a:pt x="314997" y="348403"/>
                    <a:pt x="313284" y="346690"/>
                  </a:cubicBezTo>
                  <a:cubicBezTo>
                    <a:pt x="312071" y="345548"/>
                    <a:pt x="311143" y="344192"/>
                    <a:pt x="310500" y="342621"/>
                  </a:cubicBezTo>
                  <a:cubicBezTo>
                    <a:pt x="309858" y="341122"/>
                    <a:pt x="309501" y="339409"/>
                    <a:pt x="309501" y="337625"/>
                  </a:cubicBezTo>
                  <a:cubicBezTo>
                    <a:pt x="309501" y="331415"/>
                    <a:pt x="313927" y="326204"/>
                    <a:pt x="319780" y="324990"/>
                  </a:cubicBezTo>
                  <a:cubicBezTo>
                    <a:pt x="320565" y="324776"/>
                    <a:pt x="321493" y="324705"/>
                    <a:pt x="322349" y="324705"/>
                  </a:cubicBezTo>
                  <a:close/>
                  <a:moveTo>
                    <a:pt x="479098" y="321707"/>
                  </a:moveTo>
                  <a:cubicBezTo>
                    <a:pt x="484594" y="321707"/>
                    <a:pt x="489376" y="324491"/>
                    <a:pt x="492232" y="328702"/>
                  </a:cubicBezTo>
                  <a:cubicBezTo>
                    <a:pt x="493945" y="331272"/>
                    <a:pt x="494944" y="334270"/>
                    <a:pt x="494944" y="337553"/>
                  </a:cubicBezTo>
                  <a:cubicBezTo>
                    <a:pt x="494944" y="339695"/>
                    <a:pt x="494516" y="341836"/>
                    <a:pt x="493731" y="343692"/>
                  </a:cubicBezTo>
                  <a:cubicBezTo>
                    <a:pt x="493374" y="344691"/>
                    <a:pt x="492874" y="345548"/>
                    <a:pt x="492303" y="346404"/>
                  </a:cubicBezTo>
                  <a:cubicBezTo>
                    <a:pt x="491732" y="347261"/>
                    <a:pt x="491090" y="348046"/>
                    <a:pt x="490304" y="348760"/>
                  </a:cubicBezTo>
                  <a:cubicBezTo>
                    <a:pt x="487449" y="351615"/>
                    <a:pt x="483452" y="353400"/>
                    <a:pt x="479098" y="353400"/>
                  </a:cubicBezTo>
                  <a:cubicBezTo>
                    <a:pt x="477956" y="353400"/>
                    <a:pt x="476885" y="353257"/>
                    <a:pt x="475886" y="353043"/>
                  </a:cubicBezTo>
                  <a:cubicBezTo>
                    <a:pt x="472816" y="352472"/>
                    <a:pt x="470033" y="350901"/>
                    <a:pt x="467891" y="348760"/>
                  </a:cubicBezTo>
                  <a:cubicBezTo>
                    <a:pt x="467177" y="348046"/>
                    <a:pt x="466535" y="347261"/>
                    <a:pt x="465964" y="346404"/>
                  </a:cubicBezTo>
                  <a:cubicBezTo>
                    <a:pt x="465393" y="345548"/>
                    <a:pt x="464965" y="344620"/>
                    <a:pt x="464536" y="343692"/>
                  </a:cubicBezTo>
                  <a:cubicBezTo>
                    <a:pt x="464108" y="342693"/>
                    <a:pt x="463823" y="341693"/>
                    <a:pt x="463608" y="340694"/>
                  </a:cubicBezTo>
                  <a:cubicBezTo>
                    <a:pt x="463466" y="339623"/>
                    <a:pt x="463323" y="338553"/>
                    <a:pt x="463323" y="337482"/>
                  </a:cubicBezTo>
                  <a:cubicBezTo>
                    <a:pt x="463323" y="336340"/>
                    <a:pt x="463394" y="335269"/>
                    <a:pt x="463608" y="334270"/>
                  </a:cubicBezTo>
                  <a:cubicBezTo>
                    <a:pt x="464037" y="332200"/>
                    <a:pt x="464822" y="330344"/>
                    <a:pt x="465964" y="328631"/>
                  </a:cubicBezTo>
                  <a:cubicBezTo>
                    <a:pt x="466535" y="327774"/>
                    <a:pt x="467177" y="326989"/>
                    <a:pt x="467891" y="326275"/>
                  </a:cubicBezTo>
                  <a:cubicBezTo>
                    <a:pt x="470033" y="324134"/>
                    <a:pt x="472816" y="322635"/>
                    <a:pt x="475886" y="321993"/>
                  </a:cubicBezTo>
                  <a:cubicBezTo>
                    <a:pt x="476956" y="321850"/>
                    <a:pt x="478027" y="321707"/>
                    <a:pt x="479098" y="321707"/>
                  </a:cubicBezTo>
                  <a:close/>
                  <a:moveTo>
                    <a:pt x="557687" y="320066"/>
                  </a:moveTo>
                  <a:cubicBezTo>
                    <a:pt x="567323" y="320066"/>
                    <a:pt x="575175" y="327918"/>
                    <a:pt x="575175" y="337554"/>
                  </a:cubicBezTo>
                  <a:cubicBezTo>
                    <a:pt x="575175" y="339981"/>
                    <a:pt x="574675" y="342336"/>
                    <a:pt x="573819" y="344406"/>
                  </a:cubicBezTo>
                  <a:cubicBezTo>
                    <a:pt x="572891" y="346476"/>
                    <a:pt x="571606" y="348404"/>
                    <a:pt x="570178" y="349974"/>
                  </a:cubicBezTo>
                  <a:cubicBezTo>
                    <a:pt x="566966" y="353115"/>
                    <a:pt x="562612" y="355113"/>
                    <a:pt x="557758" y="355113"/>
                  </a:cubicBezTo>
                  <a:cubicBezTo>
                    <a:pt x="552905" y="355113"/>
                    <a:pt x="548479" y="353115"/>
                    <a:pt x="545338" y="349974"/>
                  </a:cubicBezTo>
                  <a:cubicBezTo>
                    <a:pt x="543697" y="348404"/>
                    <a:pt x="542412" y="346476"/>
                    <a:pt x="541555" y="344406"/>
                  </a:cubicBezTo>
                  <a:cubicBezTo>
                    <a:pt x="540699" y="342265"/>
                    <a:pt x="540199" y="339981"/>
                    <a:pt x="540199" y="337554"/>
                  </a:cubicBezTo>
                  <a:cubicBezTo>
                    <a:pt x="540199" y="327918"/>
                    <a:pt x="548051" y="320066"/>
                    <a:pt x="557687" y="320066"/>
                  </a:cubicBezTo>
                  <a:close/>
                  <a:moveTo>
                    <a:pt x="714579" y="316140"/>
                  </a:moveTo>
                  <a:cubicBezTo>
                    <a:pt x="726428" y="316140"/>
                    <a:pt x="736064" y="325776"/>
                    <a:pt x="736064" y="337625"/>
                  </a:cubicBezTo>
                  <a:cubicBezTo>
                    <a:pt x="736064" y="340552"/>
                    <a:pt x="735422" y="343407"/>
                    <a:pt x="734351" y="345977"/>
                  </a:cubicBezTo>
                  <a:cubicBezTo>
                    <a:pt x="733281" y="348546"/>
                    <a:pt x="731710" y="350830"/>
                    <a:pt x="729854" y="352829"/>
                  </a:cubicBezTo>
                  <a:cubicBezTo>
                    <a:pt x="726000" y="356684"/>
                    <a:pt x="720575" y="359111"/>
                    <a:pt x="714651" y="359111"/>
                  </a:cubicBezTo>
                  <a:cubicBezTo>
                    <a:pt x="708726" y="359111"/>
                    <a:pt x="703373" y="356755"/>
                    <a:pt x="699447" y="352829"/>
                  </a:cubicBezTo>
                  <a:cubicBezTo>
                    <a:pt x="697448" y="350902"/>
                    <a:pt x="695878" y="348546"/>
                    <a:pt x="694807" y="345977"/>
                  </a:cubicBezTo>
                  <a:cubicBezTo>
                    <a:pt x="693665" y="343407"/>
                    <a:pt x="693094" y="340623"/>
                    <a:pt x="693094" y="337625"/>
                  </a:cubicBezTo>
                  <a:cubicBezTo>
                    <a:pt x="693094" y="325776"/>
                    <a:pt x="702730" y="316140"/>
                    <a:pt x="714579" y="316140"/>
                  </a:cubicBezTo>
                  <a:close/>
                  <a:moveTo>
                    <a:pt x="793025" y="313784"/>
                  </a:moveTo>
                  <a:cubicBezTo>
                    <a:pt x="797950" y="313784"/>
                    <a:pt x="802590" y="315283"/>
                    <a:pt x="806373" y="317853"/>
                  </a:cubicBezTo>
                  <a:cubicBezTo>
                    <a:pt x="812725" y="322135"/>
                    <a:pt x="816865" y="329416"/>
                    <a:pt x="816865" y="337625"/>
                  </a:cubicBezTo>
                  <a:cubicBezTo>
                    <a:pt x="816865" y="340908"/>
                    <a:pt x="816223" y="344049"/>
                    <a:pt x="815010" y="346904"/>
                  </a:cubicBezTo>
                  <a:cubicBezTo>
                    <a:pt x="813796" y="349759"/>
                    <a:pt x="812012" y="352329"/>
                    <a:pt x="809870" y="354470"/>
                  </a:cubicBezTo>
                  <a:cubicBezTo>
                    <a:pt x="808800" y="355541"/>
                    <a:pt x="807586" y="356469"/>
                    <a:pt x="806373" y="357397"/>
                  </a:cubicBezTo>
                  <a:cubicBezTo>
                    <a:pt x="802518" y="359967"/>
                    <a:pt x="797950" y="361466"/>
                    <a:pt x="793025" y="361466"/>
                  </a:cubicBezTo>
                  <a:cubicBezTo>
                    <a:pt x="791383" y="361466"/>
                    <a:pt x="789813" y="361251"/>
                    <a:pt x="788242" y="360966"/>
                  </a:cubicBezTo>
                  <a:cubicBezTo>
                    <a:pt x="783603" y="360038"/>
                    <a:pt x="779391" y="357682"/>
                    <a:pt x="776179" y="354470"/>
                  </a:cubicBezTo>
                  <a:cubicBezTo>
                    <a:pt x="773966" y="352329"/>
                    <a:pt x="772253" y="349759"/>
                    <a:pt x="771040" y="346904"/>
                  </a:cubicBezTo>
                  <a:cubicBezTo>
                    <a:pt x="769826" y="344049"/>
                    <a:pt x="769184" y="340908"/>
                    <a:pt x="769184" y="337625"/>
                  </a:cubicBezTo>
                  <a:cubicBezTo>
                    <a:pt x="769184" y="326133"/>
                    <a:pt x="777393" y="316496"/>
                    <a:pt x="788242" y="314284"/>
                  </a:cubicBezTo>
                  <a:cubicBezTo>
                    <a:pt x="789741" y="313927"/>
                    <a:pt x="791383" y="313784"/>
                    <a:pt x="793025" y="313784"/>
                  </a:cubicBezTo>
                  <a:close/>
                  <a:moveTo>
                    <a:pt x="47753" y="289372"/>
                  </a:moveTo>
                  <a:cubicBezTo>
                    <a:pt x="52749" y="289372"/>
                    <a:pt x="56747" y="293369"/>
                    <a:pt x="56747" y="298366"/>
                  </a:cubicBezTo>
                  <a:cubicBezTo>
                    <a:pt x="56747" y="303362"/>
                    <a:pt x="52749" y="307360"/>
                    <a:pt x="47753" y="307360"/>
                  </a:cubicBezTo>
                  <a:cubicBezTo>
                    <a:pt x="42756" y="307360"/>
                    <a:pt x="38759" y="303362"/>
                    <a:pt x="38759" y="298366"/>
                  </a:cubicBezTo>
                  <a:cubicBezTo>
                    <a:pt x="38759" y="293369"/>
                    <a:pt x="42756" y="289372"/>
                    <a:pt x="47753" y="289372"/>
                  </a:cubicBezTo>
                  <a:close/>
                  <a:moveTo>
                    <a:pt x="126198" y="288373"/>
                  </a:moveTo>
                  <a:cubicBezTo>
                    <a:pt x="131694" y="288373"/>
                    <a:pt x="136191" y="292870"/>
                    <a:pt x="136191" y="298366"/>
                  </a:cubicBezTo>
                  <a:cubicBezTo>
                    <a:pt x="136191" y="303862"/>
                    <a:pt x="131694" y="308359"/>
                    <a:pt x="126198" y="308359"/>
                  </a:cubicBezTo>
                  <a:cubicBezTo>
                    <a:pt x="120631" y="308359"/>
                    <a:pt x="116205" y="303862"/>
                    <a:pt x="116205" y="298366"/>
                  </a:cubicBezTo>
                  <a:cubicBezTo>
                    <a:pt x="116205" y="292799"/>
                    <a:pt x="120702" y="288373"/>
                    <a:pt x="126198" y="288373"/>
                  </a:cubicBezTo>
                  <a:close/>
                  <a:moveTo>
                    <a:pt x="283162" y="286160"/>
                  </a:moveTo>
                  <a:cubicBezTo>
                    <a:pt x="289872" y="286160"/>
                    <a:pt x="295368" y="291585"/>
                    <a:pt x="295368" y="298366"/>
                  </a:cubicBezTo>
                  <a:cubicBezTo>
                    <a:pt x="295368" y="305147"/>
                    <a:pt x="289872" y="310572"/>
                    <a:pt x="283162" y="310572"/>
                  </a:cubicBezTo>
                  <a:cubicBezTo>
                    <a:pt x="276452" y="310572"/>
                    <a:pt x="270956" y="305147"/>
                    <a:pt x="270956" y="298366"/>
                  </a:cubicBezTo>
                  <a:cubicBezTo>
                    <a:pt x="270956" y="291656"/>
                    <a:pt x="276381" y="286160"/>
                    <a:pt x="283162" y="286160"/>
                  </a:cubicBezTo>
                  <a:close/>
                  <a:moveTo>
                    <a:pt x="361536" y="284804"/>
                  </a:moveTo>
                  <a:cubicBezTo>
                    <a:pt x="369031" y="284804"/>
                    <a:pt x="375098" y="290871"/>
                    <a:pt x="375098" y="298366"/>
                  </a:cubicBezTo>
                  <a:cubicBezTo>
                    <a:pt x="375098" y="305861"/>
                    <a:pt x="369031" y="311928"/>
                    <a:pt x="361536" y="311928"/>
                  </a:cubicBezTo>
                  <a:cubicBezTo>
                    <a:pt x="354041" y="311928"/>
                    <a:pt x="347974" y="305861"/>
                    <a:pt x="347974" y="298366"/>
                  </a:cubicBezTo>
                  <a:cubicBezTo>
                    <a:pt x="347974" y="290871"/>
                    <a:pt x="354041" y="284804"/>
                    <a:pt x="361536" y="284804"/>
                  </a:cubicBezTo>
                  <a:close/>
                  <a:moveTo>
                    <a:pt x="518428" y="281735"/>
                  </a:moveTo>
                  <a:cubicBezTo>
                    <a:pt x="527636" y="281735"/>
                    <a:pt x="535060" y="289158"/>
                    <a:pt x="535060" y="298366"/>
                  </a:cubicBezTo>
                  <a:cubicBezTo>
                    <a:pt x="535060" y="307574"/>
                    <a:pt x="527636" y="314998"/>
                    <a:pt x="518428" y="314998"/>
                  </a:cubicBezTo>
                  <a:cubicBezTo>
                    <a:pt x="509220" y="314998"/>
                    <a:pt x="501797" y="307574"/>
                    <a:pt x="501797" y="298366"/>
                  </a:cubicBezTo>
                  <a:cubicBezTo>
                    <a:pt x="501797" y="289158"/>
                    <a:pt x="509220" y="281735"/>
                    <a:pt x="518428" y="281735"/>
                  </a:cubicBezTo>
                  <a:close/>
                  <a:moveTo>
                    <a:pt x="596946" y="279950"/>
                  </a:moveTo>
                  <a:cubicBezTo>
                    <a:pt x="607082" y="279950"/>
                    <a:pt x="615362" y="288159"/>
                    <a:pt x="615362" y="298366"/>
                  </a:cubicBezTo>
                  <a:cubicBezTo>
                    <a:pt x="615362" y="308573"/>
                    <a:pt x="607082" y="316782"/>
                    <a:pt x="596946" y="316782"/>
                  </a:cubicBezTo>
                  <a:cubicBezTo>
                    <a:pt x="586810" y="316782"/>
                    <a:pt x="578530" y="308573"/>
                    <a:pt x="578530" y="298366"/>
                  </a:cubicBezTo>
                  <a:cubicBezTo>
                    <a:pt x="578530" y="288230"/>
                    <a:pt x="586739" y="279950"/>
                    <a:pt x="596946" y="279950"/>
                  </a:cubicBezTo>
                  <a:close/>
                  <a:moveTo>
                    <a:pt x="753766" y="275739"/>
                  </a:moveTo>
                  <a:cubicBezTo>
                    <a:pt x="766258" y="275739"/>
                    <a:pt x="776394" y="285875"/>
                    <a:pt x="776394" y="298366"/>
                  </a:cubicBezTo>
                  <a:cubicBezTo>
                    <a:pt x="776394" y="310858"/>
                    <a:pt x="766258" y="320994"/>
                    <a:pt x="753766" y="320994"/>
                  </a:cubicBezTo>
                  <a:cubicBezTo>
                    <a:pt x="741275" y="320994"/>
                    <a:pt x="731139" y="310858"/>
                    <a:pt x="731139" y="298366"/>
                  </a:cubicBezTo>
                  <a:cubicBezTo>
                    <a:pt x="731139" y="285875"/>
                    <a:pt x="741275" y="275739"/>
                    <a:pt x="753766" y="275739"/>
                  </a:cubicBezTo>
                  <a:close/>
                  <a:moveTo>
                    <a:pt x="832283" y="273241"/>
                  </a:moveTo>
                  <a:cubicBezTo>
                    <a:pt x="846131" y="273241"/>
                    <a:pt x="857337" y="284519"/>
                    <a:pt x="857337" y="298367"/>
                  </a:cubicBezTo>
                  <a:cubicBezTo>
                    <a:pt x="857337" y="312214"/>
                    <a:pt x="846059" y="323421"/>
                    <a:pt x="832283" y="323421"/>
                  </a:cubicBezTo>
                  <a:cubicBezTo>
                    <a:pt x="818436" y="323421"/>
                    <a:pt x="807229" y="312214"/>
                    <a:pt x="807229" y="298367"/>
                  </a:cubicBezTo>
                  <a:cubicBezTo>
                    <a:pt x="807229" y="284448"/>
                    <a:pt x="818436" y="273241"/>
                    <a:pt x="832283" y="273241"/>
                  </a:cubicBezTo>
                  <a:close/>
                  <a:moveTo>
                    <a:pt x="86939" y="249685"/>
                  </a:moveTo>
                  <a:cubicBezTo>
                    <a:pt x="92222" y="249685"/>
                    <a:pt x="96433" y="253968"/>
                    <a:pt x="96433" y="259179"/>
                  </a:cubicBezTo>
                  <a:cubicBezTo>
                    <a:pt x="96433" y="264389"/>
                    <a:pt x="92222" y="268601"/>
                    <a:pt x="86939" y="268672"/>
                  </a:cubicBezTo>
                  <a:cubicBezTo>
                    <a:pt x="81657" y="268672"/>
                    <a:pt x="77446" y="264389"/>
                    <a:pt x="77446" y="259179"/>
                  </a:cubicBezTo>
                  <a:cubicBezTo>
                    <a:pt x="77446" y="253896"/>
                    <a:pt x="81729" y="249685"/>
                    <a:pt x="86939" y="249685"/>
                  </a:cubicBezTo>
                  <a:close/>
                  <a:moveTo>
                    <a:pt x="165457" y="248686"/>
                  </a:moveTo>
                  <a:cubicBezTo>
                    <a:pt x="169097" y="248686"/>
                    <a:pt x="172309" y="250542"/>
                    <a:pt x="174165" y="253326"/>
                  </a:cubicBezTo>
                  <a:cubicBezTo>
                    <a:pt x="175307" y="254967"/>
                    <a:pt x="175950" y="257037"/>
                    <a:pt x="175950" y="259179"/>
                  </a:cubicBezTo>
                  <a:cubicBezTo>
                    <a:pt x="175950" y="261320"/>
                    <a:pt x="175307" y="263390"/>
                    <a:pt x="174165" y="265032"/>
                  </a:cubicBezTo>
                  <a:cubicBezTo>
                    <a:pt x="172238" y="267816"/>
                    <a:pt x="169026" y="269672"/>
                    <a:pt x="165457" y="269814"/>
                  </a:cubicBezTo>
                  <a:cubicBezTo>
                    <a:pt x="164672" y="269814"/>
                    <a:pt x="164029" y="269743"/>
                    <a:pt x="163315" y="269600"/>
                  </a:cubicBezTo>
                  <a:cubicBezTo>
                    <a:pt x="161317" y="269172"/>
                    <a:pt x="159461" y="268173"/>
                    <a:pt x="158033" y="266745"/>
                  </a:cubicBezTo>
                  <a:cubicBezTo>
                    <a:pt x="157534" y="266245"/>
                    <a:pt x="157105" y="265746"/>
                    <a:pt x="156748" y="265175"/>
                  </a:cubicBezTo>
                  <a:cubicBezTo>
                    <a:pt x="156035" y="264033"/>
                    <a:pt x="155464" y="262748"/>
                    <a:pt x="155178" y="261392"/>
                  </a:cubicBezTo>
                  <a:cubicBezTo>
                    <a:pt x="155035" y="260678"/>
                    <a:pt x="154964" y="259964"/>
                    <a:pt x="154964" y="259250"/>
                  </a:cubicBezTo>
                  <a:cubicBezTo>
                    <a:pt x="154964" y="258465"/>
                    <a:pt x="155035" y="257823"/>
                    <a:pt x="155178" y="257109"/>
                  </a:cubicBezTo>
                  <a:cubicBezTo>
                    <a:pt x="155464" y="255681"/>
                    <a:pt x="155963" y="254468"/>
                    <a:pt x="156748" y="253326"/>
                  </a:cubicBezTo>
                  <a:cubicBezTo>
                    <a:pt x="157105" y="252755"/>
                    <a:pt x="157534" y="252255"/>
                    <a:pt x="158033" y="251755"/>
                  </a:cubicBezTo>
                  <a:cubicBezTo>
                    <a:pt x="159461" y="250328"/>
                    <a:pt x="161245" y="249328"/>
                    <a:pt x="163315" y="248900"/>
                  </a:cubicBezTo>
                  <a:cubicBezTo>
                    <a:pt x="164029" y="248757"/>
                    <a:pt x="164743" y="248686"/>
                    <a:pt x="165457" y="248686"/>
                  </a:cubicBezTo>
                  <a:close/>
                  <a:moveTo>
                    <a:pt x="322349" y="246259"/>
                  </a:moveTo>
                  <a:cubicBezTo>
                    <a:pt x="324990" y="246259"/>
                    <a:pt x="327489" y="247116"/>
                    <a:pt x="329559" y="248472"/>
                  </a:cubicBezTo>
                  <a:cubicBezTo>
                    <a:pt x="332913" y="250827"/>
                    <a:pt x="335198" y="254753"/>
                    <a:pt x="335198" y="259179"/>
                  </a:cubicBezTo>
                  <a:cubicBezTo>
                    <a:pt x="335198" y="263604"/>
                    <a:pt x="332985" y="267530"/>
                    <a:pt x="329559" y="269886"/>
                  </a:cubicBezTo>
                  <a:cubicBezTo>
                    <a:pt x="327489" y="271313"/>
                    <a:pt x="324990" y="272098"/>
                    <a:pt x="322349" y="272098"/>
                  </a:cubicBezTo>
                  <a:cubicBezTo>
                    <a:pt x="321493" y="272098"/>
                    <a:pt x="320636" y="271956"/>
                    <a:pt x="319780" y="271813"/>
                  </a:cubicBezTo>
                  <a:cubicBezTo>
                    <a:pt x="313927" y="270599"/>
                    <a:pt x="309501" y="265389"/>
                    <a:pt x="309501" y="259179"/>
                  </a:cubicBezTo>
                  <a:cubicBezTo>
                    <a:pt x="309501" y="252969"/>
                    <a:pt x="313927" y="247758"/>
                    <a:pt x="319780" y="246545"/>
                  </a:cubicBezTo>
                  <a:cubicBezTo>
                    <a:pt x="320565" y="246330"/>
                    <a:pt x="321493" y="246259"/>
                    <a:pt x="322349" y="246259"/>
                  </a:cubicBezTo>
                  <a:close/>
                  <a:moveTo>
                    <a:pt x="400795" y="244903"/>
                  </a:moveTo>
                  <a:cubicBezTo>
                    <a:pt x="408718" y="244903"/>
                    <a:pt x="415071" y="251327"/>
                    <a:pt x="415071" y="259179"/>
                  </a:cubicBezTo>
                  <a:cubicBezTo>
                    <a:pt x="415071" y="267031"/>
                    <a:pt x="408647" y="273455"/>
                    <a:pt x="400795" y="273455"/>
                  </a:cubicBezTo>
                  <a:cubicBezTo>
                    <a:pt x="392943" y="273455"/>
                    <a:pt x="386519" y="267031"/>
                    <a:pt x="386519" y="259179"/>
                  </a:cubicBezTo>
                  <a:cubicBezTo>
                    <a:pt x="386519" y="251256"/>
                    <a:pt x="392943" y="244903"/>
                    <a:pt x="400795" y="244903"/>
                  </a:cubicBezTo>
                  <a:close/>
                  <a:moveTo>
                    <a:pt x="557687" y="241691"/>
                  </a:moveTo>
                  <a:cubicBezTo>
                    <a:pt x="567323" y="241691"/>
                    <a:pt x="575175" y="249543"/>
                    <a:pt x="575175" y="259179"/>
                  </a:cubicBezTo>
                  <a:cubicBezTo>
                    <a:pt x="575175" y="268815"/>
                    <a:pt x="567323" y="276667"/>
                    <a:pt x="557687" y="276667"/>
                  </a:cubicBezTo>
                  <a:cubicBezTo>
                    <a:pt x="548051" y="276667"/>
                    <a:pt x="540199" y="268815"/>
                    <a:pt x="540199" y="259179"/>
                  </a:cubicBezTo>
                  <a:cubicBezTo>
                    <a:pt x="540199" y="249543"/>
                    <a:pt x="548051" y="241691"/>
                    <a:pt x="557687" y="241691"/>
                  </a:cubicBezTo>
                  <a:close/>
                  <a:moveTo>
                    <a:pt x="636061" y="239764"/>
                  </a:moveTo>
                  <a:cubicBezTo>
                    <a:pt x="642771" y="239764"/>
                    <a:pt x="648695" y="243190"/>
                    <a:pt x="652193" y="248330"/>
                  </a:cubicBezTo>
                  <a:cubicBezTo>
                    <a:pt x="654263" y="251399"/>
                    <a:pt x="655476" y="255182"/>
                    <a:pt x="655476" y="259179"/>
                  </a:cubicBezTo>
                  <a:cubicBezTo>
                    <a:pt x="655476" y="263177"/>
                    <a:pt x="654263" y="266960"/>
                    <a:pt x="652193" y="270029"/>
                  </a:cubicBezTo>
                  <a:cubicBezTo>
                    <a:pt x="648695" y="275168"/>
                    <a:pt x="642842" y="278594"/>
                    <a:pt x="636061" y="278594"/>
                  </a:cubicBezTo>
                  <a:cubicBezTo>
                    <a:pt x="634705" y="278594"/>
                    <a:pt x="633420" y="278452"/>
                    <a:pt x="632135" y="278166"/>
                  </a:cubicBezTo>
                  <a:cubicBezTo>
                    <a:pt x="628352" y="277381"/>
                    <a:pt x="624997" y="275525"/>
                    <a:pt x="622356" y="272884"/>
                  </a:cubicBezTo>
                  <a:cubicBezTo>
                    <a:pt x="621500" y="272028"/>
                    <a:pt x="620715" y="271028"/>
                    <a:pt x="620001" y="270029"/>
                  </a:cubicBezTo>
                  <a:cubicBezTo>
                    <a:pt x="618573" y="267959"/>
                    <a:pt x="617574" y="265603"/>
                    <a:pt x="617074" y="263105"/>
                  </a:cubicBezTo>
                  <a:cubicBezTo>
                    <a:pt x="616789" y="261820"/>
                    <a:pt x="616646" y="260535"/>
                    <a:pt x="616646" y="259179"/>
                  </a:cubicBezTo>
                  <a:cubicBezTo>
                    <a:pt x="616646" y="257823"/>
                    <a:pt x="616789" y="256538"/>
                    <a:pt x="617074" y="255253"/>
                  </a:cubicBezTo>
                  <a:cubicBezTo>
                    <a:pt x="617574" y="252755"/>
                    <a:pt x="618573" y="250400"/>
                    <a:pt x="620001" y="248330"/>
                  </a:cubicBezTo>
                  <a:cubicBezTo>
                    <a:pt x="620715" y="247330"/>
                    <a:pt x="621500" y="246331"/>
                    <a:pt x="622356" y="245474"/>
                  </a:cubicBezTo>
                  <a:cubicBezTo>
                    <a:pt x="624926" y="242833"/>
                    <a:pt x="628352" y="240977"/>
                    <a:pt x="632135" y="240192"/>
                  </a:cubicBezTo>
                  <a:cubicBezTo>
                    <a:pt x="633420" y="239907"/>
                    <a:pt x="634705" y="239764"/>
                    <a:pt x="636061" y="239764"/>
                  </a:cubicBezTo>
                  <a:close/>
                  <a:moveTo>
                    <a:pt x="793025" y="235338"/>
                  </a:moveTo>
                  <a:cubicBezTo>
                    <a:pt x="797950" y="235338"/>
                    <a:pt x="802590" y="236837"/>
                    <a:pt x="806373" y="239407"/>
                  </a:cubicBezTo>
                  <a:cubicBezTo>
                    <a:pt x="812725" y="243689"/>
                    <a:pt x="816865" y="250970"/>
                    <a:pt x="816865" y="259179"/>
                  </a:cubicBezTo>
                  <a:cubicBezTo>
                    <a:pt x="816865" y="267387"/>
                    <a:pt x="812654" y="274597"/>
                    <a:pt x="806373" y="278951"/>
                  </a:cubicBezTo>
                  <a:cubicBezTo>
                    <a:pt x="802518" y="281521"/>
                    <a:pt x="797950" y="283020"/>
                    <a:pt x="793025" y="283020"/>
                  </a:cubicBezTo>
                  <a:cubicBezTo>
                    <a:pt x="791383" y="283020"/>
                    <a:pt x="789813" y="282805"/>
                    <a:pt x="788242" y="282520"/>
                  </a:cubicBezTo>
                  <a:cubicBezTo>
                    <a:pt x="777321" y="280307"/>
                    <a:pt x="769184" y="270671"/>
                    <a:pt x="769184" y="259179"/>
                  </a:cubicBezTo>
                  <a:cubicBezTo>
                    <a:pt x="769184" y="247687"/>
                    <a:pt x="777393" y="238050"/>
                    <a:pt x="788242" y="235838"/>
                  </a:cubicBezTo>
                  <a:cubicBezTo>
                    <a:pt x="789741" y="235481"/>
                    <a:pt x="791383" y="235338"/>
                    <a:pt x="793025" y="235338"/>
                  </a:cubicBezTo>
                  <a:close/>
                  <a:moveTo>
                    <a:pt x="871470" y="232768"/>
                  </a:moveTo>
                  <a:cubicBezTo>
                    <a:pt x="886032" y="232768"/>
                    <a:pt x="897881" y="244617"/>
                    <a:pt x="897881" y="259178"/>
                  </a:cubicBezTo>
                  <a:cubicBezTo>
                    <a:pt x="897881" y="273740"/>
                    <a:pt x="886032" y="285589"/>
                    <a:pt x="871470" y="285589"/>
                  </a:cubicBezTo>
                  <a:cubicBezTo>
                    <a:pt x="856909" y="285589"/>
                    <a:pt x="845060" y="273740"/>
                    <a:pt x="845060" y="259178"/>
                  </a:cubicBezTo>
                  <a:cubicBezTo>
                    <a:pt x="845060" y="244617"/>
                    <a:pt x="856909" y="232768"/>
                    <a:pt x="871470" y="232768"/>
                  </a:cubicBezTo>
                  <a:close/>
                  <a:moveTo>
                    <a:pt x="126198" y="209927"/>
                  </a:moveTo>
                  <a:cubicBezTo>
                    <a:pt x="131694" y="209927"/>
                    <a:pt x="136191" y="214424"/>
                    <a:pt x="136191" y="219920"/>
                  </a:cubicBezTo>
                  <a:cubicBezTo>
                    <a:pt x="136191" y="225416"/>
                    <a:pt x="131694" y="229913"/>
                    <a:pt x="126198" y="229913"/>
                  </a:cubicBezTo>
                  <a:cubicBezTo>
                    <a:pt x="120631" y="229913"/>
                    <a:pt x="116205" y="225416"/>
                    <a:pt x="116205" y="219920"/>
                  </a:cubicBezTo>
                  <a:cubicBezTo>
                    <a:pt x="116205" y="214353"/>
                    <a:pt x="120702" y="209927"/>
                    <a:pt x="126198" y="209927"/>
                  </a:cubicBezTo>
                  <a:close/>
                  <a:moveTo>
                    <a:pt x="204644" y="208856"/>
                  </a:moveTo>
                  <a:cubicBezTo>
                    <a:pt x="210782" y="208856"/>
                    <a:pt x="215708" y="213853"/>
                    <a:pt x="215708" y="219920"/>
                  </a:cubicBezTo>
                  <a:cubicBezTo>
                    <a:pt x="215708" y="226058"/>
                    <a:pt x="210782" y="230984"/>
                    <a:pt x="204644" y="230984"/>
                  </a:cubicBezTo>
                  <a:cubicBezTo>
                    <a:pt x="198505" y="230984"/>
                    <a:pt x="193580" y="225987"/>
                    <a:pt x="193580" y="219920"/>
                  </a:cubicBezTo>
                  <a:cubicBezTo>
                    <a:pt x="193580" y="213781"/>
                    <a:pt x="198577" y="208856"/>
                    <a:pt x="204644" y="208856"/>
                  </a:cubicBezTo>
                  <a:close/>
                  <a:moveTo>
                    <a:pt x="361536" y="206358"/>
                  </a:moveTo>
                  <a:cubicBezTo>
                    <a:pt x="369031" y="206358"/>
                    <a:pt x="375098" y="212425"/>
                    <a:pt x="375098" y="219920"/>
                  </a:cubicBezTo>
                  <a:cubicBezTo>
                    <a:pt x="375098" y="227415"/>
                    <a:pt x="369031" y="233482"/>
                    <a:pt x="361536" y="233482"/>
                  </a:cubicBezTo>
                  <a:cubicBezTo>
                    <a:pt x="354041" y="233482"/>
                    <a:pt x="347974" y="227415"/>
                    <a:pt x="347974" y="219920"/>
                  </a:cubicBezTo>
                  <a:cubicBezTo>
                    <a:pt x="347974" y="212425"/>
                    <a:pt x="354041" y="206358"/>
                    <a:pt x="361536" y="206358"/>
                  </a:cubicBezTo>
                  <a:close/>
                  <a:moveTo>
                    <a:pt x="440054" y="204930"/>
                  </a:moveTo>
                  <a:cubicBezTo>
                    <a:pt x="448334" y="204930"/>
                    <a:pt x="455043" y="211640"/>
                    <a:pt x="455043" y="219920"/>
                  </a:cubicBezTo>
                  <a:cubicBezTo>
                    <a:pt x="455043" y="228200"/>
                    <a:pt x="448262" y="234981"/>
                    <a:pt x="440054" y="234909"/>
                  </a:cubicBezTo>
                  <a:cubicBezTo>
                    <a:pt x="431774" y="234909"/>
                    <a:pt x="425064" y="228200"/>
                    <a:pt x="425064" y="219920"/>
                  </a:cubicBezTo>
                  <a:cubicBezTo>
                    <a:pt x="425064" y="211640"/>
                    <a:pt x="431774" y="204930"/>
                    <a:pt x="440054" y="204930"/>
                  </a:cubicBezTo>
                  <a:close/>
                  <a:moveTo>
                    <a:pt x="596946" y="201504"/>
                  </a:moveTo>
                  <a:cubicBezTo>
                    <a:pt x="607082" y="201504"/>
                    <a:pt x="615362" y="209713"/>
                    <a:pt x="615362" y="219920"/>
                  </a:cubicBezTo>
                  <a:cubicBezTo>
                    <a:pt x="615362" y="230127"/>
                    <a:pt x="607082" y="238407"/>
                    <a:pt x="596946" y="238336"/>
                  </a:cubicBezTo>
                  <a:cubicBezTo>
                    <a:pt x="586810" y="238336"/>
                    <a:pt x="578530" y="230127"/>
                    <a:pt x="578530" y="219920"/>
                  </a:cubicBezTo>
                  <a:cubicBezTo>
                    <a:pt x="578530" y="209784"/>
                    <a:pt x="586739" y="201504"/>
                    <a:pt x="596946" y="201504"/>
                  </a:cubicBezTo>
                  <a:close/>
                  <a:moveTo>
                    <a:pt x="675321" y="199506"/>
                  </a:moveTo>
                  <a:cubicBezTo>
                    <a:pt x="686598" y="199506"/>
                    <a:pt x="695735" y="208643"/>
                    <a:pt x="695735" y="219921"/>
                  </a:cubicBezTo>
                  <a:cubicBezTo>
                    <a:pt x="695735" y="231199"/>
                    <a:pt x="686598" y="240407"/>
                    <a:pt x="675321" y="240335"/>
                  </a:cubicBezTo>
                  <a:cubicBezTo>
                    <a:pt x="664043" y="240335"/>
                    <a:pt x="654906" y="231199"/>
                    <a:pt x="654906" y="219921"/>
                  </a:cubicBezTo>
                  <a:cubicBezTo>
                    <a:pt x="654906" y="208643"/>
                    <a:pt x="664043" y="199506"/>
                    <a:pt x="675321" y="199506"/>
                  </a:cubicBezTo>
                  <a:close/>
                  <a:moveTo>
                    <a:pt x="832283" y="194866"/>
                  </a:moveTo>
                  <a:cubicBezTo>
                    <a:pt x="846131" y="194866"/>
                    <a:pt x="857337" y="206073"/>
                    <a:pt x="857337" y="219920"/>
                  </a:cubicBezTo>
                  <a:cubicBezTo>
                    <a:pt x="857337" y="233768"/>
                    <a:pt x="846059" y="245046"/>
                    <a:pt x="832283" y="245046"/>
                  </a:cubicBezTo>
                  <a:cubicBezTo>
                    <a:pt x="818436" y="245046"/>
                    <a:pt x="807229" y="233768"/>
                    <a:pt x="807229" y="219920"/>
                  </a:cubicBezTo>
                  <a:cubicBezTo>
                    <a:pt x="807229" y="206073"/>
                    <a:pt x="818436" y="194866"/>
                    <a:pt x="832283" y="194866"/>
                  </a:cubicBezTo>
                  <a:close/>
                  <a:moveTo>
                    <a:pt x="165529" y="170240"/>
                  </a:moveTo>
                  <a:cubicBezTo>
                    <a:pt x="169169" y="170240"/>
                    <a:pt x="172381" y="172096"/>
                    <a:pt x="174237" y="174880"/>
                  </a:cubicBezTo>
                  <a:cubicBezTo>
                    <a:pt x="175379" y="176521"/>
                    <a:pt x="176022" y="178591"/>
                    <a:pt x="176022" y="180733"/>
                  </a:cubicBezTo>
                  <a:cubicBezTo>
                    <a:pt x="176022" y="182160"/>
                    <a:pt x="175665" y="183517"/>
                    <a:pt x="175165" y="184801"/>
                  </a:cubicBezTo>
                  <a:cubicBezTo>
                    <a:pt x="174879" y="185444"/>
                    <a:pt x="174523" y="186015"/>
                    <a:pt x="174166" y="186586"/>
                  </a:cubicBezTo>
                  <a:cubicBezTo>
                    <a:pt x="173737" y="187157"/>
                    <a:pt x="173309" y="187657"/>
                    <a:pt x="173024" y="188299"/>
                  </a:cubicBezTo>
                  <a:cubicBezTo>
                    <a:pt x="171096" y="190226"/>
                    <a:pt x="168527" y="191368"/>
                    <a:pt x="165600" y="191368"/>
                  </a:cubicBezTo>
                  <a:cubicBezTo>
                    <a:pt x="164815" y="191368"/>
                    <a:pt x="164173" y="191297"/>
                    <a:pt x="163459" y="191154"/>
                  </a:cubicBezTo>
                  <a:cubicBezTo>
                    <a:pt x="161460" y="190726"/>
                    <a:pt x="159604" y="189727"/>
                    <a:pt x="158177" y="188299"/>
                  </a:cubicBezTo>
                  <a:cubicBezTo>
                    <a:pt x="157677" y="187799"/>
                    <a:pt x="157249" y="187300"/>
                    <a:pt x="156892" y="186729"/>
                  </a:cubicBezTo>
                  <a:cubicBezTo>
                    <a:pt x="156464" y="186158"/>
                    <a:pt x="156178" y="185587"/>
                    <a:pt x="155893" y="184944"/>
                  </a:cubicBezTo>
                  <a:cubicBezTo>
                    <a:pt x="155607" y="184302"/>
                    <a:pt x="155393" y="183659"/>
                    <a:pt x="155250" y="182946"/>
                  </a:cubicBezTo>
                  <a:cubicBezTo>
                    <a:pt x="155107" y="182232"/>
                    <a:pt x="155036" y="181518"/>
                    <a:pt x="155036" y="180804"/>
                  </a:cubicBezTo>
                  <a:cubicBezTo>
                    <a:pt x="155036" y="180019"/>
                    <a:pt x="155107" y="179377"/>
                    <a:pt x="155250" y="178663"/>
                  </a:cubicBezTo>
                  <a:cubicBezTo>
                    <a:pt x="155536" y="177235"/>
                    <a:pt x="156035" y="176022"/>
                    <a:pt x="156820" y="174880"/>
                  </a:cubicBezTo>
                  <a:cubicBezTo>
                    <a:pt x="157177" y="174309"/>
                    <a:pt x="157606" y="173809"/>
                    <a:pt x="158105" y="173309"/>
                  </a:cubicBezTo>
                  <a:cubicBezTo>
                    <a:pt x="159533" y="171882"/>
                    <a:pt x="161317" y="170882"/>
                    <a:pt x="163387" y="170454"/>
                  </a:cubicBezTo>
                  <a:cubicBezTo>
                    <a:pt x="164101" y="170311"/>
                    <a:pt x="164815" y="170240"/>
                    <a:pt x="165529" y="170240"/>
                  </a:cubicBezTo>
                  <a:close/>
                  <a:moveTo>
                    <a:pt x="243903" y="169098"/>
                  </a:moveTo>
                  <a:cubicBezTo>
                    <a:pt x="250327" y="169098"/>
                    <a:pt x="255538" y="174309"/>
                    <a:pt x="255538" y="180733"/>
                  </a:cubicBezTo>
                  <a:cubicBezTo>
                    <a:pt x="255538" y="182303"/>
                    <a:pt x="255181" y="183874"/>
                    <a:pt x="254610" y="185230"/>
                  </a:cubicBezTo>
                  <a:cubicBezTo>
                    <a:pt x="253967" y="186657"/>
                    <a:pt x="253182" y="187871"/>
                    <a:pt x="252111" y="188942"/>
                  </a:cubicBezTo>
                  <a:cubicBezTo>
                    <a:pt x="250041" y="191083"/>
                    <a:pt x="247115" y="192368"/>
                    <a:pt x="243903" y="192368"/>
                  </a:cubicBezTo>
                  <a:cubicBezTo>
                    <a:pt x="240691" y="192368"/>
                    <a:pt x="237764" y="191012"/>
                    <a:pt x="235694" y="188942"/>
                  </a:cubicBezTo>
                  <a:cubicBezTo>
                    <a:pt x="234624" y="187871"/>
                    <a:pt x="233767" y="186586"/>
                    <a:pt x="233196" y="185230"/>
                  </a:cubicBezTo>
                  <a:cubicBezTo>
                    <a:pt x="232625" y="183874"/>
                    <a:pt x="232268" y="182303"/>
                    <a:pt x="232268" y="180733"/>
                  </a:cubicBezTo>
                  <a:cubicBezTo>
                    <a:pt x="232268" y="174309"/>
                    <a:pt x="237479" y="169098"/>
                    <a:pt x="243903" y="169098"/>
                  </a:cubicBezTo>
                  <a:close/>
                  <a:moveTo>
                    <a:pt x="400795" y="166385"/>
                  </a:moveTo>
                  <a:cubicBezTo>
                    <a:pt x="408718" y="166385"/>
                    <a:pt x="415071" y="172809"/>
                    <a:pt x="415071" y="180661"/>
                  </a:cubicBezTo>
                  <a:cubicBezTo>
                    <a:pt x="415071" y="182660"/>
                    <a:pt x="414642" y="184515"/>
                    <a:pt x="413929" y="186229"/>
                  </a:cubicBezTo>
                  <a:cubicBezTo>
                    <a:pt x="413215" y="187942"/>
                    <a:pt x="412144" y="189512"/>
                    <a:pt x="410859" y="190797"/>
                  </a:cubicBezTo>
                  <a:cubicBezTo>
                    <a:pt x="408290" y="193438"/>
                    <a:pt x="404721" y="195008"/>
                    <a:pt x="400795" y="195008"/>
                  </a:cubicBezTo>
                  <a:cubicBezTo>
                    <a:pt x="396869" y="195008"/>
                    <a:pt x="393300" y="193366"/>
                    <a:pt x="390730" y="190797"/>
                  </a:cubicBezTo>
                  <a:cubicBezTo>
                    <a:pt x="389446" y="189441"/>
                    <a:pt x="388375" y="187942"/>
                    <a:pt x="387661" y="186229"/>
                  </a:cubicBezTo>
                  <a:cubicBezTo>
                    <a:pt x="386947" y="184515"/>
                    <a:pt x="386519" y="182660"/>
                    <a:pt x="386519" y="180661"/>
                  </a:cubicBezTo>
                  <a:cubicBezTo>
                    <a:pt x="386519" y="172738"/>
                    <a:pt x="392943" y="166385"/>
                    <a:pt x="400795" y="166385"/>
                  </a:cubicBezTo>
                  <a:close/>
                  <a:moveTo>
                    <a:pt x="479098" y="164815"/>
                  </a:moveTo>
                  <a:cubicBezTo>
                    <a:pt x="484594" y="164815"/>
                    <a:pt x="489376" y="167599"/>
                    <a:pt x="492232" y="171810"/>
                  </a:cubicBezTo>
                  <a:cubicBezTo>
                    <a:pt x="493945" y="174380"/>
                    <a:pt x="494944" y="177378"/>
                    <a:pt x="494944" y="180661"/>
                  </a:cubicBezTo>
                  <a:cubicBezTo>
                    <a:pt x="494944" y="182803"/>
                    <a:pt x="494516" y="184873"/>
                    <a:pt x="493731" y="186800"/>
                  </a:cubicBezTo>
                  <a:cubicBezTo>
                    <a:pt x="493374" y="187799"/>
                    <a:pt x="492874" y="188656"/>
                    <a:pt x="492303" y="189512"/>
                  </a:cubicBezTo>
                  <a:cubicBezTo>
                    <a:pt x="491732" y="190369"/>
                    <a:pt x="491090" y="191154"/>
                    <a:pt x="490304" y="191939"/>
                  </a:cubicBezTo>
                  <a:cubicBezTo>
                    <a:pt x="487449" y="194794"/>
                    <a:pt x="483452" y="196579"/>
                    <a:pt x="479098" y="196579"/>
                  </a:cubicBezTo>
                  <a:cubicBezTo>
                    <a:pt x="477956" y="196579"/>
                    <a:pt x="476885" y="196436"/>
                    <a:pt x="475886" y="196222"/>
                  </a:cubicBezTo>
                  <a:cubicBezTo>
                    <a:pt x="472816" y="195651"/>
                    <a:pt x="470033" y="194081"/>
                    <a:pt x="467891" y="191939"/>
                  </a:cubicBezTo>
                  <a:cubicBezTo>
                    <a:pt x="467177" y="191225"/>
                    <a:pt x="466535" y="190440"/>
                    <a:pt x="465964" y="189584"/>
                  </a:cubicBezTo>
                  <a:cubicBezTo>
                    <a:pt x="465393" y="188727"/>
                    <a:pt x="464965" y="187799"/>
                    <a:pt x="464536" y="186871"/>
                  </a:cubicBezTo>
                  <a:cubicBezTo>
                    <a:pt x="464108" y="185872"/>
                    <a:pt x="463823" y="184873"/>
                    <a:pt x="463608" y="183873"/>
                  </a:cubicBezTo>
                  <a:cubicBezTo>
                    <a:pt x="463466" y="182803"/>
                    <a:pt x="463323" y="181732"/>
                    <a:pt x="463323" y="180661"/>
                  </a:cubicBezTo>
                  <a:cubicBezTo>
                    <a:pt x="463323" y="179519"/>
                    <a:pt x="463394" y="178449"/>
                    <a:pt x="463608" y="177449"/>
                  </a:cubicBezTo>
                  <a:cubicBezTo>
                    <a:pt x="464037" y="175379"/>
                    <a:pt x="464822" y="173523"/>
                    <a:pt x="465964" y="171810"/>
                  </a:cubicBezTo>
                  <a:cubicBezTo>
                    <a:pt x="466535" y="170954"/>
                    <a:pt x="467177" y="170168"/>
                    <a:pt x="467891" y="169455"/>
                  </a:cubicBezTo>
                  <a:cubicBezTo>
                    <a:pt x="470033" y="167313"/>
                    <a:pt x="472816" y="165814"/>
                    <a:pt x="475886" y="165172"/>
                  </a:cubicBezTo>
                  <a:cubicBezTo>
                    <a:pt x="476956" y="164958"/>
                    <a:pt x="478027" y="164815"/>
                    <a:pt x="479098" y="164815"/>
                  </a:cubicBezTo>
                  <a:close/>
                  <a:moveTo>
                    <a:pt x="636061" y="161317"/>
                  </a:moveTo>
                  <a:cubicBezTo>
                    <a:pt x="642771" y="161317"/>
                    <a:pt x="648695" y="164743"/>
                    <a:pt x="652193" y="169883"/>
                  </a:cubicBezTo>
                  <a:cubicBezTo>
                    <a:pt x="654263" y="172952"/>
                    <a:pt x="655476" y="176735"/>
                    <a:pt x="655476" y="180732"/>
                  </a:cubicBezTo>
                  <a:cubicBezTo>
                    <a:pt x="655476" y="183445"/>
                    <a:pt x="654977" y="185943"/>
                    <a:pt x="653977" y="188298"/>
                  </a:cubicBezTo>
                  <a:cubicBezTo>
                    <a:pt x="653478" y="189441"/>
                    <a:pt x="652907" y="190583"/>
                    <a:pt x="652193" y="191582"/>
                  </a:cubicBezTo>
                  <a:cubicBezTo>
                    <a:pt x="651479" y="192581"/>
                    <a:pt x="650694" y="193581"/>
                    <a:pt x="649766" y="194437"/>
                  </a:cubicBezTo>
                  <a:cubicBezTo>
                    <a:pt x="646268" y="198006"/>
                    <a:pt x="641415" y="200148"/>
                    <a:pt x="636061" y="200148"/>
                  </a:cubicBezTo>
                  <a:cubicBezTo>
                    <a:pt x="634705" y="200148"/>
                    <a:pt x="633420" y="200005"/>
                    <a:pt x="632135" y="199719"/>
                  </a:cubicBezTo>
                  <a:cubicBezTo>
                    <a:pt x="628352" y="198934"/>
                    <a:pt x="624997" y="197078"/>
                    <a:pt x="622356" y="194437"/>
                  </a:cubicBezTo>
                  <a:cubicBezTo>
                    <a:pt x="621500" y="193581"/>
                    <a:pt x="620715" y="192581"/>
                    <a:pt x="620001" y="191582"/>
                  </a:cubicBezTo>
                  <a:cubicBezTo>
                    <a:pt x="619287" y="190583"/>
                    <a:pt x="618716" y="189441"/>
                    <a:pt x="618216" y="188298"/>
                  </a:cubicBezTo>
                  <a:cubicBezTo>
                    <a:pt x="617717" y="187156"/>
                    <a:pt x="617360" y="185943"/>
                    <a:pt x="617074" y="184658"/>
                  </a:cubicBezTo>
                  <a:cubicBezTo>
                    <a:pt x="616789" y="183373"/>
                    <a:pt x="616646" y="182088"/>
                    <a:pt x="616646" y="180732"/>
                  </a:cubicBezTo>
                  <a:cubicBezTo>
                    <a:pt x="616646" y="179376"/>
                    <a:pt x="616789" y="178091"/>
                    <a:pt x="617074" y="176806"/>
                  </a:cubicBezTo>
                  <a:cubicBezTo>
                    <a:pt x="617574" y="174308"/>
                    <a:pt x="618573" y="171953"/>
                    <a:pt x="620001" y="169883"/>
                  </a:cubicBezTo>
                  <a:cubicBezTo>
                    <a:pt x="620715" y="168883"/>
                    <a:pt x="621500" y="167884"/>
                    <a:pt x="622356" y="167027"/>
                  </a:cubicBezTo>
                  <a:cubicBezTo>
                    <a:pt x="624926" y="164386"/>
                    <a:pt x="628352" y="162530"/>
                    <a:pt x="632135" y="161745"/>
                  </a:cubicBezTo>
                  <a:cubicBezTo>
                    <a:pt x="633420" y="161460"/>
                    <a:pt x="634705" y="161317"/>
                    <a:pt x="636061" y="161317"/>
                  </a:cubicBezTo>
                  <a:close/>
                  <a:moveTo>
                    <a:pt x="714579" y="159247"/>
                  </a:moveTo>
                  <a:cubicBezTo>
                    <a:pt x="726428" y="159247"/>
                    <a:pt x="736064" y="168883"/>
                    <a:pt x="736064" y="180732"/>
                  </a:cubicBezTo>
                  <a:cubicBezTo>
                    <a:pt x="736064" y="183659"/>
                    <a:pt x="735422" y="186514"/>
                    <a:pt x="734351" y="189084"/>
                  </a:cubicBezTo>
                  <a:cubicBezTo>
                    <a:pt x="733281" y="191653"/>
                    <a:pt x="731710" y="193937"/>
                    <a:pt x="729854" y="195936"/>
                  </a:cubicBezTo>
                  <a:cubicBezTo>
                    <a:pt x="726000" y="199791"/>
                    <a:pt x="720575" y="202218"/>
                    <a:pt x="714651" y="202218"/>
                  </a:cubicBezTo>
                  <a:cubicBezTo>
                    <a:pt x="708726" y="202218"/>
                    <a:pt x="703373" y="199862"/>
                    <a:pt x="699447" y="195936"/>
                  </a:cubicBezTo>
                  <a:cubicBezTo>
                    <a:pt x="697448" y="194009"/>
                    <a:pt x="695878" y="191653"/>
                    <a:pt x="694807" y="189084"/>
                  </a:cubicBezTo>
                  <a:cubicBezTo>
                    <a:pt x="693665" y="186514"/>
                    <a:pt x="693094" y="183730"/>
                    <a:pt x="693094" y="180732"/>
                  </a:cubicBezTo>
                  <a:cubicBezTo>
                    <a:pt x="693094" y="168883"/>
                    <a:pt x="702730" y="159247"/>
                    <a:pt x="714579" y="159247"/>
                  </a:cubicBezTo>
                  <a:close/>
                  <a:moveTo>
                    <a:pt x="871470" y="154322"/>
                  </a:moveTo>
                  <a:cubicBezTo>
                    <a:pt x="886032" y="154322"/>
                    <a:pt x="897881" y="166171"/>
                    <a:pt x="897881" y="180732"/>
                  </a:cubicBezTo>
                  <a:cubicBezTo>
                    <a:pt x="897881" y="184373"/>
                    <a:pt x="897167" y="187870"/>
                    <a:pt x="895811" y="191011"/>
                  </a:cubicBezTo>
                  <a:cubicBezTo>
                    <a:pt x="894455" y="194152"/>
                    <a:pt x="892527" y="197007"/>
                    <a:pt x="890172" y="199434"/>
                  </a:cubicBezTo>
                  <a:cubicBezTo>
                    <a:pt x="885389" y="204216"/>
                    <a:pt x="878751" y="207143"/>
                    <a:pt x="871470" y="207143"/>
                  </a:cubicBezTo>
                  <a:cubicBezTo>
                    <a:pt x="864118" y="207143"/>
                    <a:pt x="857551" y="204216"/>
                    <a:pt x="852769" y="199434"/>
                  </a:cubicBezTo>
                  <a:cubicBezTo>
                    <a:pt x="850413" y="197007"/>
                    <a:pt x="848486" y="194152"/>
                    <a:pt x="847130" y="191011"/>
                  </a:cubicBezTo>
                  <a:cubicBezTo>
                    <a:pt x="845774" y="187870"/>
                    <a:pt x="845060" y="184373"/>
                    <a:pt x="845060" y="180732"/>
                  </a:cubicBezTo>
                  <a:cubicBezTo>
                    <a:pt x="845060" y="166171"/>
                    <a:pt x="856909" y="154322"/>
                    <a:pt x="871470" y="154322"/>
                  </a:cubicBezTo>
                  <a:close/>
                  <a:moveTo>
                    <a:pt x="126198" y="131481"/>
                  </a:moveTo>
                  <a:cubicBezTo>
                    <a:pt x="131694" y="131481"/>
                    <a:pt x="136191" y="135978"/>
                    <a:pt x="136191" y="141474"/>
                  </a:cubicBezTo>
                  <a:cubicBezTo>
                    <a:pt x="136191" y="146970"/>
                    <a:pt x="131694" y="151467"/>
                    <a:pt x="126198" y="151467"/>
                  </a:cubicBezTo>
                  <a:cubicBezTo>
                    <a:pt x="120631" y="151467"/>
                    <a:pt x="116205" y="146970"/>
                    <a:pt x="116205" y="141474"/>
                  </a:cubicBezTo>
                  <a:cubicBezTo>
                    <a:pt x="116205" y="135907"/>
                    <a:pt x="120702" y="131481"/>
                    <a:pt x="126198" y="131481"/>
                  </a:cubicBezTo>
                  <a:close/>
                  <a:moveTo>
                    <a:pt x="204644" y="130410"/>
                  </a:moveTo>
                  <a:cubicBezTo>
                    <a:pt x="210782" y="130410"/>
                    <a:pt x="215708" y="135407"/>
                    <a:pt x="215708" y="141474"/>
                  </a:cubicBezTo>
                  <a:cubicBezTo>
                    <a:pt x="215708" y="147612"/>
                    <a:pt x="210782" y="152538"/>
                    <a:pt x="204644" y="152538"/>
                  </a:cubicBezTo>
                  <a:cubicBezTo>
                    <a:pt x="198505" y="152538"/>
                    <a:pt x="193580" y="147541"/>
                    <a:pt x="193580" y="141474"/>
                  </a:cubicBezTo>
                  <a:cubicBezTo>
                    <a:pt x="193580" y="135335"/>
                    <a:pt x="198577" y="130410"/>
                    <a:pt x="204644" y="130410"/>
                  </a:cubicBezTo>
                  <a:close/>
                  <a:moveTo>
                    <a:pt x="361536" y="127912"/>
                  </a:moveTo>
                  <a:cubicBezTo>
                    <a:pt x="369031" y="127912"/>
                    <a:pt x="375098" y="133979"/>
                    <a:pt x="375098" y="141474"/>
                  </a:cubicBezTo>
                  <a:cubicBezTo>
                    <a:pt x="375098" y="148969"/>
                    <a:pt x="369031" y="155036"/>
                    <a:pt x="361536" y="155036"/>
                  </a:cubicBezTo>
                  <a:cubicBezTo>
                    <a:pt x="354041" y="155036"/>
                    <a:pt x="347974" y="148969"/>
                    <a:pt x="347974" y="141474"/>
                  </a:cubicBezTo>
                  <a:cubicBezTo>
                    <a:pt x="347974" y="133979"/>
                    <a:pt x="354041" y="127912"/>
                    <a:pt x="361536" y="127912"/>
                  </a:cubicBezTo>
                  <a:close/>
                  <a:moveTo>
                    <a:pt x="440054" y="126484"/>
                  </a:moveTo>
                  <a:cubicBezTo>
                    <a:pt x="448334" y="126484"/>
                    <a:pt x="455043" y="133194"/>
                    <a:pt x="455043" y="141474"/>
                  </a:cubicBezTo>
                  <a:cubicBezTo>
                    <a:pt x="455043" y="149754"/>
                    <a:pt x="448262" y="156535"/>
                    <a:pt x="440054" y="156463"/>
                  </a:cubicBezTo>
                  <a:cubicBezTo>
                    <a:pt x="431774" y="156463"/>
                    <a:pt x="425064" y="149754"/>
                    <a:pt x="425064" y="141474"/>
                  </a:cubicBezTo>
                  <a:cubicBezTo>
                    <a:pt x="425064" y="133194"/>
                    <a:pt x="431774" y="126484"/>
                    <a:pt x="440054" y="126484"/>
                  </a:cubicBezTo>
                  <a:close/>
                  <a:moveTo>
                    <a:pt x="596946" y="123058"/>
                  </a:moveTo>
                  <a:cubicBezTo>
                    <a:pt x="607082" y="123058"/>
                    <a:pt x="615362" y="131267"/>
                    <a:pt x="615362" y="141474"/>
                  </a:cubicBezTo>
                  <a:cubicBezTo>
                    <a:pt x="615362" y="151681"/>
                    <a:pt x="607082" y="159890"/>
                    <a:pt x="596946" y="159890"/>
                  </a:cubicBezTo>
                  <a:cubicBezTo>
                    <a:pt x="586810" y="159890"/>
                    <a:pt x="578530" y="151681"/>
                    <a:pt x="578530" y="141474"/>
                  </a:cubicBezTo>
                  <a:cubicBezTo>
                    <a:pt x="578530" y="131338"/>
                    <a:pt x="586739" y="123058"/>
                    <a:pt x="596946" y="123058"/>
                  </a:cubicBezTo>
                  <a:close/>
                  <a:moveTo>
                    <a:pt x="675321" y="121059"/>
                  </a:moveTo>
                  <a:cubicBezTo>
                    <a:pt x="686598" y="121059"/>
                    <a:pt x="695735" y="130196"/>
                    <a:pt x="695735" y="141474"/>
                  </a:cubicBezTo>
                  <a:cubicBezTo>
                    <a:pt x="695735" y="152752"/>
                    <a:pt x="686598" y="161888"/>
                    <a:pt x="675321" y="161888"/>
                  </a:cubicBezTo>
                  <a:cubicBezTo>
                    <a:pt x="664043" y="161888"/>
                    <a:pt x="654906" y="152752"/>
                    <a:pt x="654906" y="141474"/>
                  </a:cubicBezTo>
                  <a:cubicBezTo>
                    <a:pt x="654906" y="130196"/>
                    <a:pt x="664043" y="121059"/>
                    <a:pt x="675321" y="121059"/>
                  </a:cubicBezTo>
                  <a:close/>
                  <a:moveTo>
                    <a:pt x="832283" y="116348"/>
                  </a:moveTo>
                  <a:cubicBezTo>
                    <a:pt x="846131" y="116348"/>
                    <a:pt x="857337" y="127626"/>
                    <a:pt x="857337" y="141474"/>
                  </a:cubicBezTo>
                  <a:cubicBezTo>
                    <a:pt x="857337" y="155321"/>
                    <a:pt x="846059" y="166599"/>
                    <a:pt x="832283" y="166528"/>
                  </a:cubicBezTo>
                  <a:cubicBezTo>
                    <a:pt x="818436" y="166528"/>
                    <a:pt x="807229" y="155321"/>
                    <a:pt x="807229" y="141474"/>
                  </a:cubicBezTo>
                  <a:cubicBezTo>
                    <a:pt x="807229" y="127555"/>
                    <a:pt x="818436" y="116348"/>
                    <a:pt x="832283" y="116348"/>
                  </a:cubicBezTo>
                  <a:close/>
                  <a:moveTo>
                    <a:pt x="910730" y="113636"/>
                  </a:moveTo>
                  <a:cubicBezTo>
                    <a:pt x="926076" y="113636"/>
                    <a:pt x="938496" y="126127"/>
                    <a:pt x="938496" y="141474"/>
                  </a:cubicBezTo>
                  <a:lnTo>
                    <a:pt x="930397" y="161004"/>
                  </a:lnTo>
                  <a:lnTo>
                    <a:pt x="949989" y="152895"/>
                  </a:lnTo>
                  <a:cubicBezTo>
                    <a:pt x="965335" y="152895"/>
                    <a:pt x="977755" y="165315"/>
                    <a:pt x="977755" y="180662"/>
                  </a:cubicBezTo>
                  <a:cubicBezTo>
                    <a:pt x="977755" y="184516"/>
                    <a:pt x="976970" y="188157"/>
                    <a:pt x="975542" y="191511"/>
                  </a:cubicBezTo>
                  <a:cubicBezTo>
                    <a:pt x="974115" y="194866"/>
                    <a:pt x="972045" y="197864"/>
                    <a:pt x="969618" y="200362"/>
                  </a:cubicBezTo>
                  <a:cubicBezTo>
                    <a:pt x="964621" y="205359"/>
                    <a:pt x="957698" y="208500"/>
                    <a:pt x="949989" y="208500"/>
                  </a:cubicBezTo>
                  <a:lnTo>
                    <a:pt x="930410" y="200383"/>
                  </a:lnTo>
                  <a:lnTo>
                    <a:pt x="938496" y="219920"/>
                  </a:lnTo>
                  <a:cubicBezTo>
                    <a:pt x="938496" y="235266"/>
                    <a:pt x="926005" y="247758"/>
                    <a:pt x="910730" y="247758"/>
                  </a:cubicBezTo>
                  <a:cubicBezTo>
                    <a:pt x="895383" y="247758"/>
                    <a:pt x="882963" y="235266"/>
                    <a:pt x="882963" y="219920"/>
                  </a:cubicBezTo>
                  <a:cubicBezTo>
                    <a:pt x="882963" y="204573"/>
                    <a:pt x="895383" y="192153"/>
                    <a:pt x="910730" y="192153"/>
                  </a:cubicBezTo>
                  <a:lnTo>
                    <a:pt x="930281" y="200246"/>
                  </a:lnTo>
                  <a:lnTo>
                    <a:pt x="924435" y="191511"/>
                  </a:lnTo>
                  <a:cubicBezTo>
                    <a:pt x="923007" y="188157"/>
                    <a:pt x="922222" y="184516"/>
                    <a:pt x="922222" y="180662"/>
                  </a:cubicBezTo>
                  <a:lnTo>
                    <a:pt x="930295" y="161159"/>
                  </a:lnTo>
                  <a:lnTo>
                    <a:pt x="910730" y="169241"/>
                  </a:lnTo>
                  <a:cubicBezTo>
                    <a:pt x="895383" y="169241"/>
                    <a:pt x="882963" y="156821"/>
                    <a:pt x="882963" y="141474"/>
                  </a:cubicBezTo>
                  <a:cubicBezTo>
                    <a:pt x="882963" y="126056"/>
                    <a:pt x="895383" y="113636"/>
                    <a:pt x="910730" y="113636"/>
                  </a:cubicBezTo>
                  <a:close/>
                  <a:moveTo>
                    <a:pt x="86939" y="92793"/>
                  </a:moveTo>
                  <a:cubicBezTo>
                    <a:pt x="92222" y="92793"/>
                    <a:pt x="96433" y="97076"/>
                    <a:pt x="96433" y="102286"/>
                  </a:cubicBezTo>
                  <a:cubicBezTo>
                    <a:pt x="96433" y="107497"/>
                    <a:pt x="92222" y="111709"/>
                    <a:pt x="86939" y="111780"/>
                  </a:cubicBezTo>
                  <a:cubicBezTo>
                    <a:pt x="81657" y="111780"/>
                    <a:pt x="77446" y="107497"/>
                    <a:pt x="77446" y="102286"/>
                  </a:cubicBezTo>
                  <a:cubicBezTo>
                    <a:pt x="77446" y="97004"/>
                    <a:pt x="81729" y="92793"/>
                    <a:pt x="86939" y="92793"/>
                  </a:cubicBezTo>
                  <a:close/>
                  <a:moveTo>
                    <a:pt x="165457" y="91794"/>
                  </a:moveTo>
                  <a:cubicBezTo>
                    <a:pt x="169097" y="91794"/>
                    <a:pt x="172309" y="93650"/>
                    <a:pt x="174165" y="96434"/>
                  </a:cubicBezTo>
                  <a:cubicBezTo>
                    <a:pt x="175307" y="98075"/>
                    <a:pt x="175950" y="100145"/>
                    <a:pt x="175950" y="102287"/>
                  </a:cubicBezTo>
                  <a:cubicBezTo>
                    <a:pt x="175950" y="104428"/>
                    <a:pt x="175307" y="106498"/>
                    <a:pt x="174165" y="108140"/>
                  </a:cubicBezTo>
                  <a:cubicBezTo>
                    <a:pt x="172238" y="110924"/>
                    <a:pt x="169026" y="112780"/>
                    <a:pt x="165457" y="112922"/>
                  </a:cubicBezTo>
                  <a:cubicBezTo>
                    <a:pt x="164672" y="112922"/>
                    <a:pt x="164029" y="112851"/>
                    <a:pt x="163315" y="112708"/>
                  </a:cubicBezTo>
                  <a:cubicBezTo>
                    <a:pt x="161317" y="112280"/>
                    <a:pt x="159461" y="111281"/>
                    <a:pt x="158033" y="109853"/>
                  </a:cubicBezTo>
                  <a:cubicBezTo>
                    <a:pt x="157534" y="109353"/>
                    <a:pt x="157105" y="108854"/>
                    <a:pt x="156748" y="108283"/>
                  </a:cubicBezTo>
                  <a:cubicBezTo>
                    <a:pt x="156035" y="107141"/>
                    <a:pt x="155464" y="105856"/>
                    <a:pt x="155178" y="104500"/>
                  </a:cubicBezTo>
                  <a:cubicBezTo>
                    <a:pt x="155035" y="103786"/>
                    <a:pt x="154964" y="103072"/>
                    <a:pt x="154964" y="102358"/>
                  </a:cubicBezTo>
                  <a:cubicBezTo>
                    <a:pt x="154964" y="101573"/>
                    <a:pt x="155035" y="100931"/>
                    <a:pt x="155178" y="100217"/>
                  </a:cubicBezTo>
                  <a:cubicBezTo>
                    <a:pt x="155464" y="98789"/>
                    <a:pt x="155963" y="97576"/>
                    <a:pt x="156748" y="96434"/>
                  </a:cubicBezTo>
                  <a:cubicBezTo>
                    <a:pt x="157105" y="95863"/>
                    <a:pt x="157534" y="95363"/>
                    <a:pt x="158033" y="94863"/>
                  </a:cubicBezTo>
                  <a:cubicBezTo>
                    <a:pt x="159461" y="93436"/>
                    <a:pt x="161245" y="92436"/>
                    <a:pt x="163315" y="92008"/>
                  </a:cubicBezTo>
                  <a:cubicBezTo>
                    <a:pt x="164029" y="91865"/>
                    <a:pt x="164743" y="91794"/>
                    <a:pt x="165457" y="91794"/>
                  </a:cubicBezTo>
                  <a:close/>
                  <a:moveTo>
                    <a:pt x="322349" y="89367"/>
                  </a:moveTo>
                  <a:cubicBezTo>
                    <a:pt x="324990" y="89367"/>
                    <a:pt x="327489" y="90224"/>
                    <a:pt x="329559" y="91580"/>
                  </a:cubicBezTo>
                  <a:cubicBezTo>
                    <a:pt x="332913" y="93935"/>
                    <a:pt x="335198" y="97861"/>
                    <a:pt x="335198" y="102287"/>
                  </a:cubicBezTo>
                  <a:cubicBezTo>
                    <a:pt x="335198" y="106712"/>
                    <a:pt x="332985" y="110638"/>
                    <a:pt x="329559" y="112994"/>
                  </a:cubicBezTo>
                  <a:cubicBezTo>
                    <a:pt x="327489" y="114421"/>
                    <a:pt x="324990" y="115206"/>
                    <a:pt x="322349" y="115206"/>
                  </a:cubicBezTo>
                  <a:cubicBezTo>
                    <a:pt x="321493" y="115206"/>
                    <a:pt x="320636" y="115064"/>
                    <a:pt x="319780" y="114921"/>
                  </a:cubicBezTo>
                  <a:cubicBezTo>
                    <a:pt x="313927" y="113707"/>
                    <a:pt x="309501" y="108497"/>
                    <a:pt x="309501" y="102287"/>
                  </a:cubicBezTo>
                  <a:cubicBezTo>
                    <a:pt x="309501" y="96077"/>
                    <a:pt x="313927" y="90866"/>
                    <a:pt x="319780" y="89653"/>
                  </a:cubicBezTo>
                  <a:cubicBezTo>
                    <a:pt x="320565" y="89438"/>
                    <a:pt x="321493" y="89367"/>
                    <a:pt x="322349" y="89367"/>
                  </a:cubicBezTo>
                  <a:close/>
                  <a:moveTo>
                    <a:pt x="400795" y="88011"/>
                  </a:moveTo>
                  <a:cubicBezTo>
                    <a:pt x="408718" y="88011"/>
                    <a:pt x="415071" y="94435"/>
                    <a:pt x="415071" y="102287"/>
                  </a:cubicBezTo>
                  <a:cubicBezTo>
                    <a:pt x="415071" y="110139"/>
                    <a:pt x="408647" y="116563"/>
                    <a:pt x="400795" y="116563"/>
                  </a:cubicBezTo>
                  <a:cubicBezTo>
                    <a:pt x="392943" y="116563"/>
                    <a:pt x="386519" y="110139"/>
                    <a:pt x="386519" y="102287"/>
                  </a:cubicBezTo>
                  <a:cubicBezTo>
                    <a:pt x="386519" y="94364"/>
                    <a:pt x="392943" y="88011"/>
                    <a:pt x="400795" y="88011"/>
                  </a:cubicBezTo>
                  <a:close/>
                  <a:moveTo>
                    <a:pt x="557687" y="84798"/>
                  </a:moveTo>
                  <a:cubicBezTo>
                    <a:pt x="567323" y="84798"/>
                    <a:pt x="575175" y="92650"/>
                    <a:pt x="575175" y="102286"/>
                  </a:cubicBezTo>
                  <a:cubicBezTo>
                    <a:pt x="575175" y="111922"/>
                    <a:pt x="567323" y="119774"/>
                    <a:pt x="557687" y="119774"/>
                  </a:cubicBezTo>
                  <a:cubicBezTo>
                    <a:pt x="548051" y="119774"/>
                    <a:pt x="540199" y="111922"/>
                    <a:pt x="540199" y="102286"/>
                  </a:cubicBezTo>
                  <a:cubicBezTo>
                    <a:pt x="540199" y="92650"/>
                    <a:pt x="548051" y="84798"/>
                    <a:pt x="557687" y="84798"/>
                  </a:cubicBezTo>
                  <a:close/>
                  <a:moveTo>
                    <a:pt x="636061" y="82871"/>
                  </a:moveTo>
                  <a:cubicBezTo>
                    <a:pt x="642771" y="82871"/>
                    <a:pt x="648695" y="86297"/>
                    <a:pt x="652193" y="91437"/>
                  </a:cubicBezTo>
                  <a:cubicBezTo>
                    <a:pt x="654263" y="94506"/>
                    <a:pt x="655476" y="98289"/>
                    <a:pt x="655476" y="102286"/>
                  </a:cubicBezTo>
                  <a:cubicBezTo>
                    <a:pt x="655476" y="106284"/>
                    <a:pt x="654263" y="110067"/>
                    <a:pt x="652193" y="113136"/>
                  </a:cubicBezTo>
                  <a:cubicBezTo>
                    <a:pt x="648695" y="118275"/>
                    <a:pt x="642842" y="121702"/>
                    <a:pt x="636061" y="121702"/>
                  </a:cubicBezTo>
                  <a:cubicBezTo>
                    <a:pt x="634705" y="121702"/>
                    <a:pt x="633420" y="121559"/>
                    <a:pt x="632135" y="121273"/>
                  </a:cubicBezTo>
                  <a:cubicBezTo>
                    <a:pt x="628352" y="120488"/>
                    <a:pt x="624997" y="118632"/>
                    <a:pt x="622356" y="115991"/>
                  </a:cubicBezTo>
                  <a:cubicBezTo>
                    <a:pt x="621500" y="115135"/>
                    <a:pt x="620715" y="114135"/>
                    <a:pt x="620001" y="113136"/>
                  </a:cubicBezTo>
                  <a:cubicBezTo>
                    <a:pt x="618573" y="111066"/>
                    <a:pt x="617574" y="108710"/>
                    <a:pt x="617074" y="106212"/>
                  </a:cubicBezTo>
                  <a:cubicBezTo>
                    <a:pt x="616789" y="104927"/>
                    <a:pt x="616646" y="103642"/>
                    <a:pt x="616646" y="102286"/>
                  </a:cubicBezTo>
                  <a:cubicBezTo>
                    <a:pt x="616646" y="100930"/>
                    <a:pt x="616789" y="99645"/>
                    <a:pt x="617074" y="98360"/>
                  </a:cubicBezTo>
                  <a:cubicBezTo>
                    <a:pt x="617574" y="95862"/>
                    <a:pt x="618573" y="93507"/>
                    <a:pt x="620001" y="91437"/>
                  </a:cubicBezTo>
                  <a:cubicBezTo>
                    <a:pt x="620715" y="90437"/>
                    <a:pt x="621500" y="89438"/>
                    <a:pt x="622356" y="88581"/>
                  </a:cubicBezTo>
                  <a:cubicBezTo>
                    <a:pt x="624926" y="85940"/>
                    <a:pt x="628352" y="84084"/>
                    <a:pt x="632135" y="83299"/>
                  </a:cubicBezTo>
                  <a:cubicBezTo>
                    <a:pt x="633420" y="83014"/>
                    <a:pt x="634705" y="82871"/>
                    <a:pt x="636061" y="82871"/>
                  </a:cubicBezTo>
                  <a:close/>
                  <a:moveTo>
                    <a:pt x="793025" y="78446"/>
                  </a:moveTo>
                  <a:cubicBezTo>
                    <a:pt x="797950" y="78446"/>
                    <a:pt x="802590" y="79945"/>
                    <a:pt x="806373" y="82515"/>
                  </a:cubicBezTo>
                  <a:cubicBezTo>
                    <a:pt x="812725" y="86797"/>
                    <a:pt x="816865" y="94078"/>
                    <a:pt x="816865" y="102287"/>
                  </a:cubicBezTo>
                  <a:cubicBezTo>
                    <a:pt x="816865" y="110495"/>
                    <a:pt x="812654" y="117776"/>
                    <a:pt x="806373" y="122059"/>
                  </a:cubicBezTo>
                  <a:cubicBezTo>
                    <a:pt x="802518" y="124629"/>
                    <a:pt x="797950" y="126128"/>
                    <a:pt x="793025" y="126128"/>
                  </a:cubicBezTo>
                  <a:cubicBezTo>
                    <a:pt x="791383" y="126128"/>
                    <a:pt x="789813" y="125913"/>
                    <a:pt x="788242" y="125628"/>
                  </a:cubicBezTo>
                  <a:cubicBezTo>
                    <a:pt x="777321" y="123415"/>
                    <a:pt x="769184" y="113779"/>
                    <a:pt x="769184" y="102287"/>
                  </a:cubicBezTo>
                  <a:cubicBezTo>
                    <a:pt x="769184" y="90795"/>
                    <a:pt x="777393" y="81158"/>
                    <a:pt x="788242" y="78946"/>
                  </a:cubicBezTo>
                  <a:cubicBezTo>
                    <a:pt x="789741" y="78589"/>
                    <a:pt x="791383" y="78446"/>
                    <a:pt x="793025" y="78446"/>
                  </a:cubicBezTo>
                  <a:close/>
                  <a:moveTo>
                    <a:pt x="871470" y="75876"/>
                  </a:moveTo>
                  <a:cubicBezTo>
                    <a:pt x="886032" y="75876"/>
                    <a:pt x="897881" y="87725"/>
                    <a:pt x="897881" y="102286"/>
                  </a:cubicBezTo>
                  <a:cubicBezTo>
                    <a:pt x="897881" y="116848"/>
                    <a:pt x="886032" y="128697"/>
                    <a:pt x="871470" y="128697"/>
                  </a:cubicBezTo>
                  <a:cubicBezTo>
                    <a:pt x="856909" y="128697"/>
                    <a:pt x="845060" y="116848"/>
                    <a:pt x="845060" y="102286"/>
                  </a:cubicBezTo>
                  <a:cubicBezTo>
                    <a:pt x="845060" y="87725"/>
                    <a:pt x="856909" y="75876"/>
                    <a:pt x="871470" y="75876"/>
                  </a:cubicBezTo>
                  <a:close/>
                  <a:moveTo>
                    <a:pt x="47753" y="54034"/>
                  </a:moveTo>
                  <a:cubicBezTo>
                    <a:pt x="52749" y="54034"/>
                    <a:pt x="56747" y="58031"/>
                    <a:pt x="56747" y="63028"/>
                  </a:cubicBezTo>
                  <a:cubicBezTo>
                    <a:pt x="56747" y="68024"/>
                    <a:pt x="52749" y="72022"/>
                    <a:pt x="47753" y="72022"/>
                  </a:cubicBezTo>
                  <a:cubicBezTo>
                    <a:pt x="42756" y="72022"/>
                    <a:pt x="38759" y="68024"/>
                    <a:pt x="38759" y="63028"/>
                  </a:cubicBezTo>
                  <a:cubicBezTo>
                    <a:pt x="38759" y="58031"/>
                    <a:pt x="42756" y="54034"/>
                    <a:pt x="47753" y="54034"/>
                  </a:cubicBezTo>
                  <a:close/>
                  <a:moveTo>
                    <a:pt x="126198" y="53035"/>
                  </a:moveTo>
                  <a:cubicBezTo>
                    <a:pt x="131694" y="53035"/>
                    <a:pt x="136191" y="57532"/>
                    <a:pt x="136191" y="63028"/>
                  </a:cubicBezTo>
                  <a:cubicBezTo>
                    <a:pt x="136191" y="68524"/>
                    <a:pt x="131694" y="73021"/>
                    <a:pt x="126198" y="73021"/>
                  </a:cubicBezTo>
                  <a:cubicBezTo>
                    <a:pt x="120631" y="73021"/>
                    <a:pt x="116205" y="68524"/>
                    <a:pt x="116205" y="63028"/>
                  </a:cubicBezTo>
                  <a:cubicBezTo>
                    <a:pt x="116205" y="57461"/>
                    <a:pt x="120702" y="53035"/>
                    <a:pt x="126198" y="53035"/>
                  </a:cubicBezTo>
                  <a:close/>
                  <a:moveTo>
                    <a:pt x="283162" y="50822"/>
                  </a:moveTo>
                  <a:cubicBezTo>
                    <a:pt x="289872" y="50822"/>
                    <a:pt x="295368" y="56247"/>
                    <a:pt x="295368" y="63028"/>
                  </a:cubicBezTo>
                  <a:cubicBezTo>
                    <a:pt x="295368" y="69809"/>
                    <a:pt x="289872" y="75305"/>
                    <a:pt x="283162" y="75234"/>
                  </a:cubicBezTo>
                  <a:cubicBezTo>
                    <a:pt x="276452" y="75234"/>
                    <a:pt x="270956" y="69809"/>
                    <a:pt x="270956" y="63028"/>
                  </a:cubicBezTo>
                  <a:cubicBezTo>
                    <a:pt x="270956" y="56318"/>
                    <a:pt x="276381" y="50822"/>
                    <a:pt x="283162" y="50822"/>
                  </a:cubicBezTo>
                  <a:close/>
                  <a:moveTo>
                    <a:pt x="361536" y="49466"/>
                  </a:moveTo>
                  <a:cubicBezTo>
                    <a:pt x="369031" y="49466"/>
                    <a:pt x="375098" y="55533"/>
                    <a:pt x="375098" y="63028"/>
                  </a:cubicBezTo>
                  <a:cubicBezTo>
                    <a:pt x="375098" y="70523"/>
                    <a:pt x="369031" y="76590"/>
                    <a:pt x="361536" y="76590"/>
                  </a:cubicBezTo>
                  <a:cubicBezTo>
                    <a:pt x="354041" y="76590"/>
                    <a:pt x="347974" y="70523"/>
                    <a:pt x="347974" y="63028"/>
                  </a:cubicBezTo>
                  <a:cubicBezTo>
                    <a:pt x="347974" y="55533"/>
                    <a:pt x="354041" y="49466"/>
                    <a:pt x="361536" y="49466"/>
                  </a:cubicBezTo>
                  <a:close/>
                  <a:moveTo>
                    <a:pt x="518428" y="46396"/>
                  </a:moveTo>
                  <a:cubicBezTo>
                    <a:pt x="527636" y="46396"/>
                    <a:pt x="535060" y="53819"/>
                    <a:pt x="535060" y="63027"/>
                  </a:cubicBezTo>
                  <a:cubicBezTo>
                    <a:pt x="535060" y="72235"/>
                    <a:pt x="527636" y="79730"/>
                    <a:pt x="518428" y="79659"/>
                  </a:cubicBezTo>
                  <a:cubicBezTo>
                    <a:pt x="509220" y="79659"/>
                    <a:pt x="501797" y="72235"/>
                    <a:pt x="501797" y="63027"/>
                  </a:cubicBezTo>
                  <a:cubicBezTo>
                    <a:pt x="501797" y="53819"/>
                    <a:pt x="509220" y="46396"/>
                    <a:pt x="518428" y="46396"/>
                  </a:cubicBezTo>
                  <a:close/>
                  <a:moveTo>
                    <a:pt x="596946" y="44612"/>
                  </a:moveTo>
                  <a:cubicBezTo>
                    <a:pt x="607082" y="44612"/>
                    <a:pt x="615362" y="52821"/>
                    <a:pt x="615362" y="63028"/>
                  </a:cubicBezTo>
                  <a:cubicBezTo>
                    <a:pt x="615362" y="73235"/>
                    <a:pt x="607082" y="81515"/>
                    <a:pt x="596946" y="81444"/>
                  </a:cubicBezTo>
                  <a:cubicBezTo>
                    <a:pt x="586810" y="81444"/>
                    <a:pt x="578530" y="73235"/>
                    <a:pt x="578530" y="63028"/>
                  </a:cubicBezTo>
                  <a:cubicBezTo>
                    <a:pt x="578530" y="52892"/>
                    <a:pt x="586739" y="44612"/>
                    <a:pt x="596946" y="44612"/>
                  </a:cubicBezTo>
                  <a:close/>
                  <a:moveTo>
                    <a:pt x="753766" y="40400"/>
                  </a:moveTo>
                  <a:cubicBezTo>
                    <a:pt x="766258" y="40400"/>
                    <a:pt x="776394" y="50536"/>
                    <a:pt x="776394" y="63027"/>
                  </a:cubicBezTo>
                  <a:cubicBezTo>
                    <a:pt x="776394" y="75519"/>
                    <a:pt x="766258" y="85726"/>
                    <a:pt x="753766" y="85655"/>
                  </a:cubicBezTo>
                  <a:cubicBezTo>
                    <a:pt x="741275" y="85655"/>
                    <a:pt x="731139" y="75519"/>
                    <a:pt x="731139" y="63027"/>
                  </a:cubicBezTo>
                  <a:cubicBezTo>
                    <a:pt x="731139" y="50536"/>
                    <a:pt x="741275" y="40400"/>
                    <a:pt x="753766" y="40400"/>
                  </a:cubicBezTo>
                  <a:close/>
                  <a:moveTo>
                    <a:pt x="832283" y="37973"/>
                  </a:moveTo>
                  <a:cubicBezTo>
                    <a:pt x="846131" y="37973"/>
                    <a:pt x="857337" y="49180"/>
                    <a:pt x="857337" y="63027"/>
                  </a:cubicBezTo>
                  <a:cubicBezTo>
                    <a:pt x="857337" y="76875"/>
                    <a:pt x="846059" y="88153"/>
                    <a:pt x="832283" y="88153"/>
                  </a:cubicBezTo>
                  <a:cubicBezTo>
                    <a:pt x="818436" y="88153"/>
                    <a:pt x="807229" y="76875"/>
                    <a:pt x="807229" y="63027"/>
                  </a:cubicBezTo>
                  <a:cubicBezTo>
                    <a:pt x="807229" y="49180"/>
                    <a:pt x="818436" y="37973"/>
                    <a:pt x="832283" y="37973"/>
                  </a:cubicBezTo>
                  <a:close/>
                  <a:moveTo>
                    <a:pt x="8566" y="15275"/>
                  </a:moveTo>
                  <a:cubicBezTo>
                    <a:pt x="11492" y="15275"/>
                    <a:pt x="14062" y="16774"/>
                    <a:pt x="15632" y="19058"/>
                  </a:cubicBezTo>
                  <a:cubicBezTo>
                    <a:pt x="16489" y="20414"/>
                    <a:pt x="17060" y="22056"/>
                    <a:pt x="17060" y="23841"/>
                  </a:cubicBezTo>
                  <a:cubicBezTo>
                    <a:pt x="17060" y="24412"/>
                    <a:pt x="17060" y="24983"/>
                    <a:pt x="16917" y="25554"/>
                  </a:cubicBezTo>
                  <a:cubicBezTo>
                    <a:pt x="16703" y="26696"/>
                    <a:pt x="16275" y="27695"/>
                    <a:pt x="15632" y="28623"/>
                  </a:cubicBezTo>
                  <a:cubicBezTo>
                    <a:pt x="14062" y="30907"/>
                    <a:pt x="11492" y="32406"/>
                    <a:pt x="8566" y="32406"/>
                  </a:cubicBezTo>
                  <a:cubicBezTo>
                    <a:pt x="7923" y="32406"/>
                    <a:pt x="7352" y="32335"/>
                    <a:pt x="6852" y="32192"/>
                  </a:cubicBezTo>
                  <a:cubicBezTo>
                    <a:pt x="5139" y="31835"/>
                    <a:pt x="3640" y="30979"/>
                    <a:pt x="2498" y="29836"/>
                  </a:cubicBezTo>
                  <a:cubicBezTo>
                    <a:pt x="2141" y="29480"/>
                    <a:pt x="1784" y="29051"/>
                    <a:pt x="1428" y="28623"/>
                  </a:cubicBezTo>
                  <a:cubicBezTo>
                    <a:pt x="785" y="27695"/>
                    <a:pt x="357" y="26696"/>
                    <a:pt x="143" y="25554"/>
                  </a:cubicBezTo>
                  <a:cubicBezTo>
                    <a:pt x="71" y="24983"/>
                    <a:pt x="0" y="24412"/>
                    <a:pt x="0" y="23841"/>
                  </a:cubicBezTo>
                  <a:cubicBezTo>
                    <a:pt x="0" y="23270"/>
                    <a:pt x="71" y="22627"/>
                    <a:pt x="143" y="22127"/>
                  </a:cubicBezTo>
                  <a:cubicBezTo>
                    <a:pt x="428" y="20985"/>
                    <a:pt x="857" y="19986"/>
                    <a:pt x="1428" y="19058"/>
                  </a:cubicBezTo>
                  <a:cubicBezTo>
                    <a:pt x="1784" y="18630"/>
                    <a:pt x="2141" y="18202"/>
                    <a:pt x="2498" y="17773"/>
                  </a:cubicBezTo>
                  <a:cubicBezTo>
                    <a:pt x="3640" y="16631"/>
                    <a:pt x="5139" y="15775"/>
                    <a:pt x="6852" y="15418"/>
                  </a:cubicBezTo>
                  <a:cubicBezTo>
                    <a:pt x="7423" y="15346"/>
                    <a:pt x="7994" y="15275"/>
                    <a:pt x="8566" y="15275"/>
                  </a:cubicBezTo>
                  <a:close/>
                  <a:moveTo>
                    <a:pt x="87011" y="14347"/>
                  </a:moveTo>
                  <a:cubicBezTo>
                    <a:pt x="92294" y="14347"/>
                    <a:pt x="96505" y="18630"/>
                    <a:pt x="96505" y="23840"/>
                  </a:cubicBezTo>
                  <a:cubicBezTo>
                    <a:pt x="96505" y="24483"/>
                    <a:pt x="96434" y="25125"/>
                    <a:pt x="96291" y="25768"/>
                  </a:cubicBezTo>
                  <a:cubicBezTo>
                    <a:pt x="95363" y="30051"/>
                    <a:pt x="91580" y="33263"/>
                    <a:pt x="87011" y="33334"/>
                  </a:cubicBezTo>
                  <a:cubicBezTo>
                    <a:pt x="82443" y="33334"/>
                    <a:pt x="78589" y="30051"/>
                    <a:pt x="77732" y="25768"/>
                  </a:cubicBezTo>
                  <a:cubicBezTo>
                    <a:pt x="77589" y="25125"/>
                    <a:pt x="77518" y="24483"/>
                    <a:pt x="77518" y="23840"/>
                  </a:cubicBezTo>
                  <a:cubicBezTo>
                    <a:pt x="77518" y="18558"/>
                    <a:pt x="81801" y="14347"/>
                    <a:pt x="87011" y="14347"/>
                  </a:cubicBezTo>
                  <a:close/>
                  <a:moveTo>
                    <a:pt x="243832" y="12205"/>
                  </a:moveTo>
                  <a:cubicBezTo>
                    <a:pt x="250256" y="12205"/>
                    <a:pt x="255467" y="17416"/>
                    <a:pt x="255467" y="23840"/>
                  </a:cubicBezTo>
                  <a:cubicBezTo>
                    <a:pt x="255467" y="24625"/>
                    <a:pt x="255395" y="25410"/>
                    <a:pt x="255253" y="26195"/>
                  </a:cubicBezTo>
                  <a:cubicBezTo>
                    <a:pt x="254182" y="31477"/>
                    <a:pt x="249471" y="35475"/>
                    <a:pt x="243832" y="35475"/>
                  </a:cubicBezTo>
                  <a:cubicBezTo>
                    <a:pt x="238193" y="35475"/>
                    <a:pt x="233482" y="31477"/>
                    <a:pt x="232411" y="26195"/>
                  </a:cubicBezTo>
                  <a:cubicBezTo>
                    <a:pt x="232268" y="25410"/>
                    <a:pt x="232197" y="24625"/>
                    <a:pt x="232197" y="23840"/>
                  </a:cubicBezTo>
                  <a:cubicBezTo>
                    <a:pt x="232197" y="17416"/>
                    <a:pt x="237408" y="12205"/>
                    <a:pt x="243832" y="12205"/>
                  </a:cubicBezTo>
                  <a:close/>
                  <a:moveTo>
                    <a:pt x="322349" y="10921"/>
                  </a:moveTo>
                  <a:cubicBezTo>
                    <a:pt x="324990" y="10921"/>
                    <a:pt x="327489" y="11778"/>
                    <a:pt x="329559" y="13134"/>
                  </a:cubicBezTo>
                  <a:cubicBezTo>
                    <a:pt x="332913" y="15489"/>
                    <a:pt x="335198" y="19415"/>
                    <a:pt x="335198" y="23841"/>
                  </a:cubicBezTo>
                  <a:cubicBezTo>
                    <a:pt x="335198" y="24697"/>
                    <a:pt x="335055" y="25554"/>
                    <a:pt x="334912" y="26410"/>
                  </a:cubicBezTo>
                  <a:cubicBezTo>
                    <a:pt x="334270" y="29765"/>
                    <a:pt x="332271" y="32620"/>
                    <a:pt x="329559" y="34476"/>
                  </a:cubicBezTo>
                  <a:cubicBezTo>
                    <a:pt x="327489" y="35904"/>
                    <a:pt x="324990" y="36689"/>
                    <a:pt x="322349" y="36689"/>
                  </a:cubicBezTo>
                  <a:cubicBezTo>
                    <a:pt x="321493" y="36689"/>
                    <a:pt x="320636" y="36546"/>
                    <a:pt x="319780" y="36404"/>
                  </a:cubicBezTo>
                  <a:cubicBezTo>
                    <a:pt x="314783" y="35404"/>
                    <a:pt x="310786" y="31407"/>
                    <a:pt x="309787" y="26410"/>
                  </a:cubicBezTo>
                  <a:cubicBezTo>
                    <a:pt x="309572" y="25625"/>
                    <a:pt x="309501" y="24697"/>
                    <a:pt x="309501" y="23841"/>
                  </a:cubicBezTo>
                  <a:cubicBezTo>
                    <a:pt x="309501" y="17631"/>
                    <a:pt x="313927" y="12420"/>
                    <a:pt x="319780" y="11207"/>
                  </a:cubicBezTo>
                  <a:cubicBezTo>
                    <a:pt x="320565" y="10992"/>
                    <a:pt x="321493" y="10921"/>
                    <a:pt x="322349" y="10921"/>
                  </a:cubicBezTo>
                  <a:close/>
                  <a:moveTo>
                    <a:pt x="479098" y="7994"/>
                  </a:moveTo>
                  <a:cubicBezTo>
                    <a:pt x="484594" y="7994"/>
                    <a:pt x="489376" y="10778"/>
                    <a:pt x="492232" y="14989"/>
                  </a:cubicBezTo>
                  <a:cubicBezTo>
                    <a:pt x="493945" y="17559"/>
                    <a:pt x="494944" y="20557"/>
                    <a:pt x="494944" y="23840"/>
                  </a:cubicBezTo>
                  <a:cubicBezTo>
                    <a:pt x="494944" y="24982"/>
                    <a:pt x="494873" y="26053"/>
                    <a:pt x="494659" y="27052"/>
                  </a:cubicBezTo>
                  <a:cubicBezTo>
                    <a:pt x="494230" y="29122"/>
                    <a:pt x="493445" y="30978"/>
                    <a:pt x="492303" y="32691"/>
                  </a:cubicBezTo>
                  <a:cubicBezTo>
                    <a:pt x="489519" y="36903"/>
                    <a:pt x="484665" y="39615"/>
                    <a:pt x="479098" y="39615"/>
                  </a:cubicBezTo>
                  <a:cubicBezTo>
                    <a:pt x="477956" y="39615"/>
                    <a:pt x="476885" y="39472"/>
                    <a:pt x="475886" y="39258"/>
                  </a:cubicBezTo>
                  <a:cubicBezTo>
                    <a:pt x="472816" y="38687"/>
                    <a:pt x="470033" y="37117"/>
                    <a:pt x="467891" y="34975"/>
                  </a:cubicBezTo>
                  <a:cubicBezTo>
                    <a:pt x="467177" y="34262"/>
                    <a:pt x="466535" y="33477"/>
                    <a:pt x="465964" y="32620"/>
                  </a:cubicBezTo>
                  <a:cubicBezTo>
                    <a:pt x="464822" y="30978"/>
                    <a:pt x="464037" y="29051"/>
                    <a:pt x="463608" y="26981"/>
                  </a:cubicBezTo>
                  <a:cubicBezTo>
                    <a:pt x="463466" y="25910"/>
                    <a:pt x="463323" y="24911"/>
                    <a:pt x="463323" y="23769"/>
                  </a:cubicBezTo>
                  <a:cubicBezTo>
                    <a:pt x="463323" y="22627"/>
                    <a:pt x="463394" y="21556"/>
                    <a:pt x="463608" y="20557"/>
                  </a:cubicBezTo>
                  <a:cubicBezTo>
                    <a:pt x="464037" y="18487"/>
                    <a:pt x="464822" y="16631"/>
                    <a:pt x="465964" y="14918"/>
                  </a:cubicBezTo>
                  <a:cubicBezTo>
                    <a:pt x="466535" y="14061"/>
                    <a:pt x="467177" y="13276"/>
                    <a:pt x="467891" y="12562"/>
                  </a:cubicBezTo>
                  <a:cubicBezTo>
                    <a:pt x="470033" y="10421"/>
                    <a:pt x="472816" y="8922"/>
                    <a:pt x="475886" y="8280"/>
                  </a:cubicBezTo>
                  <a:cubicBezTo>
                    <a:pt x="476956" y="8137"/>
                    <a:pt x="478027" y="7994"/>
                    <a:pt x="479098" y="7994"/>
                  </a:cubicBezTo>
                  <a:close/>
                  <a:moveTo>
                    <a:pt x="557687" y="6352"/>
                  </a:moveTo>
                  <a:cubicBezTo>
                    <a:pt x="567323" y="6352"/>
                    <a:pt x="575175" y="14204"/>
                    <a:pt x="575175" y="23840"/>
                  </a:cubicBezTo>
                  <a:cubicBezTo>
                    <a:pt x="575175" y="24982"/>
                    <a:pt x="575032" y="26196"/>
                    <a:pt x="574818" y="27338"/>
                  </a:cubicBezTo>
                  <a:cubicBezTo>
                    <a:pt x="573176" y="35332"/>
                    <a:pt x="566110" y="41328"/>
                    <a:pt x="557687" y="41328"/>
                  </a:cubicBezTo>
                  <a:cubicBezTo>
                    <a:pt x="549264" y="41328"/>
                    <a:pt x="542198" y="35332"/>
                    <a:pt x="540556" y="27338"/>
                  </a:cubicBezTo>
                  <a:cubicBezTo>
                    <a:pt x="540342" y="26196"/>
                    <a:pt x="540199" y="25053"/>
                    <a:pt x="540199" y="23840"/>
                  </a:cubicBezTo>
                  <a:cubicBezTo>
                    <a:pt x="540199" y="14204"/>
                    <a:pt x="548051" y="6352"/>
                    <a:pt x="557687" y="6352"/>
                  </a:cubicBezTo>
                  <a:close/>
                  <a:moveTo>
                    <a:pt x="714579" y="2284"/>
                  </a:moveTo>
                  <a:cubicBezTo>
                    <a:pt x="726428" y="2284"/>
                    <a:pt x="736064" y="11920"/>
                    <a:pt x="736064" y="23769"/>
                  </a:cubicBezTo>
                  <a:cubicBezTo>
                    <a:pt x="736064" y="25268"/>
                    <a:pt x="735922" y="26696"/>
                    <a:pt x="735636" y="28123"/>
                  </a:cubicBezTo>
                  <a:cubicBezTo>
                    <a:pt x="733638" y="37974"/>
                    <a:pt x="724929" y="45326"/>
                    <a:pt x="714579" y="45326"/>
                  </a:cubicBezTo>
                  <a:cubicBezTo>
                    <a:pt x="704229" y="45326"/>
                    <a:pt x="695521" y="37902"/>
                    <a:pt x="693522" y="28123"/>
                  </a:cubicBezTo>
                  <a:cubicBezTo>
                    <a:pt x="693237" y="26696"/>
                    <a:pt x="693094" y="25268"/>
                    <a:pt x="693094" y="23769"/>
                  </a:cubicBezTo>
                  <a:cubicBezTo>
                    <a:pt x="693094" y="11920"/>
                    <a:pt x="702730" y="2284"/>
                    <a:pt x="714579" y="2284"/>
                  </a:cubicBezTo>
                  <a:close/>
                  <a:moveTo>
                    <a:pt x="793025" y="0"/>
                  </a:moveTo>
                  <a:cubicBezTo>
                    <a:pt x="797950" y="0"/>
                    <a:pt x="802518" y="1499"/>
                    <a:pt x="806373" y="4069"/>
                  </a:cubicBezTo>
                  <a:cubicBezTo>
                    <a:pt x="812725" y="8351"/>
                    <a:pt x="816865" y="15632"/>
                    <a:pt x="816865" y="23841"/>
                  </a:cubicBezTo>
                  <a:cubicBezTo>
                    <a:pt x="816865" y="25483"/>
                    <a:pt x="816651" y="27053"/>
                    <a:pt x="816366" y="28623"/>
                  </a:cubicBezTo>
                  <a:cubicBezTo>
                    <a:pt x="815081" y="34833"/>
                    <a:pt x="811369" y="40187"/>
                    <a:pt x="806373" y="43613"/>
                  </a:cubicBezTo>
                  <a:cubicBezTo>
                    <a:pt x="802518" y="46183"/>
                    <a:pt x="797950" y="47682"/>
                    <a:pt x="793025" y="47682"/>
                  </a:cubicBezTo>
                  <a:cubicBezTo>
                    <a:pt x="791383" y="47682"/>
                    <a:pt x="789813" y="47467"/>
                    <a:pt x="788242" y="47182"/>
                  </a:cubicBezTo>
                  <a:cubicBezTo>
                    <a:pt x="778892" y="45255"/>
                    <a:pt x="771611" y="37903"/>
                    <a:pt x="769684" y="28623"/>
                  </a:cubicBezTo>
                  <a:cubicBezTo>
                    <a:pt x="769327" y="27124"/>
                    <a:pt x="769184" y="25483"/>
                    <a:pt x="769184" y="23841"/>
                  </a:cubicBezTo>
                  <a:cubicBezTo>
                    <a:pt x="769184" y="12349"/>
                    <a:pt x="777393" y="2712"/>
                    <a:pt x="788242" y="500"/>
                  </a:cubicBezTo>
                  <a:cubicBezTo>
                    <a:pt x="789741" y="143"/>
                    <a:pt x="791383" y="0"/>
                    <a:pt x="793025" y="0"/>
                  </a:cubicBezTo>
                  <a:close/>
                </a:path>
              </a:pathLst>
            </a:custGeom>
            <a:gradFill>
              <a:gsLst>
                <a:gs pos="100000">
                  <a:schemeClr val="accent1">
                    <a:lumMod val="75000"/>
                    <a:alpha val="0"/>
                  </a:schemeClr>
                </a:gs>
                <a:gs pos="34000">
                  <a:schemeClr val="accent1">
                    <a:lumMod val="75000"/>
                  </a:schemeClr>
                </a:gs>
              </a:gsLst>
              <a:lin ang="10800000" scaled="0"/>
            </a:gradFill>
            <a:ln w="709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5" name="文本框 24"/>
            <p:cNvSpPr txBox="1"/>
            <p:nvPr/>
          </p:nvSpPr>
          <p:spPr bwMode="auto">
            <a:xfrm>
              <a:off x="9312092" y="4237926"/>
              <a:ext cx="590550" cy="561975"/>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rPr>
                <a:t>3.</a:t>
              </a:r>
              <a:endPar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grpSp>
        <p:nvGrpSpPr>
          <p:cNvPr id="11" name="组合 10"/>
          <p:cNvGrpSpPr/>
          <p:nvPr/>
        </p:nvGrpSpPr>
        <p:grpSpPr>
          <a:xfrm>
            <a:off x="1775783" y="3997897"/>
            <a:ext cx="3322187" cy="760995"/>
            <a:chOff x="2245683" y="5257102"/>
            <a:chExt cx="3322187" cy="760995"/>
          </a:xfrm>
        </p:grpSpPr>
        <p:sp>
          <p:nvSpPr>
            <p:cNvPr id="26" name="圆角矩形 25"/>
            <p:cNvSpPr/>
            <p:nvPr/>
          </p:nvSpPr>
          <p:spPr bwMode="auto">
            <a:xfrm>
              <a:off x="2245683" y="5257102"/>
              <a:ext cx="3322187" cy="760995"/>
            </a:xfrm>
            <a:prstGeom prst="roundRect">
              <a:avLst>
                <a:gd name="adj" fmla="val 50000"/>
              </a:avLst>
            </a:prstGeom>
            <a:solidFill>
              <a:schemeClr val="bg1"/>
            </a:solidFill>
            <a:ln w="25400">
              <a:gradFill flip="none" rotWithShape="1">
                <a:gsLst>
                  <a:gs pos="25000">
                    <a:srgbClr val="92D050">
                      <a:alpha val="0"/>
                    </a:srgbClr>
                  </a:gs>
                  <a:gs pos="100000">
                    <a:srgbClr val="92D050"/>
                  </a:gs>
                </a:gsLst>
                <a:lin ang="5400000" scaled="1"/>
                <a:tileRect/>
              </a:gradFill>
            </a:ln>
            <a:effectLst>
              <a:outerShdw blurRad="304800" dist="152400" dir="2700000" sx="96000" sy="96000" algn="tl" rotWithShape="0">
                <a:srgbClr val="92D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7" name="文本框 26"/>
            <p:cNvSpPr txBox="1"/>
            <p:nvPr/>
          </p:nvSpPr>
          <p:spPr bwMode="auto">
            <a:xfrm>
              <a:off x="3880173" y="5411407"/>
              <a:ext cx="1601470" cy="584835"/>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cap="none" spc="0" normalizeH="0" baseline="0" dirty="0">
                  <a:latin typeface="楷体" panose="02010609060101010101" charset="-122"/>
                  <a:ea typeface="楷体" panose="02010609060101010101" charset="-122"/>
                  <a:sym typeface="思源黑体 CN Normal" panose="020B0400000000000000" pitchFamily="34" charset="-122"/>
                </a:rPr>
                <a:t>补</a:t>
              </a:r>
              <a:r>
                <a:rPr lang="zh-CN" altLang="en-US" sz="2800" b="1" dirty="0">
                  <a:latin typeface="楷体" panose="02010609060101010101" charset="-122"/>
                  <a:ea typeface="楷体" panose="02010609060101010101" charset="-122"/>
                  <a:sym typeface="思源黑体 CN Normal" panose="020B0400000000000000" pitchFamily="34" charset="-122"/>
                </a:rPr>
                <a:t>短板</a:t>
              </a:r>
              <a:endParaRPr kumimoji="0" lang="zh-CN" altLang="en-US" sz="2800" b="1" i="0" u="none" strike="noStrike" kern="0" cap="none" spc="0" normalizeH="0" baseline="0" noProof="0" dirty="0">
                <a:ln>
                  <a:noFill/>
                </a:ln>
                <a:solidFill>
                  <a:schemeClr val="tx1">
                    <a:lumMod val="75000"/>
                    <a:lumOff val="25000"/>
                  </a:schemeClr>
                </a:solidFill>
                <a:effectLst/>
                <a:uLnTx/>
                <a:uFillTx/>
                <a:latin typeface="楷体" panose="02010609060101010101" charset="-122"/>
                <a:ea typeface="楷体" panose="02010609060101010101" charset="-122"/>
                <a:sym typeface="思源黑体 CN Normal" panose="020B0400000000000000" pitchFamily="34" charset="-122"/>
              </a:endParaRPr>
            </a:p>
          </p:txBody>
        </p:sp>
        <p:sp>
          <p:nvSpPr>
            <p:cNvPr id="28" name="任意多边形: 形状 68"/>
            <p:cNvSpPr/>
            <p:nvPr/>
          </p:nvSpPr>
          <p:spPr>
            <a:xfrm>
              <a:off x="2598836" y="5537508"/>
              <a:ext cx="641172" cy="279230"/>
            </a:xfrm>
            <a:custGeom>
              <a:avLst/>
              <a:gdLst>
                <a:gd name="connsiteX0" fmla="*/ 8566 w 977755"/>
                <a:gd name="connsiteY0" fmla="*/ 329059 h 361466"/>
                <a:gd name="connsiteX1" fmla="*/ 15632 w 977755"/>
                <a:gd name="connsiteY1" fmla="*/ 332842 h 361466"/>
                <a:gd name="connsiteX2" fmla="*/ 17060 w 977755"/>
                <a:gd name="connsiteY2" fmla="*/ 337625 h 361466"/>
                <a:gd name="connsiteX3" fmla="*/ 16417 w 977755"/>
                <a:gd name="connsiteY3" fmla="*/ 340979 h 361466"/>
                <a:gd name="connsiteX4" fmla="*/ 15632 w 977755"/>
                <a:gd name="connsiteY4" fmla="*/ 342407 h 361466"/>
                <a:gd name="connsiteX5" fmla="*/ 14633 w 977755"/>
                <a:gd name="connsiteY5" fmla="*/ 343620 h 361466"/>
                <a:gd name="connsiteX6" fmla="*/ 8566 w 977755"/>
                <a:gd name="connsiteY6" fmla="*/ 346119 h 361466"/>
                <a:gd name="connsiteX7" fmla="*/ 6852 w 977755"/>
                <a:gd name="connsiteY7" fmla="*/ 345976 h 361466"/>
                <a:gd name="connsiteX8" fmla="*/ 2498 w 977755"/>
                <a:gd name="connsiteY8" fmla="*/ 343620 h 361466"/>
                <a:gd name="connsiteX9" fmla="*/ 1428 w 977755"/>
                <a:gd name="connsiteY9" fmla="*/ 342336 h 361466"/>
                <a:gd name="connsiteX10" fmla="*/ 642 w 977755"/>
                <a:gd name="connsiteY10" fmla="*/ 340908 h 361466"/>
                <a:gd name="connsiteX11" fmla="*/ 143 w 977755"/>
                <a:gd name="connsiteY11" fmla="*/ 339338 h 361466"/>
                <a:gd name="connsiteX12" fmla="*/ 0 w 977755"/>
                <a:gd name="connsiteY12" fmla="*/ 337625 h 361466"/>
                <a:gd name="connsiteX13" fmla="*/ 143 w 977755"/>
                <a:gd name="connsiteY13" fmla="*/ 335911 h 361466"/>
                <a:gd name="connsiteX14" fmla="*/ 1428 w 977755"/>
                <a:gd name="connsiteY14" fmla="*/ 332842 h 361466"/>
                <a:gd name="connsiteX15" fmla="*/ 2498 w 977755"/>
                <a:gd name="connsiteY15" fmla="*/ 331557 h 361466"/>
                <a:gd name="connsiteX16" fmla="*/ 6852 w 977755"/>
                <a:gd name="connsiteY16" fmla="*/ 329202 h 361466"/>
                <a:gd name="connsiteX17" fmla="*/ 8566 w 977755"/>
                <a:gd name="connsiteY17" fmla="*/ 329059 h 361466"/>
                <a:gd name="connsiteX18" fmla="*/ 86939 w 977755"/>
                <a:gd name="connsiteY18" fmla="*/ 328060 h 361466"/>
                <a:gd name="connsiteX19" fmla="*/ 96433 w 977755"/>
                <a:gd name="connsiteY19" fmla="*/ 337554 h 361466"/>
                <a:gd name="connsiteX20" fmla="*/ 95719 w 977755"/>
                <a:gd name="connsiteY20" fmla="*/ 341265 h 361466"/>
                <a:gd name="connsiteX21" fmla="*/ 93578 w 977755"/>
                <a:gd name="connsiteY21" fmla="*/ 344263 h 361466"/>
                <a:gd name="connsiteX22" fmla="*/ 86868 w 977755"/>
                <a:gd name="connsiteY22" fmla="*/ 347047 h 361466"/>
                <a:gd name="connsiteX23" fmla="*/ 80158 w 977755"/>
                <a:gd name="connsiteY23" fmla="*/ 344263 h 361466"/>
                <a:gd name="connsiteX24" fmla="*/ 78160 w 977755"/>
                <a:gd name="connsiteY24" fmla="*/ 341265 h 361466"/>
                <a:gd name="connsiteX25" fmla="*/ 77446 w 977755"/>
                <a:gd name="connsiteY25" fmla="*/ 337554 h 361466"/>
                <a:gd name="connsiteX26" fmla="*/ 86939 w 977755"/>
                <a:gd name="connsiteY26" fmla="*/ 328060 h 361466"/>
                <a:gd name="connsiteX27" fmla="*/ 243903 w 977755"/>
                <a:gd name="connsiteY27" fmla="*/ 325990 h 361466"/>
                <a:gd name="connsiteX28" fmla="*/ 255538 w 977755"/>
                <a:gd name="connsiteY28" fmla="*/ 337625 h 361466"/>
                <a:gd name="connsiteX29" fmla="*/ 254610 w 977755"/>
                <a:gd name="connsiteY29" fmla="*/ 342122 h 361466"/>
                <a:gd name="connsiteX30" fmla="*/ 252111 w 977755"/>
                <a:gd name="connsiteY30" fmla="*/ 345834 h 361466"/>
                <a:gd name="connsiteX31" fmla="*/ 243903 w 977755"/>
                <a:gd name="connsiteY31" fmla="*/ 349260 h 361466"/>
                <a:gd name="connsiteX32" fmla="*/ 235694 w 977755"/>
                <a:gd name="connsiteY32" fmla="*/ 345834 h 361466"/>
                <a:gd name="connsiteX33" fmla="*/ 233196 w 977755"/>
                <a:gd name="connsiteY33" fmla="*/ 342122 h 361466"/>
                <a:gd name="connsiteX34" fmla="*/ 232268 w 977755"/>
                <a:gd name="connsiteY34" fmla="*/ 337625 h 361466"/>
                <a:gd name="connsiteX35" fmla="*/ 243903 w 977755"/>
                <a:gd name="connsiteY35" fmla="*/ 325990 h 361466"/>
                <a:gd name="connsiteX36" fmla="*/ 322349 w 977755"/>
                <a:gd name="connsiteY36" fmla="*/ 324705 h 361466"/>
                <a:gd name="connsiteX37" fmla="*/ 329559 w 977755"/>
                <a:gd name="connsiteY37" fmla="*/ 326918 h 361466"/>
                <a:gd name="connsiteX38" fmla="*/ 335198 w 977755"/>
                <a:gd name="connsiteY38" fmla="*/ 337625 h 361466"/>
                <a:gd name="connsiteX39" fmla="*/ 334198 w 977755"/>
                <a:gd name="connsiteY39" fmla="*/ 342621 h 361466"/>
                <a:gd name="connsiteX40" fmla="*/ 331414 w 977755"/>
                <a:gd name="connsiteY40" fmla="*/ 346690 h 361466"/>
                <a:gd name="connsiteX41" fmla="*/ 329559 w 977755"/>
                <a:gd name="connsiteY41" fmla="*/ 348260 h 361466"/>
                <a:gd name="connsiteX42" fmla="*/ 322349 w 977755"/>
                <a:gd name="connsiteY42" fmla="*/ 350473 h 361466"/>
                <a:gd name="connsiteX43" fmla="*/ 319780 w 977755"/>
                <a:gd name="connsiteY43" fmla="*/ 350188 h 361466"/>
                <a:gd name="connsiteX44" fmla="*/ 313284 w 977755"/>
                <a:gd name="connsiteY44" fmla="*/ 346690 h 361466"/>
                <a:gd name="connsiteX45" fmla="*/ 310500 w 977755"/>
                <a:gd name="connsiteY45" fmla="*/ 342621 h 361466"/>
                <a:gd name="connsiteX46" fmla="*/ 309501 w 977755"/>
                <a:gd name="connsiteY46" fmla="*/ 337625 h 361466"/>
                <a:gd name="connsiteX47" fmla="*/ 319780 w 977755"/>
                <a:gd name="connsiteY47" fmla="*/ 324990 h 361466"/>
                <a:gd name="connsiteX48" fmla="*/ 322349 w 977755"/>
                <a:gd name="connsiteY48" fmla="*/ 324705 h 361466"/>
                <a:gd name="connsiteX49" fmla="*/ 479098 w 977755"/>
                <a:gd name="connsiteY49" fmla="*/ 321707 h 361466"/>
                <a:gd name="connsiteX50" fmla="*/ 492232 w 977755"/>
                <a:gd name="connsiteY50" fmla="*/ 328702 h 361466"/>
                <a:gd name="connsiteX51" fmla="*/ 494944 w 977755"/>
                <a:gd name="connsiteY51" fmla="*/ 337553 h 361466"/>
                <a:gd name="connsiteX52" fmla="*/ 493731 w 977755"/>
                <a:gd name="connsiteY52" fmla="*/ 343692 h 361466"/>
                <a:gd name="connsiteX53" fmla="*/ 492303 w 977755"/>
                <a:gd name="connsiteY53" fmla="*/ 346404 h 361466"/>
                <a:gd name="connsiteX54" fmla="*/ 490304 w 977755"/>
                <a:gd name="connsiteY54" fmla="*/ 348760 h 361466"/>
                <a:gd name="connsiteX55" fmla="*/ 479098 w 977755"/>
                <a:gd name="connsiteY55" fmla="*/ 353400 h 361466"/>
                <a:gd name="connsiteX56" fmla="*/ 475886 w 977755"/>
                <a:gd name="connsiteY56" fmla="*/ 353043 h 361466"/>
                <a:gd name="connsiteX57" fmla="*/ 467891 w 977755"/>
                <a:gd name="connsiteY57" fmla="*/ 348760 h 361466"/>
                <a:gd name="connsiteX58" fmla="*/ 465964 w 977755"/>
                <a:gd name="connsiteY58" fmla="*/ 346404 h 361466"/>
                <a:gd name="connsiteX59" fmla="*/ 464536 w 977755"/>
                <a:gd name="connsiteY59" fmla="*/ 343692 h 361466"/>
                <a:gd name="connsiteX60" fmla="*/ 463608 w 977755"/>
                <a:gd name="connsiteY60" fmla="*/ 340694 h 361466"/>
                <a:gd name="connsiteX61" fmla="*/ 463323 w 977755"/>
                <a:gd name="connsiteY61" fmla="*/ 337482 h 361466"/>
                <a:gd name="connsiteX62" fmla="*/ 463608 w 977755"/>
                <a:gd name="connsiteY62" fmla="*/ 334270 h 361466"/>
                <a:gd name="connsiteX63" fmla="*/ 465964 w 977755"/>
                <a:gd name="connsiteY63" fmla="*/ 328631 h 361466"/>
                <a:gd name="connsiteX64" fmla="*/ 467891 w 977755"/>
                <a:gd name="connsiteY64" fmla="*/ 326275 h 361466"/>
                <a:gd name="connsiteX65" fmla="*/ 475886 w 977755"/>
                <a:gd name="connsiteY65" fmla="*/ 321993 h 361466"/>
                <a:gd name="connsiteX66" fmla="*/ 479098 w 977755"/>
                <a:gd name="connsiteY66" fmla="*/ 321707 h 361466"/>
                <a:gd name="connsiteX67" fmla="*/ 557687 w 977755"/>
                <a:gd name="connsiteY67" fmla="*/ 320066 h 361466"/>
                <a:gd name="connsiteX68" fmla="*/ 575175 w 977755"/>
                <a:gd name="connsiteY68" fmla="*/ 337554 h 361466"/>
                <a:gd name="connsiteX69" fmla="*/ 573819 w 977755"/>
                <a:gd name="connsiteY69" fmla="*/ 344406 h 361466"/>
                <a:gd name="connsiteX70" fmla="*/ 570178 w 977755"/>
                <a:gd name="connsiteY70" fmla="*/ 349974 h 361466"/>
                <a:gd name="connsiteX71" fmla="*/ 557758 w 977755"/>
                <a:gd name="connsiteY71" fmla="*/ 355113 h 361466"/>
                <a:gd name="connsiteX72" fmla="*/ 545338 w 977755"/>
                <a:gd name="connsiteY72" fmla="*/ 349974 h 361466"/>
                <a:gd name="connsiteX73" fmla="*/ 541555 w 977755"/>
                <a:gd name="connsiteY73" fmla="*/ 344406 h 361466"/>
                <a:gd name="connsiteX74" fmla="*/ 540199 w 977755"/>
                <a:gd name="connsiteY74" fmla="*/ 337554 h 361466"/>
                <a:gd name="connsiteX75" fmla="*/ 557687 w 977755"/>
                <a:gd name="connsiteY75" fmla="*/ 320066 h 361466"/>
                <a:gd name="connsiteX76" fmla="*/ 714579 w 977755"/>
                <a:gd name="connsiteY76" fmla="*/ 316140 h 361466"/>
                <a:gd name="connsiteX77" fmla="*/ 736064 w 977755"/>
                <a:gd name="connsiteY77" fmla="*/ 337625 h 361466"/>
                <a:gd name="connsiteX78" fmla="*/ 734351 w 977755"/>
                <a:gd name="connsiteY78" fmla="*/ 345977 h 361466"/>
                <a:gd name="connsiteX79" fmla="*/ 729854 w 977755"/>
                <a:gd name="connsiteY79" fmla="*/ 352829 h 361466"/>
                <a:gd name="connsiteX80" fmla="*/ 714651 w 977755"/>
                <a:gd name="connsiteY80" fmla="*/ 359111 h 361466"/>
                <a:gd name="connsiteX81" fmla="*/ 699447 w 977755"/>
                <a:gd name="connsiteY81" fmla="*/ 352829 h 361466"/>
                <a:gd name="connsiteX82" fmla="*/ 694807 w 977755"/>
                <a:gd name="connsiteY82" fmla="*/ 345977 h 361466"/>
                <a:gd name="connsiteX83" fmla="*/ 693094 w 977755"/>
                <a:gd name="connsiteY83" fmla="*/ 337625 h 361466"/>
                <a:gd name="connsiteX84" fmla="*/ 714579 w 977755"/>
                <a:gd name="connsiteY84" fmla="*/ 316140 h 361466"/>
                <a:gd name="connsiteX85" fmla="*/ 793025 w 977755"/>
                <a:gd name="connsiteY85" fmla="*/ 313784 h 361466"/>
                <a:gd name="connsiteX86" fmla="*/ 806373 w 977755"/>
                <a:gd name="connsiteY86" fmla="*/ 317853 h 361466"/>
                <a:gd name="connsiteX87" fmla="*/ 816865 w 977755"/>
                <a:gd name="connsiteY87" fmla="*/ 337625 h 361466"/>
                <a:gd name="connsiteX88" fmla="*/ 815010 w 977755"/>
                <a:gd name="connsiteY88" fmla="*/ 346904 h 361466"/>
                <a:gd name="connsiteX89" fmla="*/ 809870 w 977755"/>
                <a:gd name="connsiteY89" fmla="*/ 354470 h 361466"/>
                <a:gd name="connsiteX90" fmla="*/ 806373 w 977755"/>
                <a:gd name="connsiteY90" fmla="*/ 357397 h 361466"/>
                <a:gd name="connsiteX91" fmla="*/ 793025 w 977755"/>
                <a:gd name="connsiteY91" fmla="*/ 361466 h 361466"/>
                <a:gd name="connsiteX92" fmla="*/ 788242 w 977755"/>
                <a:gd name="connsiteY92" fmla="*/ 360966 h 361466"/>
                <a:gd name="connsiteX93" fmla="*/ 776179 w 977755"/>
                <a:gd name="connsiteY93" fmla="*/ 354470 h 361466"/>
                <a:gd name="connsiteX94" fmla="*/ 771040 w 977755"/>
                <a:gd name="connsiteY94" fmla="*/ 346904 h 361466"/>
                <a:gd name="connsiteX95" fmla="*/ 769184 w 977755"/>
                <a:gd name="connsiteY95" fmla="*/ 337625 h 361466"/>
                <a:gd name="connsiteX96" fmla="*/ 788242 w 977755"/>
                <a:gd name="connsiteY96" fmla="*/ 314284 h 361466"/>
                <a:gd name="connsiteX97" fmla="*/ 793025 w 977755"/>
                <a:gd name="connsiteY97" fmla="*/ 313784 h 361466"/>
                <a:gd name="connsiteX98" fmla="*/ 47753 w 977755"/>
                <a:gd name="connsiteY98" fmla="*/ 289372 h 361466"/>
                <a:gd name="connsiteX99" fmla="*/ 56747 w 977755"/>
                <a:gd name="connsiteY99" fmla="*/ 298366 h 361466"/>
                <a:gd name="connsiteX100" fmla="*/ 47753 w 977755"/>
                <a:gd name="connsiteY100" fmla="*/ 307360 h 361466"/>
                <a:gd name="connsiteX101" fmla="*/ 38759 w 977755"/>
                <a:gd name="connsiteY101" fmla="*/ 298366 h 361466"/>
                <a:gd name="connsiteX102" fmla="*/ 47753 w 977755"/>
                <a:gd name="connsiteY102" fmla="*/ 289372 h 361466"/>
                <a:gd name="connsiteX103" fmla="*/ 126198 w 977755"/>
                <a:gd name="connsiteY103" fmla="*/ 288373 h 361466"/>
                <a:gd name="connsiteX104" fmla="*/ 136191 w 977755"/>
                <a:gd name="connsiteY104" fmla="*/ 298366 h 361466"/>
                <a:gd name="connsiteX105" fmla="*/ 126198 w 977755"/>
                <a:gd name="connsiteY105" fmla="*/ 308359 h 361466"/>
                <a:gd name="connsiteX106" fmla="*/ 116205 w 977755"/>
                <a:gd name="connsiteY106" fmla="*/ 298366 h 361466"/>
                <a:gd name="connsiteX107" fmla="*/ 126198 w 977755"/>
                <a:gd name="connsiteY107" fmla="*/ 288373 h 361466"/>
                <a:gd name="connsiteX108" fmla="*/ 283162 w 977755"/>
                <a:gd name="connsiteY108" fmla="*/ 286160 h 361466"/>
                <a:gd name="connsiteX109" fmla="*/ 295368 w 977755"/>
                <a:gd name="connsiteY109" fmla="*/ 298366 h 361466"/>
                <a:gd name="connsiteX110" fmla="*/ 283162 w 977755"/>
                <a:gd name="connsiteY110" fmla="*/ 310572 h 361466"/>
                <a:gd name="connsiteX111" fmla="*/ 270956 w 977755"/>
                <a:gd name="connsiteY111" fmla="*/ 298366 h 361466"/>
                <a:gd name="connsiteX112" fmla="*/ 283162 w 977755"/>
                <a:gd name="connsiteY112" fmla="*/ 286160 h 361466"/>
                <a:gd name="connsiteX113" fmla="*/ 361536 w 977755"/>
                <a:gd name="connsiteY113" fmla="*/ 284804 h 361466"/>
                <a:gd name="connsiteX114" fmla="*/ 375098 w 977755"/>
                <a:gd name="connsiteY114" fmla="*/ 298366 h 361466"/>
                <a:gd name="connsiteX115" fmla="*/ 361536 w 977755"/>
                <a:gd name="connsiteY115" fmla="*/ 311928 h 361466"/>
                <a:gd name="connsiteX116" fmla="*/ 347974 w 977755"/>
                <a:gd name="connsiteY116" fmla="*/ 298366 h 361466"/>
                <a:gd name="connsiteX117" fmla="*/ 361536 w 977755"/>
                <a:gd name="connsiteY117" fmla="*/ 284804 h 361466"/>
                <a:gd name="connsiteX118" fmla="*/ 518428 w 977755"/>
                <a:gd name="connsiteY118" fmla="*/ 281735 h 361466"/>
                <a:gd name="connsiteX119" fmla="*/ 535060 w 977755"/>
                <a:gd name="connsiteY119" fmla="*/ 298366 h 361466"/>
                <a:gd name="connsiteX120" fmla="*/ 518428 w 977755"/>
                <a:gd name="connsiteY120" fmla="*/ 314998 h 361466"/>
                <a:gd name="connsiteX121" fmla="*/ 501797 w 977755"/>
                <a:gd name="connsiteY121" fmla="*/ 298366 h 361466"/>
                <a:gd name="connsiteX122" fmla="*/ 518428 w 977755"/>
                <a:gd name="connsiteY122" fmla="*/ 281735 h 361466"/>
                <a:gd name="connsiteX123" fmla="*/ 596946 w 977755"/>
                <a:gd name="connsiteY123" fmla="*/ 279950 h 361466"/>
                <a:gd name="connsiteX124" fmla="*/ 615362 w 977755"/>
                <a:gd name="connsiteY124" fmla="*/ 298366 h 361466"/>
                <a:gd name="connsiteX125" fmla="*/ 596946 w 977755"/>
                <a:gd name="connsiteY125" fmla="*/ 316782 h 361466"/>
                <a:gd name="connsiteX126" fmla="*/ 578530 w 977755"/>
                <a:gd name="connsiteY126" fmla="*/ 298366 h 361466"/>
                <a:gd name="connsiteX127" fmla="*/ 596946 w 977755"/>
                <a:gd name="connsiteY127" fmla="*/ 279950 h 361466"/>
                <a:gd name="connsiteX128" fmla="*/ 753766 w 977755"/>
                <a:gd name="connsiteY128" fmla="*/ 275739 h 361466"/>
                <a:gd name="connsiteX129" fmla="*/ 776394 w 977755"/>
                <a:gd name="connsiteY129" fmla="*/ 298366 h 361466"/>
                <a:gd name="connsiteX130" fmla="*/ 753766 w 977755"/>
                <a:gd name="connsiteY130" fmla="*/ 320994 h 361466"/>
                <a:gd name="connsiteX131" fmla="*/ 731139 w 977755"/>
                <a:gd name="connsiteY131" fmla="*/ 298366 h 361466"/>
                <a:gd name="connsiteX132" fmla="*/ 753766 w 977755"/>
                <a:gd name="connsiteY132" fmla="*/ 275739 h 361466"/>
                <a:gd name="connsiteX133" fmla="*/ 832283 w 977755"/>
                <a:gd name="connsiteY133" fmla="*/ 273241 h 361466"/>
                <a:gd name="connsiteX134" fmla="*/ 857337 w 977755"/>
                <a:gd name="connsiteY134" fmla="*/ 298367 h 361466"/>
                <a:gd name="connsiteX135" fmla="*/ 832283 w 977755"/>
                <a:gd name="connsiteY135" fmla="*/ 323421 h 361466"/>
                <a:gd name="connsiteX136" fmla="*/ 807229 w 977755"/>
                <a:gd name="connsiteY136" fmla="*/ 298367 h 361466"/>
                <a:gd name="connsiteX137" fmla="*/ 832283 w 977755"/>
                <a:gd name="connsiteY137" fmla="*/ 273241 h 361466"/>
                <a:gd name="connsiteX138" fmla="*/ 86939 w 977755"/>
                <a:gd name="connsiteY138" fmla="*/ 249685 h 361466"/>
                <a:gd name="connsiteX139" fmla="*/ 96433 w 977755"/>
                <a:gd name="connsiteY139" fmla="*/ 259179 h 361466"/>
                <a:gd name="connsiteX140" fmla="*/ 86939 w 977755"/>
                <a:gd name="connsiteY140" fmla="*/ 268672 h 361466"/>
                <a:gd name="connsiteX141" fmla="*/ 77446 w 977755"/>
                <a:gd name="connsiteY141" fmla="*/ 259179 h 361466"/>
                <a:gd name="connsiteX142" fmla="*/ 86939 w 977755"/>
                <a:gd name="connsiteY142" fmla="*/ 249685 h 361466"/>
                <a:gd name="connsiteX143" fmla="*/ 165457 w 977755"/>
                <a:gd name="connsiteY143" fmla="*/ 248686 h 361466"/>
                <a:gd name="connsiteX144" fmla="*/ 174165 w 977755"/>
                <a:gd name="connsiteY144" fmla="*/ 253326 h 361466"/>
                <a:gd name="connsiteX145" fmla="*/ 175950 w 977755"/>
                <a:gd name="connsiteY145" fmla="*/ 259179 h 361466"/>
                <a:gd name="connsiteX146" fmla="*/ 174165 w 977755"/>
                <a:gd name="connsiteY146" fmla="*/ 265032 h 361466"/>
                <a:gd name="connsiteX147" fmla="*/ 165457 w 977755"/>
                <a:gd name="connsiteY147" fmla="*/ 269814 h 361466"/>
                <a:gd name="connsiteX148" fmla="*/ 163315 w 977755"/>
                <a:gd name="connsiteY148" fmla="*/ 269600 h 361466"/>
                <a:gd name="connsiteX149" fmla="*/ 158033 w 977755"/>
                <a:gd name="connsiteY149" fmla="*/ 266745 h 361466"/>
                <a:gd name="connsiteX150" fmla="*/ 156748 w 977755"/>
                <a:gd name="connsiteY150" fmla="*/ 265175 h 361466"/>
                <a:gd name="connsiteX151" fmla="*/ 155178 w 977755"/>
                <a:gd name="connsiteY151" fmla="*/ 261392 h 361466"/>
                <a:gd name="connsiteX152" fmla="*/ 154964 w 977755"/>
                <a:gd name="connsiteY152" fmla="*/ 259250 h 361466"/>
                <a:gd name="connsiteX153" fmla="*/ 155178 w 977755"/>
                <a:gd name="connsiteY153" fmla="*/ 257109 h 361466"/>
                <a:gd name="connsiteX154" fmla="*/ 156748 w 977755"/>
                <a:gd name="connsiteY154" fmla="*/ 253326 h 361466"/>
                <a:gd name="connsiteX155" fmla="*/ 158033 w 977755"/>
                <a:gd name="connsiteY155" fmla="*/ 251755 h 361466"/>
                <a:gd name="connsiteX156" fmla="*/ 163315 w 977755"/>
                <a:gd name="connsiteY156" fmla="*/ 248900 h 361466"/>
                <a:gd name="connsiteX157" fmla="*/ 165457 w 977755"/>
                <a:gd name="connsiteY157" fmla="*/ 248686 h 361466"/>
                <a:gd name="connsiteX158" fmla="*/ 322349 w 977755"/>
                <a:gd name="connsiteY158" fmla="*/ 246259 h 361466"/>
                <a:gd name="connsiteX159" fmla="*/ 329559 w 977755"/>
                <a:gd name="connsiteY159" fmla="*/ 248472 h 361466"/>
                <a:gd name="connsiteX160" fmla="*/ 335198 w 977755"/>
                <a:gd name="connsiteY160" fmla="*/ 259179 h 361466"/>
                <a:gd name="connsiteX161" fmla="*/ 329559 w 977755"/>
                <a:gd name="connsiteY161" fmla="*/ 269886 h 361466"/>
                <a:gd name="connsiteX162" fmla="*/ 322349 w 977755"/>
                <a:gd name="connsiteY162" fmla="*/ 272098 h 361466"/>
                <a:gd name="connsiteX163" fmla="*/ 319780 w 977755"/>
                <a:gd name="connsiteY163" fmla="*/ 271813 h 361466"/>
                <a:gd name="connsiteX164" fmla="*/ 309501 w 977755"/>
                <a:gd name="connsiteY164" fmla="*/ 259179 h 361466"/>
                <a:gd name="connsiteX165" fmla="*/ 319780 w 977755"/>
                <a:gd name="connsiteY165" fmla="*/ 246545 h 361466"/>
                <a:gd name="connsiteX166" fmla="*/ 322349 w 977755"/>
                <a:gd name="connsiteY166" fmla="*/ 246259 h 361466"/>
                <a:gd name="connsiteX167" fmla="*/ 400795 w 977755"/>
                <a:gd name="connsiteY167" fmla="*/ 244903 h 361466"/>
                <a:gd name="connsiteX168" fmla="*/ 415071 w 977755"/>
                <a:gd name="connsiteY168" fmla="*/ 259179 h 361466"/>
                <a:gd name="connsiteX169" fmla="*/ 400795 w 977755"/>
                <a:gd name="connsiteY169" fmla="*/ 273455 h 361466"/>
                <a:gd name="connsiteX170" fmla="*/ 386519 w 977755"/>
                <a:gd name="connsiteY170" fmla="*/ 259179 h 361466"/>
                <a:gd name="connsiteX171" fmla="*/ 400795 w 977755"/>
                <a:gd name="connsiteY171" fmla="*/ 244903 h 361466"/>
                <a:gd name="connsiteX172" fmla="*/ 557687 w 977755"/>
                <a:gd name="connsiteY172" fmla="*/ 241691 h 361466"/>
                <a:gd name="connsiteX173" fmla="*/ 575175 w 977755"/>
                <a:gd name="connsiteY173" fmla="*/ 259179 h 361466"/>
                <a:gd name="connsiteX174" fmla="*/ 557687 w 977755"/>
                <a:gd name="connsiteY174" fmla="*/ 276667 h 361466"/>
                <a:gd name="connsiteX175" fmla="*/ 540199 w 977755"/>
                <a:gd name="connsiteY175" fmla="*/ 259179 h 361466"/>
                <a:gd name="connsiteX176" fmla="*/ 557687 w 977755"/>
                <a:gd name="connsiteY176" fmla="*/ 241691 h 361466"/>
                <a:gd name="connsiteX177" fmla="*/ 636061 w 977755"/>
                <a:gd name="connsiteY177" fmla="*/ 239764 h 361466"/>
                <a:gd name="connsiteX178" fmla="*/ 652193 w 977755"/>
                <a:gd name="connsiteY178" fmla="*/ 248330 h 361466"/>
                <a:gd name="connsiteX179" fmla="*/ 655476 w 977755"/>
                <a:gd name="connsiteY179" fmla="*/ 259179 h 361466"/>
                <a:gd name="connsiteX180" fmla="*/ 652193 w 977755"/>
                <a:gd name="connsiteY180" fmla="*/ 270029 h 361466"/>
                <a:gd name="connsiteX181" fmla="*/ 636061 w 977755"/>
                <a:gd name="connsiteY181" fmla="*/ 278594 h 361466"/>
                <a:gd name="connsiteX182" fmla="*/ 632135 w 977755"/>
                <a:gd name="connsiteY182" fmla="*/ 278166 h 361466"/>
                <a:gd name="connsiteX183" fmla="*/ 622356 w 977755"/>
                <a:gd name="connsiteY183" fmla="*/ 272884 h 361466"/>
                <a:gd name="connsiteX184" fmla="*/ 620001 w 977755"/>
                <a:gd name="connsiteY184" fmla="*/ 270029 h 361466"/>
                <a:gd name="connsiteX185" fmla="*/ 617074 w 977755"/>
                <a:gd name="connsiteY185" fmla="*/ 263105 h 361466"/>
                <a:gd name="connsiteX186" fmla="*/ 616646 w 977755"/>
                <a:gd name="connsiteY186" fmla="*/ 259179 h 361466"/>
                <a:gd name="connsiteX187" fmla="*/ 617074 w 977755"/>
                <a:gd name="connsiteY187" fmla="*/ 255253 h 361466"/>
                <a:gd name="connsiteX188" fmla="*/ 620001 w 977755"/>
                <a:gd name="connsiteY188" fmla="*/ 248330 h 361466"/>
                <a:gd name="connsiteX189" fmla="*/ 622356 w 977755"/>
                <a:gd name="connsiteY189" fmla="*/ 245474 h 361466"/>
                <a:gd name="connsiteX190" fmla="*/ 632135 w 977755"/>
                <a:gd name="connsiteY190" fmla="*/ 240192 h 361466"/>
                <a:gd name="connsiteX191" fmla="*/ 636061 w 977755"/>
                <a:gd name="connsiteY191" fmla="*/ 239764 h 361466"/>
                <a:gd name="connsiteX192" fmla="*/ 793025 w 977755"/>
                <a:gd name="connsiteY192" fmla="*/ 235338 h 361466"/>
                <a:gd name="connsiteX193" fmla="*/ 806373 w 977755"/>
                <a:gd name="connsiteY193" fmla="*/ 239407 h 361466"/>
                <a:gd name="connsiteX194" fmla="*/ 816865 w 977755"/>
                <a:gd name="connsiteY194" fmla="*/ 259179 h 361466"/>
                <a:gd name="connsiteX195" fmla="*/ 806373 w 977755"/>
                <a:gd name="connsiteY195" fmla="*/ 278951 h 361466"/>
                <a:gd name="connsiteX196" fmla="*/ 793025 w 977755"/>
                <a:gd name="connsiteY196" fmla="*/ 283020 h 361466"/>
                <a:gd name="connsiteX197" fmla="*/ 788242 w 977755"/>
                <a:gd name="connsiteY197" fmla="*/ 282520 h 361466"/>
                <a:gd name="connsiteX198" fmla="*/ 769184 w 977755"/>
                <a:gd name="connsiteY198" fmla="*/ 259179 h 361466"/>
                <a:gd name="connsiteX199" fmla="*/ 788242 w 977755"/>
                <a:gd name="connsiteY199" fmla="*/ 235838 h 361466"/>
                <a:gd name="connsiteX200" fmla="*/ 793025 w 977755"/>
                <a:gd name="connsiteY200" fmla="*/ 235338 h 361466"/>
                <a:gd name="connsiteX201" fmla="*/ 871470 w 977755"/>
                <a:gd name="connsiteY201" fmla="*/ 232768 h 361466"/>
                <a:gd name="connsiteX202" fmla="*/ 897881 w 977755"/>
                <a:gd name="connsiteY202" fmla="*/ 259178 h 361466"/>
                <a:gd name="connsiteX203" fmla="*/ 871470 w 977755"/>
                <a:gd name="connsiteY203" fmla="*/ 285589 h 361466"/>
                <a:gd name="connsiteX204" fmla="*/ 845060 w 977755"/>
                <a:gd name="connsiteY204" fmla="*/ 259178 h 361466"/>
                <a:gd name="connsiteX205" fmla="*/ 871470 w 977755"/>
                <a:gd name="connsiteY205" fmla="*/ 232768 h 361466"/>
                <a:gd name="connsiteX206" fmla="*/ 126198 w 977755"/>
                <a:gd name="connsiteY206" fmla="*/ 209927 h 361466"/>
                <a:gd name="connsiteX207" fmla="*/ 136191 w 977755"/>
                <a:gd name="connsiteY207" fmla="*/ 219920 h 361466"/>
                <a:gd name="connsiteX208" fmla="*/ 126198 w 977755"/>
                <a:gd name="connsiteY208" fmla="*/ 229913 h 361466"/>
                <a:gd name="connsiteX209" fmla="*/ 116205 w 977755"/>
                <a:gd name="connsiteY209" fmla="*/ 219920 h 361466"/>
                <a:gd name="connsiteX210" fmla="*/ 126198 w 977755"/>
                <a:gd name="connsiteY210" fmla="*/ 209927 h 361466"/>
                <a:gd name="connsiteX211" fmla="*/ 204644 w 977755"/>
                <a:gd name="connsiteY211" fmla="*/ 208856 h 361466"/>
                <a:gd name="connsiteX212" fmla="*/ 215708 w 977755"/>
                <a:gd name="connsiteY212" fmla="*/ 219920 h 361466"/>
                <a:gd name="connsiteX213" fmla="*/ 204644 w 977755"/>
                <a:gd name="connsiteY213" fmla="*/ 230984 h 361466"/>
                <a:gd name="connsiteX214" fmla="*/ 193580 w 977755"/>
                <a:gd name="connsiteY214" fmla="*/ 219920 h 361466"/>
                <a:gd name="connsiteX215" fmla="*/ 204644 w 977755"/>
                <a:gd name="connsiteY215" fmla="*/ 208856 h 361466"/>
                <a:gd name="connsiteX216" fmla="*/ 361536 w 977755"/>
                <a:gd name="connsiteY216" fmla="*/ 206358 h 361466"/>
                <a:gd name="connsiteX217" fmla="*/ 375098 w 977755"/>
                <a:gd name="connsiteY217" fmla="*/ 219920 h 361466"/>
                <a:gd name="connsiteX218" fmla="*/ 361536 w 977755"/>
                <a:gd name="connsiteY218" fmla="*/ 233482 h 361466"/>
                <a:gd name="connsiteX219" fmla="*/ 347974 w 977755"/>
                <a:gd name="connsiteY219" fmla="*/ 219920 h 361466"/>
                <a:gd name="connsiteX220" fmla="*/ 361536 w 977755"/>
                <a:gd name="connsiteY220" fmla="*/ 206358 h 361466"/>
                <a:gd name="connsiteX221" fmla="*/ 440054 w 977755"/>
                <a:gd name="connsiteY221" fmla="*/ 204930 h 361466"/>
                <a:gd name="connsiteX222" fmla="*/ 455043 w 977755"/>
                <a:gd name="connsiteY222" fmla="*/ 219920 h 361466"/>
                <a:gd name="connsiteX223" fmla="*/ 440054 w 977755"/>
                <a:gd name="connsiteY223" fmla="*/ 234909 h 361466"/>
                <a:gd name="connsiteX224" fmla="*/ 425064 w 977755"/>
                <a:gd name="connsiteY224" fmla="*/ 219920 h 361466"/>
                <a:gd name="connsiteX225" fmla="*/ 440054 w 977755"/>
                <a:gd name="connsiteY225" fmla="*/ 204930 h 361466"/>
                <a:gd name="connsiteX226" fmla="*/ 596946 w 977755"/>
                <a:gd name="connsiteY226" fmla="*/ 201504 h 361466"/>
                <a:gd name="connsiteX227" fmla="*/ 615362 w 977755"/>
                <a:gd name="connsiteY227" fmla="*/ 219920 h 361466"/>
                <a:gd name="connsiteX228" fmla="*/ 596946 w 977755"/>
                <a:gd name="connsiteY228" fmla="*/ 238336 h 361466"/>
                <a:gd name="connsiteX229" fmla="*/ 578530 w 977755"/>
                <a:gd name="connsiteY229" fmla="*/ 219920 h 361466"/>
                <a:gd name="connsiteX230" fmla="*/ 596946 w 977755"/>
                <a:gd name="connsiteY230" fmla="*/ 201504 h 361466"/>
                <a:gd name="connsiteX231" fmla="*/ 675321 w 977755"/>
                <a:gd name="connsiteY231" fmla="*/ 199506 h 361466"/>
                <a:gd name="connsiteX232" fmla="*/ 695735 w 977755"/>
                <a:gd name="connsiteY232" fmla="*/ 219921 h 361466"/>
                <a:gd name="connsiteX233" fmla="*/ 675321 w 977755"/>
                <a:gd name="connsiteY233" fmla="*/ 240335 h 361466"/>
                <a:gd name="connsiteX234" fmla="*/ 654906 w 977755"/>
                <a:gd name="connsiteY234" fmla="*/ 219921 h 361466"/>
                <a:gd name="connsiteX235" fmla="*/ 675321 w 977755"/>
                <a:gd name="connsiteY235" fmla="*/ 199506 h 361466"/>
                <a:gd name="connsiteX236" fmla="*/ 832283 w 977755"/>
                <a:gd name="connsiteY236" fmla="*/ 194866 h 361466"/>
                <a:gd name="connsiteX237" fmla="*/ 857337 w 977755"/>
                <a:gd name="connsiteY237" fmla="*/ 219920 h 361466"/>
                <a:gd name="connsiteX238" fmla="*/ 832283 w 977755"/>
                <a:gd name="connsiteY238" fmla="*/ 245046 h 361466"/>
                <a:gd name="connsiteX239" fmla="*/ 807229 w 977755"/>
                <a:gd name="connsiteY239" fmla="*/ 219920 h 361466"/>
                <a:gd name="connsiteX240" fmla="*/ 832283 w 977755"/>
                <a:gd name="connsiteY240" fmla="*/ 194866 h 361466"/>
                <a:gd name="connsiteX241" fmla="*/ 165529 w 977755"/>
                <a:gd name="connsiteY241" fmla="*/ 170240 h 361466"/>
                <a:gd name="connsiteX242" fmla="*/ 174237 w 977755"/>
                <a:gd name="connsiteY242" fmla="*/ 174880 h 361466"/>
                <a:gd name="connsiteX243" fmla="*/ 176022 w 977755"/>
                <a:gd name="connsiteY243" fmla="*/ 180733 h 361466"/>
                <a:gd name="connsiteX244" fmla="*/ 175165 w 977755"/>
                <a:gd name="connsiteY244" fmla="*/ 184801 h 361466"/>
                <a:gd name="connsiteX245" fmla="*/ 174166 w 977755"/>
                <a:gd name="connsiteY245" fmla="*/ 186586 h 361466"/>
                <a:gd name="connsiteX246" fmla="*/ 173024 w 977755"/>
                <a:gd name="connsiteY246" fmla="*/ 188299 h 361466"/>
                <a:gd name="connsiteX247" fmla="*/ 165600 w 977755"/>
                <a:gd name="connsiteY247" fmla="*/ 191368 h 361466"/>
                <a:gd name="connsiteX248" fmla="*/ 163459 w 977755"/>
                <a:gd name="connsiteY248" fmla="*/ 191154 h 361466"/>
                <a:gd name="connsiteX249" fmla="*/ 158177 w 977755"/>
                <a:gd name="connsiteY249" fmla="*/ 188299 h 361466"/>
                <a:gd name="connsiteX250" fmla="*/ 156892 w 977755"/>
                <a:gd name="connsiteY250" fmla="*/ 186729 h 361466"/>
                <a:gd name="connsiteX251" fmla="*/ 155893 w 977755"/>
                <a:gd name="connsiteY251" fmla="*/ 184944 h 361466"/>
                <a:gd name="connsiteX252" fmla="*/ 155250 w 977755"/>
                <a:gd name="connsiteY252" fmla="*/ 182946 h 361466"/>
                <a:gd name="connsiteX253" fmla="*/ 155036 w 977755"/>
                <a:gd name="connsiteY253" fmla="*/ 180804 h 361466"/>
                <a:gd name="connsiteX254" fmla="*/ 155250 w 977755"/>
                <a:gd name="connsiteY254" fmla="*/ 178663 h 361466"/>
                <a:gd name="connsiteX255" fmla="*/ 156820 w 977755"/>
                <a:gd name="connsiteY255" fmla="*/ 174880 h 361466"/>
                <a:gd name="connsiteX256" fmla="*/ 158105 w 977755"/>
                <a:gd name="connsiteY256" fmla="*/ 173309 h 361466"/>
                <a:gd name="connsiteX257" fmla="*/ 163387 w 977755"/>
                <a:gd name="connsiteY257" fmla="*/ 170454 h 361466"/>
                <a:gd name="connsiteX258" fmla="*/ 165529 w 977755"/>
                <a:gd name="connsiteY258" fmla="*/ 170240 h 361466"/>
                <a:gd name="connsiteX259" fmla="*/ 243903 w 977755"/>
                <a:gd name="connsiteY259" fmla="*/ 169098 h 361466"/>
                <a:gd name="connsiteX260" fmla="*/ 255538 w 977755"/>
                <a:gd name="connsiteY260" fmla="*/ 180733 h 361466"/>
                <a:gd name="connsiteX261" fmla="*/ 254610 w 977755"/>
                <a:gd name="connsiteY261" fmla="*/ 185230 h 361466"/>
                <a:gd name="connsiteX262" fmla="*/ 252111 w 977755"/>
                <a:gd name="connsiteY262" fmla="*/ 188942 h 361466"/>
                <a:gd name="connsiteX263" fmla="*/ 243903 w 977755"/>
                <a:gd name="connsiteY263" fmla="*/ 192368 h 361466"/>
                <a:gd name="connsiteX264" fmla="*/ 235694 w 977755"/>
                <a:gd name="connsiteY264" fmla="*/ 188942 h 361466"/>
                <a:gd name="connsiteX265" fmla="*/ 233196 w 977755"/>
                <a:gd name="connsiteY265" fmla="*/ 185230 h 361466"/>
                <a:gd name="connsiteX266" fmla="*/ 232268 w 977755"/>
                <a:gd name="connsiteY266" fmla="*/ 180733 h 361466"/>
                <a:gd name="connsiteX267" fmla="*/ 243903 w 977755"/>
                <a:gd name="connsiteY267" fmla="*/ 169098 h 361466"/>
                <a:gd name="connsiteX268" fmla="*/ 400795 w 977755"/>
                <a:gd name="connsiteY268" fmla="*/ 166385 h 361466"/>
                <a:gd name="connsiteX269" fmla="*/ 415071 w 977755"/>
                <a:gd name="connsiteY269" fmla="*/ 180661 h 361466"/>
                <a:gd name="connsiteX270" fmla="*/ 413929 w 977755"/>
                <a:gd name="connsiteY270" fmla="*/ 186229 h 361466"/>
                <a:gd name="connsiteX271" fmla="*/ 410859 w 977755"/>
                <a:gd name="connsiteY271" fmla="*/ 190797 h 361466"/>
                <a:gd name="connsiteX272" fmla="*/ 400795 w 977755"/>
                <a:gd name="connsiteY272" fmla="*/ 195008 h 361466"/>
                <a:gd name="connsiteX273" fmla="*/ 390730 w 977755"/>
                <a:gd name="connsiteY273" fmla="*/ 190797 h 361466"/>
                <a:gd name="connsiteX274" fmla="*/ 387661 w 977755"/>
                <a:gd name="connsiteY274" fmla="*/ 186229 h 361466"/>
                <a:gd name="connsiteX275" fmla="*/ 386519 w 977755"/>
                <a:gd name="connsiteY275" fmla="*/ 180661 h 361466"/>
                <a:gd name="connsiteX276" fmla="*/ 400795 w 977755"/>
                <a:gd name="connsiteY276" fmla="*/ 166385 h 361466"/>
                <a:gd name="connsiteX277" fmla="*/ 479098 w 977755"/>
                <a:gd name="connsiteY277" fmla="*/ 164815 h 361466"/>
                <a:gd name="connsiteX278" fmla="*/ 492232 w 977755"/>
                <a:gd name="connsiteY278" fmla="*/ 171810 h 361466"/>
                <a:gd name="connsiteX279" fmla="*/ 494944 w 977755"/>
                <a:gd name="connsiteY279" fmla="*/ 180661 h 361466"/>
                <a:gd name="connsiteX280" fmla="*/ 493731 w 977755"/>
                <a:gd name="connsiteY280" fmla="*/ 186800 h 361466"/>
                <a:gd name="connsiteX281" fmla="*/ 492303 w 977755"/>
                <a:gd name="connsiteY281" fmla="*/ 189512 h 361466"/>
                <a:gd name="connsiteX282" fmla="*/ 490304 w 977755"/>
                <a:gd name="connsiteY282" fmla="*/ 191939 h 361466"/>
                <a:gd name="connsiteX283" fmla="*/ 479098 w 977755"/>
                <a:gd name="connsiteY283" fmla="*/ 196579 h 361466"/>
                <a:gd name="connsiteX284" fmla="*/ 475886 w 977755"/>
                <a:gd name="connsiteY284" fmla="*/ 196222 h 361466"/>
                <a:gd name="connsiteX285" fmla="*/ 467891 w 977755"/>
                <a:gd name="connsiteY285" fmla="*/ 191939 h 361466"/>
                <a:gd name="connsiteX286" fmla="*/ 465964 w 977755"/>
                <a:gd name="connsiteY286" fmla="*/ 189584 h 361466"/>
                <a:gd name="connsiteX287" fmla="*/ 464536 w 977755"/>
                <a:gd name="connsiteY287" fmla="*/ 186871 h 361466"/>
                <a:gd name="connsiteX288" fmla="*/ 463608 w 977755"/>
                <a:gd name="connsiteY288" fmla="*/ 183873 h 361466"/>
                <a:gd name="connsiteX289" fmla="*/ 463323 w 977755"/>
                <a:gd name="connsiteY289" fmla="*/ 180661 h 361466"/>
                <a:gd name="connsiteX290" fmla="*/ 463608 w 977755"/>
                <a:gd name="connsiteY290" fmla="*/ 177449 h 361466"/>
                <a:gd name="connsiteX291" fmla="*/ 465964 w 977755"/>
                <a:gd name="connsiteY291" fmla="*/ 171810 h 361466"/>
                <a:gd name="connsiteX292" fmla="*/ 467891 w 977755"/>
                <a:gd name="connsiteY292" fmla="*/ 169455 h 361466"/>
                <a:gd name="connsiteX293" fmla="*/ 475886 w 977755"/>
                <a:gd name="connsiteY293" fmla="*/ 165172 h 361466"/>
                <a:gd name="connsiteX294" fmla="*/ 479098 w 977755"/>
                <a:gd name="connsiteY294" fmla="*/ 164815 h 361466"/>
                <a:gd name="connsiteX295" fmla="*/ 636061 w 977755"/>
                <a:gd name="connsiteY295" fmla="*/ 161317 h 361466"/>
                <a:gd name="connsiteX296" fmla="*/ 652193 w 977755"/>
                <a:gd name="connsiteY296" fmla="*/ 169883 h 361466"/>
                <a:gd name="connsiteX297" fmla="*/ 655476 w 977755"/>
                <a:gd name="connsiteY297" fmla="*/ 180732 h 361466"/>
                <a:gd name="connsiteX298" fmla="*/ 653977 w 977755"/>
                <a:gd name="connsiteY298" fmla="*/ 188298 h 361466"/>
                <a:gd name="connsiteX299" fmla="*/ 652193 w 977755"/>
                <a:gd name="connsiteY299" fmla="*/ 191582 h 361466"/>
                <a:gd name="connsiteX300" fmla="*/ 649766 w 977755"/>
                <a:gd name="connsiteY300" fmla="*/ 194437 h 361466"/>
                <a:gd name="connsiteX301" fmla="*/ 636061 w 977755"/>
                <a:gd name="connsiteY301" fmla="*/ 200148 h 361466"/>
                <a:gd name="connsiteX302" fmla="*/ 632135 w 977755"/>
                <a:gd name="connsiteY302" fmla="*/ 199719 h 361466"/>
                <a:gd name="connsiteX303" fmla="*/ 622356 w 977755"/>
                <a:gd name="connsiteY303" fmla="*/ 194437 h 361466"/>
                <a:gd name="connsiteX304" fmla="*/ 620001 w 977755"/>
                <a:gd name="connsiteY304" fmla="*/ 191582 h 361466"/>
                <a:gd name="connsiteX305" fmla="*/ 618216 w 977755"/>
                <a:gd name="connsiteY305" fmla="*/ 188298 h 361466"/>
                <a:gd name="connsiteX306" fmla="*/ 617074 w 977755"/>
                <a:gd name="connsiteY306" fmla="*/ 184658 h 361466"/>
                <a:gd name="connsiteX307" fmla="*/ 616646 w 977755"/>
                <a:gd name="connsiteY307" fmla="*/ 180732 h 361466"/>
                <a:gd name="connsiteX308" fmla="*/ 617074 w 977755"/>
                <a:gd name="connsiteY308" fmla="*/ 176806 h 361466"/>
                <a:gd name="connsiteX309" fmla="*/ 620001 w 977755"/>
                <a:gd name="connsiteY309" fmla="*/ 169883 h 361466"/>
                <a:gd name="connsiteX310" fmla="*/ 622356 w 977755"/>
                <a:gd name="connsiteY310" fmla="*/ 167027 h 361466"/>
                <a:gd name="connsiteX311" fmla="*/ 632135 w 977755"/>
                <a:gd name="connsiteY311" fmla="*/ 161745 h 361466"/>
                <a:gd name="connsiteX312" fmla="*/ 636061 w 977755"/>
                <a:gd name="connsiteY312" fmla="*/ 161317 h 361466"/>
                <a:gd name="connsiteX313" fmla="*/ 714579 w 977755"/>
                <a:gd name="connsiteY313" fmla="*/ 159247 h 361466"/>
                <a:gd name="connsiteX314" fmla="*/ 736064 w 977755"/>
                <a:gd name="connsiteY314" fmla="*/ 180732 h 361466"/>
                <a:gd name="connsiteX315" fmla="*/ 734351 w 977755"/>
                <a:gd name="connsiteY315" fmla="*/ 189084 h 361466"/>
                <a:gd name="connsiteX316" fmla="*/ 729854 w 977755"/>
                <a:gd name="connsiteY316" fmla="*/ 195936 h 361466"/>
                <a:gd name="connsiteX317" fmla="*/ 714651 w 977755"/>
                <a:gd name="connsiteY317" fmla="*/ 202218 h 361466"/>
                <a:gd name="connsiteX318" fmla="*/ 699447 w 977755"/>
                <a:gd name="connsiteY318" fmla="*/ 195936 h 361466"/>
                <a:gd name="connsiteX319" fmla="*/ 694807 w 977755"/>
                <a:gd name="connsiteY319" fmla="*/ 189084 h 361466"/>
                <a:gd name="connsiteX320" fmla="*/ 693094 w 977755"/>
                <a:gd name="connsiteY320" fmla="*/ 180732 h 361466"/>
                <a:gd name="connsiteX321" fmla="*/ 714579 w 977755"/>
                <a:gd name="connsiteY321" fmla="*/ 159247 h 361466"/>
                <a:gd name="connsiteX322" fmla="*/ 871470 w 977755"/>
                <a:gd name="connsiteY322" fmla="*/ 154322 h 361466"/>
                <a:gd name="connsiteX323" fmla="*/ 897881 w 977755"/>
                <a:gd name="connsiteY323" fmla="*/ 180732 h 361466"/>
                <a:gd name="connsiteX324" fmla="*/ 895811 w 977755"/>
                <a:gd name="connsiteY324" fmla="*/ 191011 h 361466"/>
                <a:gd name="connsiteX325" fmla="*/ 890172 w 977755"/>
                <a:gd name="connsiteY325" fmla="*/ 199434 h 361466"/>
                <a:gd name="connsiteX326" fmla="*/ 871470 w 977755"/>
                <a:gd name="connsiteY326" fmla="*/ 207143 h 361466"/>
                <a:gd name="connsiteX327" fmla="*/ 852769 w 977755"/>
                <a:gd name="connsiteY327" fmla="*/ 199434 h 361466"/>
                <a:gd name="connsiteX328" fmla="*/ 847130 w 977755"/>
                <a:gd name="connsiteY328" fmla="*/ 191011 h 361466"/>
                <a:gd name="connsiteX329" fmla="*/ 845060 w 977755"/>
                <a:gd name="connsiteY329" fmla="*/ 180732 h 361466"/>
                <a:gd name="connsiteX330" fmla="*/ 871470 w 977755"/>
                <a:gd name="connsiteY330" fmla="*/ 154322 h 361466"/>
                <a:gd name="connsiteX331" fmla="*/ 126198 w 977755"/>
                <a:gd name="connsiteY331" fmla="*/ 131481 h 361466"/>
                <a:gd name="connsiteX332" fmla="*/ 136191 w 977755"/>
                <a:gd name="connsiteY332" fmla="*/ 141474 h 361466"/>
                <a:gd name="connsiteX333" fmla="*/ 126198 w 977755"/>
                <a:gd name="connsiteY333" fmla="*/ 151467 h 361466"/>
                <a:gd name="connsiteX334" fmla="*/ 116205 w 977755"/>
                <a:gd name="connsiteY334" fmla="*/ 141474 h 361466"/>
                <a:gd name="connsiteX335" fmla="*/ 126198 w 977755"/>
                <a:gd name="connsiteY335" fmla="*/ 131481 h 361466"/>
                <a:gd name="connsiteX336" fmla="*/ 204644 w 977755"/>
                <a:gd name="connsiteY336" fmla="*/ 130410 h 361466"/>
                <a:gd name="connsiteX337" fmla="*/ 215708 w 977755"/>
                <a:gd name="connsiteY337" fmla="*/ 141474 h 361466"/>
                <a:gd name="connsiteX338" fmla="*/ 204644 w 977755"/>
                <a:gd name="connsiteY338" fmla="*/ 152538 h 361466"/>
                <a:gd name="connsiteX339" fmla="*/ 193580 w 977755"/>
                <a:gd name="connsiteY339" fmla="*/ 141474 h 361466"/>
                <a:gd name="connsiteX340" fmla="*/ 204644 w 977755"/>
                <a:gd name="connsiteY340" fmla="*/ 130410 h 361466"/>
                <a:gd name="connsiteX341" fmla="*/ 361536 w 977755"/>
                <a:gd name="connsiteY341" fmla="*/ 127912 h 361466"/>
                <a:gd name="connsiteX342" fmla="*/ 375098 w 977755"/>
                <a:gd name="connsiteY342" fmla="*/ 141474 h 361466"/>
                <a:gd name="connsiteX343" fmla="*/ 361536 w 977755"/>
                <a:gd name="connsiteY343" fmla="*/ 155036 h 361466"/>
                <a:gd name="connsiteX344" fmla="*/ 347974 w 977755"/>
                <a:gd name="connsiteY344" fmla="*/ 141474 h 361466"/>
                <a:gd name="connsiteX345" fmla="*/ 361536 w 977755"/>
                <a:gd name="connsiteY345" fmla="*/ 127912 h 361466"/>
                <a:gd name="connsiteX346" fmla="*/ 440054 w 977755"/>
                <a:gd name="connsiteY346" fmla="*/ 126484 h 361466"/>
                <a:gd name="connsiteX347" fmla="*/ 455043 w 977755"/>
                <a:gd name="connsiteY347" fmla="*/ 141474 h 361466"/>
                <a:gd name="connsiteX348" fmla="*/ 440054 w 977755"/>
                <a:gd name="connsiteY348" fmla="*/ 156463 h 361466"/>
                <a:gd name="connsiteX349" fmla="*/ 425064 w 977755"/>
                <a:gd name="connsiteY349" fmla="*/ 141474 h 361466"/>
                <a:gd name="connsiteX350" fmla="*/ 440054 w 977755"/>
                <a:gd name="connsiteY350" fmla="*/ 126484 h 361466"/>
                <a:gd name="connsiteX351" fmla="*/ 596946 w 977755"/>
                <a:gd name="connsiteY351" fmla="*/ 123058 h 361466"/>
                <a:gd name="connsiteX352" fmla="*/ 615362 w 977755"/>
                <a:gd name="connsiteY352" fmla="*/ 141474 h 361466"/>
                <a:gd name="connsiteX353" fmla="*/ 596946 w 977755"/>
                <a:gd name="connsiteY353" fmla="*/ 159890 h 361466"/>
                <a:gd name="connsiteX354" fmla="*/ 578530 w 977755"/>
                <a:gd name="connsiteY354" fmla="*/ 141474 h 361466"/>
                <a:gd name="connsiteX355" fmla="*/ 596946 w 977755"/>
                <a:gd name="connsiteY355" fmla="*/ 123058 h 361466"/>
                <a:gd name="connsiteX356" fmla="*/ 675321 w 977755"/>
                <a:gd name="connsiteY356" fmla="*/ 121059 h 361466"/>
                <a:gd name="connsiteX357" fmla="*/ 695735 w 977755"/>
                <a:gd name="connsiteY357" fmla="*/ 141474 h 361466"/>
                <a:gd name="connsiteX358" fmla="*/ 675321 w 977755"/>
                <a:gd name="connsiteY358" fmla="*/ 161888 h 361466"/>
                <a:gd name="connsiteX359" fmla="*/ 654906 w 977755"/>
                <a:gd name="connsiteY359" fmla="*/ 141474 h 361466"/>
                <a:gd name="connsiteX360" fmla="*/ 675321 w 977755"/>
                <a:gd name="connsiteY360" fmla="*/ 121059 h 361466"/>
                <a:gd name="connsiteX361" fmla="*/ 832283 w 977755"/>
                <a:gd name="connsiteY361" fmla="*/ 116348 h 361466"/>
                <a:gd name="connsiteX362" fmla="*/ 857337 w 977755"/>
                <a:gd name="connsiteY362" fmla="*/ 141474 h 361466"/>
                <a:gd name="connsiteX363" fmla="*/ 832283 w 977755"/>
                <a:gd name="connsiteY363" fmla="*/ 166528 h 361466"/>
                <a:gd name="connsiteX364" fmla="*/ 807229 w 977755"/>
                <a:gd name="connsiteY364" fmla="*/ 141474 h 361466"/>
                <a:gd name="connsiteX365" fmla="*/ 832283 w 977755"/>
                <a:gd name="connsiteY365" fmla="*/ 116348 h 361466"/>
                <a:gd name="connsiteX366" fmla="*/ 910730 w 977755"/>
                <a:gd name="connsiteY366" fmla="*/ 113636 h 361466"/>
                <a:gd name="connsiteX367" fmla="*/ 938496 w 977755"/>
                <a:gd name="connsiteY367" fmla="*/ 141474 h 361466"/>
                <a:gd name="connsiteX368" fmla="*/ 930397 w 977755"/>
                <a:gd name="connsiteY368" fmla="*/ 161004 h 361466"/>
                <a:gd name="connsiteX369" fmla="*/ 949989 w 977755"/>
                <a:gd name="connsiteY369" fmla="*/ 152895 h 361466"/>
                <a:gd name="connsiteX370" fmla="*/ 977755 w 977755"/>
                <a:gd name="connsiteY370" fmla="*/ 180662 h 361466"/>
                <a:gd name="connsiteX371" fmla="*/ 975542 w 977755"/>
                <a:gd name="connsiteY371" fmla="*/ 191511 h 361466"/>
                <a:gd name="connsiteX372" fmla="*/ 969618 w 977755"/>
                <a:gd name="connsiteY372" fmla="*/ 200362 h 361466"/>
                <a:gd name="connsiteX373" fmla="*/ 949989 w 977755"/>
                <a:gd name="connsiteY373" fmla="*/ 208500 h 361466"/>
                <a:gd name="connsiteX374" fmla="*/ 930410 w 977755"/>
                <a:gd name="connsiteY374" fmla="*/ 200383 h 361466"/>
                <a:gd name="connsiteX375" fmla="*/ 938496 w 977755"/>
                <a:gd name="connsiteY375" fmla="*/ 219920 h 361466"/>
                <a:gd name="connsiteX376" fmla="*/ 910730 w 977755"/>
                <a:gd name="connsiteY376" fmla="*/ 247758 h 361466"/>
                <a:gd name="connsiteX377" fmla="*/ 882963 w 977755"/>
                <a:gd name="connsiteY377" fmla="*/ 219920 h 361466"/>
                <a:gd name="connsiteX378" fmla="*/ 910730 w 977755"/>
                <a:gd name="connsiteY378" fmla="*/ 192153 h 361466"/>
                <a:gd name="connsiteX379" fmla="*/ 930281 w 977755"/>
                <a:gd name="connsiteY379" fmla="*/ 200246 h 361466"/>
                <a:gd name="connsiteX380" fmla="*/ 924435 w 977755"/>
                <a:gd name="connsiteY380" fmla="*/ 191511 h 361466"/>
                <a:gd name="connsiteX381" fmla="*/ 922222 w 977755"/>
                <a:gd name="connsiteY381" fmla="*/ 180662 h 361466"/>
                <a:gd name="connsiteX382" fmla="*/ 930295 w 977755"/>
                <a:gd name="connsiteY382" fmla="*/ 161159 h 361466"/>
                <a:gd name="connsiteX383" fmla="*/ 910730 w 977755"/>
                <a:gd name="connsiteY383" fmla="*/ 169241 h 361466"/>
                <a:gd name="connsiteX384" fmla="*/ 882963 w 977755"/>
                <a:gd name="connsiteY384" fmla="*/ 141474 h 361466"/>
                <a:gd name="connsiteX385" fmla="*/ 910730 w 977755"/>
                <a:gd name="connsiteY385" fmla="*/ 113636 h 361466"/>
                <a:gd name="connsiteX386" fmla="*/ 86939 w 977755"/>
                <a:gd name="connsiteY386" fmla="*/ 92793 h 361466"/>
                <a:gd name="connsiteX387" fmla="*/ 96433 w 977755"/>
                <a:gd name="connsiteY387" fmla="*/ 102286 h 361466"/>
                <a:gd name="connsiteX388" fmla="*/ 86939 w 977755"/>
                <a:gd name="connsiteY388" fmla="*/ 111780 h 361466"/>
                <a:gd name="connsiteX389" fmla="*/ 77446 w 977755"/>
                <a:gd name="connsiteY389" fmla="*/ 102286 h 361466"/>
                <a:gd name="connsiteX390" fmla="*/ 86939 w 977755"/>
                <a:gd name="connsiteY390" fmla="*/ 92793 h 361466"/>
                <a:gd name="connsiteX391" fmla="*/ 165457 w 977755"/>
                <a:gd name="connsiteY391" fmla="*/ 91794 h 361466"/>
                <a:gd name="connsiteX392" fmla="*/ 174165 w 977755"/>
                <a:gd name="connsiteY392" fmla="*/ 96434 h 361466"/>
                <a:gd name="connsiteX393" fmla="*/ 175950 w 977755"/>
                <a:gd name="connsiteY393" fmla="*/ 102287 h 361466"/>
                <a:gd name="connsiteX394" fmla="*/ 174165 w 977755"/>
                <a:gd name="connsiteY394" fmla="*/ 108140 h 361466"/>
                <a:gd name="connsiteX395" fmla="*/ 165457 w 977755"/>
                <a:gd name="connsiteY395" fmla="*/ 112922 h 361466"/>
                <a:gd name="connsiteX396" fmla="*/ 163315 w 977755"/>
                <a:gd name="connsiteY396" fmla="*/ 112708 h 361466"/>
                <a:gd name="connsiteX397" fmla="*/ 158033 w 977755"/>
                <a:gd name="connsiteY397" fmla="*/ 109853 h 361466"/>
                <a:gd name="connsiteX398" fmla="*/ 156748 w 977755"/>
                <a:gd name="connsiteY398" fmla="*/ 108283 h 361466"/>
                <a:gd name="connsiteX399" fmla="*/ 155178 w 977755"/>
                <a:gd name="connsiteY399" fmla="*/ 104500 h 361466"/>
                <a:gd name="connsiteX400" fmla="*/ 154964 w 977755"/>
                <a:gd name="connsiteY400" fmla="*/ 102358 h 361466"/>
                <a:gd name="connsiteX401" fmla="*/ 155178 w 977755"/>
                <a:gd name="connsiteY401" fmla="*/ 100217 h 361466"/>
                <a:gd name="connsiteX402" fmla="*/ 156748 w 977755"/>
                <a:gd name="connsiteY402" fmla="*/ 96434 h 361466"/>
                <a:gd name="connsiteX403" fmla="*/ 158033 w 977755"/>
                <a:gd name="connsiteY403" fmla="*/ 94863 h 361466"/>
                <a:gd name="connsiteX404" fmla="*/ 163315 w 977755"/>
                <a:gd name="connsiteY404" fmla="*/ 92008 h 361466"/>
                <a:gd name="connsiteX405" fmla="*/ 165457 w 977755"/>
                <a:gd name="connsiteY405" fmla="*/ 91794 h 361466"/>
                <a:gd name="connsiteX406" fmla="*/ 322349 w 977755"/>
                <a:gd name="connsiteY406" fmla="*/ 89367 h 361466"/>
                <a:gd name="connsiteX407" fmla="*/ 329559 w 977755"/>
                <a:gd name="connsiteY407" fmla="*/ 91580 h 361466"/>
                <a:gd name="connsiteX408" fmla="*/ 335198 w 977755"/>
                <a:gd name="connsiteY408" fmla="*/ 102287 h 361466"/>
                <a:gd name="connsiteX409" fmla="*/ 329559 w 977755"/>
                <a:gd name="connsiteY409" fmla="*/ 112994 h 361466"/>
                <a:gd name="connsiteX410" fmla="*/ 322349 w 977755"/>
                <a:gd name="connsiteY410" fmla="*/ 115206 h 361466"/>
                <a:gd name="connsiteX411" fmla="*/ 319780 w 977755"/>
                <a:gd name="connsiteY411" fmla="*/ 114921 h 361466"/>
                <a:gd name="connsiteX412" fmla="*/ 309501 w 977755"/>
                <a:gd name="connsiteY412" fmla="*/ 102287 h 361466"/>
                <a:gd name="connsiteX413" fmla="*/ 319780 w 977755"/>
                <a:gd name="connsiteY413" fmla="*/ 89653 h 361466"/>
                <a:gd name="connsiteX414" fmla="*/ 322349 w 977755"/>
                <a:gd name="connsiteY414" fmla="*/ 89367 h 361466"/>
                <a:gd name="connsiteX415" fmla="*/ 400795 w 977755"/>
                <a:gd name="connsiteY415" fmla="*/ 88011 h 361466"/>
                <a:gd name="connsiteX416" fmla="*/ 415071 w 977755"/>
                <a:gd name="connsiteY416" fmla="*/ 102287 h 361466"/>
                <a:gd name="connsiteX417" fmla="*/ 400795 w 977755"/>
                <a:gd name="connsiteY417" fmla="*/ 116563 h 361466"/>
                <a:gd name="connsiteX418" fmla="*/ 386519 w 977755"/>
                <a:gd name="connsiteY418" fmla="*/ 102287 h 361466"/>
                <a:gd name="connsiteX419" fmla="*/ 400795 w 977755"/>
                <a:gd name="connsiteY419" fmla="*/ 88011 h 361466"/>
                <a:gd name="connsiteX420" fmla="*/ 557687 w 977755"/>
                <a:gd name="connsiteY420" fmla="*/ 84798 h 361466"/>
                <a:gd name="connsiteX421" fmla="*/ 575175 w 977755"/>
                <a:gd name="connsiteY421" fmla="*/ 102286 h 361466"/>
                <a:gd name="connsiteX422" fmla="*/ 557687 w 977755"/>
                <a:gd name="connsiteY422" fmla="*/ 119774 h 361466"/>
                <a:gd name="connsiteX423" fmla="*/ 540199 w 977755"/>
                <a:gd name="connsiteY423" fmla="*/ 102286 h 361466"/>
                <a:gd name="connsiteX424" fmla="*/ 557687 w 977755"/>
                <a:gd name="connsiteY424" fmla="*/ 84798 h 361466"/>
                <a:gd name="connsiteX425" fmla="*/ 636061 w 977755"/>
                <a:gd name="connsiteY425" fmla="*/ 82871 h 361466"/>
                <a:gd name="connsiteX426" fmla="*/ 652193 w 977755"/>
                <a:gd name="connsiteY426" fmla="*/ 91437 h 361466"/>
                <a:gd name="connsiteX427" fmla="*/ 655476 w 977755"/>
                <a:gd name="connsiteY427" fmla="*/ 102286 h 361466"/>
                <a:gd name="connsiteX428" fmla="*/ 652193 w 977755"/>
                <a:gd name="connsiteY428" fmla="*/ 113136 h 361466"/>
                <a:gd name="connsiteX429" fmla="*/ 636061 w 977755"/>
                <a:gd name="connsiteY429" fmla="*/ 121702 h 361466"/>
                <a:gd name="connsiteX430" fmla="*/ 632135 w 977755"/>
                <a:gd name="connsiteY430" fmla="*/ 121273 h 361466"/>
                <a:gd name="connsiteX431" fmla="*/ 622356 w 977755"/>
                <a:gd name="connsiteY431" fmla="*/ 115991 h 361466"/>
                <a:gd name="connsiteX432" fmla="*/ 620001 w 977755"/>
                <a:gd name="connsiteY432" fmla="*/ 113136 h 361466"/>
                <a:gd name="connsiteX433" fmla="*/ 617074 w 977755"/>
                <a:gd name="connsiteY433" fmla="*/ 106212 h 361466"/>
                <a:gd name="connsiteX434" fmla="*/ 616646 w 977755"/>
                <a:gd name="connsiteY434" fmla="*/ 102286 h 361466"/>
                <a:gd name="connsiteX435" fmla="*/ 617074 w 977755"/>
                <a:gd name="connsiteY435" fmla="*/ 98360 h 361466"/>
                <a:gd name="connsiteX436" fmla="*/ 620001 w 977755"/>
                <a:gd name="connsiteY436" fmla="*/ 91437 h 361466"/>
                <a:gd name="connsiteX437" fmla="*/ 622356 w 977755"/>
                <a:gd name="connsiteY437" fmla="*/ 88581 h 361466"/>
                <a:gd name="connsiteX438" fmla="*/ 632135 w 977755"/>
                <a:gd name="connsiteY438" fmla="*/ 83299 h 361466"/>
                <a:gd name="connsiteX439" fmla="*/ 636061 w 977755"/>
                <a:gd name="connsiteY439" fmla="*/ 82871 h 361466"/>
                <a:gd name="connsiteX440" fmla="*/ 793025 w 977755"/>
                <a:gd name="connsiteY440" fmla="*/ 78446 h 361466"/>
                <a:gd name="connsiteX441" fmla="*/ 806373 w 977755"/>
                <a:gd name="connsiteY441" fmla="*/ 82515 h 361466"/>
                <a:gd name="connsiteX442" fmla="*/ 816865 w 977755"/>
                <a:gd name="connsiteY442" fmla="*/ 102287 h 361466"/>
                <a:gd name="connsiteX443" fmla="*/ 806373 w 977755"/>
                <a:gd name="connsiteY443" fmla="*/ 122059 h 361466"/>
                <a:gd name="connsiteX444" fmla="*/ 793025 w 977755"/>
                <a:gd name="connsiteY444" fmla="*/ 126128 h 361466"/>
                <a:gd name="connsiteX445" fmla="*/ 788242 w 977755"/>
                <a:gd name="connsiteY445" fmla="*/ 125628 h 361466"/>
                <a:gd name="connsiteX446" fmla="*/ 769184 w 977755"/>
                <a:gd name="connsiteY446" fmla="*/ 102287 h 361466"/>
                <a:gd name="connsiteX447" fmla="*/ 788242 w 977755"/>
                <a:gd name="connsiteY447" fmla="*/ 78946 h 361466"/>
                <a:gd name="connsiteX448" fmla="*/ 793025 w 977755"/>
                <a:gd name="connsiteY448" fmla="*/ 78446 h 361466"/>
                <a:gd name="connsiteX449" fmla="*/ 871470 w 977755"/>
                <a:gd name="connsiteY449" fmla="*/ 75876 h 361466"/>
                <a:gd name="connsiteX450" fmla="*/ 897881 w 977755"/>
                <a:gd name="connsiteY450" fmla="*/ 102286 h 361466"/>
                <a:gd name="connsiteX451" fmla="*/ 871470 w 977755"/>
                <a:gd name="connsiteY451" fmla="*/ 128697 h 361466"/>
                <a:gd name="connsiteX452" fmla="*/ 845060 w 977755"/>
                <a:gd name="connsiteY452" fmla="*/ 102286 h 361466"/>
                <a:gd name="connsiteX453" fmla="*/ 871470 w 977755"/>
                <a:gd name="connsiteY453" fmla="*/ 75876 h 361466"/>
                <a:gd name="connsiteX454" fmla="*/ 47753 w 977755"/>
                <a:gd name="connsiteY454" fmla="*/ 54034 h 361466"/>
                <a:gd name="connsiteX455" fmla="*/ 56747 w 977755"/>
                <a:gd name="connsiteY455" fmla="*/ 63028 h 361466"/>
                <a:gd name="connsiteX456" fmla="*/ 47753 w 977755"/>
                <a:gd name="connsiteY456" fmla="*/ 72022 h 361466"/>
                <a:gd name="connsiteX457" fmla="*/ 38759 w 977755"/>
                <a:gd name="connsiteY457" fmla="*/ 63028 h 361466"/>
                <a:gd name="connsiteX458" fmla="*/ 47753 w 977755"/>
                <a:gd name="connsiteY458" fmla="*/ 54034 h 361466"/>
                <a:gd name="connsiteX459" fmla="*/ 126198 w 977755"/>
                <a:gd name="connsiteY459" fmla="*/ 53035 h 361466"/>
                <a:gd name="connsiteX460" fmla="*/ 136191 w 977755"/>
                <a:gd name="connsiteY460" fmla="*/ 63028 h 361466"/>
                <a:gd name="connsiteX461" fmla="*/ 126198 w 977755"/>
                <a:gd name="connsiteY461" fmla="*/ 73021 h 361466"/>
                <a:gd name="connsiteX462" fmla="*/ 116205 w 977755"/>
                <a:gd name="connsiteY462" fmla="*/ 63028 h 361466"/>
                <a:gd name="connsiteX463" fmla="*/ 126198 w 977755"/>
                <a:gd name="connsiteY463" fmla="*/ 53035 h 361466"/>
                <a:gd name="connsiteX464" fmla="*/ 283162 w 977755"/>
                <a:gd name="connsiteY464" fmla="*/ 50822 h 361466"/>
                <a:gd name="connsiteX465" fmla="*/ 295368 w 977755"/>
                <a:gd name="connsiteY465" fmla="*/ 63028 h 361466"/>
                <a:gd name="connsiteX466" fmla="*/ 283162 w 977755"/>
                <a:gd name="connsiteY466" fmla="*/ 75234 h 361466"/>
                <a:gd name="connsiteX467" fmla="*/ 270956 w 977755"/>
                <a:gd name="connsiteY467" fmla="*/ 63028 h 361466"/>
                <a:gd name="connsiteX468" fmla="*/ 283162 w 977755"/>
                <a:gd name="connsiteY468" fmla="*/ 50822 h 361466"/>
                <a:gd name="connsiteX469" fmla="*/ 361536 w 977755"/>
                <a:gd name="connsiteY469" fmla="*/ 49466 h 361466"/>
                <a:gd name="connsiteX470" fmla="*/ 375098 w 977755"/>
                <a:gd name="connsiteY470" fmla="*/ 63028 h 361466"/>
                <a:gd name="connsiteX471" fmla="*/ 361536 w 977755"/>
                <a:gd name="connsiteY471" fmla="*/ 76590 h 361466"/>
                <a:gd name="connsiteX472" fmla="*/ 347974 w 977755"/>
                <a:gd name="connsiteY472" fmla="*/ 63028 h 361466"/>
                <a:gd name="connsiteX473" fmla="*/ 361536 w 977755"/>
                <a:gd name="connsiteY473" fmla="*/ 49466 h 361466"/>
                <a:gd name="connsiteX474" fmla="*/ 518428 w 977755"/>
                <a:gd name="connsiteY474" fmla="*/ 46396 h 361466"/>
                <a:gd name="connsiteX475" fmla="*/ 535060 w 977755"/>
                <a:gd name="connsiteY475" fmla="*/ 63027 h 361466"/>
                <a:gd name="connsiteX476" fmla="*/ 518428 w 977755"/>
                <a:gd name="connsiteY476" fmla="*/ 79659 h 361466"/>
                <a:gd name="connsiteX477" fmla="*/ 501797 w 977755"/>
                <a:gd name="connsiteY477" fmla="*/ 63027 h 361466"/>
                <a:gd name="connsiteX478" fmla="*/ 518428 w 977755"/>
                <a:gd name="connsiteY478" fmla="*/ 46396 h 361466"/>
                <a:gd name="connsiteX479" fmla="*/ 596946 w 977755"/>
                <a:gd name="connsiteY479" fmla="*/ 44612 h 361466"/>
                <a:gd name="connsiteX480" fmla="*/ 615362 w 977755"/>
                <a:gd name="connsiteY480" fmla="*/ 63028 h 361466"/>
                <a:gd name="connsiteX481" fmla="*/ 596946 w 977755"/>
                <a:gd name="connsiteY481" fmla="*/ 81444 h 361466"/>
                <a:gd name="connsiteX482" fmla="*/ 578530 w 977755"/>
                <a:gd name="connsiteY482" fmla="*/ 63028 h 361466"/>
                <a:gd name="connsiteX483" fmla="*/ 596946 w 977755"/>
                <a:gd name="connsiteY483" fmla="*/ 44612 h 361466"/>
                <a:gd name="connsiteX484" fmla="*/ 753766 w 977755"/>
                <a:gd name="connsiteY484" fmla="*/ 40400 h 361466"/>
                <a:gd name="connsiteX485" fmla="*/ 776394 w 977755"/>
                <a:gd name="connsiteY485" fmla="*/ 63027 h 361466"/>
                <a:gd name="connsiteX486" fmla="*/ 753766 w 977755"/>
                <a:gd name="connsiteY486" fmla="*/ 85655 h 361466"/>
                <a:gd name="connsiteX487" fmla="*/ 731139 w 977755"/>
                <a:gd name="connsiteY487" fmla="*/ 63027 h 361466"/>
                <a:gd name="connsiteX488" fmla="*/ 753766 w 977755"/>
                <a:gd name="connsiteY488" fmla="*/ 40400 h 361466"/>
                <a:gd name="connsiteX489" fmla="*/ 832283 w 977755"/>
                <a:gd name="connsiteY489" fmla="*/ 37973 h 361466"/>
                <a:gd name="connsiteX490" fmla="*/ 857337 w 977755"/>
                <a:gd name="connsiteY490" fmla="*/ 63027 h 361466"/>
                <a:gd name="connsiteX491" fmla="*/ 832283 w 977755"/>
                <a:gd name="connsiteY491" fmla="*/ 88153 h 361466"/>
                <a:gd name="connsiteX492" fmla="*/ 807229 w 977755"/>
                <a:gd name="connsiteY492" fmla="*/ 63027 h 361466"/>
                <a:gd name="connsiteX493" fmla="*/ 832283 w 977755"/>
                <a:gd name="connsiteY493" fmla="*/ 37973 h 361466"/>
                <a:gd name="connsiteX494" fmla="*/ 8566 w 977755"/>
                <a:gd name="connsiteY494" fmla="*/ 15275 h 361466"/>
                <a:gd name="connsiteX495" fmla="*/ 15632 w 977755"/>
                <a:gd name="connsiteY495" fmla="*/ 19058 h 361466"/>
                <a:gd name="connsiteX496" fmla="*/ 17060 w 977755"/>
                <a:gd name="connsiteY496" fmla="*/ 23841 h 361466"/>
                <a:gd name="connsiteX497" fmla="*/ 16917 w 977755"/>
                <a:gd name="connsiteY497" fmla="*/ 25554 h 361466"/>
                <a:gd name="connsiteX498" fmla="*/ 15632 w 977755"/>
                <a:gd name="connsiteY498" fmla="*/ 28623 h 361466"/>
                <a:gd name="connsiteX499" fmla="*/ 8566 w 977755"/>
                <a:gd name="connsiteY499" fmla="*/ 32406 h 361466"/>
                <a:gd name="connsiteX500" fmla="*/ 6852 w 977755"/>
                <a:gd name="connsiteY500" fmla="*/ 32192 h 361466"/>
                <a:gd name="connsiteX501" fmla="*/ 2498 w 977755"/>
                <a:gd name="connsiteY501" fmla="*/ 29836 h 361466"/>
                <a:gd name="connsiteX502" fmla="*/ 1428 w 977755"/>
                <a:gd name="connsiteY502" fmla="*/ 28623 h 361466"/>
                <a:gd name="connsiteX503" fmla="*/ 143 w 977755"/>
                <a:gd name="connsiteY503" fmla="*/ 25554 h 361466"/>
                <a:gd name="connsiteX504" fmla="*/ 0 w 977755"/>
                <a:gd name="connsiteY504" fmla="*/ 23841 h 361466"/>
                <a:gd name="connsiteX505" fmla="*/ 143 w 977755"/>
                <a:gd name="connsiteY505" fmla="*/ 22127 h 361466"/>
                <a:gd name="connsiteX506" fmla="*/ 1428 w 977755"/>
                <a:gd name="connsiteY506" fmla="*/ 19058 h 361466"/>
                <a:gd name="connsiteX507" fmla="*/ 2498 w 977755"/>
                <a:gd name="connsiteY507" fmla="*/ 17773 h 361466"/>
                <a:gd name="connsiteX508" fmla="*/ 6852 w 977755"/>
                <a:gd name="connsiteY508" fmla="*/ 15418 h 361466"/>
                <a:gd name="connsiteX509" fmla="*/ 8566 w 977755"/>
                <a:gd name="connsiteY509" fmla="*/ 15275 h 361466"/>
                <a:gd name="connsiteX510" fmla="*/ 87011 w 977755"/>
                <a:gd name="connsiteY510" fmla="*/ 14347 h 361466"/>
                <a:gd name="connsiteX511" fmla="*/ 96505 w 977755"/>
                <a:gd name="connsiteY511" fmla="*/ 23840 h 361466"/>
                <a:gd name="connsiteX512" fmla="*/ 96291 w 977755"/>
                <a:gd name="connsiteY512" fmla="*/ 25768 h 361466"/>
                <a:gd name="connsiteX513" fmla="*/ 87011 w 977755"/>
                <a:gd name="connsiteY513" fmla="*/ 33334 h 361466"/>
                <a:gd name="connsiteX514" fmla="*/ 77732 w 977755"/>
                <a:gd name="connsiteY514" fmla="*/ 25768 h 361466"/>
                <a:gd name="connsiteX515" fmla="*/ 77518 w 977755"/>
                <a:gd name="connsiteY515" fmla="*/ 23840 h 361466"/>
                <a:gd name="connsiteX516" fmla="*/ 87011 w 977755"/>
                <a:gd name="connsiteY516" fmla="*/ 14347 h 361466"/>
                <a:gd name="connsiteX517" fmla="*/ 243832 w 977755"/>
                <a:gd name="connsiteY517" fmla="*/ 12205 h 361466"/>
                <a:gd name="connsiteX518" fmla="*/ 255467 w 977755"/>
                <a:gd name="connsiteY518" fmla="*/ 23840 h 361466"/>
                <a:gd name="connsiteX519" fmla="*/ 255253 w 977755"/>
                <a:gd name="connsiteY519" fmla="*/ 26195 h 361466"/>
                <a:gd name="connsiteX520" fmla="*/ 243832 w 977755"/>
                <a:gd name="connsiteY520" fmla="*/ 35475 h 361466"/>
                <a:gd name="connsiteX521" fmla="*/ 232411 w 977755"/>
                <a:gd name="connsiteY521" fmla="*/ 26195 h 361466"/>
                <a:gd name="connsiteX522" fmla="*/ 232197 w 977755"/>
                <a:gd name="connsiteY522" fmla="*/ 23840 h 361466"/>
                <a:gd name="connsiteX523" fmla="*/ 243832 w 977755"/>
                <a:gd name="connsiteY523" fmla="*/ 12205 h 361466"/>
                <a:gd name="connsiteX524" fmla="*/ 322349 w 977755"/>
                <a:gd name="connsiteY524" fmla="*/ 10921 h 361466"/>
                <a:gd name="connsiteX525" fmla="*/ 329559 w 977755"/>
                <a:gd name="connsiteY525" fmla="*/ 13134 h 361466"/>
                <a:gd name="connsiteX526" fmla="*/ 335198 w 977755"/>
                <a:gd name="connsiteY526" fmla="*/ 23841 h 361466"/>
                <a:gd name="connsiteX527" fmla="*/ 334912 w 977755"/>
                <a:gd name="connsiteY527" fmla="*/ 26410 h 361466"/>
                <a:gd name="connsiteX528" fmla="*/ 329559 w 977755"/>
                <a:gd name="connsiteY528" fmla="*/ 34476 h 361466"/>
                <a:gd name="connsiteX529" fmla="*/ 322349 w 977755"/>
                <a:gd name="connsiteY529" fmla="*/ 36689 h 361466"/>
                <a:gd name="connsiteX530" fmla="*/ 319780 w 977755"/>
                <a:gd name="connsiteY530" fmla="*/ 36404 h 361466"/>
                <a:gd name="connsiteX531" fmla="*/ 309787 w 977755"/>
                <a:gd name="connsiteY531" fmla="*/ 26410 h 361466"/>
                <a:gd name="connsiteX532" fmla="*/ 309501 w 977755"/>
                <a:gd name="connsiteY532" fmla="*/ 23841 h 361466"/>
                <a:gd name="connsiteX533" fmla="*/ 319780 w 977755"/>
                <a:gd name="connsiteY533" fmla="*/ 11207 h 361466"/>
                <a:gd name="connsiteX534" fmla="*/ 322349 w 977755"/>
                <a:gd name="connsiteY534" fmla="*/ 10921 h 361466"/>
                <a:gd name="connsiteX535" fmla="*/ 479098 w 977755"/>
                <a:gd name="connsiteY535" fmla="*/ 7994 h 361466"/>
                <a:gd name="connsiteX536" fmla="*/ 492232 w 977755"/>
                <a:gd name="connsiteY536" fmla="*/ 14989 h 361466"/>
                <a:gd name="connsiteX537" fmla="*/ 494944 w 977755"/>
                <a:gd name="connsiteY537" fmla="*/ 23840 h 361466"/>
                <a:gd name="connsiteX538" fmla="*/ 494659 w 977755"/>
                <a:gd name="connsiteY538" fmla="*/ 27052 h 361466"/>
                <a:gd name="connsiteX539" fmla="*/ 492303 w 977755"/>
                <a:gd name="connsiteY539" fmla="*/ 32691 h 361466"/>
                <a:gd name="connsiteX540" fmla="*/ 479098 w 977755"/>
                <a:gd name="connsiteY540" fmla="*/ 39615 h 361466"/>
                <a:gd name="connsiteX541" fmla="*/ 475886 w 977755"/>
                <a:gd name="connsiteY541" fmla="*/ 39258 h 361466"/>
                <a:gd name="connsiteX542" fmla="*/ 467891 w 977755"/>
                <a:gd name="connsiteY542" fmla="*/ 34975 h 361466"/>
                <a:gd name="connsiteX543" fmla="*/ 465964 w 977755"/>
                <a:gd name="connsiteY543" fmla="*/ 32620 h 361466"/>
                <a:gd name="connsiteX544" fmla="*/ 463608 w 977755"/>
                <a:gd name="connsiteY544" fmla="*/ 26981 h 361466"/>
                <a:gd name="connsiteX545" fmla="*/ 463323 w 977755"/>
                <a:gd name="connsiteY545" fmla="*/ 23769 h 361466"/>
                <a:gd name="connsiteX546" fmla="*/ 463608 w 977755"/>
                <a:gd name="connsiteY546" fmla="*/ 20557 h 361466"/>
                <a:gd name="connsiteX547" fmla="*/ 465964 w 977755"/>
                <a:gd name="connsiteY547" fmla="*/ 14918 h 361466"/>
                <a:gd name="connsiteX548" fmla="*/ 467891 w 977755"/>
                <a:gd name="connsiteY548" fmla="*/ 12562 h 361466"/>
                <a:gd name="connsiteX549" fmla="*/ 475886 w 977755"/>
                <a:gd name="connsiteY549" fmla="*/ 8280 h 361466"/>
                <a:gd name="connsiteX550" fmla="*/ 479098 w 977755"/>
                <a:gd name="connsiteY550" fmla="*/ 7994 h 361466"/>
                <a:gd name="connsiteX551" fmla="*/ 557687 w 977755"/>
                <a:gd name="connsiteY551" fmla="*/ 6352 h 361466"/>
                <a:gd name="connsiteX552" fmla="*/ 575175 w 977755"/>
                <a:gd name="connsiteY552" fmla="*/ 23840 h 361466"/>
                <a:gd name="connsiteX553" fmla="*/ 574818 w 977755"/>
                <a:gd name="connsiteY553" fmla="*/ 27338 h 361466"/>
                <a:gd name="connsiteX554" fmla="*/ 557687 w 977755"/>
                <a:gd name="connsiteY554" fmla="*/ 41328 h 361466"/>
                <a:gd name="connsiteX555" fmla="*/ 540556 w 977755"/>
                <a:gd name="connsiteY555" fmla="*/ 27338 h 361466"/>
                <a:gd name="connsiteX556" fmla="*/ 540199 w 977755"/>
                <a:gd name="connsiteY556" fmla="*/ 23840 h 361466"/>
                <a:gd name="connsiteX557" fmla="*/ 557687 w 977755"/>
                <a:gd name="connsiteY557" fmla="*/ 6352 h 361466"/>
                <a:gd name="connsiteX558" fmla="*/ 714579 w 977755"/>
                <a:gd name="connsiteY558" fmla="*/ 2284 h 361466"/>
                <a:gd name="connsiteX559" fmla="*/ 736064 w 977755"/>
                <a:gd name="connsiteY559" fmla="*/ 23769 h 361466"/>
                <a:gd name="connsiteX560" fmla="*/ 735636 w 977755"/>
                <a:gd name="connsiteY560" fmla="*/ 28123 h 361466"/>
                <a:gd name="connsiteX561" fmla="*/ 714579 w 977755"/>
                <a:gd name="connsiteY561" fmla="*/ 45326 h 361466"/>
                <a:gd name="connsiteX562" fmla="*/ 693522 w 977755"/>
                <a:gd name="connsiteY562" fmla="*/ 28123 h 361466"/>
                <a:gd name="connsiteX563" fmla="*/ 693094 w 977755"/>
                <a:gd name="connsiteY563" fmla="*/ 23769 h 361466"/>
                <a:gd name="connsiteX564" fmla="*/ 714579 w 977755"/>
                <a:gd name="connsiteY564" fmla="*/ 2284 h 361466"/>
                <a:gd name="connsiteX565" fmla="*/ 793025 w 977755"/>
                <a:gd name="connsiteY565" fmla="*/ 0 h 361466"/>
                <a:gd name="connsiteX566" fmla="*/ 806373 w 977755"/>
                <a:gd name="connsiteY566" fmla="*/ 4069 h 361466"/>
                <a:gd name="connsiteX567" fmla="*/ 816865 w 977755"/>
                <a:gd name="connsiteY567" fmla="*/ 23841 h 361466"/>
                <a:gd name="connsiteX568" fmla="*/ 816366 w 977755"/>
                <a:gd name="connsiteY568" fmla="*/ 28623 h 361466"/>
                <a:gd name="connsiteX569" fmla="*/ 806373 w 977755"/>
                <a:gd name="connsiteY569" fmla="*/ 43613 h 361466"/>
                <a:gd name="connsiteX570" fmla="*/ 793025 w 977755"/>
                <a:gd name="connsiteY570" fmla="*/ 47682 h 361466"/>
                <a:gd name="connsiteX571" fmla="*/ 788242 w 977755"/>
                <a:gd name="connsiteY571" fmla="*/ 47182 h 361466"/>
                <a:gd name="connsiteX572" fmla="*/ 769684 w 977755"/>
                <a:gd name="connsiteY572" fmla="*/ 28623 h 361466"/>
                <a:gd name="connsiteX573" fmla="*/ 769184 w 977755"/>
                <a:gd name="connsiteY573" fmla="*/ 23841 h 361466"/>
                <a:gd name="connsiteX574" fmla="*/ 788242 w 977755"/>
                <a:gd name="connsiteY574" fmla="*/ 500 h 361466"/>
                <a:gd name="connsiteX575" fmla="*/ 793025 w 977755"/>
                <a:gd name="connsiteY575" fmla="*/ 0 h 36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977755" h="361466">
                  <a:moveTo>
                    <a:pt x="8566" y="329059"/>
                  </a:moveTo>
                  <a:cubicBezTo>
                    <a:pt x="11492" y="329059"/>
                    <a:pt x="14062" y="330558"/>
                    <a:pt x="15632" y="332842"/>
                  </a:cubicBezTo>
                  <a:cubicBezTo>
                    <a:pt x="16489" y="334198"/>
                    <a:pt x="17060" y="335840"/>
                    <a:pt x="17060" y="337625"/>
                  </a:cubicBezTo>
                  <a:cubicBezTo>
                    <a:pt x="17060" y="338838"/>
                    <a:pt x="16846" y="339980"/>
                    <a:pt x="16417" y="340979"/>
                  </a:cubicBezTo>
                  <a:cubicBezTo>
                    <a:pt x="16203" y="341479"/>
                    <a:pt x="15918" y="341979"/>
                    <a:pt x="15632" y="342407"/>
                  </a:cubicBezTo>
                  <a:cubicBezTo>
                    <a:pt x="15347" y="342835"/>
                    <a:pt x="14990" y="343264"/>
                    <a:pt x="14633" y="343620"/>
                  </a:cubicBezTo>
                  <a:cubicBezTo>
                    <a:pt x="13062" y="345191"/>
                    <a:pt x="10921" y="346119"/>
                    <a:pt x="8566" y="346119"/>
                  </a:cubicBezTo>
                  <a:cubicBezTo>
                    <a:pt x="7994" y="346119"/>
                    <a:pt x="7423" y="346119"/>
                    <a:pt x="6852" y="345976"/>
                  </a:cubicBezTo>
                  <a:cubicBezTo>
                    <a:pt x="5139" y="345619"/>
                    <a:pt x="3640" y="344763"/>
                    <a:pt x="2498" y="343620"/>
                  </a:cubicBezTo>
                  <a:cubicBezTo>
                    <a:pt x="2070" y="343192"/>
                    <a:pt x="1713" y="342764"/>
                    <a:pt x="1428" y="342336"/>
                  </a:cubicBezTo>
                  <a:cubicBezTo>
                    <a:pt x="1142" y="341907"/>
                    <a:pt x="857" y="341408"/>
                    <a:pt x="642" y="340908"/>
                  </a:cubicBezTo>
                  <a:cubicBezTo>
                    <a:pt x="428" y="340408"/>
                    <a:pt x="286" y="339909"/>
                    <a:pt x="143" y="339338"/>
                  </a:cubicBezTo>
                  <a:cubicBezTo>
                    <a:pt x="71" y="338767"/>
                    <a:pt x="0" y="338196"/>
                    <a:pt x="0" y="337625"/>
                  </a:cubicBezTo>
                  <a:cubicBezTo>
                    <a:pt x="0" y="336982"/>
                    <a:pt x="71" y="336411"/>
                    <a:pt x="143" y="335911"/>
                  </a:cubicBezTo>
                  <a:cubicBezTo>
                    <a:pt x="357" y="334769"/>
                    <a:pt x="785" y="333770"/>
                    <a:pt x="1428" y="332842"/>
                  </a:cubicBezTo>
                  <a:cubicBezTo>
                    <a:pt x="1784" y="332342"/>
                    <a:pt x="2141" y="331914"/>
                    <a:pt x="2498" y="331557"/>
                  </a:cubicBezTo>
                  <a:cubicBezTo>
                    <a:pt x="3712" y="330344"/>
                    <a:pt x="5211" y="329559"/>
                    <a:pt x="6852" y="329202"/>
                  </a:cubicBezTo>
                  <a:cubicBezTo>
                    <a:pt x="7423" y="329130"/>
                    <a:pt x="7994" y="329059"/>
                    <a:pt x="8566" y="329059"/>
                  </a:cubicBezTo>
                  <a:close/>
                  <a:moveTo>
                    <a:pt x="86939" y="328060"/>
                  </a:moveTo>
                  <a:cubicBezTo>
                    <a:pt x="92222" y="328060"/>
                    <a:pt x="96433" y="332343"/>
                    <a:pt x="96433" y="337554"/>
                  </a:cubicBezTo>
                  <a:cubicBezTo>
                    <a:pt x="96433" y="338910"/>
                    <a:pt x="96219" y="340123"/>
                    <a:pt x="95719" y="341265"/>
                  </a:cubicBezTo>
                  <a:cubicBezTo>
                    <a:pt x="95219" y="342407"/>
                    <a:pt x="94506" y="343407"/>
                    <a:pt x="93578" y="344263"/>
                  </a:cubicBezTo>
                  <a:cubicBezTo>
                    <a:pt x="91865" y="345976"/>
                    <a:pt x="89509" y="347047"/>
                    <a:pt x="86868" y="347047"/>
                  </a:cubicBezTo>
                  <a:cubicBezTo>
                    <a:pt x="84227" y="347047"/>
                    <a:pt x="81872" y="345976"/>
                    <a:pt x="80158" y="344263"/>
                  </a:cubicBezTo>
                  <a:cubicBezTo>
                    <a:pt x="79302" y="343407"/>
                    <a:pt x="78659" y="342407"/>
                    <a:pt x="78160" y="341265"/>
                  </a:cubicBezTo>
                  <a:cubicBezTo>
                    <a:pt x="77732" y="340123"/>
                    <a:pt x="77446" y="338838"/>
                    <a:pt x="77446" y="337554"/>
                  </a:cubicBezTo>
                  <a:cubicBezTo>
                    <a:pt x="77446" y="332271"/>
                    <a:pt x="81729" y="328060"/>
                    <a:pt x="86939" y="328060"/>
                  </a:cubicBezTo>
                  <a:close/>
                  <a:moveTo>
                    <a:pt x="243903" y="325990"/>
                  </a:moveTo>
                  <a:cubicBezTo>
                    <a:pt x="250327" y="325990"/>
                    <a:pt x="255538" y="331201"/>
                    <a:pt x="255538" y="337625"/>
                  </a:cubicBezTo>
                  <a:cubicBezTo>
                    <a:pt x="255538" y="339195"/>
                    <a:pt x="255181" y="340766"/>
                    <a:pt x="254610" y="342122"/>
                  </a:cubicBezTo>
                  <a:cubicBezTo>
                    <a:pt x="253967" y="343478"/>
                    <a:pt x="253182" y="344763"/>
                    <a:pt x="252111" y="345834"/>
                  </a:cubicBezTo>
                  <a:cubicBezTo>
                    <a:pt x="250041" y="347975"/>
                    <a:pt x="247115" y="349260"/>
                    <a:pt x="243903" y="349260"/>
                  </a:cubicBezTo>
                  <a:cubicBezTo>
                    <a:pt x="240691" y="349260"/>
                    <a:pt x="237764" y="347904"/>
                    <a:pt x="235694" y="345834"/>
                  </a:cubicBezTo>
                  <a:cubicBezTo>
                    <a:pt x="234624" y="344763"/>
                    <a:pt x="233767" y="343478"/>
                    <a:pt x="233196" y="342122"/>
                  </a:cubicBezTo>
                  <a:cubicBezTo>
                    <a:pt x="232625" y="340766"/>
                    <a:pt x="232268" y="339195"/>
                    <a:pt x="232268" y="337625"/>
                  </a:cubicBezTo>
                  <a:cubicBezTo>
                    <a:pt x="232268" y="331201"/>
                    <a:pt x="237479" y="325990"/>
                    <a:pt x="243903" y="325990"/>
                  </a:cubicBezTo>
                  <a:close/>
                  <a:moveTo>
                    <a:pt x="322349" y="324705"/>
                  </a:moveTo>
                  <a:cubicBezTo>
                    <a:pt x="324990" y="324705"/>
                    <a:pt x="327489" y="325562"/>
                    <a:pt x="329559" y="326918"/>
                  </a:cubicBezTo>
                  <a:cubicBezTo>
                    <a:pt x="332913" y="329273"/>
                    <a:pt x="335198" y="333199"/>
                    <a:pt x="335198" y="337625"/>
                  </a:cubicBezTo>
                  <a:cubicBezTo>
                    <a:pt x="335198" y="339409"/>
                    <a:pt x="334841" y="341051"/>
                    <a:pt x="334198" y="342621"/>
                  </a:cubicBezTo>
                  <a:cubicBezTo>
                    <a:pt x="333556" y="344120"/>
                    <a:pt x="332557" y="345548"/>
                    <a:pt x="331414" y="346690"/>
                  </a:cubicBezTo>
                  <a:cubicBezTo>
                    <a:pt x="330843" y="347261"/>
                    <a:pt x="330201" y="347832"/>
                    <a:pt x="329559" y="348260"/>
                  </a:cubicBezTo>
                  <a:cubicBezTo>
                    <a:pt x="327489" y="349688"/>
                    <a:pt x="324990" y="350473"/>
                    <a:pt x="322349" y="350473"/>
                  </a:cubicBezTo>
                  <a:cubicBezTo>
                    <a:pt x="321493" y="350473"/>
                    <a:pt x="320636" y="350330"/>
                    <a:pt x="319780" y="350188"/>
                  </a:cubicBezTo>
                  <a:cubicBezTo>
                    <a:pt x="317281" y="349688"/>
                    <a:pt x="314997" y="348403"/>
                    <a:pt x="313284" y="346690"/>
                  </a:cubicBezTo>
                  <a:cubicBezTo>
                    <a:pt x="312071" y="345548"/>
                    <a:pt x="311143" y="344192"/>
                    <a:pt x="310500" y="342621"/>
                  </a:cubicBezTo>
                  <a:cubicBezTo>
                    <a:pt x="309858" y="341122"/>
                    <a:pt x="309501" y="339409"/>
                    <a:pt x="309501" y="337625"/>
                  </a:cubicBezTo>
                  <a:cubicBezTo>
                    <a:pt x="309501" y="331415"/>
                    <a:pt x="313927" y="326204"/>
                    <a:pt x="319780" y="324990"/>
                  </a:cubicBezTo>
                  <a:cubicBezTo>
                    <a:pt x="320565" y="324776"/>
                    <a:pt x="321493" y="324705"/>
                    <a:pt x="322349" y="324705"/>
                  </a:cubicBezTo>
                  <a:close/>
                  <a:moveTo>
                    <a:pt x="479098" y="321707"/>
                  </a:moveTo>
                  <a:cubicBezTo>
                    <a:pt x="484594" y="321707"/>
                    <a:pt x="489376" y="324491"/>
                    <a:pt x="492232" y="328702"/>
                  </a:cubicBezTo>
                  <a:cubicBezTo>
                    <a:pt x="493945" y="331272"/>
                    <a:pt x="494944" y="334270"/>
                    <a:pt x="494944" y="337553"/>
                  </a:cubicBezTo>
                  <a:cubicBezTo>
                    <a:pt x="494944" y="339695"/>
                    <a:pt x="494516" y="341836"/>
                    <a:pt x="493731" y="343692"/>
                  </a:cubicBezTo>
                  <a:cubicBezTo>
                    <a:pt x="493374" y="344691"/>
                    <a:pt x="492874" y="345548"/>
                    <a:pt x="492303" y="346404"/>
                  </a:cubicBezTo>
                  <a:cubicBezTo>
                    <a:pt x="491732" y="347261"/>
                    <a:pt x="491090" y="348046"/>
                    <a:pt x="490304" y="348760"/>
                  </a:cubicBezTo>
                  <a:cubicBezTo>
                    <a:pt x="487449" y="351615"/>
                    <a:pt x="483452" y="353400"/>
                    <a:pt x="479098" y="353400"/>
                  </a:cubicBezTo>
                  <a:cubicBezTo>
                    <a:pt x="477956" y="353400"/>
                    <a:pt x="476885" y="353257"/>
                    <a:pt x="475886" y="353043"/>
                  </a:cubicBezTo>
                  <a:cubicBezTo>
                    <a:pt x="472816" y="352472"/>
                    <a:pt x="470033" y="350901"/>
                    <a:pt x="467891" y="348760"/>
                  </a:cubicBezTo>
                  <a:cubicBezTo>
                    <a:pt x="467177" y="348046"/>
                    <a:pt x="466535" y="347261"/>
                    <a:pt x="465964" y="346404"/>
                  </a:cubicBezTo>
                  <a:cubicBezTo>
                    <a:pt x="465393" y="345548"/>
                    <a:pt x="464965" y="344620"/>
                    <a:pt x="464536" y="343692"/>
                  </a:cubicBezTo>
                  <a:cubicBezTo>
                    <a:pt x="464108" y="342693"/>
                    <a:pt x="463823" y="341693"/>
                    <a:pt x="463608" y="340694"/>
                  </a:cubicBezTo>
                  <a:cubicBezTo>
                    <a:pt x="463466" y="339623"/>
                    <a:pt x="463323" y="338553"/>
                    <a:pt x="463323" y="337482"/>
                  </a:cubicBezTo>
                  <a:cubicBezTo>
                    <a:pt x="463323" y="336340"/>
                    <a:pt x="463394" y="335269"/>
                    <a:pt x="463608" y="334270"/>
                  </a:cubicBezTo>
                  <a:cubicBezTo>
                    <a:pt x="464037" y="332200"/>
                    <a:pt x="464822" y="330344"/>
                    <a:pt x="465964" y="328631"/>
                  </a:cubicBezTo>
                  <a:cubicBezTo>
                    <a:pt x="466535" y="327774"/>
                    <a:pt x="467177" y="326989"/>
                    <a:pt x="467891" y="326275"/>
                  </a:cubicBezTo>
                  <a:cubicBezTo>
                    <a:pt x="470033" y="324134"/>
                    <a:pt x="472816" y="322635"/>
                    <a:pt x="475886" y="321993"/>
                  </a:cubicBezTo>
                  <a:cubicBezTo>
                    <a:pt x="476956" y="321850"/>
                    <a:pt x="478027" y="321707"/>
                    <a:pt x="479098" y="321707"/>
                  </a:cubicBezTo>
                  <a:close/>
                  <a:moveTo>
                    <a:pt x="557687" y="320066"/>
                  </a:moveTo>
                  <a:cubicBezTo>
                    <a:pt x="567323" y="320066"/>
                    <a:pt x="575175" y="327918"/>
                    <a:pt x="575175" y="337554"/>
                  </a:cubicBezTo>
                  <a:cubicBezTo>
                    <a:pt x="575175" y="339981"/>
                    <a:pt x="574675" y="342336"/>
                    <a:pt x="573819" y="344406"/>
                  </a:cubicBezTo>
                  <a:cubicBezTo>
                    <a:pt x="572891" y="346476"/>
                    <a:pt x="571606" y="348404"/>
                    <a:pt x="570178" y="349974"/>
                  </a:cubicBezTo>
                  <a:cubicBezTo>
                    <a:pt x="566966" y="353115"/>
                    <a:pt x="562612" y="355113"/>
                    <a:pt x="557758" y="355113"/>
                  </a:cubicBezTo>
                  <a:cubicBezTo>
                    <a:pt x="552905" y="355113"/>
                    <a:pt x="548479" y="353115"/>
                    <a:pt x="545338" y="349974"/>
                  </a:cubicBezTo>
                  <a:cubicBezTo>
                    <a:pt x="543697" y="348404"/>
                    <a:pt x="542412" y="346476"/>
                    <a:pt x="541555" y="344406"/>
                  </a:cubicBezTo>
                  <a:cubicBezTo>
                    <a:pt x="540699" y="342265"/>
                    <a:pt x="540199" y="339981"/>
                    <a:pt x="540199" y="337554"/>
                  </a:cubicBezTo>
                  <a:cubicBezTo>
                    <a:pt x="540199" y="327918"/>
                    <a:pt x="548051" y="320066"/>
                    <a:pt x="557687" y="320066"/>
                  </a:cubicBezTo>
                  <a:close/>
                  <a:moveTo>
                    <a:pt x="714579" y="316140"/>
                  </a:moveTo>
                  <a:cubicBezTo>
                    <a:pt x="726428" y="316140"/>
                    <a:pt x="736064" y="325776"/>
                    <a:pt x="736064" y="337625"/>
                  </a:cubicBezTo>
                  <a:cubicBezTo>
                    <a:pt x="736064" y="340552"/>
                    <a:pt x="735422" y="343407"/>
                    <a:pt x="734351" y="345977"/>
                  </a:cubicBezTo>
                  <a:cubicBezTo>
                    <a:pt x="733281" y="348546"/>
                    <a:pt x="731710" y="350830"/>
                    <a:pt x="729854" y="352829"/>
                  </a:cubicBezTo>
                  <a:cubicBezTo>
                    <a:pt x="726000" y="356684"/>
                    <a:pt x="720575" y="359111"/>
                    <a:pt x="714651" y="359111"/>
                  </a:cubicBezTo>
                  <a:cubicBezTo>
                    <a:pt x="708726" y="359111"/>
                    <a:pt x="703373" y="356755"/>
                    <a:pt x="699447" y="352829"/>
                  </a:cubicBezTo>
                  <a:cubicBezTo>
                    <a:pt x="697448" y="350902"/>
                    <a:pt x="695878" y="348546"/>
                    <a:pt x="694807" y="345977"/>
                  </a:cubicBezTo>
                  <a:cubicBezTo>
                    <a:pt x="693665" y="343407"/>
                    <a:pt x="693094" y="340623"/>
                    <a:pt x="693094" y="337625"/>
                  </a:cubicBezTo>
                  <a:cubicBezTo>
                    <a:pt x="693094" y="325776"/>
                    <a:pt x="702730" y="316140"/>
                    <a:pt x="714579" y="316140"/>
                  </a:cubicBezTo>
                  <a:close/>
                  <a:moveTo>
                    <a:pt x="793025" y="313784"/>
                  </a:moveTo>
                  <a:cubicBezTo>
                    <a:pt x="797950" y="313784"/>
                    <a:pt x="802590" y="315283"/>
                    <a:pt x="806373" y="317853"/>
                  </a:cubicBezTo>
                  <a:cubicBezTo>
                    <a:pt x="812725" y="322135"/>
                    <a:pt x="816865" y="329416"/>
                    <a:pt x="816865" y="337625"/>
                  </a:cubicBezTo>
                  <a:cubicBezTo>
                    <a:pt x="816865" y="340908"/>
                    <a:pt x="816223" y="344049"/>
                    <a:pt x="815010" y="346904"/>
                  </a:cubicBezTo>
                  <a:cubicBezTo>
                    <a:pt x="813796" y="349759"/>
                    <a:pt x="812012" y="352329"/>
                    <a:pt x="809870" y="354470"/>
                  </a:cubicBezTo>
                  <a:cubicBezTo>
                    <a:pt x="808800" y="355541"/>
                    <a:pt x="807586" y="356469"/>
                    <a:pt x="806373" y="357397"/>
                  </a:cubicBezTo>
                  <a:cubicBezTo>
                    <a:pt x="802518" y="359967"/>
                    <a:pt x="797950" y="361466"/>
                    <a:pt x="793025" y="361466"/>
                  </a:cubicBezTo>
                  <a:cubicBezTo>
                    <a:pt x="791383" y="361466"/>
                    <a:pt x="789813" y="361251"/>
                    <a:pt x="788242" y="360966"/>
                  </a:cubicBezTo>
                  <a:cubicBezTo>
                    <a:pt x="783603" y="360038"/>
                    <a:pt x="779391" y="357682"/>
                    <a:pt x="776179" y="354470"/>
                  </a:cubicBezTo>
                  <a:cubicBezTo>
                    <a:pt x="773966" y="352329"/>
                    <a:pt x="772253" y="349759"/>
                    <a:pt x="771040" y="346904"/>
                  </a:cubicBezTo>
                  <a:cubicBezTo>
                    <a:pt x="769826" y="344049"/>
                    <a:pt x="769184" y="340908"/>
                    <a:pt x="769184" y="337625"/>
                  </a:cubicBezTo>
                  <a:cubicBezTo>
                    <a:pt x="769184" y="326133"/>
                    <a:pt x="777393" y="316496"/>
                    <a:pt x="788242" y="314284"/>
                  </a:cubicBezTo>
                  <a:cubicBezTo>
                    <a:pt x="789741" y="313927"/>
                    <a:pt x="791383" y="313784"/>
                    <a:pt x="793025" y="313784"/>
                  </a:cubicBezTo>
                  <a:close/>
                  <a:moveTo>
                    <a:pt x="47753" y="289372"/>
                  </a:moveTo>
                  <a:cubicBezTo>
                    <a:pt x="52749" y="289372"/>
                    <a:pt x="56747" y="293369"/>
                    <a:pt x="56747" y="298366"/>
                  </a:cubicBezTo>
                  <a:cubicBezTo>
                    <a:pt x="56747" y="303362"/>
                    <a:pt x="52749" y="307360"/>
                    <a:pt x="47753" y="307360"/>
                  </a:cubicBezTo>
                  <a:cubicBezTo>
                    <a:pt x="42756" y="307360"/>
                    <a:pt x="38759" y="303362"/>
                    <a:pt x="38759" y="298366"/>
                  </a:cubicBezTo>
                  <a:cubicBezTo>
                    <a:pt x="38759" y="293369"/>
                    <a:pt x="42756" y="289372"/>
                    <a:pt x="47753" y="289372"/>
                  </a:cubicBezTo>
                  <a:close/>
                  <a:moveTo>
                    <a:pt x="126198" y="288373"/>
                  </a:moveTo>
                  <a:cubicBezTo>
                    <a:pt x="131694" y="288373"/>
                    <a:pt x="136191" y="292870"/>
                    <a:pt x="136191" y="298366"/>
                  </a:cubicBezTo>
                  <a:cubicBezTo>
                    <a:pt x="136191" y="303862"/>
                    <a:pt x="131694" y="308359"/>
                    <a:pt x="126198" y="308359"/>
                  </a:cubicBezTo>
                  <a:cubicBezTo>
                    <a:pt x="120631" y="308359"/>
                    <a:pt x="116205" y="303862"/>
                    <a:pt x="116205" y="298366"/>
                  </a:cubicBezTo>
                  <a:cubicBezTo>
                    <a:pt x="116205" y="292799"/>
                    <a:pt x="120702" y="288373"/>
                    <a:pt x="126198" y="288373"/>
                  </a:cubicBezTo>
                  <a:close/>
                  <a:moveTo>
                    <a:pt x="283162" y="286160"/>
                  </a:moveTo>
                  <a:cubicBezTo>
                    <a:pt x="289872" y="286160"/>
                    <a:pt x="295368" y="291585"/>
                    <a:pt x="295368" y="298366"/>
                  </a:cubicBezTo>
                  <a:cubicBezTo>
                    <a:pt x="295368" y="305147"/>
                    <a:pt x="289872" y="310572"/>
                    <a:pt x="283162" y="310572"/>
                  </a:cubicBezTo>
                  <a:cubicBezTo>
                    <a:pt x="276452" y="310572"/>
                    <a:pt x="270956" y="305147"/>
                    <a:pt x="270956" y="298366"/>
                  </a:cubicBezTo>
                  <a:cubicBezTo>
                    <a:pt x="270956" y="291656"/>
                    <a:pt x="276381" y="286160"/>
                    <a:pt x="283162" y="286160"/>
                  </a:cubicBezTo>
                  <a:close/>
                  <a:moveTo>
                    <a:pt x="361536" y="284804"/>
                  </a:moveTo>
                  <a:cubicBezTo>
                    <a:pt x="369031" y="284804"/>
                    <a:pt x="375098" y="290871"/>
                    <a:pt x="375098" y="298366"/>
                  </a:cubicBezTo>
                  <a:cubicBezTo>
                    <a:pt x="375098" y="305861"/>
                    <a:pt x="369031" y="311928"/>
                    <a:pt x="361536" y="311928"/>
                  </a:cubicBezTo>
                  <a:cubicBezTo>
                    <a:pt x="354041" y="311928"/>
                    <a:pt x="347974" y="305861"/>
                    <a:pt x="347974" y="298366"/>
                  </a:cubicBezTo>
                  <a:cubicBezTo>
                    <a:pt x="347974" y="290871"/>
                    <a:pt x="354041" y="284804"/>
                    <a:pt x="361536" y="284804"/>
                  </a:cubicBezTo>
                  <a:close/>
                  <a:moveTo>
                    <a:pt x="518428" y="281735"/>
                  </a:moveTo>
                  <a:cubicBezTo>
                    <a:pt x="527636" y="281735"/>
                    <a:pt x="535060" y="289158"/>
                    <a:pt x="535060" y="298366"/>
                  </a:cubicBezTo>
                  <a:cubicBezTo>
                    <a:pt x="535060" y="307574"/>
                    <a:pt x="527636" y="314998"/>
                    <a:pt x="518428" y="314998"/>
                  </a:cubicBezTo>
                  <a:cubicBezTo>
                    <a:pt x="509220" y="314998"/>
                    <a:pt x="501797" y="307574"/>
                    <a:pt x="501797" y="298366"/>
                  </a:cubicBezTo>
                  <a:cubicBezTo>
                    <a:pt x="501797" y="289158"/>
                    <a:pt x="509220" y="281735"/>
                    <a:pt x="518428" y="281735"/>
                  </a:cubicBezTo>
                  <a:close/>
                  <a:moveTo>
                    <a:pt x="596946" y="279950"/>
                  </a:moveTo>
                  <a:cubicBezTo>
                    <a:pt x="607082" y="279950"/>
                    <a:pt x="615362" y="288159"/>
                    <a:pt x="615362" y="298366"/>
                  </a:cubicBezTo>
                  <a:cubicBezTo>
                    <a:pt x="615362" y="308573"/>
                    <a:pt x="607082" y="316782"/>
                    <a:pt x="596946" y="316782"/>
                  </a:cubicBezTo>
                  <a:cubicBezTo>
                    <a:pt x="586810" y="316782"/>
                    <a:pt x="578530" y="308573"/>
                    <a:pt x="578530" y="298366"/>
                  </a:cubicBezTo>
                  <a:cubicBezTo>
                    <a:pt x="578530" y="288230"/>
                    <a:pt x="586739" y="279950"/>
                    <a:pt x="596946" y="279950"/>
                  </a:cubicBezTo>
                  <a:close/>
                  <a:moveTo>
                    <a:pt x="753766" y="275739"/>
                  </a:moveTo>
                  <a:cubicBezTo>
                    <a:pt x="766258" y="275739"/>
                    <a:pt x="776394" y="285875"/>
                    <a:pt x="776394" y="298366"/>
                  </a:cubicBezTo>
                  <a:cubicBezTo>
                    <a:pt x="776394" y="310858"/>
                    <a:pt x="766258" y="320994"/>
                    <a:pt x="753766" y="320994"/>
                  </a:cubicBezTo>
                  <a:cubicBezTo>
                    <a:pt x="741275" y="320994"/>
                    <a:pt x="731139" y="310858"/>
                    <a:pt x="731139" y="298366"/>
                  </a:cubicBezTo>
                  <a:cubicBezTo>
                    <a:pt x="731139" y="285875"/>
                    <a:pt x="741275" y="275739"/>
                    <a:pt x="753766" y="275739"/>
                  </a:cubicBezTo>
                  <a:close/>
                  <a:moveTo>
                    <a:pt x="832283" y="273241"/>
                  </a:moveTo>
                  <a:cubicBezTo>
                    <a:pt x="846131" y="273241"/>
                    <a:pt x="857337" y="284519"/>
                    <a:pt x="857337" y="298367"/>
                  </a:cubicBezTo>
                  <a:cubicBezTo>
                    <a:pt x="857337" y="312214"/>
                    <a:pt x="846059" y="323421"/>
                    <a:pt x="832283" y="323421"/>
                  </a:cubicBezTo>
                  <a:cubicBezTo>
                    <a:pt x="818436" y="323421"/>
                    <a:pt x="807229" y="312214"/>
                    <a:pt x="807229" y="298367"/>
                  </a:cubicBezTo>
                  <a:cubicBezTo>
                    <a:pt x="807229" y="284448"/>
                    <a:pt x="818436" y="273241"/>
                    <a:pt x="832283" y="273241"/>
                  </a:cubicBezTo>
                  <a:close/>
                  <a:moveTo>
                    <a:pt x="86939" y="249685"/>
                  </a:moveTo>
                  <a:cubicBezTo>
                    <a:pt x="92222" y="249685"/>
                    <a:pt x="96433" y="253968"/>
                    <a:pt x="96433" y="259179"/>
                  </a:cubicBezTo>
                  <a:cubicBezTo>
                    <a:pt x="96433" y="264389"/>
                    <a:pt x="92222" y="268601"/>
                    <a:pt x="86939" y="268672"/>
                  </a:cubicBezTo>
                  <a:cubicBezTo>
                    <a:pt x="81657" y="268672"/>
                    <a:pt x="77446" y="264389"/>
                    <a:pt x="77446" y="259179"/>
                  </a:cubicBezTo>
                  <a:cubicBezTo>
                    <a:pt x="77446" y="253896"/>
                    <a:pt x="81729" y="249685"/>
                    <a:pt x="86939" y="249685"/>
                  </a:cubicBezTo>
                  <a:close/>
                  <a:moveTo>
                    <a:pt x="165457" y="248686"/>
                  </a:moveTo>
                  <a:cubicBezTo>
                    <a:pt x="169097" y="248686"/>
                    <a:pt x="172309" y="250542"/>
                    <a:pt x="174165" y="253326"/>
                  </a:cubicBezTo>
                  <a:cubicBezTo>
                    <a:pt x="175307" y="254967"/>
                    <a:pt x="175950" y="257037"/>
                    <a:pt x="175950" y="259179"/>
                  </a:cubicBezTo>
                  <a:cubicBezTo>
                    <a:pt x="175950" y="261320"/>
                    <a:pt x="175307" y="263390"/>
                    <a:pt x="174165" y="265032"/>
                  </a:cubicBezTo>
                  <a:cubicBezTo>
                    <a:pt x="172238" y="267816"/>
                    <a:pt x="169026" y="269672"/>
                    <a:pt x="165457" y="269814"/>
                  </a:cubicBezTo>
                  <a:cubicBezTo>
                    <a:pt x="164672" y="269814"/>
                    <a:pt x="164029" y="269743"/>
                    <a:pt x="163315" y="269600"/>
                  </a:cubicBezTo>
                  <a:cubicBezTo>
                    <a:pt x="161317" y="269172"/>
                    <a:pt x="159461" y="268173"/>
                    <a:pt x="158033" y="266745"/>
                  </a:cubicBezTo>
                  <a:cubicBezTo>
                    <a:pt x="157534" y="266245"/>
                    <a:pt x="157105" y="265746"/>
                    <a:pt x="156748" y="265175"/>
                  </a:cubicBezTo>
                  <a:cubicBezTo>
                    <a:pt x="156035" y="264033"/>
                    <a:pt x="155464" y="262748"/>
                    <a:pt x="155178" y="261392"/>
                  </a:cubicBezTo>
                  <a:cubicBezTo>
                    <a:pt x="155035" y="260678"/>
                    <a:pt x="154964" y="259964"/>
                    <a:pt x="154964" y="259250"/>
                  </a:cubicBezTo>
                  <a:cubicBezTo>
                    <a:pt x="154964" y="258465"/>
                    <a:pt x="155035" y="257823"/>
                    <a:pt x="155178" y="257109"/>
                  </a:cubicBezTo>
                  <a:cubicBezTo>
                    <a:pt x="155464" y="255681"/>
                    <a:pt x="155963" y="254468"/>
                    <a:pt x="156748" y="253326"/>
                  </a:cubicBezTo>
                  <a:cubicBezTo>
                    <a:pt x="157105" y="252755"/>
                    <a:pt x="157534" y="252255"/>
                    <a:pt x="158033" y="251755"/>
                  </a:cubicBezTo>
                  <a:cubicBezTo>
                    <a:pt x="159461" y="250328"/>
                    <a:pt x="161245" y="249328"/>
                    <a:pt x="163315" y="248900"/>
                  </a:cubicBezTo>
                  <a:cubicBezTo>
                    <a:pt x="164029" y="248757"/>
                    <a:pt x="164743" y="248686"/>
                    <a:pt x="165457" y="248686"/>
                  </a:cubicBezTo>
                  <a:close/>
                  <a:moveTo>
                    <a:pt x="322349" y="246259"/>
                  </a:moveTo>
                  <a:cubicBezTo>
                    <a:pt x="324990" y="246259"/>
                    <a:pt x="327489" y="247116"/>
                    <a:pt x="329559" y="248472"/>
                  </a:cubicBezTo>
                  <a:cubicBezTo>
                    <a:pt x="332913" y="250827"/>
                    <a:pt x="335198" y="254753"/>
                    <a:pt x="335198" y="259179"/>
                  </a:cubicBezTo>
                  <a:cubicBezTo>
                    <a:pt x="335198" y="263604"/>
                    <a:pt x="332985" y="267530"/>
                    <a:pt x="329559" y="269886"/>
                  </a:cubicBezTo>
                  <a:cubicBezTo>
                    <a:pt x="327489" y="271313"/>
                    <a:pt x="324990" y="272098"/>
                    <a:pt x="322349" y="272098"/>
                  </a:cubicBezTo>
                  <a:cubicBezTo>
                    <a:pt x="321493" y="272098"/>
                    <a:pt x="320636" y="271956"/>
                    <a:pt x="319780" y="271813"/>
                  </a:cubicBezTo>
                  <a:cubicBezTo>
                    <a:pt x="313927" y="270599"/>
                    <a:pt x="309501" y="265389"/>
                    <a:pt x="309501" y="259179"/>
                  </a:cubicBezTo>
                  <a:cubicBezTo>
                    <a:pt x="309501" y="252969"/>
                    <a:pt x="313927" y="247758"/>
                    <a:pt x="319780" y="246545"/>
                  </a:cubicBezTo>
                  <a:cubicBezTo>
                    <a:pt x="320565" y="246330"/>
                    <a:pt x="321493" y="246259"/>
                    <a:pt x="322349" y="246259"/>
                  </a:cubicBezTo>
                  <a:close/>
                  <a:moveTo>
                    <a:pt x="400795" y="244903"/>
                  </a:moveTo>
                  <a:cubicBezTo>
                    <a:pt x="408718" y="244903"/>
                    <a:pt x="415071" y="251327"/>
                    <a:pt x="415071" y="259179"/>
                  </a:cubicBezTo>
                  <a:cubicBezTo>
                    <a:pt x="415071" y="267031"/>
                    <a:pt x="408647" y="273455"/>
                    <a:pt x="400795" y="273455"/>
                  </a:cubicBezTo>
                  <a:cubicBezTo>
                    <a:pt x="392943" y="273455"/>
                    <a:pt x="386519" y="267031"/>
                    <a:pt x="386519" y="259179"/>
                  </a:cubicBezTo>
                  <a:cubicBezTo>
                    <a:pt x="386519" y="251256"/>
                    <a:pt x="392943" y="244903"/>
                    <a:pt x="400795" y="244903"/>
                  </a:cubicBezTo>
                  <a:close/>
                  <a:moveTo>
                    <a:pt x="557687" y="241691"/>
                  </a:moveTo>
                  <a:cubicBezTo>
                    <a:pt x="567323" y="241691"/>
                    <a:pt x="575175" y="249543"/>
                    <a:pt x="575175" y="259179"/>
                  </a:cubicBezTo>
                  <a:cubicBezTo>
                    <a:pt x="575175" y="268815"/>
                    <a:pt x="567323" y="276667"/>
                    <a:pt x="557687" y="276667"/>
                  </a:cubicBezTo>
                  <a:cubicBezTo>
                    <a:pt x="548051" y="276667"/>
                    <a:pt x="540199" y="268815"/>
                    <a:pt x="540199" y="259179"/>
                  </a:cubicBezTo>
                  <a:cubicBezTo>
                    <a:pt x="540199" y="249543"/>
                    <a:pt x="548051" y="241691"/>
                    <a:pt x="557687" y="241691"/>
                  </a:cubicBezTo>
                  <a:close/>
                  <a:moveTo>
                    <a:pt x="636061" y="239764"/>
                  </a:moveTo>
                  <a:cubicBezTo>
                    <a:pt x="642771" y="239764"/>
                    <a:pt x="648695" y="243190"/>
                    <a:pt x="652193" y="248330"/>
                  </a:cubicBezTo>
                  <a:cubicBezTo>
                    <a:pt x="654263" y="251399"/>
                    <a:pt x="655476" y="255182"/>
                    <a:pt x="655476" y="259179"/>
                  </a:cubicBezTo>
                  <a:cubicBezTo>
                    <a:pt x="655476" y="263177"/>
                    <a:pt x="654263" y="266960"/>
                    <a:pt x="652193" y="270029"/>
                  </a:cubicBezTo>
                  <a:cubicBezTo>
                    <a:pt x="648695" y="275168"/>
                    <a:pt x="642842" y="278594"/>
                    <a:pt x="636061" y="278594"/>
                  </a:cubicBezTo>
                  <a:cubicBezTo>
                    <a:pt x="634705" y="278594"/>
                    <a:pt x="633420" y="278452"/>
                    <a:pt x="632135" y="278166"/>
                  </a:cubicBezTo>
                  <a:cubicBezTo>
                    <a:pt x="628352" y="277381"/>
                    <a:pt x="624997" y="275525"/>
                    <a:pt x="622356" y="272884"/>
                  </a:cubicBezTo>
                  <a:cubicBezTo>
                    <a:pt x="621500" y="272028"/>
                    <a:pt x="620715" y="271028"/>
                    <a:pt x="620001" y="270029"/>
                  </a:cubicBezTo>
                  <a:cubicBezTo>
                    <a:pt x="618573" y="267959"/>
                    <a:pt x="617574" y="265603"/>
                    <a:pt x="617074" y="263105"/>
                  </a:cubicBezTo>
                  <a:cubicBezTo>
                    <a:pt x="616789" y="261820"/>
                    <a:pt x="616646" y="260535"/>
                    <a:pt x="616646" y="259179"/>
                  </a:cubicBezTo>
                  <a:cubicBezTo>
                    <a:pt x="616646" y="257823"/>
                    <a:pt x="616789" y="256538"/>
                    <a:pt x="617074" y="255253"/>
                  </a:cubicBezTo>
                  <a:cubicBezTo>
                    <a:pt x="617574" y="252755"/>
                    <a:pt x="618573" y="250400"/>
                    <a:pt x="620001" y="248330"/>
                  </a:cubicBezTo>
                  <a:cubicBezTo>
                    <a:pt x="620715" y="247330"/>
                    <a:pt x="621500" y="246331"/>
                    <a:pt x="622356" y="245474"/>
                  </a:cubicBezTo>
                  <a:cubicBezTo>
                    <a:pt x="624926" y="242833"/>
                    <a:pt x="628352" y="240977"/>
                    <a:pt x="632135" y="240192"/>
                  </a:cubicBezTo>
                  <a:cubicBezTo>
                    <a:pt x="633420" y="239907"/>
                    <a:pt x="634705" y="239764"/>
                    <a:pt x="636061" y="239764"/>
                  </a:cubicBezTo>
                  <a:close/>
                  <a:moveTo>
                    <a:pt x="793025" y="235338"/>
                  </a:moveTo>
                  <a:cubicBezTo>
                    <a:pt x="797950" y="235338"/>
                    <a:pt x="802590" y="236837"/>
                    <a:pt x="806373" y="239407"/>
                  </a:cubicBezTo>
                  <a:cubicBezTo>
                    <a:pt x="812725" y="243689"/>
                    <a:pt x="816865" y="250970"/>
                    <a:pt x="816865" y="259179"/>
                  </a:cubicBezTo>
                  <a:cubicBezTo>
                    <a:pt x="816865" y="267387"/>
                    <a:pt x="812654" y="274597"/>
                    <a:pt x="806373" y="278951"/>
                  </a:cubicBezTo>
                  <a:cubicBezTo>
                    <a:pt x="802518" y="281521"/>
                    <a:pt x="797950" y="283020"/>
                    <a:pt x="793025" y="283020"/>
                  </a:cubicBezTo>
                  <a:cubicBezTo>
                    <a:pt x="791383" y="283020"/>
                    <a:pt x="789813" y="282805"/>
                    <a:pt x="788242" y="282520"/>
                  </a:cubicBezTo>
                  <a:cubicBezTo>
                    <a:pt x="777321" y="280307"/>
                    <a:pt x="769184" y="270671"/>
                    <a:pt x="769184" y="259179"/>
                  </a:cubicBezTo>
                  <a:cubicBezTo>
                    <a:pt x="769184" y="247687"/>
                    <a:pt x="777393" y="238050"/>
                    <a:pt x="788242" y="235838"/>
                  </a:cubicBezTo>
                  <a:cubicBezTo>
                    <a:pt x="789741" y="235481"/>
                    <a:pt x="791383" y="235338"/>
                    <a:pt x="793025" y="235338"/>
                  </a:cubicBezTo>
                  <a:close/>
                  <a:moveTo>
                    <a:pt x="871470" y="232768"/>
                  </a:moveTo>
                  <a:cubicBezTo>
                    <a:pt x="886032" y="232768"/>
                    <a:pt x="897881" y="244617"/>
                    <a:pt x="897881" y="259178"/>
                  </a:cubicBezTo>
                  <a:cubicBezTo>
                    <a:pt x="897881" y="273740"/>
                    <a:pt x="886032" y="285589"/>
                    <a:pt x="871470" y="285589"/>
                  </a:cubicBezTo>
                  <a:cubicBezTo>
                    <a:pt x="856909" y="285589"/>
                    <a:pt x="845060" y="273740"/>
                    <a:pt x="845060" y="259178"/>
                  </a:cubicBezTo>
                  <a:cubicBezTo>
                    <a:pt x="845060" y="244617"/>
                    <a:pt x="856909" y="232768"/>
                    <a:pt x="871470" y="232768"/>
                  </a:cubicBezTo>
                  <a:close/>
                  <a:moveTo>
                    <a:pt x="126198" y="209927"/>
                  </a:moveTo>
                  <a:cubicBezTo>
                    <a:pt x="131694" y="209927"/>
                    <a:pt x="136191" y="214424"/>
                    <a:pt x="136191" y="219920"/>
                  </a:cubicBezTo>
                  <a:cubicBezTo>
                    <a:pt x="136191" y="225416"/>
                    <a:pt x="131694" y="229913"/>
                    <a:pt x="126198" y="229913"/>
                  </a:cubicBezTo>
                  <a:cubicBezTo>
                    <a:pt x="120631" y="229913"/>
                    <a:pt x="116205" y="225416"/>
                    <a:pt x="116205" y="219920"/>
                  </a:cubicBezTo>
                  <a:cubicBezTo>
                    <a:pt x="116205" y="214353"/>
                    <a:pt x="120702" y="209927"/>
                    <a:pt x="126198" y="209927"/>
                  </a:cubicBezTo>
                  <a:close/>
                  <a:moveTo>
                    <a:pt x="204644" y="208856"/>
                  </a:moveTo>
                  <a:cubicBezTo>
                    <a:pt x="210782" y="208856"/>
                    <a:pt x="215708" y="213853"/>
                    <a:pt x="215708" y="219920"/>
                  </a:cubicBezTo>
                  <a:cubicBezTo>
                    <a:pt x="215708" y="226058"/>
                    <a:pt x="210782" y="230984"/>
                    <a:pt x="204644" y="230984"/>
                  </a:cubicBezTo>
                  <a:cubicBezTo>
                    <a:pt x="198505" y="230984"/>
                    <a:pt x="193580" y="225987"/>
                    <a:pt x="193580" y="219920"/>
                  </a:cubicBezTo>
                  <a:cubicBezTo>
                    <a:pt x="193580" y="213781"/>
                    <a:pt x="198577" y="208856"/>
                    <a:pt x="204644" y="208856"/>
                  </a:cubicBezTo>
                  <a:close/>
                  <a:moveTo>
                    <a:pt x="361536" y="206358"/>
                  </a:moveTo>
                  <a:cubicBezTo>
                    <a:pt x="369031" y="206358"/>
                    <a:pt x="375098" y="212425"/>
                    <a:pt x="375098" y="219920"/>
                  </a:cubicBezTo>
                  <a:cubicBezTo>
                    <a:pt x="375098" y="227415"/>
                    <a:pt x="369031" y="233482"/>
                    <a:pt x="361536" y="233482"/>
                  </a:cubicBezTo>
                  <a:cubicBezTo>
                    <a:pt x="354041" y="233482"/>
                    <a:pt x="347974" y="227415"/>
                    <a:pt x="347974" y="219920"/>
                  </a:cubicBezTo>
                  <a:cubicBezTo>
                    <a:pt x="347974" y="212425"/>
                    <a:pt x="354041" y="206358"/>
                    <a:pt x="361536" y="206358"/>
                  </a:cubicBezTo>
                  <a:close/>
                  <a:moveTo>
                    <a:pt x="440054" y="204930"/>
                  </a:moveTo>
                  <a:cubicBezTo>
                    <a:pt x="448334" y="204930"/>
                    <a:pt x="455043" y="211640"/>
                    <a:pt x="455043" y="219920"/>
                  </a:cubicBezTo>
                  <a:cubicBezTo>
                    <a:pt x="455043" y="228200"/>
                    <a:pt x="448262" y="234981"/>
                    <a:pt x="440054" y="234909"/>
                  </a:cubicBezTo>
                  <a:cubicBezTo>
                    <a:pt x="431774" y="234909"/>
                    <a:pt x="425064" y="228200"/>
                    <a:pt x="425064" y="219920"/>
                  </a:cubicBezTo>
                  <a:cubicBezTo>
                    <a:pt x="425064" y="211640"/>
                    <a:pt x="431774" y="204930"/>
                    <a:pt x="440054" y="204930"/>
                  </a:cubicBezTo>
                  <a:close/>
                  <a:moveTo>
                    <a:pt x="596946" y="201504"/>
                  </a:moveTo>
                  <a:cubicBezTo>
                    <a:pt x="607082" y="201504"/>
                    <a:pt x="615362" y="209713"/>
                    <a:pt x="615362" y="219920"/>
                  </a:cubicBezTo>
                  <a:cubicBezTo>
                    <a:pt x="615362" y="230127"/>
                    <a:pt x="607082" y="238407"/>
                    <a:pt x="596946" y="238336"/>
                  </a:cubicBezTo>
                  <a:cubicBezTo>
                    <a:pt x="586810" y="238336"/>
                    <a:pt x="578530" y="230127"/>
                    <a:pt x="578530" y="219920"/>
                  </a:cubicBezTo>
                  <a:cubicBezTo>
                    <a:pt x="578530" y="209784"/>
                    <a:pt x="586739" y="201504"/>
                    <a:pt x="596946" y="201504"/>
                  </a:cubicBezTo>
                  <a:close/>
                  <a:moveTo>
                    <a:pt x="675321" y="199506"/>
                  </a:moveTo>
                  <a:cubicBezTo>
                    <a:pt x="686598" y="199506"/>
                    <a:pt x="695735" y="208643"/>
                    <a:pt x="695735" y="219921"/>
                  </a:cubicBezTo>
                  <a:cubicBezTo>
                    <a:pt x="695735" y="231199"/>
                    <a:pt x="686598" y="240407"/>
                    <a:pt x="675321" y="240335"/>
                  </a:cubicBezTo>
                  <a:cubicBezTo>
                    <a:pt x="664043" y="240335"/>
                    <a:pt x="654906" y="231199"/>
                    <a:pt x="654906" y="219921"/>
                  </a:cubicBezTo>
                  <a:cubicBezTo>
                    <a:pt x="654906" y="208643"/>
                    <a:pt x="664043" y="199506"/>
                    <a:pt x="675321" y="199506"/>
                  </a:cubicBezTo>
                  <a:close/>
                  <a:moveTo>
                    <a:pt x="832283" y="194866"/>
                  </a:moveTo>
                  <a:cubicBezTo>
                    <a:pt x="846131" y="194866"/>
                    <a:pt x="857337" y="206073"/>
                    <a:pt x="857337" y="219920"/>
                  </a:cubicBezTo>
                  <a:cubicBezTo>
                    <a:pt x="857337" y="233768"/>
                    <a:pt x="846059" y="245046"/>
                    <a:pt x="832283" y="245046"/>
                  </a:cubicBezTo>
                  <a:cubicBezTo>
                    <a:pt x="818436" y="245046"/>
                    <a:pt x="807229" y="233768"/>
                    <a:pt x="807229" y="219920"/>
                  </a:cubicBezTo>
                  <a:cubicBezTo>
                    <a:pt x="807229" y="206073"/>
                    <a:pt x="818436" y="194866"/>
                    <a:pt x="832283" y="194866"/>
                  </a:cubicBezTo>
                  <a:close/>
                  <a:moveTo>
                    <a:pt x="165529" y="170240"/>
                  </a:moveTo>
                  <a:cubicBezTo>
                    <a:pt x="169169" y="170240"/>
                    <a:pt x="172381" y="172096"/>
                    <a:pt x="174237" y="174880"/>
                  </a:cubicBezTo>
                  <a:cubicBezTo>
                    <a:pt x="175379" y="176521"/>
                    <a:pt x="176022" y="178591"/>
                    <a:pt x="176022" y="180733"/>
                  </a:cubicBezTo>
                  <a:cubicBezTo>
                    <a:pt x="176022" y="182160"/>
                    <a:pt x="175665" y="183517"/>
                    <a:pt x="175165" y="184801"/>
                  </a:cubicBezTo>
                  <a:cubicBezTo>
                    <a:pt x="174879" y="185444"/>
                    <a:pt x="174523" y="186015"/>
                    <a:pt x="174166" y="186586"/>
                  </a:cubicBezTo>
                  <a:cubicBezTo>
                    <a:pt x="173737" y="187157"/>
                    <a:pt x="173309" y="187657"/>
                    <a:pt x="173024" y="188299"/>
                  </a:cubicBezTo>
                  <a:cubicBezTo>
                    <a:pt x="171096" y="190226"/>
                    <a:pt x="168527" y="191368"/>
                    <a:pt x="165600" y="191368"/>
                  </a:cubicBezTo>
                  <a:cubicBezTo>
                    <a:pt x="164815" y="191368"/>
                    <a:pt x="164173" y="191297"/>
                    <a:pt x="163459" y="191154"/>
                  </a:cubicBezTo>
                  <a:cubicBezTo>
                    <a:pt x="161460" y="190726"/>
                    <a:pt x="159604" y="189727"/>
                    <a:pt x="158177" y="188299"/>
                  </a:cubicBezTo>
                  <a:cubicBezTo>
                    <a:pt x="157677" y="187799"/>
                    <a:pt x="157249" y="187300"/>
                    <a:pt x="156892" y="186729"/>
                  </a:cubicBezTo>
                  <a:cubicBezTo>
                    <a:pt x="156464" y="186158"/>
                    <a:pt x="156178" y="185587"/>
                    <a:pt x="155893" y="184944"/>
                  </a:cubicBezTo>
                  <a:cubicBezTo>
                    <a:pt x="155607" y="184302"/>
                    <a:pt x="155393" y="183659"/>
                    <a:pt x="155250" y="182946"/>
                  </a:cubicBezTo>
                  <a:cubicBezTo>
                    <a:pt x="155107" y="182232"/>
                    <a:pt x="155036" y="181518"/>
                    <a:pt x="155036" y="180804"/>
                  </a:cubicBezTo>
                  <a:cubicBezTo>
                    <a:pt x="155036" y="180019"/>
                    <a:pt x="155107" y="179377"/>
                    <a:pt x="155250" y="178663"/>
                  </a:cubicBezTo>
                  <a:cubicBezTo>
                    <a:pt x="155536" y="177235"/>
                    <a:pt x="156035" y="176022"/>
                    <a:pt x="156820" y="174880"/>
                  </a:cubicBezTo>
                  <a:cubicBezTo>
                    <a:pt x="157177" y="174309"/>
                    <a:pt x="157606" y="173809"/>
                    <a:pt x="158105" y="173309"/>
                  </a:cubicBezTo>
                  <a:cubicBezTo>
                    <a:pt x="159533" y="171882"/>
                    <a:pt x="161317" y="170882"/>
                    <a:pt x="163387" y="170454"/>
                  </a:cubicBezTo>
                  <a:cubicBezTo>
                    <a:pt x="164101" y="170311"/>
                    <a:pt x="164815" y="170240"/>
                    <a:pt x="165529" y="170240"/>
                  </a:cubicBezTo>
                  <a:close/>
                  <a:moveTo>
                    <a:pt x="243903" y="169098"/>
                  </a:moveTo>
                  <a:cubicBezTo>
                    <a:pt x="250327" y="169098"/>
                    <a:pt x="255538" y="174309"/>
                    <a:pt x="255538" y="180733"/>
                  </a:cubicBezTo>
                  <a:cubicBezTo>
                    <a:pt x="255538" y="182303"/>
                    <a:pt x="255181" y="183874"/>
                    <a:pt x="254610" y="185230"/>
                  </a:cubicBezTo>
                  <a:cubicBezTo>
                    <a:pt x="253967" y="186657"/>
                    <a:pt x="253182" y="187871"/>
                    <a:pt x="252111" y="188942"/>
                  </a:cubicBezTo>
                  <a:cubicBezTo>
                    <a:pt x="250041" y="191083"/>
                    <a:pt x="247115" y="192368"/>
                    <a:pt x="243903" y="192368"/>
                  </a:cubicBezTo>
                  <a:cubicBezTo>
                    <a:pt x="240691" y="192368"/>
                    <a:pt x="237764" y="191012"/>
                    <a:pt x="235694" y="188942"/>
                  </a:cubicBezTo>
                  <a:cubicBezTo>
                    <a:pt x="234624" y="187871"/>
                    <a:pt x="233767" y="186586"/>
                    <a:pt x="233196" y="185230"/>
                  </a:cubicBezTo>
                  <a:cubicBezTo>
                    <a:pt x="232625" y="183874"/>
                    <a:pt x="232268" y="182303"/>
                    <a:pt x="232268" y="180733"/>
                  </a:cubicBezTo>
                  <a:cubicBezTo>
                    <a:pt x="232268" y="174309"/>
                    <a:pt x="237479" y="169098"/>
                    <a:pt x="243903" y="169098"/>
                  </a:cubicBezTo>
                  <a:close/>
                  <a:moveTo>
                    <a:pt x="400795" y="166385"/>
                  </a:moveTo>
                  <a:cubicBezTo>
                    <a:pt x="408718" y="166385"/>
                    <a:pt x="415071" y="172809"/>
                    <a:pt x="415071" y="180661"/>
                  </a:cubicBezTo>
                  <a:cubicBezTo>
                    <a:pt x="415071" y="182660"/>
                    <a:pt x="414642" y="184515"/>
                    <a:pt x="413929" y="186229"/>
                  </a:cubicBezTo>
                  <a:cubicBezTo>
                    <a:pt x="413215" y="187942"/>
                    <a:pt x="412144" y="189512"/>
                    <a:pt x="410859" y="190797"/>
                  </a:cubicBezTo>
                  <a:cubicBezTo>
                    <a:pt x="408290" y="193438"/>
                    <a:pt x="404721" y="195008"/>
                    <a:pt x="400795" y="195008"/>
                  </a:cubicBezTo>
                  <a:cubicBezTo>
                    <a:pt x="396869" y="195008"/>
                    <a:pt x="393300" y="193366"/>
                    <a:pt x="390730" y="190797"/>
                  </a:cubicBezTo>
                  <a:cubicBezTo>
                    <a:pt x="389446" y="189441"/>
                    <a:pt x="388375" y="187942"/>
                    <a:pt x="387661" y="186229"/>
                  </a:cubicBezTo>
                  <a:cubicBezTo>
                    <a:pt x="386947" y="184515"/>
                    <a:pt x="386519" y="182660"/>
                    <a:pt x="386519" y="180661"/>
                  </a:cubicBezTo>
                  <a:cubicBezTo>
                    <a:pt x="386519" y="172738"/>
                    <a:pt x="392943" y="166385"/>
                    <a:pt x="400795" y="166385"/>
                  </a:cubicBezTo>
                  <a:close/>
                  <a:moveTo>
                    <a:pt x="479098" y="164815"/>
                  </a:moveTo>
                  <a:cubicBezTo>
                    <a:pt x="484594" y="164815"/>
                    <a:pt x="489376" y="167599"/>
                    <a:pt x="492232" y="171810"/>
                  </a:cubicBezTo>
                  <a:cubicBezTo>
                    <a:pt x="493945" y="174380"/>
                    <a:pt x="494944" y="177378"/>
                    <a:pt x="494944" y="180661"/>
                  </a:cubicBezTo>
                  <a:cubicBezTo>
                    <a:pt x="494944" y="182803"/>
                    <a:pt x="494516" y="184873"/>
                    <a:pt x="493731" y="186800"/>
                  </a:cubicBezTo>
                  <a:cubicBezTo>
                    <a:pt x="493374" y="187799"/>
                    <a:pt x="492874" y="188656"/>
                    <a:pt x="492303" y="189512"/>
                  </a:cubicBezTo>
                  <a:cubicBezTo>
                    <a:pt x="491732" y="190369"/>
                    <a:pt x="491090" y="191154"/>
                    <a:pt x="490304" y="191939"/>
                  </a:cubicBezTo>
                  <a:cubicBezTo>
                    <a:pt x="487449" y="194794"/>
                    <a:pt x="483452" y="196579"/>
                    <a:pt x="479098" y="196579"/>
                  </a:cubicBezTo>
                  <a:cubicBezTo>
                    <a:pt x="477956" y="196579"/>
                    <a:pt x="476885" y="196436"/>
                    <a:pt x="475886" y="196222"/>
                  </a:cubicBezTo>
                  <a:cubicBezTo>
                    <a:pt x="472816" y="195651"/>
                    <a:pt x="470033" y="194081"/>
                    <a:pt x="467891" y="191939"/>
                  </a:cubicBezTo>
                  <a:cubicBezTo>
                    <a:pt x="467177" y="191225"/>
                    <a:pt x="466535" y="190440"/>
                    <a:pt x="465964" y="189584"/>
                  </a:cubicBezTo>
                  <a:cubicBezTo>
                    <a:pt x="465393" y="188727"/>
                    <a:pt x="464965" y="187799"/>
                    <a:pt x="464536" y="186871"/>
                  </a:cubicBezTo>
                  <a:cubicBezTo>
                    <a:pt x="464108" y="185872"/>
                    <a:pt x="463823" y="184873"/>
                    <a:pt x="463608" y="183873"/>
                  </a:cubicBezTo>
                  <a:cubicBezTo>
                    <a:pt x="463466" y="182803"/>
                    <a:pt x="463323" y="181732"/>
                    <a:pt x="463323" y="180661"/>
                  </a:cubicBezTo>
                  <a:cubicBezTo>
                    <a:pt x="463323" y="179519"/>
                    <a:pt x="463394" y="178449"/>
                    <a:pt x="463608" y="177449"/>
                  </a:cubicBezTo>
                  <a:cubicBezTo>
                    <a:pt x="464037" y="175379"/>
                    <a:pt x="464822" y="173523"/>
                    <a:pt x="465964" y="171810"/>
                  </a:cubicBezTo>
                  <a:cubicBezTo>
                    <a:pt x="466535" y="170954"/>
                    <a:pt x="467177" y="170168"/>
                    <a:pt x="467891" y="169455"/>
                  </a:cubicBezTo>
                  <a:cubicBezTo>
                    <a:pt x="470033" y="167313"/>
                    <a:pt x="472816" y="165814"/>
                    <a:pt x="475886" y="165172"/>
                  </a:cubicBezTo>
                  <a:cubicBezTo>
                    <a:pt x="476956" y="164958"/>
                    <a:pt x="478027" y="164815"/>
                    <a:pt x="479098" y="164815"/>
                  </a:cubicBezTo>
                  <a:close/>
                  <a:moveTo>
                    <a:pt x="636061" y="161317"/>
                  </a:moveTo>
                  <a:cubicBezTo>
                    <a:pt x="642771" y="161317"/>
                    <a:pt x="648695" y="164743"/>
                    <a:pt x="652193" y="169883"/>
                  </a:cubicBezTo>
                  <a:cubicBezTo>
                    <a:pt x="654263" y="172952"/>
                    <a:pt x="655476" y="176735"/>
                    <a:pt x="655476" y="180732"/>
                  </a:cubicBezTo>
                  <a:cubicBezTo>
                    <a:pt x="655476" y="183445"/>
                    <a:pt x="654977" y="185943"/>
                    <a:pt x="653977" y="188298"/>
                  </a:cubicBezTo>
                  <a:cubicBezTo>
                    <a:pt x="653478" y="189441"/>
                    <a:pt x="652907" y="190583"/>
                    <a:pt x="652193" y="191582"/>
                  </a:cubicBezTo>
                  <a:cubicBezTo>
                    <a:pt x="651479" y="192581"/>
                    <a:pt x="650694" y="193581"/>
                    <a:pt x="649766" y="194437"/>
                  </a:cubicBezTo>
                  <a:cubicBezTo>
                    <a:pt x="646268" y="198006"/>
                    <a:pt x="641415" y="200148"/>
                    <a:pt x="636061" y="200148"/>
                  </a:cubicBezTo>
                  <a:cubicBezTo>
                    <a:pt x="634705" y="200148"/>
                    <a:pt x="633420" y="200005"/>
                    <a:pt x="632135" y="199719"/>
                  </a:cubicBezTo>
                  <a:cubicBezTo>
                    <a:pt x="628352" y="198934"/>
                    <a:pt x="624997" y="197078"/>
                    <a:pt x="622356" y="194437"/>
                  </a:cubicBezTo>
                  <a:cubicBezTo>
                    <a:pt x="621500" y="193581"/>
                    <a:pt x="620715" y="192581"/>
                    <a:pt x="620001" y="191582"/>
                  </a:cubicBezTo>
                  <a:cubicBezTo>
                    <a:pt x="619287" y="190583"/>
                    <a:pt x="618716" y="189441"/>
                    <a:pt x="618216" y="188298"/>
                  </a:cubicBezTo>
                  <a:cubicBezTo>
                    <a:pt x="617717" y="187156"/>
                    <a:pt x="617360" y="185943"/>
                    <a:pt x="617074" y="184658"/>
                  </a:cubicBezTo>
                  <a:cubicBezTo>
                    <a:pt x="616789" y="183373"/>
                    <a:pt x="616646" y="182088"/>
                    <a:pt x="616646" y="180732"/>
                  </a:cubicBezTo>
                  <a:cubicBezTo>
                    <a:pt x="616646" y="179376"/>
                    <a:pt x="616789" y="178091"/>
                    <a:pt x="617074" y="176806"/>
                  </a:cubicBezTo>
                  <a:cubicBezTo>
                    <a:pt x="617574" y="174308"/>
                    <a:pt x="618573" y="171953"/>
                    <a:pt x="620001" y="169883"/>
                  </a:cubicBezTo>
                  <a:cubicBezTo>
                    <a:pt x="620715" y="168883"/>
                    <a:pt x="621500" y="167884"/>
                    <a:pt x="622356" y="167027"/>
                  </a:cubicBezTo>
                  <a:cubicBezTo>
                    <a:pt x="624926" y="164386"/>
                    <a:pt x="628352" y="162530"/>
                    <a:pt x="632135" y="161745"/>
                  </a:cubicBezTo>
                  <a:cubicBezTo>
                    <a:pt x="633420" y="161460"/>
                    <a:pt x="634705" y="161317"/>
                    <a:pt x="636061" y="161317"/>
                  </a:cubicBezTo>
                  <a:close/>
                  <a:moveTo>
                    <a:pt x="714579" y="159247"/>
                  </a:moveTo>
                  <a:cubicBezTo>
                    <a:pt x="726428" y="159247"/>
                    <a:pt x="736064" y="168883"/>
                    <a:pt x="736064" y="180732"/>
                  </a:cubicBezTo>
                  <a:cubicBezTo>
                    <a:pt x="736064" y="183659"/>
                    <a:pt x="735422" y="186514"/>
                    <a:pt x="734351" y="189084"/>
                  </a:cubicBezTo>
                  <a:cubicBezTo>
                    <a:pt x="733281" y="191653"/>
                    <a:pt x="731710" y="193937"/>
                    <a:pt x="729854" y="195936"/>
                  </a:cubicBezTo>
                  <a:cubicBezTo>
                    <a:pt x="726000" y="199791"/>
                    <a:pt x="720575" y="202218"/>
                    <a:pt x="714651" y="202218"/>
                  </a:cubicBezTo>
                  <a:cubicBezTo>
                    <a:pt x="708726" y="202218"/>
                    <a:pt x="703373" y="199862"/>
                    <a:pt x="699447" y="195936"/>
                  </a:cubicBezTo>
                  <a:cubicBezTo>
                    <a:pt x="697448" y="194009"/>
                    <a:pt x="695878" y="191653"/>
                    <a:pt x="694807" y="189084"/>
                  </a:cubicBezTo>
                  <a:cubicBezTo>
                    <a:pt x="693665" y="186514"/>
                    <a:pt x="693094" y="183730"/>
                    <a:pt x="693094" y="180732"/>
                  </a:cubicBezTo>
                  <a:cubicBezTo>
                    <a:pt x="693094" y="168883"/>
                    <a:pt x="702730" y="159247"/>
                    <a:pt x="714579" y="159247"/>
                  </a:cubicBezTo>
                  <a:close/>
                  <a:moveTo>
                    <a:pt x="871470" y="154322"/>
                  </a:moveTo>
                  <a:cubicBezTo>
                    <a:pt x="886032" y="154322"/>
                    <a:pt x="897881" y="166171"/>
                    <a:pt x="897881" y="180732"/>
                  </a:cubicBezTo>
                  <a:cubicBezTo>
                    <a:pt x="897881" y="184373"/>
                    <a:pt x="897167" y="187870"/>
                    <a:pt x="895811" y="191011"/>
                  </a:cubicBezTo>
                  <a:cubicBezTo>
                    <a:pt x="894455" y="194152"/>
                    <a:pt x="892527" y="197007"/>
                    <a:pt x="890172" y="199434"/>
                  </a:cubicBezTo>
                  <a:cubicBezTo>
                    <a:pt x="885389" y="204216"/>
                    <a:pt x="878751" y="207143"/>
                    <a:pt x="871470" y="207143"/>
                  </a:cubicBezTo>
                  <a:cubicBezTo>
                    <a:pt x="864118" y="207143"/>
                    <a:pt x="857551" y="204216"/>
                    <a:pt x="852769" y="199434"/>
                  </a:cubicBezTo>
                  <a:cubicBezTo>
                    <a:pt x="850413" y="197007"/>
                    <a:pt x="848486" y="194152"/>
                    <a:pt x="847130" y="191011"/>
                  </a:cubicBezTo>
                  <a:cubicBezTo>
                    <a:pt x="845774" y="187870"/>
                    <a:pt x="845060" y="184373"/>
                    <a:pt x="845060" y="180732"/>
                  </a:cubicBezTo>
                  <a:cubicBezTo>
                    <a:pt x="845060" y="166171"/>
                    <a:pt x="856909" y="154322"/>
                    <a:pt x="871470" y="154322"/>
                  </a:cubicBezTo>
                  <a:close/>
                  <a:moveTo>
                    <a:pt x="126198" y="131481"/>
                  </a:moveTo>
                  <a:cubicBezTo>
                    <a:pt x="131694" y="131481"/>
                    <a:pt x="136191" y="135978"/>
                    <a:pt x="136191" y="141474"/>
                  </a:cubicBezTo>
                  <a:cubicBezTo>
                    <a:pt x="136191" y="146970"/>
                    <a:pt x="131694" y="151467"/>
                    <a:pt x="126198" y="151467"/>
                  </a:cubicBezTo>
                  <a:cubicBezTo>
                    <a:pt x="120631" y="151467"/>
                    <a:pt x="116205" y="146970"/>
                    <a:pt x="116205" y="141474"/>
                  </a:cubicBezTo>
                  <a:cubicBezTo>
                    <a:pt x="116205" y="135907"/>
                    <a:pt x="120702" y="131481"/>
                    <a:pt x="126198" y="131481"/>
                  </a:cubicBezTo>
                  <a:close/>
                  <a:moveTo>
                    <a:pt x="204644" y="130410"/>
                  </a:moveTo>
                  <a:cubicBezTo>
                    <a:pt x="210782" y="130410"/>
                    <a:pt x="215708" y="135407"/>
                    <a:pt x="215708" y="141474"/>
                  </a:cubicBezTo>
                  <a:cubicBezTo>
                    <a:pt x="215708" y="147612"/>
                    <a:pt x="210782" y="152538"/>
                    <a:pt x="204644" y="152538"/>
                  </a:cubicBezTo>
                  <a:cubicBezTo>
                    <a:pt x="198505" y="152538"/>
                    <a:pt x="193580" y="147541"/>
                    <a:pt x="193580" y="141474"/>
                  </a:cubicBezTo>
                  <a:cubicBezTo>
                    <a:pt x="193580" y="135335"/>
                    <a:pt x="198577" y="130410"/>
                    <a:pt x="204644" y="130410"/>
                  </a:cubicBezTo>
                  <a:close/>
                  <a:moveTo>
                    <a:pt x="361536" y="127912"/>
                  </a:moveTo>
                  <a:cubicBezTo>
                    <a:pt x="369031" y="127912"/>
                    <a:pt x="375098" y="133979"/>
                    <a:pt x="375098" y="141474"/>
                  </a:cubicBezTo>
                  <a:cubicBezTo>
                    <a:pt x="375098" y="148969"/>
                    <a:pt x="369031" y="155036"/>
                    <a:pt x="361536" y="155036"/>
                  </a:cubicBezTo>
                  <a:cubicBezTo>
                    <a:pt x="354041" y="155036"/>
                    <a:pt x="347974" y="148969"/>
                    <a:pt x="347974" y="141474"/>
                  </a:cubicBezTo>
                  <a:cubicBezTo>
                    <a:pt x="347974" y="133979"/>
                    <a:pt x="354041" y="127912"/>
                    <a:pt x="361536" y="127912"/>
                  </a:cubicBezTo>
                  <a:close/>
                  <a:moveTo>
                    <a:pt x="440054" y="126484"/>
                  </a:moveTo>
                  <a:cubicBezTo>
                    <a:pt x="448334" y="126484"/>
                    <a:pt x="455043" y="133194"/>
                    <a:pt x="455043" y="141474"/>
                  </a:cubicBezTo>
                  <a:cubicBezTo>
                    <a:pt x="455043" y="149754"/>
                    <a:pt x="448262" y="156535"/>
                    <a:pt x="440054" y="156463"/>
                  </a:cubicBezTo>
                  <a:cubicBezTo>
                    <a:pt x="431774" y="156463"/>
                    <a:pt x="425064" y="149754"/>
                    <a:pt x="425064" y="141474"/>
                  </a:cubicBezTo>
                  <a:cubicBezTo>
                    <a:pt x="425064" y="133194"/>
                    <a:pt x="431774" y="126484"/>
                    <a:pt x="440054" y="126484"/>
                  </a:cubicBezTo>
                  <a:close/>
                  <a:moveTo>
                    <a:pt x="596946" y="123058"/>
                  </a:moveTo>
                  <a:cubicBezTo>
                    <a:pt x="607082" y="123058"/>
                    <a:pt x="615362" y="131267"/>
                    <a:pt x="615362" y="141474"/>
                  </a:cubicBezTo>
                  <a:cubicBezTo>
                    <a:pt x="615362" y="151681"/>
                    <a:pt x="607082" y="159890"/>
                    <a:pt x="596946" y="159890"/>
                  </a:cubicBezTo>
                  <a:cubicBezTo>
                    <a:pt x="586810" y="159890"/>
                    <a:pt x="578530" y="151681"/>
                    <a:pt x="578530" y="141474"/>
                  </a:cubicBezTo>
                  <a:cubicBezTo>
                    <a:pt x="578530" y="131338"/>
                    <a:pt x="586739" y="123058"/>
                    <a:pt x="596946" y="123058"/>
                  </a:cubicBezTo>
                  <a:close/>
                  <a:moveTo>
                    <a:pt x="675321" y="121059"/>
                  </a:moveTo>
                  <a:cubicBezTo>
                    <a:pt x="686598" y="121059"/>
                    <a:pt x="695735" y="130196"/>
                    <a:pt x="695735" y="141474"/>
                  </a:cubicBezTo>
                  <a:cubicBezTo>
                    <a:pt x="695735" y="152752"/>
                    <a:pt x="686598" y="161888"/>
                    <a:pt x="675321" y="161888"/>
                  </a:cubicBezTo>
                  <a:cubicBezTo>
                    <a:pt x="664043" y="161888"/>
                    <a:pt x="654906" y="152752"/>
                    <a:pt x="654906" y="141474"/>
                  </a:cubicBezTo>
                  <a:cubicBezTo>
                    <a:pt x="654906" y="130196"/>
                    <a:pt x="664043" y="121059"/>
                    <a:pt x="675321" y="121059"/>
                  </a:cubicBezTo>
                  <a:close/>
                  <a:moveTo>
                    <a:pt x="832283" y="116348"/>
                  </a:moveTo>
                  <a:cubicBezTo>
                    <a:pt x="846131" y="116348"/>
                    <a:pt x="857337" y="127626"/>
                    <a:pt x="857337" y="141474"/>
                  </a:cubicBezTo>
                  <a:cubicBezTo>
                    <a:pt x="857337" y="155321"/>
                    <a:pt x="846059" y="166599"/>
                    <a:pt x="832283" y="166528"/>
                  </a:cubicBezTo>
                  <a:cubicBezTo>
                    <a:pt x="818436" y="166528"/>
                    <a:pt x="807229" y="155321"/>
                    <a:pt x="807229" y="141474"/>
                  </a:cubicBezTo>
                  <a:cubicBezTo>
                    <a:pt x="807229" y="127555"/>
                    <a:pt x="818436" y="116348"/>
                    <a:pt x="832283" y="116348"/>
                  </a:cubicBezTo>
                  <a:close/>
                  <a:moveTo>
                    <a:pt x="910730" y="113636"/>
                  </a:moveTo>
                  <a:cubicBezTo>
                    <a:pt x="926076" y="113636"/>
                    <a:pt x="938496" y="126127"/>
                    <a:pt x="938496" y="141474"/>
                  </a:cubicBezTo>
                  <a:lnTo>
                    <a:pt x="930397" y="161004"/>
                  </a:lnTo>
                  <a:lnTo>
                    <a:pt x="949989" y="152895"/>
                  </a:lnTo>
                  <a:cubicBezTo>
                    <a:pt x="965335" y="152895"/>
                    <a:pt x="977755" y="165315"/>
                    <a:pt x="977755" y="180662"/>
                  </a:cubicBezTo>
                  <a:cubicBezTo>
                    <a:pt x="977755" y="184516"/>
                    <a:pt x="976970" y="188157"/>
                    <a:pt x="975542" y="191511"/>
                  </a:cubicBezTo>
                  <a:cubicBezTo>
                    <a:pt x="974115" y="194866"/>
                    <a:pt x="972045" y="197864"/>
                    <a:pt x="969618" y="200362"/>
                  </a:cubicBezTo>
                  <a:cubicBezTo>
                    <a:pt x="964621" y="205359"/>
                    <a:pt x="957698" y="208500"/>
                    <a:pt x="949989" y="208500"/>
                  </a:cubicBezTo>
                  <a:lnTo>
                    <a:pt x="930410" y="200383"/>
                  </a:lnTo>
                  <a:lnTo>
                    <a:pt x="938496" y="219920"/>
                  </a:lnTo>
                  <a:cubicBezTo>
                    <a:pt x="938496" y="235266"/>
                    <a:pt x="926005" y="247758"/>
                    <a:pt x="910730" y="247758"/>
                  </a:cubicBezTo>
                  <a:cubicBezTo>
                    <a:pt x="895383" y="247758"/>
                    <a:pt x="882963" y="235266"/>
                    <a:pt x="882963" y="219920"/>
                  </a:cubicBezTo>
                  <a:cubicBezTo>
                    <a:pt x="882963" y="204573"/>
                    <a:pt x="895383" y="192153"/>
                    <a:pt x="910730" y="192153"/>
                  </a:cubicBezTo>
                  <a:lnTo>
                    <a:pt x="930281" y="200246"/>
                  </a:lnTo>
                  <a:lnTo>
                    <a:pt x="924435" y="191511"/>
                  </a:lnTo>
                  <a:cubicBezTo>
                    <a:pt x="923007" y="188157"/>
                    <a:pt x="922222" y="184516"/>
                    <a:pt x="922222" y="180662"/>
                  </a:cubicBezTo>
                  <a:lnTo>
                    <a:pt x="930295" y="161159"/>
                  </a:lnTo>
                  <a:lnTo>
                    <a:pt x="910730" y="169241"/>
                  </a:lnTo>
                  <a:cubicBezTo>
                    <a:pt x="895383" y="169241"/>
                    <a:pt x="882963" y="156821"/>
                    <a:pt x="882963" y="141474"/>
                  </a:cubicBezTo>
                  <a:cubicBezTo>
                    <a:pt x="882963" y="126056"/>
                    <a:pt x="895383" y="113636"/>
                    <a:pt x="910730" y="113636"/>
                  </a:cubicBezTo>
                  <a:close/>
                  <a:moveTo>
                    <a:pt x="86939" y="92793"/>
                  </a:moveTo>
                  <a:cubicBezTo>
                    <a:pt x="92222" y="92793"/>
                    <a:pt x="96433" y="97076"/>
                    <a:pt x="96433" y="102286"/>
                  </a:cubicBezTo>
                  <a:cubicBezTo>
                    <a:pt x="96433" y="107497"/>
                    <a:pt x="92222" y="111709"/>
                    <a:pt x="86939" y="111780"/>
                  </a:cubicBezTo>
                  <a:cubicBezTo>
                    <a:pt x="81657" y="111780"/>
                    <a:pt x="77446" y="107497"/>
                    <a:pt x="77446" y="102286"/>
                  </a:cubicBezTo>
                  <a:cubicBezTo>
                    <a:pt x="77446" y="97004"/>
                    <a:pt x="81729" y="92793"/>
                    <a:pt x="86939" y="92793"/>
                  </a:cubicBezTo>
                  <a:close/>
                  <a:moveTo>
                    <a:pt x="165457" y="91794"/>
                  </a:moveTo>
                  <a:cubicBezTo>
                    <a:pt x="169097" y="91794"/>
                    <a:pt x="172309" y="93650"/>
                    <a:pt x="174165" y="96434"/>
                  </a:cubicBezTo>
                  <a:cubicBezTo>
                    <a:pt x="175307" y="98075"/>
                    <a:pt x="175950" y="100145"/>
                    <a:pt x="175950" y="102287"/>
                  </a:cubicBezTo>
                  <a:cubicBezTo>
                    <a:pt x="175950" y="104428"/>
                    <a:pt x="175307" y="106498"/>
                    <a:pt x="174165" y="108140"/>
                  </a:cubicBezTo>
                  <a:cubicBezTo>
                    <a:pt x="172238" y="110924"/>
                    <a:pt x="169026" y="112780"/>
                    <a:pt x="165457" y="112922"/>
                  </a:cubicBezTo>
                  <a:cubicBezTo>
                    <a:pt x="164672" y="112922"/>
                    <a:pt x="164029" y="112851"/>
                    <a:pt x="163315" y="112708"/>
                  </a:cubicBezTo>
                  <a:cubicBezTo>
                    <a:pt x="161317" y="112280"/>
                    <a:pt x="159461" y="111281"/>
                    <a:pt x="158033" y="109853"/>
                  </a:cubicBezTo>
                  <a:cubicBezTo>
                    <a:pt x="157534" y="109353"/>
                    <a:pt x="157105" y="108854"/>
                    <a:pt x="156748" y="108283"/>
                  </a:cubicBezTo>
                  <a:cubicBezTo>
                    <a:pt x="156035" y="107141"/>
                    <a:pt x="155464" y="105856"/>
                    <a:pt x="155178" y="104500"/>
                  </a:cubicBezTo>
                  <a:cubicBezTo>
                    <a:pt x="155035" y="103786"/>
                    <a:pt x="154964" y="103072"/>
                    <a:pt x="154964" y="102358"/>
                  </a:cubicBezTo>
                  <a:cubicBezTo>
                    <a:pt x="154964" y="101573"/>
                    <a:pt x="155035" y="100931"/>
                    <a:pt x="155178" y="100217"/>
                  </a:cubicBezTo>
                  <a:cubicBezTo>
                    <a:pt x="155464" y="98789"/>
                    <a:pt x="155963" y="97576"/>
                    <a:pt x="156748" y="96434"/>
                  </a:cubicBezTo>
                  <a:cubicBezTo>
                    <a:pt x="157105" y="95863"/>
                    <a:pt x="157534" y="95363"/>
                    <a:pt x="158033" y="94863"/>
                  </a:cubicBezTo>
                  <a:cubicBezTo>
                    <a:pt x="159461" y="93436"/>
                    <a:pt x="161245" y="92436"/>
                    <a:pt x="163315" y="92008"/>
                  </a:cubicBezTo>
                  <a:cubicBezTo>
                    <a:pt x="164029" y="91865"/>
                    <a:pt x="164743" y="91794"/>
                    <a:pt x="165457" y="91794"/>
                  </a:cubicBezTo>
                  <a:close/>
                  <a:moveTo>
                    <a:pt x="322349" y="89367"/>
                  </a:moveTo>
                  <a:cubicBezTo>
                    <a:pt x="324990" y="89367"/>
                    <a:pt x="327489" y="90224"/>
                    <a:pt x="329559" y="91580"/>
                  </a:cubicBezTo>
                  <a:cubicBezTo>
                    <a:pt x="332913" y="93935"/>
                    <a:pt x="335198" y="97861"/>
                    <a:pt x="335198" y="102287"/>
                  </a:cubicBezTo>
                  <a:cubicBezTo>
                    <a:pt x="335198" y="106712"/>
                    <a:pt x="332985" y="110638"/>
                    <a:pt x="329559" y="112994"/>
                  </a:cubicBezTo>
                  <a:cubicBezTo>
                    <a:pt x="327489" y="114421"/>
                    <a:pt x="324990" y="115206"/>
                    <a:pt x="322349" y="115206"/>
                  </a:cubicBezTo>
                  <a:cubicBezTo>
                    <a:pt x="321493" y="115206"/>
                    <a:pt x="320636" y="115064"/>
                    <a:pt x="319780" y="114921"/>
                  </a:cubicBezTo>
                  <a:cubicBezTo>
                    <a:pt x="313927" y="113707"/>
                    <a:pt x="309501" y="108497"/>
                    <a:pt x="309501" y="102287"/>
                  </a:cubicBezTo>
                  <a:cubicBezTo>
                    <a:pt x="309501" y="96077"/>
                    <a:pt x="313927" y="90866"/>
                    <a:pt x="319780" y="89653"/>
                  </a:cubicBezTo>
                  <a:cubicBezTo>
                    <a:pt x="320565" y="89438"/>
                    <a:pt x="321493" y="89367"/>
                    <a:pt x="322349" y="89367"/>
                  </a:cubicBezTo>
                  <a:close/>
                  <a:moveTo>
                    <a:pt x="400795" y="88011"/>
                  </a:moveTo>
                  <a:cubicBezTo>
                    <a:pt x="408718" y="88011"/>
                    <a:pt x="415071" y="94435"/>
                    <a:pt x="415071" y="102287"/>
                  </a:cubicBezTo>
                  <a:cubicBezTo>
                    <a:pt x="415071" y="110139"/>
                    <a:pt x="408647" y="116563"/>
                    <a:pt x="400795" y="116563"/>
                  </a:cubicBezTo>
                  <a:cubicBezTo>
                    <a:pt x="392943" y="116563"/>
                    <a:pt x="386519" y="110139"/>
                    <a:pt x="386519" y="102287"/>
                  </a:cubicBezTo>
                  <a:cubicBezTo>
                    <a:pt x="386519" y="94364"/>
                    <a:pt x="392943" y="88011"/>
                    <a:pt x="400795" y="88011"/>
                  </a:cubicBezTo>
                  <a:close/>
                  <a:moveTo>
                    <a:pt x="557687" y="84798"/>
                  </a:moveTo>
                  <a:cubicBezTo>
                    <a:pt x="567323" y="84798"/>
                    <a:pt x="575175" y="92650"/>
                    <a:pt x="575175" y="102286"/>
                  </a:cubicBezTo>
                  <a:cubicBezTo>
                    <a:pt x="575175" y="111922"/>
                    <a:pt x="567323" y="119774"/>
                    <a:pt x="557687" y="119774"/>
                  </a:cubicBezTo>
                  <a:cubicBezTo>
                    <a:pt x="548051" y="119774"/>
                    <a:pt x="540199" y="111922"/>
                    <a:pt x="540199" y="102286"/>
                  </a:cubicBezTo>
                  <a:cubicBezTo>
                    <a:pt x="540199" y="92650"/>
                    <a:pt x="548051" y="84798"/>
                    <a:pt x="557687" y="84798"/>
                  </a:cubicBezTo>
                  <a:close/>
                  <a:moveTo>
                    <a:pt x="636061" y="82871"/>
                  </a:moveTo>
                  <a:cubicBezTo>
                    <a:pt x="642771" y="82871"/>
                    <a:pt x="648695" y="86297"/>
                    <a:pt x="652193" y="91437"/>
                  </a:cubicBezTo>
                  <a:cubicBezTo>
                    <a:pt x="654263" y="94506"/>
                    <a:pt x="655476" y="98289"/>
                    <a:pt x="655476" y="102286"/>
                  </a:cubicBezTo>
                  <a:cubicBezTo>
                    <a:pt x="655476" y="106284"/>
                    <a:pt x="654263" y="110067"/>
                    <a:pt x="652193" y="113136"/>
                  </a:cubicBezTo>
                  <a:cubicBezTo>
                    <a:pt x="648695" y="118275"/>
                    <a:pt x="642842" y="121702"/>
                    <a:pt x="636061" y="121702"/>
                  </a:cubicBezTo>
                  <a:cubicBezTo>
                    <a:pt x="634705" y="121702"/>
                    <a:pt x="633420" y="121559"/>
                    <a:pt x="632135" y="121273"/>
                  </a:cubicBezTo>
                  <a:cubicBezTo>
                    <a:pt x="628352" y="120488"/>
                    <a:pt x="624997" y="118632"/>
                    <a:pt x="622356" y="115991"/>
                  </a:cubicBezTo>
                  <a:cubicBezTo>
                    <a:pt x="621500" y="115135"/>
                    <a:pt x="620715" y="114135"/>
                    <a:pt x="620001" y="113136"/>
                  </a:cubicBezTo>
                  <a:cubicBezTo>
                    <a:pt x="618573" y="111066"/>
                    <a:pt x="617574" y="108710"/>
                    <a:pt x="617074" y="106212"/>
                  </a:cubicBezTo>
                  <a:cubicBezTo>
                    <a:pt x="616789" y="104927"/>
                    <a:pt x="616646" y="103642"/>
                    <a:pt x="616646" y="102286"/>
                  </a:cubicBezTo>
                  <a:cubicBezTo>
                    <a:pt x="616646" y="100930"/>
                    <a:pt x="616789" y="99645"/>
                    <a:pt x="617074" y="98360"/>
                  </a:cubicBezTo>
                  <a:cubicBezTo>
                    <a:pt x="617574" y="95862"/>
                    <a:pt x="618573" y="93507"/>
                    <a:pt x="620001" y="91437"/>
                  </a:cubicBezTo>
                  <a:cubicBezTo>
                    <a:pt x="620715" y="90437"/>
                    <a:pt x="621500" y="89438"/>
                    <a:pt x="622356" y="88581"/>
                  </a:cubicBezTo>
                  <a:cubicBezTo>
                    <a:pt x="624926" y="85940"/>
                    <a:pt x="628352" y="84084"/>
                    <a:pt x="632135" y="83299"/>
                  </a:cubicBezTo>
                  <a:cubicBezTo>
                    <a:pt x="633420" y="83014"/>
                    <a:pt x="634705" y="82871"/>
                    <a:pt x="636061" y="82871"/>
                  </a:cubicBezTo>
                  <a:close/>
                  <a:moveTo>
                    <a:pt x="793025" y="78446"/>
                  </a:moveTo>
                  <a:cubicBezTo>
                    <a:pt x="797950" y="78446"/>
                    <a:pt x="802590" y="79945"/>
                    <a:pt x="806373" y="82515"/>
                  </a:cubicBezTo>
                  <a:cubicBezTo>
                    <a:pt x="812725" y="86797"/>
                    <a:pt x="816865" y="94078"/>
                    <a:pt x="816865" y="102287"/>
                  </a:cubicBezTo>
                  <a:cubicBezTo>
                    <a:pt x="816865" y="110495"/>
                    <a:pt x="812654" y="117776"/>
                    <a:pt x="806373" y="122059"/>
                  </a:cubicBezTo>
                  <a:cubicBezTo>
                    <a:pt x="802518" y="124629"/>
                    <a:pt x="797950" y="126128"/>
                    <a:pt x="793025" y="126128"/>
                  </a:cubicBezTo>
                  <a:cubicBezTo>
                    <a:pt x="791383" y="126128"/>
                    <a:pt x="789813" y="125913"/>
                    <a:pt x="788242" y="125628"/>
                  </a:cubicBezTo>
                  <a:cubicBezTo>
                    <a:pt x="777321" y="123415"/>
                    <a:pt x="769184" y="113779"/>
                    <a:pt x="769184" y="102287"/>
                  </a:cubicBezTo>
                  <a:cubicBezTo>
                    <a:pt x="769184" y="90795"/>
                    <a:pt x="777393" y="81158"/>
                    <a:pt x="788242" y="78946"/>
                  </a:cubicBezTo>
                  <a:cubicBezTo>
                    <a:pt x="789741" y="78589"/>
                    <a:pt x="791383" y="78446"/>
                    <a:pt x="793025" y="78446"/>
                  </a:cubicBezTo>
                  <a:close/>
                  <a:moveTo>
                    <a:pt x="871470" y="75876"/>
                  </a:moveTo>
                  <a:cubicBezTo>
                    <a:pt x="886032" y="75876"/>
                    <a:pt x="897881" y="87725"/>
                    <a:pt x="897881" y="102286"/>
                  </a:cubicBezTo>
                  <a:cubicBezTo>
                    <a:pt x="897881" y="116848"/>
                    <a:pt x="886032" y="128697"/>
                    <a:pt x="871470" y="128697"/>
                  </a:cubicBezTo>
                  <a:cubicBezTo>
                    <a:pt x="856909" y="128697"/>
                    <a:pt x="845060" y="116848"/>
                    <a:pt x="845060" y="102286"/>
                  </a:cubicBezTo>
                  <a:cubicBezTo>
                    <a:pt x="845060" y="87725"/>
                    <a:pt x="856909" y="75876"/>
                    <a:pt x="871470" y="75876"/>
                  </a:cubicBezTo>
                  <a:close/>
                  <a:moveTo>
                    <a:pt x="47753" y="54034"/>
                  </a:moveTo>
                  <a:cubicBezTo>
                    <a:pt x="52749" y="54034"/>
                    <a:pt x="56747" y="58031"/>
                    <a:pt x="56747" y="63028"/>
                  </a:cubicBezTo>
                  <a:cubicBezTo>
                    <a:pt x="56747" y="68024"/>
                    <a:pt x="52749" y="72022"/>
                    <a:pt x="47753" y="72022"/>
                  </a:cubicBezTo>
                  <a:cubicBezTo>
                    <a:pt x="42756" y="72022"/>
                    <a:pt x="38759" y="68024"/>
                    <a:pt x="38759" y="63028"/>
                  </a:cubicBezTo>
                  <a:cubicBezTo>
                    <a:pt x="38759" y="58031"/>
                    <a:pt x="42756" y="54034"/>
                    <a:pt x="47753" y="54034"/>
                  </a:cubicBezTo>
                  <a:close/>
                  <a:moveTo>
                    <a:pt x="126198" y="53035"/>
                  </a:moveTo>
                  <a:cubicBezTo>
                    <a:pt x="131694" y="53035"/>
                    <a:pt x="136191" y="57532"/>
                    <a:pt x="136191" y="63028"/>
                  </a:cubicBezTo>
                  <a:cubicBezTo>
                    <a:pt x="136191" y="68524"/>
                    <a:pt x="131694" y="73021"/>
                    <a:pt x="126198" y="73021"/>
                  </a:cubicBezTo>
                  <a:cubicBezTo>
                    <a:pt x="120631" y="73021"/>
                    <a:pt x="116205" y="68524"/>
                    <a:pt x="116205" y="63028"/>
                  </a:cubicBezTo>
                  <a:cubicBezTo>
                    <a:pt x="116205" y="57461"/>
                    <a:pt x="120702" y="53035"/>
                    <a:pt x="126198" y="53035"/>
                  </a:cubicBezTo>
                  <a:close/>
                  <a:moveTo>
                    <a:pt x="283162" y="50822"/>
                  </a:moveTo>
                  <a:cubicBezTo>
                    <a:pt x="289872" y="50822"/>
                    <a:pt x="295368" y="56247"/>
                    <a:pt x="295368" y="63028"/>
                  </a:cubicBezTo>
                  <a:cubicBezTo>
                    <a:pt x="295368" y="69809"/>
                    <a:pt x="289872" y="75305"/>
                    <a:pt x="283162" y="75234"/>
                  </a:cubicBezTo>
                  <a:cubicBezTo>
                    <a:pt x="276452" y="75234"/>
                    <a:pt x="270956" y="69809"/>
                    <a:pt x="270956" y="63028"/>
                  </a:cubicBezTo>
                  <a:cubicBezTo>
                    <a:pt x="270956" y="56318"/>
                    <a:pt x="276381" y="50822"/>
                    <a:pt x="283162" y="50822"/>
                  </a:cubicBezTo>
                  <a:close/>
                  <a:moveTo>
                    <a:pt x="361536" y="49466"/>
                  </a:moveTo>
                  <a:cubicBezTo>
                    <a:pt x="369031" y="49466"/>
                    <a:pt x="375098" y="55533"/>
                    <a:pt x="375098" y="63028"/>
                  </a:cubicBezTo>
                  <a:cubicBezTo>
                    <a:pt x="375098" y="70523"/>
                    <a:pt x="369031" y="76590"/>
                    <a:pt x="361536" y="76590"/>
                  </a:cubicBezTo>
                  <a:cubicBezTo>
                    <a:pt x="354041" y="76590"/>
                    <a:pt x="347974" y="70523"/>
                    <a:pt x="347974" y="63028"/>
                  </a:cubicBezTo>
                  <a:cubicBezTo>
                    <a:pt x="347974" y="55533"/>
                    <a:pt x="354041" y="49466"/>
                    <a:pt x="361536" y="49466"/>
                  </a:cubicBezTo>
                  <a:close/>
                  <a:moveTo>
                    <a:pt x="518428" y="46396"/>
                  </a:moveTo>
                  <a:cubicBezTo>
                    <a:pt x="527636" y="46396"/>
                    <a:pt x="535060" y="53819"/>
                    <a:pt x="535060" y="63027"/>
                  </a:cubicBezTo>
                  <a:cubicBezTo>
                    <a:pt x="535060" y="72235"/>
                    <a:pt x="527636" y="79730"/>
                    <a:pt x="518428" y="79659"/>
                  </a:cubicBezTo>
                  <a:cubicBezTo>
                    <a:pt x="509220" y="79659"/>
                    <a:pt x="501797" y="72235"/>
                    <a:pt x="501797" y="63027"/>
                  </a:cubicBezTo>
                  <a:cubicBezTo>
                    <a:pt x="501797" y="53819"/>
                    <a:pt x="509220" y="46396"/>
                    <a:pt x="518428" y="46396"/>
                  </a:cubicBezTo>
                  <a:close/>
                  <a:moveTo>
                    <a:pt x="596946" y="44612"/>
                  </a:moveTo>
                  <a:cubicBezTo>
                    <a:pt x="607082" y="44612"/>
                    <a:pt x="615362" y="52821"/>
                    <a:pt x="615362" y="63028"/>
                  </a:cubicBezTo>
                  <a:cubicBezTo>
                    <a:pt x="615362" y="73235"/>
                    <a:pt x="607082" y="81515"/>
                    <a:pt x="596946" y="81444"/>
                  </a:cubicBezTo>
                  <a:cubicBezTo>
                    <a:pt x="586810" y="81444"/>
                    <a:pt x="578530" y="73235"/>
                    <a:pt x="578530" y="63028"/>
                  </a:cubicBezTo>
                  <a:cubicBezTo>
                    <a:pt x="578530" y="52892"/>
                    <a:pt x="586739" y="44612"/>
                    <a:pt x="596946" y="44612"/>
                  </a:cubicBezTo>
                  <a:close/>
                  <a:moveTo>
                    <a:pt x="753766" y="40400"/>
                  </a:moveTo>
                  <a:cubicBezTo>
                    <a:pt x="766258" y="40400"/>
                    <a:pt x="776394" y="50536"/>
                    <a:pt x="776394" y="63027"/>
                  </a:cubicBezTo>
                  <a:cubicBezTo>
                    <a:pt x="776394" y="75519"/>
                    <a:pt x="766258" y="85726"/>
                    <a:pt x="753766" y="85655"/>
                  </a:cubicBezTo>
                  <a:cubicBezTo>
                    <a:pt x="741275" y="85655"/>
                    <a:pt x="731139" y="75519"/>
                    <a:pt x="731139" y="63027"/>
                  </a:cubicBezTo>
                  <a:cubicBezTo>
                    <a:pt x="731139" y="50536"/>
                    <a:pt x="741275" y="40400"/>
                    <a:pt x="753766" y="40400"/>
                  </a:cubicBezTo>
                  <a:close/>
                  <a:moveTo>
                    <a:pt x="832283" y="37973"/>
                  </a:moveTo>
                  <a:cubicBezTo>
                    <a:pt x="846131" y="37973"/>
                    <a:pt x="857337" y="49180"/>
                    <a:pt x="857337" y="63027"/>
                  </a:cubicBezTo>
                  <a:cubicBezTo>
                    <a:pt x="857337" y="76875"/>
                    <a:pt x="846059" y="88153"/>
                    <a:pt x="832283" y="88153"/>
                  </a:cubicBezTo>
                  <a:cubicBezTo>
                    <a:pt x="818436" y="88153"/>
                    <a:pt x="807229" y="76875"/>
                    <a:pt x="807229" y="63027"/>
                  </a:cubicBezTo>
                  <a:cubicBezTo>
                    <a:pt x="807229" y="49180"/>
                    <a:pt x="818436" y="37973"/>
                    <a:pt x="832283" y="37973"/>
                  </a:cubicBezTo>
                  <a:close/>
                  <a:moveTo>
                    <a:pt x="8566" y="15275"/>
                  </a:moveTo>
                  <a:cubicBezTo>
                    <a:pt x="11492" y="15275"/>
                    <a:pt x="14062" y="16774"/>
                    <a:pt x="15632" y="19058"/>
                  </a:cubicBezTo>
                  <a:cubicBezTo>
                    <a:pt x="16489" y="20414"/>
                    <a:pt x="17060" y="22056"/>
                    <a:pt x="17060" y="23841"/>
                  </a:cubicBezTo>
                  <a:cubicBezTo>
                    <a:pt x="17060" y="24412"/>
                    <a:pt x="17060" y="24983"/>
                    <a:pt x="16917" y="25554"/>
                  </a:cubicBezTo>
                  <a:cubicBezTo>
                    <a:pt x="16703" y="26696"/>
                    <a:pt x="16275" y="27695"/>
                    <a:pt x="15632" y="28623"/>
                  </a:cubicBezTo>
                  <a:cubicBezTo>
                    <a:pt x="14062" y="30907"/>
                    <a:pt x="11492" y="32406"/>
                    <a:pt x="8566" y="32406"/>
                  </a:cubicBezTo>
                  <a:cubicBezTo>
                    <a:pt x="7923" y="32406"/>
                    <a:pt x="7352" y="32335"/>
                    <a:pt x="6852" y="32192"/>
                  </a:cubicBezTo>
                  <a:cubicBezTo>
                    <a:pt x="5139" y="31835"/>
                    <a:pt x="3640" y="30979"/>
                    <a:pt x="2498" y="29836"/>
                  </a:cubicBezTo>
                  <a:cubicBezTo>
                    <a:pt x="2141" y="29480"/>
                    <a:pt x="1784" y="29051"/>
                    <a:pt x="1428" y="28623"/>
                  </a:cubicBezTo>
                  <a:cubicBezTo>
                    <a:pt x="785" y="27695"/>
                    <a:pt x="357" y="26696"/>
                    <a:pt x="143" y="25554"/>
                  </a:cubicBezTo>
                  <a:cubicBezTo>
                    <a:pt x="71" y="24983"/>
                    <a:pt x="0" y="24412"/>
                    <a:pt x="0" y="23841"/>
                  </a:cubicBezTo>
                  <a:cubicBezTo>
                    <a:pt x="0" y="23270"/>
                    <a:pt x="71" y="22627"/>
                    <a:pt x="143" y="22127"/>
                  </a:cubicBezTo>
                  <a:cubicBezTo>
                    <a:pt x="428" y="20985"/>
                    <a:pt x="857" y="19986"/>
                    <a:pt x="1428" y="19058"/>
                  </a:cubicBezTo>
                  <a:cubicBezTo>
                    <a:pt x="1784" y="18630"/>
                    <a:pt x="2141" y="18202"/>
                    <a:pt x="2498" y="17773"/>
                  </a:cubicBezTo>
                  <a:cubicBezTo>
                    <a:pt x="3640" y="16631"/>
                    <a:pt x="5139" y="15775"/>
                    <a:pt x="6852" y="15418"/>
                  </a:cubicBezTo>
                  <a:cubicBezTo>
                    <a:pt x="7423" y="15346"/>
                    <a:pt x="7994" y="15275"/>
                    <a:pt x="8566" y="15275"/>
                  </a:cubicBezTo>
                  <a:close/>
                  <a:moveTo>
                    <a:pt x="87011" y="14347"/>
                  </a:moveTo>
                  <a:cubicBezTo>
                    <a:pt x="92294" y="14347"/>
                    <a:pt x="96505" y="18630"/>
                    <a:pt x="96505" y="23840"/>
                  </a:cubicBezTo>
                  <a:cubicBezTo>
                    <a:pt x="96505" y="24483"/>
                    <a:pt x="96434" y="25125"/>
                    <a:pt x="96291" y="25768"/>
                  </a:cubicBezTo>
                  <a:cubicBezTo>
                    <a:pt x="95363" y="30051"/>
                    <a:pt x="91580" y="33263"/>
                    <a:pt x="87011" y="33334"/>
                  </a:cubicBezTo>
                  <a:cubicBezTo>
                    <a:pt x="82443" y="33334"/>
                    <a:pt x="78589" y="30051"/>
                    <a:pt x="77732" y="25768"/>
                  </a:cubicBezTo>
                  <a:cubicBezTo>
                    <a:pt x="77589" y="25125"/>
                    <a:pt x="77518" y="24483"/>
                    <a:pt x="77518" y="23840"/>
                  </a:cubicBezTo>
                  <a:cubicBezTo>
                    <a:pt x="77518" y="18558"/>
                    <a:pt x="81801" y="14347"/>
                    <a:pt x="87011" y="14347"/>
                  </a:cubicBezTo>
                  <a:close/>
                  <a:moveTo>
                    <a:pt x="243832" y="12205"/>
                  </a:moveTo>
                  <a:cubicBezTo>
                    <a:pt x="250256" y="12205"/>
                    <a:pt x="255467" y="17416"/>
                    <a:pt x="255467" y="23840"/>
                  </a:cubicBezTo>
                  <a:cubicBezTo>
                    <a:pt x="255467" y="24625"/>
                    <a:pt x="255395" y="25410"/>
                    <a:pt x="255253" y="26195"/>
                  </a:cubicBezTo>
                  <a:cubicBezTo>
                    <a:pt x="254182" y="31477"/>
                    <a:pt x="249471" y="35475"/>
                    <a:pt x="243832" y="35475"/>
                  </a:cubicBezTo>
                  <a:cubicBezTo>
                    <a:pt x="238193" y="35475"/>
                    <a:pt x="233482" y="31477"/>
                    <a:pt x="232411" y="26195"/>
                  </a:cubicBezTo>
                  <a:cubicBezTo>
                    <a:pt x="232268" y="25410"/>
                    <a:pt x="232197" y="24625"/>
                    <a:pt x="232197" y="23840"/>
                  </a:cubicBezTo>
                  <a:cubicBezTo>
                    <a:pt x="232197" y="17416"/>
                    <a:pt x="237408" y="12205"/>
                    <a:pt x="243832" y="12205"/>
                  </a:cubicBezTo>
                  <a:close/>
                  <a:moveTo>
                    <a:pt x="322349" y="10921"/>
                  </a:moveTo>
                  <a:cubicBezTo>
                    <a:pt x="324990" y="10921"/>
                    <a:pt x="327489" y="11778"/>
                    <a:pt x="329559" y="13134"/>
                  </a:cubicBezTo>
                  <a:cubicBezTo>
                    <a:pt x="332913" y="15489"/>
                    <a:pt x="335198" y="19415"/>
                    <a:pt x="335198" y="23841"/>
                  </a:cubicBezTo>
                  <a:cubicBezTo>
                    <a:pt x="335198" y="24697"/>
                    <a:pt x="335055" y="25554"/>
                    <a:pt x="334912" y="26410"/>
                  </a:cubicBezTo>
                  <a:cubicBezTo>
                    <a:pt x="334270" y="29765"/>
                    <a:pt x="332271" y="32620"/>
                    <a:pt x="329559" y="34476"/>
                  </a:cubicBezTo>
                  <a:cubicBezTo>
                    <a:pt x="327489" y="35904"/>
                    <a:pt x="324990" y="36689"/>
                    <a:pt x="322349" y="36689"/>
                  </a:cubicBezTo>
                  <a:cubicBezTo>
                    <a:pt x="321493" y="36689"/>
                    <a:pt x="320636" y="36546"/>
                    <a:pt x="319780" y="36404"/>
                  </a:cubicBezTo>
                  <a:cubicBezTo>
                    <a:pt x="314783" y="35404"/>
                    <a:pt x="310786" y="31407"/>
                    <a:pt x="309787" y="26410"/>
                  </a:cubicBezTo>
                  <a:cubicBezTo>
                    <a:pt x="309572" y="25625"/>
                    <a:pt x="309501" y="24697"/>
                    <a:pt x="309501" y="23841"/>
                  </a:cubicBezTo>
                  <a:cubicBezTo>
                    <a:pt x="309501" y="17631"/>
                    <a:pt x="313927" y="12420"/>
                    <a:pt x="319780" y="11207"/>
                  </a:cubicBezTo>
                  <a:cubicBezTo>
                    <a:pt x="320565" y="10992"/>
                    <a:pt x="321493" y="10921"/>
                    <a:pt x="322349" y="10921"/>
                  </a:cubicBezTo>
                  <a:close/>
                  <a:moveTo>
                    <a:pt x="479098" y="7994"/>
                  </a:moveTo>
                  <a:cubicBezTo>
                    <a:pt x="484594" y="7994"/>
                    <a:pt x="489376" y="10778"/>
                    <a:pt x="492232" y="14989"/>
                  </a:cubicBezTo>
                  <a:cubicBezTo>
                    <a:pt x="493945" y="17559"/>
                    <a:pt x="494944" y="20557"/>
                    <a:pt x="494944" y="23840"/>
                  </a:cubicBezTo>
                  <a:cubicBezTo>
                    <a:pt x="494944" y="24982"/>
                    <a:pt x="494873" y="26053"/>
                    <a:pt x="494659" y="27052"/>
                  </a:cubicBezTo>
                  <a:cubicBezTo>
                    <a:pt x="494230" y="29122"/>
                    <a:pt x="493445" y="30978"/>
                    <a:pt x="492303" y="32691"/>
                  </a:cubicBezTo>
                  <a:cubicBezTo>
                    <a:pt x="489519" y="36903"/>
                    <a:pt x="484665" y="39615"/>
                    <a:pt x="479098" y="39615"/>
                  </a:cubicBezTo>
                  <a:cubicBezTo>
                    <a:pt x="477956" y="39615"/>
                    <a:pt x="476885" y="39472"/>
                    <a:pt x="475886" y="39258"/>
                  </a:cubicBezTo>
                  <a:cubicBezTo>
                    <a:pt x="472816" y="38687"/>
                    <a:pt x="470033" y="37117"/>
                    <a:pt x="467891" y="34975"/>
                  </a:cubicBezTo>
                  <a:cubicBezTo>
                    <a:pt x="467177" y="34262"/>
                    <a:pt x="466535" y="33477"/>
                    <a:pt x="465964" y="32620"/>
                  </a:cubicBezTo>
                  <a:cubicBezTo>
                    <a:pt x="464822" y="30978"/>
                    <a:pt x="464037" y="29051"/>
                    <a:pt x="463608" y="26981"/>
                  </a:cubicBezTo>
                  <a:cubicBezTo>
                    <a:pt x="463466" y="25910"/>
                    <a:pt x="463323" y="24911"/>
                    <a:pt x="463323" y="23769"/>
                  </a:cubicBezTo>
                  <a:cubicBezTo>
                    <a:pt x="463323" y="22627"/>
                    <a:pt x="463394" y="21556"/>
                    <a:pt x="463608" y="20557"/>
                  </a:cubicBezTo>
                  <a:cubicBezTo>
                    <a:pt x="464037" y="18487"/>
                    <a:pt x="464822" y="16631"/>
                    <a:pt x="465964" y="14918"/>
                  </a:cubicBezTo>
                  <a:cubicBezTo>
                    <a:pt x="466535" y="14061"/>
                    <a:pt x="467177" y="13276"/>
                    <a:pt x="467891" y="12562"/>
                  </a:cubicBezTo>
                  <a:cubicBezTo>
                    <a:pt x="470033" y="10421"/>
                    <a:pt x="472816" y="8922"/>
                    <a:pt x="475886" y="8280"/>
                  </a:cubicBezTo>
                  <a:cubicBezTo>
                    <a:pt x="476956" y="8137"/>
                    <a:pt x="478027" y="7994"/>
                    <a:pt x="479098" y="7994"/>
                  </a:cubicBezTo>
                  <a:close/>
                  <a:moveTo>
                    <a:pt x="557687" y="6352"/>
                  </a:moveTo>
                  <a:cubicBezTo>
                    <a:pt x="567323" y="6352"/>
                    <a:pt x="575175" y="14204"/>
                    <a:pt x="575175" y="23840"/>
                  </a:cubicBezTo>
                  <a:cubicBezTo>
                    <a:pt x="575175" y="24982"/>
                    <a:pt x="575032" y="26196"/>
                    <a:pt x="574818" y="27338"/>
                  </a:cubicBezTo>
                  <a:cubicBezTo>
                    <a:pt x="573176" y="35332"/>
                    <a:pt x="566110" y="41328"/>
                    <a:pt x="557687" y="41328"/>
                  </a:cubicBezTo>
                  <a:cubicBezTo>
                    <a:pt x="549264" y="41328"/>
                    <a:pt x="542198" y="35332"/>
                    <a:pt x="540556" y="27338"/>
                  </a:cubicBezTo>
                  <a:cubicBezTo>
                    <a:pt x="540342" y="26196"/>
                    <a:pt x="540199" y="25053"/>
                    <a:pt x="540199" y="23840"/>
                  </a:cubicBezTo>
                  <a:cubicBezTo>
                    <a:pt x="540199" y="14204"/>
                    <a:pt x="548051" y="6352"/>
                    <a:pt x="557687" y="6352"/>
                  </a:cubicBezTo>
                  <a:close/>
                  <a:moveTo>
                    <a:pt x="714579" y="2284"/>
                  </a:moveTo>
                  <a:cubicBezTo>
                    <a:pt x="726428" y="2284"/>
                    <a:pt x="736064" y="11920"/>
                    <a:pt x="736064" y="23769"/>
                  </a:cubicBezTo>
                  <a:cubicBezTo>
                    <a:pt x="736064" y="25268"/>
                    <a:pt x="735922" y="26696"/>
                    <a:pt x="735636" y="28123"/>
                  </a:cubicBezTo>
                  <a:cubicBezTo>
                    <a:pt x="733638" y="37974"/>
                    <a:pt x="724929" y="45326"/>
                    <a:pt x="714579" y="45326"/>
                  </a:cubicBezTo>
                  <a:cubicBezTo>
                    <a:pt x="704229" y="45326"/>
                    <a:pt x="695521" y="37902"/>
                    <a:pt x="693522" y="28123"/>
                  </a:cubicBezTo>
                  <a:cubicBezTo>
                    <a:pt x="693237" y="26696"/>
                    <a:pt x="693094" y="25268"/>
                    <a:pt x="693094" y="23769"/>
                  </a:cubicBezTo>
                  <a:cubicBezTo>
                    <a:pt x="693094" y="11920"/>
                    <a:pt x="702730" y="2284"/>
                    <a:pt x="714579" y="2284"/>
                  </a:cubicBezTo>
                  <a:close/>
                  <a:moveTo>
                    <a:pt x="793025" y="0"/>
                  </a:moveTo>
                  <a:cubicBezTo>
                    <a:pt x="797950" y="0"/>
                    <a:pt x="802518" y="1499"/>
                    <a:pt x="806373" y="4069"/>
                  </a:cubicBezTo>
                  <a:cubicBezTo>
                    <a:pt x="812725" y="8351"/>
                    <a:pt x="816865" y="15632"/>
                    <a:pt x="816865" y="23841"/>
                  </a:cubicBezTo>
                  <a:cubicBezTo>
                    <a:pt x="816865" y="25483"/>
                    <a:pt x="816651" y="27053"/>
                    <a:pt x="816366" y="28623"/>
                  </a:cubicBezTo>
                  <a:cubicBezTo>
                    <a:pt x="815081" y="34833"/>
                    <a:pt x="811369" y="40187"/>
                    <a:pt x="806373" y="43613"/>
                  </a:cubicBezTo>
                  <a:cubicBezTo>
                    <a:pt x="802518" y="46183"/>
                    <a:pt x="797950" y="47682"/>
                    <a:pt x="793025" y="47682"/>
                  </a:cubicBezTo>
                  <a:cubicBezTo>
                    <a:pt x="791383" y="47682"/>
                    <a:pt x="789813" y="47467"/>
                    <a:pt x="788242" y="47182"/>
                  </a:cubicBezTo>
                  <a:cubicBezTo>
                    <a:pt x="778892" y="45255"/>
                    <a:pt x="771611" y="37903"/>
                    <a:pt x="769684" y="28623"/>
                  </a:cubicBezTo>
                  <a:cubicBezTo>
                    <a:pt x="769327" y="27124"/>
                    <a:pt x="769184" y="25483"/>
                    <a:pt x="769184" y="23841"/>
                  </a:cubicBezTo>
                  <a:cubicBezTo>
                    <a:pt x="769184" y="12349"/>
                    <a:pt x="777393" y="2712"/>
                    <a:pt x="788242" y="500"/>
                  </a:cubicBezTo>
                  <a:cubicBezTo>
                    <a:pt x="789741" y="143"/>
                    <a:pt x="791383" y="0"/>
                    <a:pt x="793025" y="0"/>
                  </a:cubicBezTo>
                  <a:close/>
                </a:path>
              </a:pathLst>
            </a:custGeom>
            <a:gradFill>
              <a:gsLst>
                <a:gs pos="99000">
                  <a:srgbClr val="92D050">
                    <a:alpha val="0"/>
                  </a:srgbClr>
                </a:gs>
                <a:gs pos="33000">
                  <a:srgbClr val="92D050"/>
                </a:gs>
              </a:gsLst>
              <a:lin ang="10800000" scaled="0"/>
            </a:gradFill>
            <a:ln w="709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29" name="文本框 28"/>
            <p:cNvSpPr txBox="1"/>
            <p:nvPr/>
          </p:nvSpPr>
          <p:spPr bwMode="auto">
            <a:xfrm>
              <a:off x="3386143" y="5379022"/>
              <a:ext cx="591820" cy="560705"/>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rPr>
                <a:t>4.</a:t>
              </a:r>
              <a:endPar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grpSp>
        <p:nvGrpSpPr>
          <p:cNvPr id="12" name="组合 11"/>
          <p:cNvGrpSpPr/>
          <p:nvPr/>
        </p:nvGrpSpPr>
        <p:grpSpPr>
          <a:xfrm>
            <a:off x="6919246" y="3997897"/>
            <a:ext cx="3322187" cy="760995"/>
            <a:chOff x="6279801" y="5257102"/>
            <a:chExt cx="3322187" cy="760995"/>
          </a:xfrm>
        </p:grpSpPr>
        <p:sp>
          <p:nvSpPr>
            <p:cNvPr id="30" name="圆角矩形 29"/>
            <p:cNvSpPr/>
            <p:nvPr/>
          </p:nvSpPr>
          <p:spPr bwMode="auto">
            <a:xfrm>
              <a:off x="6279801" y="5257102"/>
              <a:ext cx="3322187" cy="760995"/>
            </a:xfrm>
            <a:prstGeom prst="roundRect">
              <a:avLst>
                <a:gd name="adj" fmla="val 50000"/>
              </a:avLst>
            </a:prstGeom>
            <a:solidFill>
              <a:schemeClr val="bg1"/>
            </a:solidFill>
            <a:ln w="25400">
              <a:gradFill flip="none" rotWithShape="1">
                <a:gsLst>
                  <a:gs pos="25000">
                    <a:srgbClr val="00B050">
                      <a:alpha val="0"/>
                    </a:srgbClr>
                  </a:gs>
                  <a:gs pos="100000">
                    <a:srgbClr val="00B050"/>
                  </a:gs>
                </a:gsLst>
                <a:lin ang="5400000" scaled="1"/>
                <a:tileRect/>
              </a:gradFill>
            </a:ln>
            <a:effectLst>
              <a:outerShdw blurRad="304800" dist="152400" dir="2700000" sx="96000" sy="96000" algn="tl" rotWithShape="0">
                <a:srgbClr val="92D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solidFill>
                  <a:srgbClr val="FFFFFF"/>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1" name="文本框 30"/>
            <p:cNvSpPr txBox="1"/>
            <p:nvPr/>
          </p:nvSpPr>
          <p:spPr bwMode="auto">
            <a:xfrm>
              <a:off x="7904766" y="5394262"/>
              <a:ext cx="1532890" cy="584835"/>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cap="none" spc="0" normalizeH="0" baseline="0" dirty="0">
                  <a:latin typeface="楷体" panose="02010609060101010101" charset="-122"/>
                  <a:ea typeface="楷体" panose="02010609060101010101" charset="-122"/>
                  <a:sym typeface="思源黑体 CN Normal" panose="020B0400000000000000" pitchFamily="34" charset="-122"/>
                </a:rPr>
                <a:t>强协同</a:t>
              </a:r>
              <a:endParaRPr kumimoji="0" lang="zh-CN" altLang="en-US" sz="2800" b="1" i="0" u="none" strike="noStrike" kern="0" cap="none" spc="0" normalizeH="0" baseline="0" noProof="0" dirty="0">
                <a:ln>
                  <a:noFill/>
                </a:ln>
                <a:solidFill>
                  <a:schemeClr val="tx1">
                    <a:lumMod val="75000"/>
                    <a:lumOff val="25000"/>
                  </a:schemeClr>
                </a:solidFill>
                <a:effectLst/>
                <a:uLnTx/>
                <a:uFillTx/>
                <a:latin typeface="楷体" panose="02010609060101010101" charset="-122"/>
                <a:ea typeface="楷体" panose="02010609060101010101" charset="-122"/>
                <a:sym typeface="思源黑体 CN Normal" panose="020B0400000000000000" pitchFamily="34" charset="-122"/>
              </a:endParaRPr>
            </a:p>
          </p:txBody>
        </p:sp>
        <p:sp>
          <p:nvSpPr>
            <p:cNvPr id="32" name="任意多边形: 形状 68"/>
            <p:cNvSpPr/>
            <p:nvPr/>
          </p:nvSpPr>
          <p:spPr>
            <a:xfrm>
              <a:off x="6598664" y="5520363"/>
              <a:ext cx="641172" cy="279230"/>
            </a:xfrm>
            <a:custGeom>
              <a:avLst/>
              <a:gdLst>
                <a:gd name="connsiteX0" fmla="*/ 8566 w 977755"/>
                <a:gd name="connsiteY0" fmla="*/ 329059 h 361466"/>
                <a:gd name="connsiteX1" fmla="*/ 15632 w 977755"/>
                <a:gd name="connsiteY1" fmla="*/ 332842 h 361466"/>
                <a:gd name="connsiteX2" fmla="*/ 17060 w 977755"/>
                <a:gd name="connsiteY2" fmla="*/ 337625 h 361466"/>
                <a:gd name="connsiteX3" fmla="*/ 16417 w 977755"/>
                <a:gd name="connsiteY3" fmla="*/ 340979 h 361466"/>
                <a:gd name="connsiteX4" fmla="*/ 15632 w 977755"/>
                <a:gd name="connsiteY4" fmla="*/ 342407 h 361466"/>
                <a:gd name="connsiteX5" fmla="*/ 14633 w 977755"/>
                <a:gd name="connsiteY5" fmla="*/ 343620 h 361466"/>
                <a:gd name="connsiteX6" fmla="*/ 8566 w 977755"/>
                <a:gd name="connsiteY6" fmla="*/ 346119 h 361466"/>
                <a:gd name="connsiteX7" fmla="*/ 6852 w 977755"/>
                <a:gd name="connsiteY7" fmla="*/ 345976 h 361466"/>
                <a:gd name="connsiteX8" fmla="*/ 2498 w 977755"/>
                <a:gd name="connsiteY8" fmla="*/ 343620 h 361466"/>
                <a:gd name="connsiteX9" fmla="*/ 1428 w 977755"/>
                <a:gd name="connsiteY9" fmla="*/ 342336 h 361466"/>
                <a:gd name="connsiteX10" fmla="*/ 642 w 977755"/>
                <a:gd name="connsiteY10" fmla="*/ 340908 h 361466"/>
                <a:gd name="connsiteX11" fmla="*/ 143 w 977755"/>
                <a:gd name="connsiteY11" fmla="*/ 339338 h 361466"/>
                <a:gd name="connsiteX12" fmla="*/ 0 w 977755"/>
                <a:gd name="connsiteY12" fmla="*/ 337625 h 361466"/>
                <a:gd name="connsiteX13" fmla="*/ 143 w 977755"/>
                <a:gd name="connsiteY13" fmla="*/ 335911 h 361466"/>
                <a:gd name="connsiteX14" fmla="*/ 1428 w 977755"/>
                <a:gd name="connsiteY14" fmla="*/ 332842 h 361466"/>
                <a:gd name="connsiteX15" fmla="*/ 2498 w 977755"/>
                <a:gd name="connsiteY15" fmla="*/ 331557 h 361466"/>
                <a:gd name="connsiteX16" fmla="*/ 6852 w 977755"/>
                <a:gd name="connsiteY16" fmla="*/ 329202 h 361466"/>
                <a:gd name="connsiteX17" fmla="*/ 8566 w 977755"/>
                <a:gd name="connsiteY17" fmla="*/ 329059 h 361466"/>
                <a:gd name="connsiteX18" fmla="*/ 86939 w 977755"/>
                <a:gd name="connsiteY18" fmla="*/ 328060 h 361466"/>
                <a:gd name="connsiteX19" fmla="*/ 96433 w 977755"/>
                <a:gd name="connsiteY19" fmla="*/ 337554 h 361466"/>
                <a:gd name="connsiteX20" fmla="*/ 95719 w 977755"/>
                <a:gd name="connsiteY20" fmla="*/ 341265 h 361466"/>
                <a:gd name="connsiteX21" fmla="*/ 93578 w 977755"/>
                <a:gd name="connsiteY21" fmla="*/ 344263 h 361466"/>
                <a:gd name="connsiteX22" fmla="*/ 86868 w 977755"/>
                <a:gd name="connsiteY22" fmla="*/ 347047 h 361466"/>
                <a:gd name="connsiteX23" fmla="*/ 80158 w 977755"/>
                <a:gd name="connsiteY23" fmla="*/ 344263 h 361466"/>
                <a:gd name="connsiteX24" fmla="*/ 78160 w 977755"/>
                <a:gd name="connsiteY24" fmla="*/ 341265 h 361466"/>
                <a:gd name="connsiteX25" fmla="*/ 77446 w 977755"/>
                <a:gd name="connsiteY25" fmla="*/ 337554 h 361466"/>
                <a:gd name="connsiteX26" fmla="*/ 86939 w 977755"/>
                <a:gd name="connsiteY26" fmla="*/ 328060 h 361466"/>
                <a:gd name="connsiteX27" fmla="*/ 243903 w 977755"/>
                <a:gd name="connsiteY27" fmla="*/ 325990 h 361466"/>
                <a:gd name="connsiteX28" fmla="*/ 255538 w 977755"/>
                <a:gd name="connsiteY28" fmla="*/ 337625 h 361466"/>
                <a:gd name="connsiteX29" fmla="*/ 254610 w 977755"/>
                <a:gd name="connsiteY29" fmla="*/ 342122 h 361466"/>
                <a:gd name="connsiteX30" fmla="*/ 252111 w 977755"/>
                <a:gd name="connsiteY30" fmla="*/ 345834 h 361466"/>
                <a:gd name="connsiteX31" fmla="*/ 243903 w 977755"/>
                <a:gd name="connsiteY31" fmla="*/ 349260 h 361466"/>
                <a:gd name="connsiteX32" fmla="*/ 235694 w 977755"/>
                <a:gd name="connsiteY32" fmla="*/ 345834 h 361466"/>
                <a:gd name="connsiteX33" fmla="*/ 233196 w 977755"/>
                <a:gd name="connsiteY33" fmla="*/ 342122 h 361466"/>
                <a:gd name="connsiteX34" fmla="*/ 232268 w 977755"/>
                <a:gd name="connsiteY34" fmla="*/ 337625 h 361466"/>
                <a:gd name="connsiteX35" fmla="*/ 243903 w 977755"/>
                <a:gd name="connsiteY35" fmla="*/ 325990 h 361466"/>
                <a:gd name="connsiteX36" fmla="*/ 322349 w 977755"/>
                <a:gd name="connsiteY36" fmla="*/ 324705 h 361466"/>
                <a:gd name="connsiteX37" fmla="*/ 329559 w 977755"/>
                <a:gd name="connsiteY37" fmla="*/ 326918 h 361466"/>
                <a:gd name="connsiteX38" fmla="*/ 335198 w 977755"/>
                <a:gd name="connsiteY38" fmla="*/ 337625 h 361466"/>
                <a:gd name="connsiteX39" fmla="*/ 334198 w 977755"/>
                <a:gd name="connsiteY39" fmla="*/ 342621 h 361466"/>
                <a:gd name="connsiteX40" fmla="*/ 331414 w 977755"/>
                <a:gd name="connsiteY40" fmla="*/ 346690 h 361466"/>
                <a:gd name="connsiteX41" fmla="*/ 329559 w 977755"/>
                <a:gd name="connsiteY41" fmla="*/ 348260 h 361466"/>
                <a:gd name="connsiteX42" fmla="*/ 322349 w 977755"/>
                <a:gd name="connsiteY42" fmla="*/ 350473 h 361466"/>
                <a:gd name="connsiteX43" fmla="*/ 319780 w 977755"/>
                <a:gd name="connsiteY43" fmla="*/ 350188 h 361466"/>
                <a:gd name="connsiteX44" fmla="*/ 313284 w 977755"/>
                <a:gd name="connsiteY44" fmla="*/ 346690 h 361466"/>
                <a:gd name="connsiteX45" fmla="*/ 310500 w 977755"/>
                <a:gd name="connsiteY45" fmla="*/ 342621 h 361466"/>
                <a:gd name="connsiteX46" fmla="*/ 309501 w 977755"/>
                <a:gd name="connsiteY46" fmla="*/ 337625 h 361466"/>
                <a:gd name="connsiteX47" fmla="*/ 319780 w 977755"/>
                <a:gd name="connsiteY47" fmla="*/ 324990 h 361466"/>
                <a:gd name="connsiteX48" fmla="*/ 322349 w 977755"/>
                <a:gd name="connsiteY48" fmla="*/ 324705 h 361466"/>
                <a:gd name="connsiteX49" fmla="*/ 479098 w 977755"/>
                <a:gd name="connsiteY49" fmla="*/ 321707 h 361466"/>
                <a:gd name="connsiteX50" fmla="*/ 492232 w 977755"/>
                <a:gd name="connsiteY50" fmla="*/ 328702 h 361466"/>
                <a:gd name="connsiteX51" fmla="*/ 494944 w 977755"/>
                <a:gd name="connsiteY51" fmla="*/ 337553 h 361466"/>
                <a:gd name="connsiteX52" fmla="*/ 493731 w 977755"/>
                <a:gd name="connsiteY52" fmla="*/ 343692 h 361466"/>
                <a:gd name="connsiteX53" fmla="*/ 492303 w 977755"/>
                <a:gd name="connsiteY53" fmla="*/ 346404 h 361466"/>
                <a:gd name="connsiteX54" fmla="*/ 490304 w 977755"/>
                <a:gd name="connsiteY54" fmla="*/ 348760 h 361466"/>
                <a:gd name="connsiteX55" fmla="*/ 479098 w 977755"/>
                <a:gd name="connsiteY55" fmla="*/ 353400 h 361466"/>
                <a:gd name="connsiteX56" fmla="*/ 475886 w 977755"/>
                <a:gd name="connsiteY56" fmla="*/ 353043 h 361466"/>
                <a:gd name="connsiteX57" fmla="*/ 467891 w 977755"/>
                <a:gd name="connsiteY57" fmla="*/ 348760 h 361466"/>
                <a:gd name="connsiteX58" fmla="*/ 465964 w 977755"/>
                <a:gd name="connsiteY58" fmla="*/ 346404 h 361466"/>
                <a:gd name="connsiteX59" fmla="*/ 464536 w 977755"/>
                <a:gd name="connsiteY59" fmla="*/ 343692 h 361466"/>
                <a:gd name="connsiteX60" fmla="*/ 463608 w 977755"/>
                <a:gd name="connsiteY60" fmla="*/ 340694 h 361466"/>
                <a:gd name="connsiteX61" fmla="*/ 463323 w 977755"/>
                <a:gd name="connsiteY61" fmla="*/ 337482 h 361466"/>
                <a:gd name="connsiteX62" fmla="*/ 463608 w 977755"/>
                <a:gd name="connsiteY62" fmla="*/ 334270 h 361466"/>
                <a:gd name="connsiteX63" fmla="*/ 465964 w 977755"/>
                <a:gd name="connsiteY63" fmla="*/ 328631 h 361466"/>
                <a:gd name="connsiteX64" fmla="*/ 467891 w 977755"/>
                <a:gd name="connsiteY64" fmla="*/ 326275 h 361466"/>
                <a:gd name="connsiteX65" fmla="*/ 475886 w 977755"/>
                <a:gd name="connsiteY65" fmla="*/ 321993 h 361466"/>
                <a:gd name="connsiteX66" fmla="*/ 479098 w 977755"/>
                <a:gd name="connsiteY66" fmla="*/ 321707 h 361466"/>
                <a:gd name="connsiteX67" fmla="*/ 557687 w 977755"/>
                <a:gd name="connsiteY67" fmla="*/ 320066 h 361466"/>
                <a:gd name="connsiteX68" fmla="*/ 575175 w 977755"/>
                <a:gd name="connsiteY68" fmla="*/ 337554 h 361466"/>
                <a:gd name="connsiteX69" fmla="*/ 573819 w 977755"/>
                <a:gd name="connsiteY69" fmla="*/ 344406 h 361466"/>
                <a:gd name="connsiteX70" fmla="*/ 570178 w 977755"/>
                <a:gd name="connsiteY70" fmla="*/ 349974 h 361466"/>
                <a:gd name="connsiteX71" fmla="*/ 557758 w 977755"/>
                <a:gd name="connsiteY71" fmla="*/ 355113 h 361466"/>
                <a:gd name="connsiteX72" fmla="*/ 545338 w 977755"/>
                <a:gd name="connsiteY72" fmla="*/ 349974 h 361466"/>
                <a:gd name="connsiteX73" fmla="*/ 541555 w 977755"/>
                <a:gd name="connsiteY73" fmla="*/ 344406 h 361466"/>
                <a:gd name="connsiteX74" fmla="*/ 540199 w 977755"/>
                <a:gd name="connsiteY74" fmla="*/ 337554 h 361466"/>
                <a:gd name="connsiteX75" fmla="*/ 557687 w 977755"/>
                <a:gd name="connsiteY75" fmla="*/ 320066 h 361466"/>
                <a:gd name="connsiteX76" fmla="*/ 714579 w 977755"/>
                <a:gd name="connsiteY76" fmla="*/ 316140 h 361466"/>
                <a:gd name="connsiteX77" fmla="*/ 736064 w 977755"/>
                <a:gd name="connsiteY77" fmla="*/ 337625 h 361466"/>
                <a:gd name="connsiteX78" fmla="*/ 734351 w 977755"/>
                <a:gd name="connsiteY78" fmla="*/ 345977 h 361466"/>
                <a:gd name="connsiteX79" fmla="*/ 729854 w 977755"/>
                <a:gd name="connsiteY79" fmla="*/ 352829 h 361466"/>
                <a:gd name="connsiteX80" fmla="*/ 714651 w 977755"/>
                <a:gd name="connsiteY80" fmla="*/ 359111 h 361466"/>
                <a:gd name="connsiteX81" fmla="*/ 699447 w 977755"/>
                <a:gd name="connsiteY81" fmla="*/ 352829 h 361466"/>
                <a:gd name="connsiteX82" fmla="*/ 694807 w 977755"/>
                <a:gd name="connsiteY82" fmla="*/ 345977 h 361466"/>
                <a:gd name="connsiteX83" fmla="*/ 693094 w 977755"/>
                <a:gd name="connsiteY83" fmla="*/ 337625 h 361466"/>
                <a:gd name="connsiteX84" fmla="*/ 714579 w 977755"/>
                <a:gd name="connsiteY84" fmla="*/ 316140 h 361466"/>
                <a:gd name="connsiteX85" fmla="*/ 793025 w 977755"/>
                <a:gd name="connsiteY85" fmla="*/ 313784 h 361466"/>
                <a:gd name="connsiteX86" fmla="*/ 806373 w 977755"/>
                <a:gd name="connsiteY86" fmla="*/ 317853 h 361466"/>
                <a:gd name="connsiteX87" fmla="*/ 816865 w 977755"/>
                <a:gd name="connsiteY87" fmla="*/ 337625 h 361466"/>
                <a:gd name="connsiteX88" fmla="*/ 815010 w 977755"/>
                <a:gd name="connsiteY88" fmla="*/ 346904 h 361466"/>
                <a:gd name="connsiteX89" fmla="*/ 809870 w 977755"/>
                <a:gd name="connsiteY89" fmla="*/ 354470 h 361466"/>
                <a:gd name="connsiteX90" fmla="*/ 806373 w 977755"/>
                <a:gd name="connsiteY90" fmla="*/ 357397 h 361466"/>
                <a:gd name="connsiteX91" fmla="*/ 793025 w 977755"/>
                <a:gd name="connsiteY91" fmla="*/ 361466 h 361466"/>
                <a:gd name="connsiteX92" fmla="*/ 788242 w 977755"/>
                <a:gd name="connsiteY92" fmla="*/ 360966 h 361466"/>
                <a:gd name="connsiteX93" fmla="*/ 776179 w 977755"/>
                <a:gd name="connsiteY93" fmla="*/ 354470 h 361466"/>
                <a:gd name="connsiteX94" fmla="*/ 771040 w 977755"/>
                <a:gd name="connsiteY94" fmla="*/ 346904 h 361466"/>
                <a:gd name="connsiteX95" fmla="*/ 769184 w 977755"/>
                <a:gd name="connsiteY95" fmla="*/ 337625 h 361466"/>
                <a:gd name="connsiteX96" fmla="*/ 788242 w 977755"/>
                <a:gd name="connsiteY96" fmla="*/ 314284 h 361466"/>
                <a:gd name="connsiteX97" fmla="*/ 793025 w 977755"/>
                <a:gd name="connsiteY97" fmla="*/ 313784 h 361466"/>
                <a:gd name="connsiteX98" fmla="*/ 47753 w 977755"/>
                <a:gd name="connsiteY98" fmla="*/ 289372 h 361466"/>
                <a:gd name="connsiteX99" fmla="*/ 56747 w 977755"/>
                <a:gd name="connsiteY99" fmla="*/ 298366 h 361466"/>
                <a:gd name="connsiteX100" fmla="*/ 47753 w 977755"/>
                <a:gd name="connsiteY100" fmla="*/ 307360 h 361466"/>
                <a:gd name="connsiteX101" fmla="*/ 38759 w 977755"/>
                <a:gd name="connsiteY101" fmla="*/ 298366 h 361466"/>
                <a:gd name="connsiteX102" fmla="*/ 47753 w 977755"/>
                <a:gd name="connsiteY102" fmla="*/ 289372 h 361466"/>
                <a:gd name="connsiteX103" fmla="*/ 126198 w 977755"/>
                <a:gd name="connsiteY103" fmla="*/ 288373 h 361466"/>
                <a:gd name="connsiteX104" fmla="*/ 136191 w 977755"/>
                <a:gd name="connsiteY104" fmla="*/ 298366 h 361466"/>
                <a:gd name="connsiteX105" fmla="*/ 126198 w 977755"/>
                <a:gd name="connsiteY105" fmla="*/ 308359 h 361466"/>
                <a:gd name="connsiteX106" fmla="*/ 116205 w 977755"/>
                <a:gd name="connsiteY106" fmla="*/ 298366 h 361466"/>
                <a:gd name="connsiteX107" fmla="*/ 126198 w 977755"/>
                <a:gd name="connsiteY107" fmla="*/ 288373 h 361466"/>
                <a:gd name="connsiteX108" fmla="*/ 283162 w 977755"/>
                <a:gd name="connsiteY108" fmla="*/ 286160 h 361466"/>
                <a:gd name="connsiteX109" fmla="*/ 295368 w 977755"/>
                <a:gd name="connsiteY109" fmla="*/ 298366 h 361466"/>
                <a:gd name="connsiteX110" fmla="*/ 283162 w 977755"/>
                <a:gd name="connsiteY110" fmla="*/ 310572 h 361466"/>
                <a:gd name="connsiteX111" fmla="*/ 270956 w 977755"/>
                <a:gd name="connsiteY111" fmla="*/ 298366 h 361466"/>
                <a:gd name="connsiteX112" fmla="*/ 283162 w 977755"/>
                <a:gd name="connsiteY112" fmla="*/ 286160 h 361466"/>
                <a:gd name="connsiteX113" fmla="*/ 361536 w 977755"/>
                <a:gd name="connsiteY113" fmla="*/ 284804 h 361466"/>
                <a:gd name="connsiteX114" fmla="*/ 375098 w 977755"/>
                <a:gd name="connsiteY114" fmla="*/ 298366 h 361466"/>
                <a:gd name="connsiteX115" fmla="*/ 361536 w 977755"/>
                <a:gd name="connsiteY115" fmla="*/ 311928 h 361466"/>
                <a:gd name="connsiteX116" fmla="*/ 347974 w 977755"/>
                <a:gd name="connsiteY116" fmla="*/ 298366 h 361466"/>
                <a:gd name="connsiteX117" fmla="*/ 361536 w 977755"/>
                <a:gd name="connsiteY117" fmla="*/ 284804 h 361466"/>
                <a:gd name="connsiteX118" fmla="*/ 518428 w 977755"/>
                <a:gd name="connsiteY118" fmla="*/ 281735 h 361466"/>
                <a:gd name="connsiteX119" fmla="*/ 535060 w 977755"/>
                <a:gd name="connsiteY119" fmla="*/ 298366 h 361466"/>
                <a:gd name="connsiteX120" fmla="*/ 518428 w 977755"/>
                <a:gd name="connsiteY120" fmla="*/ 314998 h 361466"/>
                <a:gd name="connsiteX121" fmla="*/ 501797 w 977755"/>
                <a:gd name="connsiteY121" fmla="*/ 298366 h 361466"/>
                <a:gd name="connsiteX122" fmla="*/ 518428 w 977755"/>
                <a:gd name="connsiteY122" fmla="*/ 281735 h 361466"/>
                <a:gd name="connsiteX123" fmla="*/ 596946 w 977755"/>
                <a:gd name="connsiteY123" fmla="*/ 279950 h 361466"/>
                <a:gd name="connsiteX124" fmla="*/ 615362 w 977755"/>
                <a:gd name="connsiteY124" fmla="*/ 298366 h 361466"/>
                <a:gd name="connsiteX125" fmla="*/ 596946 w 977755"/>
                <a:gd name="connsiteY125" fmla="*/ 316782 h 361466"/>
                <a:gd name="connsiteX126" fmla="*/ 578530 w 977755"/>
                <a:gd name="connsiteY126" fmla="*/ 298366 h 361466"/>
                <a:gd name="connsiteX127" fmla="*/ 596946 w 977755"/>
                <a:gd name="connsiteY127" fmla="*/ 279950 h 361466"/>
                <a:gd name="connsiteX128" fmla="*/ 753766 w 977755"/>
                <a:gd name="connsiteY128" fmla="*/ 275739 h 361466"/>
                <a:gd name="connsiteX129" fmla="*/ 776394 w 977755"/>
                <a:gd name="connsiteY129" fmla="*/ 298366 h 361466"/>
                <a:gd name="connsiteX130" fmla="*/ 753766 w 977755"/>
                <a:gd name="connsiteY130" fmla="*/ 320994 h 361466"/>
                <a:gd name="connsiteX131" fmla="*/ 731139 w 977755"/>
                <a:gd name="connsiteY131" fmla="*/ 298366 h 361466"/>
                <a:gd name="connsiteX132" fmla="*/ 753766 w 977755"/>
                <a:gd name="connsiteY132" fmla="*/ 275739 h 361466"/>
                <a:gd name="connsiteX133" fmla="*/ 832283 w 977755"/>
                <a:gd name="connsiteY133" fmla="*/ 273241 h 361466"/>
                <a:gd name="connsiteX134" fmla="*/ 857337 w 977755"/>
                <a:gd name="connsiteY134" fmla="*/ 298367 h 361466"/>
                <a:gd name="connsiteX135" fmla="*/ 832283 w 977755"/>
                <a:gd name="connsiteY135" fmla="*/ 323421 h 361466"/>
                <a:gd name="connsiteX136" fmla="*/ 807229 w 977755"/>
                <a:gd name="connsiteY136" fmla="*/ 298367 h 361466"/>
                <a:gd name="connsiteX137" fmla="*/ 832283 w 977755"/>
                <a:gd name="connsiteY137" fmla="*/ 273241 h 361466"/>
                <a:gd name="connsiteX138" fmla="*/ 86939 w 977755"/>
                <a:gd name="connsiteY138" fmla="*/ 249685 h 361466"/>
                <a:gd name="connsiteX139" fmla="*/ 96433 w 977755"/>
                <a:gd name="connsiteY139" fmla="*/ 259179 h 361466"/>
                <a:gd name="connsiteX140" fmla="*/ 86939 w 977755"/>
                <a:gd name="connsiteY140" fmla="*/ 268672 h 361466"/>
                <a:gd name="connsiteX141" fmla="*/ 77446 w 977755"/>
                <a:gd name="connsiteY141" fmla="*/ 259179 h 361466"/>
                <a:gd name="connsiteX142" fmla="*/ 86939 w 977755"/>
                <a:gd name="connsiteY142" fmla="*/ 249685 h 361466"/>
                <a:gd name="connsiteX143" fmla="*/ 165457 w 977755"/>
                <a:gd name="connsiteY143" fmla="*/ 248686 h 361466"/>
                <a:gd name="connsiteX144" fmla="*/ 174165 w 977755"/>
                <a:gd name="connsiteY144" fmla="*/ 253326 h 361466"/>
                <a:gd name="connsiteX145" fmla="*/ 175950 w 977755"/>
                <a:gd name="connsiteY145" fmla="*/ 259179 h 361466"/>
                <a:gd name="connsiteX146" fmla="*/ 174165 w 977755"/>
                <a:gd name="connsiteY146" fmla="*/ 265032 h 361466"/>
                <a:gd name="connsiteX147" fmla="*/ 165457 w 977755"/>
                <a:gd name="connsiteY147" fmla="*/ 269814 h 361466"/>
                <a:gd name="connsiteX148" fmla="*/ 163315 w 977755"/>
                <a:gd name="connsiteY148" fmla="*/ 269600 h 361466"/>
                <a:gd name="connsiteX149" fmla="*/ 158033 w 977755"/>
                <a:gd name="connsiteY149" fmla="*/ 266745 h 361466"/>
                <a:gd name="connsiteX150" fmla="*/ 156748 w 977755"/>
                <a:gd name="connsiteY150" fmla="*/ 265175 h 361466"/>
                <a:gd name="connsiteX151" fmla="*/ 155178 w 977755"/>
                <a:gd name="connsiteY151" fmla="*/ 261392 h 361466"/>
                <a:gd name="connsiteX152" fmla="*/ 154964 w 977755"/>
                <a:gd name="connsiteY152" fmla="*/ 259250 h 361466"/>
                <a:gd name="connsiteX153" fmla="*/ 155178 w 977755"/>
                <a:gd name="connsiteY153" fmla="*/ 257109 h 361466"/>
                <a:gd name="connsiteX154" fmla="*/ 156748 w 977755"/>
                <a:gd name="connsiteY154" fmla="*/ 253326 h 361466"/>
                <a:gd name="connsiteX155" fmla="*/ 158033 w 977755"/>
                <a:gd name="connsiteY155" fmla="*/ 251755 h 361466"/>
                <a:gd name="connsiteX156" fmla="*/ 163315 w 977755"/>
                <a:gd name="connsiteY156" fmla="*/ 248900 h 361466"/>
                <a:gd name="connsiteX157" fmla="*/ 165457 w 977755"/>
                <a:gd name="connsiteY157" fmla="*/ 248686 h 361466"/>
                <a:gd name="connsiteX158" fmla="*/ 322349 w 977755"/>
                <a:gd name="connsiteY158" fmla="*/ 246259 h 361466"/>
                <a:gd name="connsiteX159" fmla="*/ 329559 w 977755"/>
                <a:gd name="connsiteY159" fmla="*/ 248472 h 361466"/>
                <a:gd name="connsiteX160" fmla="*/ 335198 w 977755"/>
                <a:gd name="connsiteY160" fmla="*/ 259179 h 361466"/>
                <a:gd name="connsiteX161" fmla="*/ 329559 w 977755"/>
                <a:gd name="connsiteY161" fmla="*/ 269886 h 361466"/>
                <a:gd name="connsiteX162" fmla="*/ 322349 w 977755"/>
                <a:gd name="connsiteY162" fmla="*/ 272098 h 361466"/>
                <a:gd name="connsiteX163" fmla="*/ 319780 w 977755"/>
                <a:gd name="connsiteY163" fmla="*/ 271813 h 361466"/>
                <a:gd name="connsiteX164" fmla="*/ 309501 w 977755"/>
                <a:gd name="connsiteY164" fmla="*/ 259179 h 361466"/>
                <a:gd name="connsiteX165" fmla="*/ 319780 w 977755"/>
                <a:gd name="connsiteY165" fmla="*/ 246545 h 361466"/>
                <a:gd name="connsiteX166" fmla="*/ 322349 w 977755"/>
                <a:gd name="connsiteY166" fmla="*/ 246259 h 361466"/>
                <a:gd name="connsiteX167" fmla="*/ 400795 w 977755"/>
                <a:gd name="connsiteY167" fmla="*/ 244903 h 361466"/>
                <a:gd name="connsiteX168" fmla="*/ 415071 w 977755"/>
                <a:gd name="connsiteY168" fmla="*/ 259179 h 361466"/>
                <a:gd name="connsiteX169" fmla="*/ 400795 w 977755"/>
                <a:gd name="connsiteY169" fmla="*/ 273455 h 361466"/>
                <a:gd name="connsiteX170" fmla="*/ 386519 w 977755"/>
                <a:gd name="connsiteY170" fmla="*/ 259179 h 361466"/>
                <a:gd name="connsiteX171" fmla="*/ 400795 w 977755"/>
                <a:gd name="connsiteY171" fmla="*/ 244903 h 361466"/>
                <a:gd name="connsiteX172" fmla="*/ 557687 w 977755"/>
                <a:gd name="connsiteY172" fmla="*/ 241691 h 361466"/>
                <a:gd name="connsiteX173" fmla="*/ 575175 w 977755"/>
                <a:gd name="connsiteY173" fmla="*/ 259179 h 361466"/>
                <a:gd name="connsiteX174" fmla="*/ 557687 w 977755"/>
                <a:gd name="connsiteY174" fmla="*/ 276667 h 361466"/>
                <a:gd name="connsiteX175" fmla="*/ 540199 w 977755"/>
                <a:gd name="connsiteY175" fmla="*/ 259179 h 361466"/>
                <a:gd name="connsiteX176" fmla="*/ 557687 w 977755"/>
                <a:gd name="connsiteY176" fmla="*/ 241691 h 361466"/>
                <a:gd name="connsiteX177" fmla="*/ 636061 w 977755"/>
                <a:gd name="connsiteY177" fmla="*/ 239764 h 361466"/>
                <a:gd name="connsiteX178" fmla="*/ 652193 w 977755"/>
                <a:gd name="connsiteY178" fmla="*/ 248330 h 361466"/>
                <a:gd name="connsiteX179" fmla="*/ 655476 w 977755"/>
                <a:gd name="connsiteY179" fmla="*/ 259179 h 361466"/>
                <a:gd name="connsiteX180" fmla="*/ 652193 w 977755"/>
                <a:gd name="connsiteY180" fmla="*/ 270029 h 361466"/>
                <a:gd name="connsiteX181" fmla="*/ 636061 w 977755"/>
                <a:gd name="connsiteY181" fmla="*/ 278594 h 361466"/>
                <a:gd name="connsiteX182" fmla="*/ 632135 w 977755"/>
                <a:gd name="connsiteY182" fmla="*/ 278166 h 361466"/>
                <a:gd name="connsiteX183" fmla="*/ 622356 w 977755"/>
                <a:gd name="connsiteY183" fmla="*/ 272884 h 361466"/>
                <a:gd name="connsiteX184" fmla="*/ 620001 w 977755"/>
                <a:gd name="connsiteY184" fmla="*/ 270029 h 361466"/>
                <a:gd name="connsiteX185" fmla="*/ 617074 w 977755"/>
                <a:gd name="connsiteY185" fmla="*/ 263105 h 361466"/>
                <a:gd name="connsiteX186" fmla="*/ 616646 w 977755"/>
                <a:gd name="connsiteY186" fmla="*/ 259179 h 361466"/>
                <a:gd name="connsiteX187" fmla="*/ 617074 w 977755"/>
                <a:gd name="connsiteY187" fmla="*/ 255253 h 361466"/>
                <a:gd name="connsiteX188" fmla="*/ 620001 w 977755"/>
                <a:gd name="connsiteY188" fmla="*/ 248330 h 361466"/>
                <a:gd name="connsiteX189" fmla="*/ 622356 w 977755"/>
                <a:gd name="connsiteY189" fmla="*/ 245474 h 361466"/>
                <a:gd name="connsiteX190" fmla="*/ 632135 w 977755"/>
                <a:gd name="connsiteY190" fmla="*/ 240192 h 361466"/>
                <a:gd name="connsiteX191" fmla="*/ 636061 w 977755"/>
                <a:gd name="connsiteY191" fmla="*/ 239764 h 361466"/>
                <a:gd name="connsiteX192" fmla="*/ 793025 w 977755"/>
                <a:gd name="connsiteY192" fmla="*/ 235338 h 361466"/>
                <a:gd name="connsiteX193" fmla="*/ 806373 w 977755"/>
                <a:gd name="connsiteY193" fmla="*/ 239407 h 361466"/>
                <a:gd name="connsiteX194" fmla="*/ 816865 w 977755"/>
                <a:gd name="connsiteY194" fmla="*/ 259179 h 361466"/>
                <a:gd name="connsiteX195" fmla="*/ 806373 w 977755"/>
                <a:gd name="connsiteY195" fmla="*/ 278951 h 361466"/>
                <a:gd name="connsiteX196" fmla="*/ 793025 w 977755"/>
                <a:gd name="connsiteY196" fmla="*/ 283020 h 361466"/>
                <a:gd name="connsiteX197" fmla="*/ 788242 w 977755"/>
                <a:gd name="connsiteY197" fmla="*/ 282520 h 361466"/>
                <a:gd name="connsiteX198" fmla="*/ 769184 w 977755"/>
                <a:gd name="connsiteY198" fmla="*/ 259179 h 361466"/>
                <a:gd name="connsiteX199" fmla="*/ 788242 w 977755"/>
                <a:gd name="connsiteY199" fmla="*/ 235838 h 361466"/>
                <a:gd name="connsiteX200" fmla="*/ 793025 w 977755"/>
                <a:gd name="connsiteY200" fmla="*/ 235338 h 361466"/>
                <a:gd name="connsiteX201" fmla="*/ 871470 w 977755"/>
                <a:gd name="connsiteY201" fmla="*/ 232768 h 361466"/>
                <a:gd name="connsiteX202" fmla="*/ 897881 w 977755"/>
                <a:gd name="connsiteY202" fmla="*/ 259178 h 361466"/>
                <a:gd name="connsiteX203" fmla="*/ 871470 w 977755"/>
                <a:gd name="connsiteY203" fmla="*/ 285589 h 361466"/>
                <a:gd name="connsiteX204" fmla="*/ 845060 w 977755"/>
                <a:gd name="connsiteY204" fmla="*/ 259178 h 361466"/>
                <a:gd name="connsiteX205" fmla="*/ 871470 w 977755"/>
                <a:gd name="connsiteY205" fmla="*/ 232768 h 361466"/>
                <a:gd name="connsiteX206" fmla="*/ 126198 w 977755"/>
                <a:gd name="connsiteY206" fmla="*/ 209927 h 361466"/>
                <a:gd name="connsiteX207" fmla="*/ 136191 w 977755"/>
                <a:gd name="connsiteY207" fmla="*/ 219920 h 361466"/>
                <a:gd name="connsiteX208" fmla="*/ 126198 w 977755"/>
                <a:gd name="connsiteY208" fmla="*/ 229913 h 361466"/>
                <a:gd name="connsiteX209" fmla="*/ 116205 w 977755"/>
                <a:gd name="connsiteY209" fmla="*/ 219920 h 361466"/>
                <a:gd name="connsiteX210" fmla="*/ 126198 w 977755"/>
                <a:gd name="connsiteY210" fmla="*/ 209927 h 361466"/>
                <a:gd name="connsiteX211" fmla="*/ 204644 w 977755"/>
                <a:gd name="connsiteY211" fmla="*/ 208856 h 361466"/>
                <a:gd name="connsiteX212" fmla="*/ 215708 w 977755"/>
                <a:gd name="connsiteY212" fmla="*/ 219920 h 361466"/>
                <a:gd name="connsiteX213" fmla="*/ 204644 w 977755"/>
                <a:gd name="connsiteY213" fmla="*/ 230984 h 361466"/>
                <a:gd name="connsiteX214" fmla="*/ 193580 w 977755"/>
                <a:gd name="connsiteY214" fmla="*/ 219920 h 361466"/>
                <a:gd name="connsiteX215" fmla="*/ 204644 w 977755"/>
                <a:gd name="connsiteY215" fmla="*/ 208856 h 361466"/>
                <a:gd name="connsiteX216" fmla="*/ 361536 w 977755"/>
                <a:gd name="connsiteY216" fmla="*/ 206358 h 361466"/>
                <a:gd name="connsiteX217" fmla="*/ 375098 w 977755"/>
                <a:gd name="connsiteY217" fmla="*/ 219920 h 361466"/>
                <a:gd name="connsiteX218" fmla="*/ 361536 w 977755"/>
                <a:gd name="connsiteY218" fmla="*/ 233482 h 361466"/>
                <a:gd name="connsiteX219" fmla="*/ 347974 w 977755"/>
                <a:gd name="connsiteY219" fmla="*/ 219920 h 361466"/>
                <a:gd name="connsiteX220" fmla="*/ 361536 w 977755"/>
                <a:gd name="connsiteY220" fmla="*/ 206358 h 361466"/>
                <a:gd name="connsiteX221" fmla="*/ 440054 w 977755"/>
                <a:gd name="connsiteY221" fmla="*/ 204930 h 361466"/>
                <a:gd name="connsiteX222" fmla="*/ 455043 w 977755"/>
                <a:gd name="connsiteY222" fmla="*/ 219920 h 361466"/>
                <a:gd name="connsiteX223" fmla="*/ 440054 w 977755"/>
                <a:gd name="connsiteY223" fmla="*/ 234909 h 361466"/>
                <a:gd name="connsiteX224" fmla="*/ 425064 w 977755"/>
                <a:gd name="connsiteY224" fmla="*/ 219920 h 361466"/>
                <a:gd name="connsiteX225" fmla="*/ 440054 w 977755"/>
                <a:gd name="connsiteY225" fmla="*/ 204930 h 361466"/>
                <a:gd name="connsiteX226" fmla="*/ 596946 w 977755"/>
                <a:gd name="connsiteY226" fmla="*/ 201504 h 361466"/>
                <a:gd name="connsiteX227" fmla="*/ 615362 w 977755"/>
                <a:gd name="connsiteY227" fmla="*/ 219920 h 361466"/>
                <a:gd name="connsiteX228" fmla="*/ 596946 w 977755"/>
                <a:gd name="connsiteY228" fmla="*/ 238336 h 361466"/>
                <a:gd name="connsiteX229" fmla="*/ 578530 w 977755"/>
                <a:gd name="connsiteY229" fmla="*/ 219920 h 361466"/>
                <a:gd name="connsiteX230" fmla="*/ 596946 w 977755"/>
                <a:gd name="connsiteY230" fmla="*/ 201504 h 361466"/>
                <a:gd name="connsiteX231" fmla="*/ 675321 w 977755"/>
                <a:gd name="connsiteY231" fmla="*/ 199506 h 361466"/>
                <a:gd name="connsiteX232" fmla="*/ 695735 w 977755"/>
                <a:gd name="connsiteY232" fmla="*/ 219921 h 361466"/>
                <a:gd name="connsiteX233" fmla="*/ 675321 w 977755"/>
                <a:gd name="connsiteY233" fmla="*/ 240335 h 361466"/>
                <a:gd name="connsiteX234" fmla="*/ 654906 w 977755"/>
                <a:gd name="connsiteY234" fmla="*/ 219921 h 361466"/>
                <a:gd name="connsiteX235" fmla="*/ 675321 w 977755"/>
                <a:gd name="connsiteY235" fmla="*/ 199506 h 361466"/>
                <a:gd name="connsiteX236" fmla="*/ 832283 w 977755"/>
                <a:gd name="connsiteY236" fmla="*/ 194866 h 361466"/>
                <a:gd name="connsiteX237" fmla="*/ 857337 w 977755"/>
                <a:gd name="connsiteY237" fmla="*/ 219920 h 361466"/>
                <a:gd name="connsiteX238" fmla="*/ 832283 w 977755"/>
                <a:gd name="connsiteY238" fmla="*/ 245046 h 361466"/>
                <a:gd name="connsiteX239" fmla="*/ 807229 w 977755"/>
                <a:gd name="connsiteY239" fmla="*/ 219920 h 361466"/>
                <a:gd name="connsiteX240" fmla="*/ 832283 w 977755"/>
                <a:gd name="connsiteY240" fmla="*/ 194866 h 361466"/>
                <a:gd name="connsiteX241" fmla="*/ 165529 w 977755"/>
                <a:gd name="connsiteY241" fmla="*/ 170240 h 361466"/>
                <a:gd name="connsiteX242" fmla="*/ 174237 w 977755"/>
                <a:gd name="connsiteY242" fmla="*/ 174880 h 361466"/>
                <a:gd name="connsiteX243" fmla="*/ 176022 w 977755"/>
                <a:gd name="connsiteY243" fmla="*/ 180733 h 361466"/>
                <a:gd name="connsiteX244" fmla="*/ 175165 w 977755"/>
                <a:gd name="connsiteY244" fmla="*/ 184801 h 361466"/>
                <a:gd name="connsiteX245" fmla="*/ 174166 w 977755"/>
                <a:gd name="connsiteY245" fmla="*/ 186586 h 361466"/>
                <a:gd name="connsiteX246" fmla="*/ 173024 w 977755"/>
                <a:gd name="connsiteY246" fmla="*/ 188299 h 361466"/>
                <a:gd name="connsiteX247" fmla="*/ 165600 w 977755"/>
                <a:gd name="connsiteY247" fmla="*/ 191368 h 361466"/>
                <a:gd name="connsiteX248" fmla="*/ 163459 w 977755"/>
                <a:gd name="connsiteY248" fmla="*/ 191154 h 361466"/>
                <a:gd name="connsiteX249" fmla="*/ 158177 w 977755"/>
                <a:gd name="connsiteY249" fmla="*/ 188299 h 361466"/>
                <a:gd name="connsiteX250" fmla="*/ 156892 w 977755"/>
                <a:gd name="connsiteY250" fmla="*/ 186729 h 361466"/>
                <a:gd name="connsiteX251" fmla="*/ 155893 w 977755"/>
                <a:gd name="connsiteY251" fmla="*/ 184944 h 361466"/>
                <a:gd name="connsiteX252" fmla="*/ 155250 w 977755"/>
                <a:gd name="connsiteY252" fmla="*/ 182946 h 361466"/>
                <a:gd name="connsiteX253" fmla="*/ 155036 w 977755"/>
                <a:gd name="connsiteY253" fmla="*/ 180804 h 361466"/>
                <a:gd name="connsiteX254" fmla="*/ 155250 w 977755"/>
                <a:gd name="connsiteY254" fmla="*/ 178663 h 361466"/>
                <a:gd name="connsiteX255" fmla="*/ 156820 w 977755"/>
                <a:gd name="connsiteY255" fmla="*/ 174880 h 361466"/>
                <a:gd name="connsiteX256" fmla="*/ 158105 w 977755"/>
                <a:gd name="connsiteY256" fmla="*/ 173309 h 361466"/>
                <a:gd name="connsiteX257" fmla="*/ 163387 w 977755"/>
                <a:gd name="connsiteY257" fmla="*/ 170454 h 361466"/>
                <a:gd name="connsiteX258" fmla="*/ 165529 w 977755"/>
                <a:gd name="connsiteY258" fmla="*/ 170240 h 361466"/>
                <a:gd name="connsiteX259" fmla="*/ 243903 w 977755"/>
                <a:gd name="connsiteY259" fmla="*/ 169098 h 361466"/>
                <a:gd name="connsiteX260" fmla="*/ 255538 w 977755"/>
                <a:gd name="connsiteY260" fmla="*/ 180733 h 361466"/>
                <a:gd name="connsiteX261" fmla="*/ 254610 w 977755"/>
                <a:gd name="connsiteY261" fmla="*/ 185230 h 361466"/>
                <a:gd name="connsiteX262" fmla="*/ 252111 w 977755"/>
                <a:gd name="connsiteY262" fmla="*/ 188942 h 361466"/>
                <a:gd name="connsiteX263" fmla="*/ 243903 w 977755"/>
                <a:gd name="connsiteY263" fmla="*/ 192368 h 361466"/>
                <a:gd name="connsiteX264" fmla="*/ 235694 w 977755"/>
                <a:gd name="connsiteY264" fmla="*/ 188942 h 361466"/>
                <a:gd name="connsiteX265" fmla="*/ 233196 w 977755"/>
                <a:gd name="connsiteY265" fmla="*/ 185230 h 361466"/>
                <a:gd name="connsiteX266" fmla="*/ 232268 w 977755"/>
                <a:gd name="connsiteY266" fmla="*/ 180733 h 361466"/>
                <a:gd name="connsiteX267" fmla="*/ 243903 w 977755"/>
                <a:gd name="connsiteY267" fmla="*/ 169098 h 361466"/>
                <a:gd name="connsiteX268" fmla="*/ 400795 w 977755"/>
                <a:gd name="connsiteY268" fmla="*/ 166385 h 361466"/>
                <a:gd name="connsiteX269" fmla="*/ 415071 w 977755"/>
                <a:gd name="connsiteY269" fmla="*/ 180661 h 361466"/>
                <a:gd name="connsiteX270" fmla="*/ 413929 w 977755"/>
                <a:gd name="connsiteY270" fmla="*/ 186229 h 361466"/>
                <a:gd name="connsiteX271" fmla="*/ 410859 w 977755"/>
                <a:gd name="connsiteY271" fmla="*/ 190797 h 361466"/>
                <a:gd name="connsiteX272" fmla="*/ 400795 w 977755"/>
                <a:gd name="connsiteY272" fmla="*/ 195008 h 361466"/>
                <a:gd name="connsiteX273" fmla="*/ 390730 w 977755"/>
                <a:gd name="connsiteY273" fmla="*/ 190797 h 361466"/>
                <a:gd name="connsiteX274" fmla="*/ 387661 w 977755"/>
                <a:gd name="connsiteY274" fmla="*/ 186229 h 361466"/>
                <a:gd name="connsiteX275" fmla="*/ 386519 w 977755"/>
                <a:gd name="connsiteY275" fmla="*/ 180661 h 361466"/>
                <a:gd name="connsiteX276" fmla="*/ 400795 w 977755"/>
                <a:gd name="connsiteY276" fmla="*/ 166385 h 361466"/>
                <a:gd name="connsiteX277" fmla="*/ 479098 w 977755"/>
                <a:gd name="connsiteY277" fmla="*/ 164815 h 361466"/>
                <a:gd name="connsiteX278" fmla="*/ 492232 w 977755"/>
                <a:gd name="connsiteY278" fmla="*/ 171810 h 361466"/>
                <a:gd name="connsiteX279" fmla="*/ 494944 w 977755"/>
                <a:gd name="connsiteY279" fmla="*/ 180661 h 361466"/>
                <a:gd name="connsiteX280" fmla="*/ 493731 w 977755"/>
                <a:gd name="connsiteY280" fmla="*/ 186800 h 361466"/>
                <a:gd name="connsiteX281" fmla="*/ 492303 w 977755"/>
                <a:gd name="connsiteY281" fmla="*/ 189512 h 361466"/>
                <a:gd name="connsiteX282" fmla="*/ 490304 w 977755"/>
                <a:gd name="connsiteY282" fmla="*/ 191939 h 361466"/>
                <a:gd name="connsiteX283" fmla="*/ 479098 w 977755"/>
                <a:gd name="connsiteY283" fmla="*/ 196579 h 361466"/>
                <a:gd name="connsiteX284" fmla="*/ 475886 w 977755"/>
                <a:gd name="connsiteY284" fmla="*/ 196222 h 361466"/>
                <a:gd name="connsiteX285" fmla="*/ 467891 w 977755"/>
                <a:gd name="connsiteY285" fmla="*/ 191939 h 361466"/>
                <a:gd name="connsiteX286" fmla="*/ 465964 w 977755"/>
                <a:gd name="connsiteY286" fmla="*/ 189584 h 361466"/>
                <a:gd name="connsiteX287" fmla="*/ 464536 w 977755"/>
                <a:gd name="connsiteY287" fmla="*/ 186871 h 361466"/>
                <a:gd name="connsiteX288" fmla="*/ 463608 w 977755"/>
                <a:gd name="connsiteY288" fmla="*/ 183873 h 361466"/>
                <a:gd name="connsiteX289" fmla="*/ 463323 w 977755"/>
                <a:gd name="connsiteY289" fmla="*/ 180661 h 361466"/>
                <a:gd name="connsiteX290" fmla="*/ 463608 w 977755"/>
                <a:gd name="connsiteY290" fmla="*/ 177449 h 361466"/>
                <a:gd name="connsiteX291" fmla="*/ 465964 w 977755"/>
                <a:gd name="connsiteY291" fmla="*/ 171810 h 361466"/>
                <a:gd name="connsiteX292" fmla="*/ 467891 w 977755"/>
                <a:gd name="connsiteY292" fmla="*/ 169455 h 361466"/>
                <a:gd name="connsiteX293" fmla="*/ 475886 w 977755"/>
                <a:gd name="connsiteY293" fmla="*/ 165172 h 361466"/>
                <a:gd name="connsiteX294" fmla="*/ 479098 w 977755"/>
                <a:gd name="connsiteY294" fmla="*/ 164815 h 361466"/>
                <a:gd name="connsiteX295" fmla="*/ 636061 w 977755"/>
                <a:gd name="connsiteY295" fmla="*/ 161317 h 361466"/>
                <a:gd name="connsiteX296" fmla="*/ 652193 w 977755"/>
                <a:gd name="connsiteY296" fmla="*/ 169883 h 361466"/>
                <a:gd name="connsiteX297" fmla="*/ 655476 w 977755"/>
                <a:gd name="connsiteY297" fmla="*/ 180732 h 361466"/>
                <a:gd name="connsiteX298" fmla="*/ 653977 w 977755"/>
                <a:gd name="connsiteY298" fmla="*/ 188298 h 361466"/>
                <a:gd name="connsiteX299" fmla="*/ 652193 w 977755"/>
                <a:gd name="connsiteY299" fmla="*/ 191582 h 361466"/>
                <a:gd name="connsiteX300" fmla="*/ 649766 w 977755"/>
                <a:gd name="connsiteY300" fmla="*/ 194437 h 361466"/>
                <a:gd name="connsiteX301" fmla="*/ 636061 w 977755"/>
                <a:gd name="connsiteY301" fmla="*/ 200148 h 361466"/>
                <a:gd name="connsiteX302" fmla="*/ 632135 w 977755"/>
                <a:gd name="connsiteY302" fmla="*/ 199719 h 361466"/>
                <a:gd name="connsiteX303" fmla="*/ 622356 w 977755"/>
                <a:gd name="connsiteY303" fmla="*/ 194437 h 361466"/>
                <a:gd name="connsiteX304" fmla="*/ 620001 w 977755"/>
                <a:gd name="connsiteY304" fmla="*/ 191582 h 361466"/>
                <a:gd name="connsiteX305" fmla="*/ 618216 w 977755"/>
                <a:gd name="connsiteY305" fmla="*/ 188298 h 361466"/>
                <a:gd name="connsiteX306" fmla="*/ 617074 w 977755"/>
                <a:gd name="connsiteY306" fmla="*/ 184658 h 361466"/>
                <a:gd name="connsiteX307" fmla="*/ 616646 w 977755"/>
                <a:gd name="connsiteY307" fmla="*/ 180732 h 361466"/>
                <a:gd name="connsiteX308" fmla="*/ 617074 w 977755"/>
                <a:gd name="connsiteY308" fmla="*/ 176806 h 361466"/>
                <a:gd name="connsiteX309" fmla="*/ 620001 w 977755"/>
                <a:gd name="connsiteY309" fmla="*/ 169883 h 361466"/>
                <a:gd name="connsiteX310" fmla="*/ 622356 w 977755"/>
                <a:gd name="connsiteY310" fmla="*/ 167027 h 361466"/>
                <a:gd name="connsiteX311" fmla="*/ 632135 w 977755"/>
                <a:gd name="connsiteY311" fmla="*/ 161745 h 361466"/>
                <a:gd name="connsiteX312" fmla="*/ 636061 w 977755"/>
                <a:gd name="connsiteY312" fmla="*/ 161317 h 361466"/>
                <a:gd name="connsiteX313" fmla="*/ 714579 w 977755"/>
                <a:gd name="connsiteY313" fmla="*/ 159247 h 361466"/>
                <a:gd name="connsiteX314" fmla="*/ 736064 w 977755"/>
                <a:gd name="connsiteY314" fmla="*/ 180732 h 361466"/>
                <a:gd name="connsiteX315" fmla="*/ 734351 w 977755"/>
                <a:gd name="connsiteY315" fmla="*/ 189084 h 361466"/>
                <a:gd name="connsiteX316" fmla="*/ 729854 w 977755"/>
                <a:gd name="connsiteY316" fmla="*/ 195936 h 361466"/>
                <a:gd name="connsiteX317" fmla="*/ 714651 w 977755"/>
                <a:gd name="connsiteY317" fmla="*/ 202218 h 361466"/>
                <a:gd name="connsiteX318" fmla="*/ 699447 w 977755"/>
                <a:gd name="connsiteY318" fmla="*/ 195936 h 361466"/>
                <a:gd name="connsiteX319" fmla="*/ 694807 w 977755"/>
                <a:gd name="connsiteY319" fmla="*/ 189084 h 361466"/>
                <a:gd name="connsiteX320" fmla="*/ 693094 w 977755"/>
                <a:gd name="connsiteY320" fmla="*/ 180732 h 361466"/>
                <a:gd name="connsiteX321" fmla="*/ 714579 w 977755"/>
                <a:gd name="connsiteY321" fmla="*/ 159247 h 361466"/>
                <a:gd name="connsiteX322" fmla="*/ 871470 w 977755"/>
                <a:gd name="connsiteY322" fmla="*/ 154322 h 361466"/>
                <a:gd name="connsiteX323" fmla="*/ 897881 w 977755"/>
                <a:gd name="connsiteY323" fmla="*/ 180732 h 361466"/>
                <a:gd name="connsiteX324" fmla="*/ 895811 w 977755"/>
                <a:gd name="connsiteY324" fmla="*/ 191011 h 361466"/>
                <a:gd name="connsiteX325" fmla="*/ 890172 w 977755"/>
                <a:gd name="connsiteY325" fmla="*/ 199434 h 361466"/>
                <a:gd name="connsiteX326" fmla="*/ 871470 w 977755"/>
                <a:gd name="connsiteY326" fmla="*/ 207143 h 361466"/>
                <a:gd name="connsiteX327" fmla="*/ 852769 w 977755"/>
                <a:gd name="connsiteY327" fmla="*/ 199434 h 361466"/>
                <a:gd name="connsiteX328" fmla="*/ 847130 w 977755"/>
                <a:gd name="connsiteY328" fmla="*/ 191011 h 361466"/>
                <a:gd name="connsiteX329" fmla="*/ 845060 w 977755"/>
                <a:gd name="connsiteY329" fmla="*/ 180732 h 361466"/>
                <a:gd name="connsiteX330" fmla="*/ 871470 w 977755"/>
                <a:gd name="connsiteY330" fmla="*/ 154322 h 361466"/>
                <a:gd name="connsiteX331" fmla="*/ 126198 w 977755"/>
                <a:gd name="connsiteY331" fmla="*/ 131481 h 361466"/>
                <a:gd name="connsiteX332" fmla="*/ 136191 w 977755"/>
                <a:gd name="connsiteY332" fmla="*/ 141474 h 361466"/>
                <a:gd name="connsiteX333" fmla="*/ 126198 w 977755"/>
                <a:gd name="connsiteY333" fmla="*/ 151467 h 361466"/>
                <a:gd name="connsiteX334" fmla="*/ 116205 w 977755"/>
                <a:gd name="connsiteY334" fmla="*/ 141474 h 361466"/>
                <a:gd name="connsiteX335" fmla="*/ 126198 w 977755"/>
                <a:gd name="connsiteY335" fmla="*/ 131481 h 361466"/>
                <a:gd name="connsiteX336" fmla="*/ 204644 w 977755"/>
                <a:gd name="connsiteY336" fmla="*/ 130410 h 361466"/>
                <a:gd name="connsiteX337" fmla="*/ 215708 w 977755"/>
                <a:gd name="connsiteY337" fmla="*/ 141474 h 361466"/>
                <a:gd name="connsiteX338" fmla="*/ 204644 w 977755"/>
                <a:gd name="connsiteY338" fmla="*/ 152538 h 361466"/>
                <a:gd name="connsiteX339" fmla="*/ 193580 w 977755"/>
                <a:gd name="connsiteY339" fmla="*/ 141474 h 361466"/>
                <a:gd name="connsiteX340" fmla="*/ 204644 w 977755"/>
                <a:gd name="connsiteY340" fmla="*/ 130410 h 361466"/>
                <a:gd name="connsiteX341" fmla="*/ 361536 w 977755"/>
                <a:gd name="connsiteY341" fmla="*/ 127912 h 361466"/>
                <a:gd name="connsiteX342" fmla="*/ 375098 w 977755"/>
                <a:gd name="connsiteY342" fmla="*/ 141474 h 361466"/>
                <a:gd name="connsiteX343" fmla="*/ 361536 w 977755"/>
                <a:gd name="connsiteY343" fmla="*/ 155036 h 361466"/>
                <a:gd name="connsiteX344" fmla="*/ 347974 w 977755"/>
                <a:gd name="connsiteY344" fmla="*/ 141474 h 361466"/>
                <a:gd name="connsiteX345" fmla="*/ 361536 w 977755"/>
                <a:gd name="connsiteY345" fmla="*/ 127912 h 361466"/>
                <a:gd name="connsiteX346" fmla="*/ 440054 w 977755"/>
                <a:gd name="connsiteY346" fmla="*/ 126484 h 361466"/>
                <a:gd name="connsiteX347" fmla="*/ 455043 w 977755"/>
                <a:gd name="connsiteY347" fmla="*/ 141474 h 361466"/>
                <a:gd name="connsiteX348" fmla="*/ 440054 w 977755"/>
                <a:gd name="connsiteY348" fmla="*/ 156463 h 361466"/>
                <a:gd name="connsiteX349" fmla="*/ 425064 w 977755"/>
                <a:gd name="connsiteY349" fmla="*/ 141474 h 361466"/>
                <a:gd name="connsiteX350" fmla="*/ 440054 w 977755"/>
                <a:gd name="connsiteY350" fmla="*/ 126484 h 361466"/>
                <a:gd name="connsiteX351" fmla="*/ 596946 w 977755"/>
                <a:gd name="connsiteY351" fmla="*/ 123058 h 361466"/>
                <a:gd name="connsiteX352" fmla="*/ 615362 w 977755"/>
                <a:gd name="connsiteY352" fmla="*/ 141474 h 361466"/>
                <a:gd name="connsiteX353" fmla="*/ 596946 w 977755"/>
                <a:gd name="connsiteY353" fmla="*/ 159890 h 361466"/>
                <a:gd name="connsiteX354" fmla="*/ 578530 w 977755"/>
                <a:gd name="connsiteY354" fmla="*/ 141474 h 361466"/>
                <a:gd name="connsiteX355" fmla="*/ 596946 w 977755"/>
                <a:gd name="connsiteY355" fmla="*/ 123058 h 361466"/>
                <a:gd name="connsiteX356" fmla="*/ 675321 w 977755"/>
                <a:gd name="connsiteY356" fmla="*/ 121059 h 361466"/>
                <a:gd name="connsiteX357" fmla="*/ 695735 w 977755"/>
                <a:gd name="connsiteY357" fmla="*/ 141474 h 361466"/>
                <a:gd name="connsiteX358" fmla="*/ 675321 w 977755"/>
                <a:gd name="connsiteY358" fmla="*/ 161888 h 361466"/>
                <a:gd name="connsiteX359" fmla="*/ 654906 w 977755"/>
                <a:gd name="connsiteY359" fmla="*/ 141474 h 361466"/>
                <a:gd name="connsiteX360" fmla="*/ 675321 w 977755"/>
                <a:gd name="connsiteY360" fmla="*/ 121059 h 361466"/>
                <a:gd name="connsiteX361" fmla="*/ 832283 w 977755"/>
                <a:gd name="connsiteY361" fmla="*/ 116348 h 361466"/>
                <a:gd name="connsiteX362" fmla="*/ 857337 w 977755"/>
                <a:gd name="connsiteY362" fmla="*/ 141474 h 361466"/>
                <a:gd name="connsiteX363" fmla="*/ 832283 w 977755"/>
                <a:gd name="connsiteY363" fmla="*/ 166528 h 361466"/>
                <a:gd name="connsiteX364" fmla="*/ 807229 w 977755"/>
                <a:gd name="connsiteY364" fmla="*/ 141474 h 361466"/>
                <a:gd name="connsiteX365" fmla="*/ 832283 w 977755"/>
                <a:gd name="connsiteY365" fmla="*/ 116348 h 361466"/>
                <a:gd name="connsiteX366" fmla="*/ 910730 w 977755"/>
                <a:gd name="connsiteY366" fmla="*/ 113636 h 361466"/>
                <a:gd name="connsiteX367" fmla="*/ 938496 w 977755"/>
                <a:gd name="connsiteY367" fmla="*/ 141474 h 361466"/>
                <a:gd name="connsiteX368" fmla="*/ 930397 w 977755"/>
                <a:gd name="connsiteY368" fmla="*/ 161004 h 361466"/>
                <a:gd name="connsiteX369" fmla="*/ 949989 w 977755"/>
                <a:gd name="connsiteY369" fmla="*/ 152895 h 361466"/>
                <a:gd name="connsiteX370" fmla="*/ 977755 w 977755"/>
                <a:gd name="connsiteY370" fmla="*/ 180662 h 361466"/>
                <a:gd name="connsiteX371" fmla="*/ 975542 w 977755"/>
                <a:gd name="connsiteY371" fmla="*/ 191511 h 361466"/>
                <a:gd name="connsiteX372" fmla="*/ 969618 w 977755"/>
                <a:gd name="connsiteY372" fmla="*/ 200362 h 361466"/>
                <a:gd name="connsiteX373" fmla="*/ 949989 w 977755"/>
                <a:gd name="connsiteY373" fmla="*/ 208500 h 361466"/>
                <a:gd name="connsiteX374" fmla="*/ 930410 w 977755"/>
                <a:gd name="connsiteY374" fmla="*/ 200383 h 361466"/>
                <a:gd name="connsiteX375" fmla="*/ 938496 w 977755"/>
                <a:gd name="connsiteY375" fmla="*/ 219920 h 361466"/>
                <a:gd name="connsiteX376" fmla="*/ 910730 w 977755"/>
                <a:gd name="connsiteY376" fmla="*/ 247758 h 361466"/>
                <a:gd name="connsiteX377" fmla="*/ 882963 w 977755"/>
                <a:gd name="connsiteY377" fmla="*/ 219920 h 361466"/>
                <a:gd name="connsiteX378" fmla="*/ 910730 w 977755"/>
                <a:gd name="connsiteY378" fmla="*/ 192153 h 361466"/>
                <a:gd name="connsiteX379" fmla="*/ 930281 w 977755"/>
                <a:gd name="connsiteY379" fmla="*/ 200246 h 361466"/>
                <a:gd name="connsiteX380" fmla="*/ 924435 w 977755"/>
                <a:gd name="connsiteY380" fmla="*/ 191511 h 361466"/>
                <a:gd name="connsiteX381" fmla="*/ 922222 w 977755"/>
                <a:gd name="connsiteY381" fmla="*/ 180662 h 361466"/>
                <a:gd name="connsiteX382" fmla="*/ 930295 w 977755"/>
                <a:gd name="connsiteY382" fmla="*/ 161159 h 361466"/>
                <a:gd name="connsiteX383" fmla="*/ 910730 w 977755"/>
                <a:gd name="connsiteY383" fmla="*/ 169241 h 361466"/>
                <a:gd name="connsiteX384" fmla="*/ 882963 w 977755"/>
                <a:gd name="connsiteY384" fmla="*/ 141474 h 361466"/>
                <a:gd name="connsiteX385" fmla="*/ 910730 w 977755"/>
                <a:gd name="connsiteY385" fmla="*/ 113636 h 361466"/>
                <a:gd name="connsiteX386" fmla="*/ 86939 w 977755"/>
                <a:gd name="connsiteY386" fmla="*/ 92793 h 361466"/>
                <a:gd name="connsiteX387" fmla="*/ 96433 w 977755"/>
                <a:gd name="connsiteY387" fmla="*/ 102286 h 361466"/>
                <a:gd name="connsiteX388" fmla="*/ 86939 w 977755"/>
                <a:gd name="connsiteY388" fmla="*/ 111780 h 361466"/>
                <a:gd name="connsiteX389" fmla="*/ 77446 w 977755"/>
                <a:gd name="connsiteY389" fmla="*/ 102286 h 361466"/>
                <a:gd name="connsiteX390" fmla="*/ 86939 w 977755"/>
                <a:gd name="connsiteY390" fmla="*/ 92793 h 361466"/>
                <a:gd name="connsiteX391" fmla="*/ 165457 w 977755"/>
                <a:gd name="connsiteY391" fmla="*/ 91794 h 361466"/>
                <a:gd name="connsiteX392" fmla="*/ 174165 w 977755"/>
                <a:gd name="connsiteY392" fmla="*/ 96434 h 361466"/>
                <a:gd name="connsiteX393" fmla="*/ 175950 w 977755"/>
                <a:gd name="connsiteY393" fmla="*/ 102287 h 361466"/>
                <a:gd name="connsiteX394" fmla="*/ 174165 w 977755"/>
                <a:gd name="connsiteY394" fmla="*/ 108140 h 361466"/>
                <a:gd name="connsiteX395" fmla="*/ 165457 w 977755"/>
                <a:gd name="connsiteY395" fmla="*/ 112922 h 361466"/>
                <a:gd name="connsiteX396" fmla="*/ 163315 w 977755"/>
                <a:gd name="connsiteY396" fmla="*/ 112708 h 361466"/>
                <a:gd name="connsiteX397" fmla="*/ 158033 w 977755"/>
                <a:gd name="connsiteY397" fmla="*/ 109853 h 361466"/>
                <a:gd name="connsiteX398" fmla="*/ 156748 w 977755"/>
                <a:gd name="connsiteY398" fmla="*/ 108283 h 361466"/>
                <a:gd name="connsiteX399" fmla="*/ 155178 w 977755"/>
                <a:gd name="connsiteY399" fmla="*/ 104500 h 361466"/>
                <a:gd name="connsiteX400" fmla="*/ 154964 w 977755"/>
                <a:gd name="connsiteY400" fmla="*/ 102358 h 361466"/>
                <a:gd name="connsiteX401" fmla="*/ 155178 w 977755"/>
                <a:gd name="connsiteY401" fmla="*/ 100217 h 361466"/>
                <a:gd name="connsiteX402" fmla="*/ 156748 w 977755"/>
                <a:gd name="connsiteY402" fmla="*/ 96434 h 361466"/>
                <a:gd name="connsiteX403" fmla="*/ 158033 w 977755"/>
                <a:gd name="connsiteY403" fmla="*/ 94863 h 361466"/>
                <a:gd name="connsiteX404" fmla="*/ 163315 w 977755"/>
                <a:gd name="connsiteY404" fmla="*/ 92008 h 361466"/>
                <a:gd name="connsiteX405" fmla="*/ 165457 w 977755"/>
                <a:gd name="connsiteY405" fmla="*/ 91794 h 361466"/>
                <a:gd name="connsiteX406" fmla="*/ 322349 w 977755"/>
                <a:gd name="connsiteY406" fmla="*/ 89367 h 361466"/>
                <a:gd name="connsiteX407" fmla="*/ 329559 w 977755"/>
                <a:gd name="connsiteY407" fmla="*/ 91580 h 361466"/>
                <a:gd name="connsiteX408" fmla="*/ 335198 w 977755"/>
                <a:gd name="connsiteY408" fmla="*/ 102287 h 361466"/>
                <a:gd name="connsiteX409" fmla="*/ 329559 w 977755"/>
                <a:gd name="connsiteY409" fmla="*/ 112994 h 361466"/>
                <a:gd name="connsiteX410" fmla="*/ 322349 w 977755"/>
                <a:gd name="connsiteY410" fmla="*/ 115206 h 361466"/>
                <a:gd name="connsiteX411" fmla="*/ 319780 w 977755"/>
                <a:gd name="connsiteY411" fmla="*/ 114921 h 361466"/>
                <a:gd name="connsiteX412" fmla="*/ 309501 w 977755"/>
                <a:gd name="connsiteY412" fmla="*/ 102287 h 361466"/>
                <a:gd name="connsiteX413" fmla="*/ 319780 w 977755"/>
                <a:gd name="connsiteY413" fmla="*/ 89653 h 361466"/>
                <a:gd name="connsiteX414" fmla="*/ 322349 w 977755"/>
                <a:gd name="connsiteY414" fmla="*/ 89367 h 361466"/>
                <a:gd name="connsiteX415" fmla="*/ 400795 w 977755"/>
                <a:gd name="connsiteY415" fmla="*/ 88011 h 361466"/>
                <a:gd name="connsiteX416" fmla="*/ 415071 w 977755"/>
                <a:gd name="connsiteY416" fmla="*/ 102287 h 361466"/>
                <a:gd name="connsiteX417" fmla="*/ 400795 w 977755"/>
                <a:gd name="connsiteY417" fmla="*/ 116563 h 361466"/>
                <a:gd name="connsiteX418" fmla="*/ 386519 w 977755"/>
                <a:gd name="connsiteY418" fmla="*/ 102287 h 361466"/>
                <a:gd name="connsiteX419" fmla="*/ 400795 w 977755"/>
                <a:gd name="connsiteY419" fmla="*/ 88011 h 361466"/>
                <a:gd name="connsiteX420" fmla="*/ 557687 w 977755"/>
                <a:gd name="connsiteY420" fmla="*/ 84798 h 361466"/>
                <a:gd name="connsiteX421" fmla="*/ 575175 w 977755"/>
                <a:gd name="connsiteY421" fmla="*/ 102286 h 361466"/>
                <a:gd name="connsiteX422" fmla="*/ 557687 w 977755"/>
                <a:gd name="connsiteY422" fmla="*/ 119774 h 361466"/>
                <a:gd name="connsiteX423" fmla="*/ 540199 w 977755"/>
                <a:gd name="connsiteY423" fmla="*/ 102286 h 361466"/>
                <a:gd name="connsiteX424" fmla="*/ 557687 w 977755"/>
                <a:gd name="connsiteY424" fmla="*/ 84798 h 361466"/>
                <a:gd name="connsiteX425" fmla="*/ 636061 w 977755"/>
                <a:gd name="connsiteY425" fmla="*/ 82871 h 361466"/>
                <a:gd name="connsiteX426" fmla="*/ 652193 w 977755"/>
                <a:gd name="connsiteY426" fmla="*/ 91437 h 361466"/>
                <a:gd name="connsiteX427" fmla="*/ 655476 w 977755"/>
                <a:gd name="connsiteY427" fmla="*/ 102286 h 361466"/>
                <a:gd name="connsiteX428" fmla="*/ 652193 w 977755"/>
                <a:gd name="connsiteY428" fmla="*/ 113136 h 361466"/>
                <a:gd name="connsiteX429" fmla="*/ 636061 w 977755"/>
                <a:gd name="connsiteY429" fmla="*/ 121702 h 361466"/>
                <a:gd name="connsiteX430" fmla="*/ 632135 w 977755"/>
                <a:gd name="connsiteY430" fmla="*/ 121273 h 361466"/>
                <a:gd name="connsiteX431" fmla="*/ 622356 w 977755"/>
                <a:gd name="connsiteY431" fmla="*/ 115991 h 361466"/>
                <a:gd name="connsiteX432" fmla="*/ 620001 w 977755"/>
                <a:gd name="connsiteY432" fmla="*/ 113136 h 361466"/>
                <a:gd name="connsiteX433" fmla="*/ 617074 w 977755"/>
                <a:gd name="connsiteY433" fmla="*/ 106212 h 361466"/>
                <a:gd name="connsiteX434" fmla="*/ 616646 w 977755"/>
                <a:gd name="connsiteY434" fmla="*/ 102286 h 361466"/>
                <a:gd name="connsiteX435" fmla="*/ 617074 w 977755"/>
                <a:gd name="connsiteY435" fmla="*/ 98360 h 361466"/>
                <a:gd name="connsiteX436" fmla="*/ 620001 w 977755"/>
                <a:gd name="connsiteY436" fmla="*/ 91437 h 361466"/>
                <a:gd name="connsiteX437" fmla="*/ 622356 w 977755"/>
                <a:gd name="connsiteY437" fmla="*/ 88581 h 361466"/>
                <a:gd name="connsiteX438" fmla="*/ 632135 w 977755"/>
                <a:gd name="connsiteY438" fmla="*/ 83299 h 361466"/>
                <a:gd name="connsiteX439" fmla="*/ 636061 w 977755"/>
                <a:gd name="connsiteY439" fmla="*/ 82871 h 361466"/>
                <a:gd name="connsiteX440" fmla="*/ 793025 w 977755"/>
                <a:gd name="connsiteY440" fmla="*/ 78446 h 361466"/>
                <a:gd name="connsiteX441" fmla="*/ 806373 w 977755"/>
                <a:gd name="connsiteY441" fmla="*/ 82515 h 361466"/>
                <a:gd name="connsiteX442" fmla="*/ 816865 w 977755"/>
                <a:gd name="connsiteY442" fmla="*/ 102287 h 361466"/>
                <a:gd name="connsiteX443" fmla="*/ 806373 w 977755"/>
                <a:gd name="connsiteY443" fmla="*/ 122059 h 361466"/>
                <a:gd name="connsiteX444" fmla="*/ 793025 w 977755"/>
                <a:gd name="connsiteY444" fmla="*/ 126128 h 361466"/>
                <a:gd name="connsiteX445" fmla="*/ 788242 w 977755"/>
                <a:gd name="connsiteY445" fmla="*/ 125628 h 361466"/>
                <a:gd name="connsiteX446" fmla="*/ 769184 w 977755"/>
                <a:gd name="connsiteY446" fmla="*/ 102287 h 361466"/>
                <a:gd name="connsiteX447" fmla="*/ 788242 w 977755"/>
                <a:gd name="connsiteY447" fmla="*/ 78946 h 361466"/>
                <a:gd name="connsiteX448" fmla="*/ 793025 w 977755"/>
                <a:gd name="connsiteY448" fmla="*/ 78446 h 361466"/>
                <a:gd name="connsiteX449" fmla="*/ 871470 w 977755"/>
                <a:gd name="connsiteY449" fmla="*/ 75876 h 361466"/>
                <a:gd name="connsiteX450" fmla="*/ 897881 w 977755"/>
                <a:gd name="connsiteY450" fmla="*/ 102286 h 361466"/>
                <a:gd name="connsiteX451" fmla="*/ 871470 w 977755"/>
                <a:gd name="connsiteY451" fmla="*/ 128697 h 361466"/>
                <a:gd name="connsiteX452" fmla="*/ 845060 w 977755"/>
                <a:gd name="connsiteY452" fmla="*/ 102286 h 361466"/>
                <a:gd name="connsiteX453" fmla="*/ 871470 w 977755"/>
                <a:gd name="connsiteY453" fmla="*/ 75876 h 361466"/>
                <a:gd name="connsiteX454" fmla="*/ 47753 w 977755"/>
                <a:gd name="connsiteY454" fmla="*/ 54034 h 361466"/>
                <a:gd name="connsiteX455" fmla="*/ 56747 w 977755"/>
                <a:gd name="connsiteY455" fmla="*/ 63028 h 361466"/>
                <a:gd name="connsiteX456" fmla="*/ 47753 w 977755"/>
                <a:gd name="connsiteY456" fmla="*/ 72022 h 361466"/>
                <a:gd name="connsiteX457" fmla="*/ 38759 w 977755"/>
                <a:gd name="connsiteY457" fmla="*/ 63028 h 361466"/>
                <a:gd name="connsiteX458" fmla="*/ 47753 w 977755"/>
                <a:gd name="connsiteY458" fmla="*/ 54034 h 361466"/>
                <a:gd name="connsiteX459" fmla="*/ 126198 w 977755"/>
                <a:gd name="connsiteY459" fmla="*/ 53035 h 361466"/>
                <a:gd name="connsiteX460" fmla="*/ 136191 w 977755"/>
                <a:gd name="connsiteY460" fmla="*/ 63028 h 361466"/>
                <a:gd name="connsiteX461" fmla="*/ 126198 w 977755"/>
                <a:gd name="connsiteY461" fmla="*/ 73021 h 361466"/>
                <a:gd name="connsiteX462" fmla="*/ 116205 w 977755"/>
                <a:gd name="connsiteY462" fmla="*/ 63028 h 361466"/>
                <a:gd name="connsiteX463" fmla="*/ 126198 w 977755"/>
                <a:gd name="connsiteY463" fmla="*/ 53035 h 361466"/>
                <a:gd name="connsiteX464" fmla="*/ 283162 w 977755"/>
                <a:gd name="connsiteY464" fmla="*/ 50822 h 361466"/>
                <a:gd name="connsiteX465" fmla="*/ 295368 w 977755"/>
                <a:gd name="connsiteY465" fmla="*/ 63028 h 361466"/>
                <a:gd name="connsiteX466" fmla="*/ 283162 w 977755"/>
                <a:gd name="connsiteY466" fmla="*/ 75234 h 361466"/>
                <a:gd name="connsiteX467" fmla="*/ 270956 w 977755"/>
                <a:gd name="connsiteY467" fmla="*/ 63028 h 361466"/>
                <a:gd name="connsiteX468" fmla="*/ 283162 w 977755"/>
                <a:gd name="connsiteY468" fmla="*/ 50822 h 361466"/>
                <a:gd name="connsiteX469" fmla="*/ 361536 w 977755"/>
                <a:gd name="connsiteY469" fmla="*/ 49466 h 361466"/>
                <a:gd name="connsiteX470" fmla="*/ 375098 w 977755"/>
                <a:gd name="connsiteY470" fmla="*/ 63028 h 361466"/>
                <a:gd name="connsiteX471" fmla="*/ 361536 w 977755"/>
                <a:gd name="connsiteY471" fmla="*/ 76590 h 361466"/>
                <a:gd name="connsiteX472" fmla="*/ 347974 w 977755"/>
                <a:gd name="connsiteY472" fmla="*/ 63028 h 361466"/>
                <a:gd name="connsiteX473" fmla="*/ 361536 w 977755"/>
                <a:gd name="connsiteY473" fmla="*/ 49466 h 361466"/>
                <a:gd name="connsiteX474" fmla="*/ 518428 w 977755"/>
                <a:gd name="connsiteY474" fmla="*/ 46396 h 361466"/>
                <a:gd name="connsiteX475" fmla="*/ 535060 w 977755"/>
                <a:gd name="connsiteY475" fmla="*/ 63027 h 361466"/>
                <a:gd name="connsiteX476" fmla="*/ 518428 w 977755"/>
                <a:gd name="connsiteY476" fmla="*/ 79659 h 361466"/>
                <a:gd name="connsiteX477" fmla="*/ 501797 w 977755"/>
                <a:gd name="connsiteY477" fmla="*/ 63027 h 361466"/>
                <a:gd name="connsiteX478" fmla="*/ 518428 w 977755"/>
                <a:gd name="connsiteY478" fmla="*/ 46396 h 361466"/>
                <a:gd name="connsiteX479" fmla="*/ 596946 w 977755"/>
                <a:gd name="connsiteY479" fmla="*/ 44612 h 361466"/>
                <a:gd name="connsiteX480" fmla="*/ 615362 w 977755"/>
                <a:gd name="connsiteY480" fmla="*/ 63028 h 361466"/>
                <a:gd name="connsiteX481" fmla="*/ 596946 w 977755"/>
                <a:gd name="connsiteY481" fmla="*/ 81444 h 361466"/>
                <a:gd name="connsiteX482" fmla="*/ 578530 w 977755"/>
                <a:gd name="connsiteY482" fmla="*/ 63028 h 361466"/>
                <a:gd name="connsiteX483" fmla="*/ 596946 w 977755"/>
                <a:gd name="connsiteY483" fmla="*/ 44612 h 361466"/>
                <a:gd name="connsiteX484" fmla="*/ 753766 w 977755"/>
                <a:gd name="connsiteY484" fmla="*/ 40400 h 361466"/>
                <a:gd name="connsiteX485" fmla="*/ 776394 w 977755"/>
                <a:gd name="connsiteY485" fmla="*/ 63027 h 361466"/>
                <a:gd name="connsiteX486" fmla="*/ 753766 w 977755"/>
                <a:gd name="connsiteY486" fmla="*/ 85655 h 361466"/>
                <a:gd name="connsiteX487" fmla="*/ 731139 w 977755"/>
                <a:gd name="connsiteY487" fmla="*/ 63027 h 361466"/>
                <a:gd name="connsiteX488" fmla="*/ 753766 w 977755"/>
                <a:gd name="connsiteY488" fmla="*/ 40400 h 361466"/>
                <a:gd name="connsiteX489" fmla="*/ 832283 w 977755"/>
                <a:gd name="connsiteY489" fmla="*/ 37973 h 361466"/>
                <a:gd name="connsiteX490" fmla="*/ 857337 w 977755"/>
                <a:gd name="connsiteY490" fmla="*/ 63027 h 361466"/>
                <a:gd name="connsiteX491" fmla="*/ 832283 w 977755"/>
                <a:gd name="connsiteY491" fmla="*/ 88153 h 361466"/>
                <a:gd name="connsiteX492" fmla="*/ 807229 w 977755"/>
                <a:gd name="connsiteY492" fmla="*/ 63027 h 361466"/>
                <a:gd name="connsiteX493" fmla="*/ 832283 w 977755"/>
                <a:gd name="connsiteY493" fmla="*/ 37973 h 361466"/>
                <a:gd name="connsiteX494" fmla="*/ 8566 w 977755"/>
                <a:gd name="connsiteY494" fmla="*/ 15275 h 361466"/>
                <a:gd name="connsiteX495" fmla="*/ 15632 w 977755"/>
                <a:gd name="connsiteY495" fmla="*/ 19058 h 361466"/>
                <a:gd name="connsiteX496" fmla="*/ 17060 w 977755"/>
                <a:gd name="connsiteY496" fmla="*/ 23841 h 361466"/>
                <a:gd name="connsiteX497" fmla="*/ 16917 w 977755"/>
                <a:gd name="connsiteY497" fmla="*/ 25554 h 361466"/>
                <a:gd name="connsiteX498" fmla="*/ 15632 w 977755"/>
                <a:gd name="connsiteY498" fmla="*/ 28623 h 361466"/>
                <a:gd name="connsiteX499" fmla="*/ 8566 w 977755"/>
                <a:gd name="connsiteY499" fmla="*/ 32406 h 361466"/>
                <a:gd name="connsiteX500" fmla="*/ 6852 w 977755"/>
                <a:gd name="connsiteY500" fmla="*/ 32192 h 361466"/>
                <a:gd name="connsiteX501" fmla="*/ 2498 w 977755"/>
                <a:gd name="connsiteY501" fmla="*/ 29836 h 361466"/>
                <a:gd name="connsiteX502" fmla="*/ 1428 w 977755"/>
                <a:gd name="connsiteY502" fmla="*/ 28623 h 361466"/>
                <a:gd name="connsiteX503" fmla="*/ 143 w 977755"/>
                <a:gd name="connsiteY503" fmla="*/ 25554 h 361466"/>
                <a:gd name="connsiteX504" fmla="*/ 0 w 977755"/>
                <a:gd name="connsiteY504" fmla="*/ 23841 h 361466"/>
                <a:gd name="connsiteX505" fmla="*/ 143 w 977755"/>
                <a:gd name="connsiteY505" fmla="*/ 22127 h 361466"/>
                <a:gd name="connsiteX506" fmla="*/ 1428 w 977755"/>
                <a:gd name="connsiteY506" fmla="*/ 19058 h 361466"/>
                <a:gd name="connsiteX507" fmla="*/ 2498 w 977755"/>
                <a:gd name="connsiteY507" fmla="*/ 17773 h 361466"/>
                <a:gd name="connsiteX508" fmla="*/ 6852 w 977755"/>
                <a:gd name="connsiteY508" fmla="*/ 15418 h 361466"/>
                <a:gd name="connsiteX509" fmla="*/ 8566 w 977755"/>
                <a:gd name="connsiteY509" fmla="*/ 15275 h 361466"/>
                <a:gd name="connsiteX510" fmla="*/ 87011 w 977755"/>
                <a:gd name="connsiteY510" fmla="*/ 14347 h 361466"/>
                <a:gd name="connsiteX511" fmla="*/ 96505 w 977755"/>
                <a:gd name="connsiteY511" fmla="*/ 23840 h 361466"/>
                <a:gd name="connsiteX512" fmla="*/ 96291 w 977755"/>
                <a:gd name="connsiteY512" fmla="*/ 25768 h 361466"/>
                <a:gd name="connsiteX513" fmla="*/ 87011 w 977755"/>
                <a:gd name="connsiteY513" fmla="*/ 33334 h 361466"/>
                <a:gd name="connsiteX514" fmla="*/ 77732 w 977755"/>
                <a:gd name="connsiteY514" fmla="*/ 25768 h 361466"/>
                <a:gd name="connsiteX515" fmla="*/ 77518 w 977755"/>
                <a:gd name="connsiteY515" fmla="*/ 23840 h 361466"/>
                <a:gd name="connsiteX516" fmla="*/ 87011 w 977755"/>
                <a:gd name="connsiteY516" fmla="*/ 14347 h 361466"/>
                <a:gd name="connsiteX517" fmla="*/ 243832 w 977755"/>
                <a:gd name="connsiteY517" fmla="*/ 12205 h 361466"/>
                <a:gd name="connsiteX518" fmla="*/ 255467 w 977755"/>
                <a:gd name="connsiteY518" fmla="*/ 23840 h 361466"/>
                <a:gd name="connsiteX519" fmla="*/ 255253 w 977755"/>
                <a:gd name="connsiteY519" fmla="*/ 26195 h 361466"/>
                <a:gd name="connsiteX520" fmla="*/ 243832 w 977755"/>
                <a:gd name="connsiteY520" fmla="*/ 35475 h 361466"/>
                <a:gd name="connsiteX521" fmla="*/ 232411 w 977755"/>
                <a:gd name="connsiteY521" fmla="*/ 26195 h 361466"/>
                <a:gd name="connsiteX522" fmla="*/ 232197 w 977755"/>
                <a:gd name="connsiteY522" fmla="*/ 23840 h 361466"/>
                <a:gd name="connsiteX523" fmla="*/ 243832 w 977755"/>
                <a:gd name="connsiteY523" fmla="*/ 12205 h 361466"/>
                <a:gd name="connsiteX524" fmla="*/ 322349 w 977755"/>
                <a:gd name="connsiteY524" fmla="*/ 10921 h 361466"/>
                <a:gd name="connsiteX525" fmla="*/ 329559 w 977755"/>
                <a:gd name="connsiteY525" fmla="*/ 13134 h 361466"/>
                <a:gd name="connsiteX526" fmla="*/ 335198 w 977755"/>
                <a:gd name="connsiteY526" fmla="*/ 23841 h 361466"/>
                <a:gd name="connsiteX527" fmla="*/ 334912 w 977755"/>
                <a:gd name="connsiteY527" fmla="*/ 26410 h 361466"/>
                <a:gd name="connsiteX528" fmla="*/ 329559 w 977755"/>
                <a:gd name="connsiteY528" fmla="*/ 34476 h 361466"/>
                <a:gd name="connsiteX529" fmla="*/ 322349 w 977755"/>
                <a:gd name="connsiteY529" fmla="*/ 36689 h 361466"/>
                <a:gd name="connsiteX530" fmla="*/ 319780 w 977755"/>
                <a:gd name="connsiteY530" fmla="*/ 36404 h 361466"/>
                <a:gd name="connsiteX531" fmla="*/ 309787 w 977755"/>
                <a:gd name="connsiteY531" fmla="*/ 26410 h 361466"/>
                <a:gd name="connsiteX532" fmla="*/ 309501 w 977755"/>
                <a:gd name="connsiteY532" fmla="*/ 23841 h 361466"/>
                <a:gd name="connsiteX533" fmla="*/ 319780 w 977755"/>
                <a:gd name="connsiteY533" fmla="*/ 11207 h 361466"/>
                <a:gd name="connsiteX534" fmla="*/ 322349 w 977755"/>
                <a:gd name="connsiteY534" fmla="*/ 10921 h 361466"/>
                <a:gd name="connsiteX535" fmla="*/ 479098 w 977755"/>
                <a:gd name="connsiteY535" fmla="*/ 7994 h 361466"/>
                <a:gd name="connsiteX536" fmla="*/ 492232 w 977755"/>
                <a:gd name="connsiteY536" fmla="*/ 14989 h 361466"/>
                <a:gd name="connsiteX537" fmla="*/ 494944 w 977755"/>
                <a:gd name="connsiteY537" fmla="*/ 23840 h 361466"/>
                <a:gd name="connsiteX538" fmla="*/ 494659 w 977755"/>
                <a:gd name="connsiteY538" fmla="*/ 27052 h 361466"/>
                <a:gd name="connsiteX539" fmla="*/ 492303 w 977755"/>
                <a:gd name="connsiteY539" fmla="*/ 32691 h 361466"/>
                <a:gd name="connsiteX540" fmla="*/ 479098 w 977755"/>
                <a:gd name="connsiteY540" fmla="*/ 39615 h 361466"/>
                <a:gd name="connsiteX541" fmla="*/ 475886 w 977755"/>
                <a:gd name="connsiteY541" fmla="*/ 39258 h 361466"/>
                <a:gd name="connsiteX542" fmla="*/ 467891 w 977755"/>
                <a:gd name="connsiteY542" fmla="*/ 34975 h 361466"/>
                <a:gd name="connsiteX543" fmla="*/ 465964 w 977755"/>
                <a:gd name="connsiteY543" fmla="*/ 32620 h 361466"/>
                <a:gd name="connsiteX544" fmla="*/ 463608 w 977755"/>
                <a:gd name="connsiteY544" fmla="*/ 26981 h 361466"/>
                <a:gd name="connsiteX545" fmla="*/ 463323 w 977755"/>
                <a:gd name="connsiteY545" fmla="*/ 23769 h 361466"/>
                <a:gd name="connsiteX546" fmla="*/ 463608 w 977755"/>
                <a:gd name="connsiteY546" fmla="*/ 20557 h 361466"/>
                <a:gd name="connsiteX547" fmla="*/ 465964 w 977755"/>
                <a:gd name="connsiteY547" fmla="*/ 14918 h 361466"/>
                <a:gd name="connsiteX548" fmla="*/ 467891 w 977755"/>
                <a:gd name="connsiteY548" fmla="*/ 12562 h 361466"/>
                <a:gd name="connsiteX549" fmla="*/ 475886 w 977755"/>
                <a:gd name="connsiteY549" fmla="*/ 8280 h 361466"/>
                <a:gd name="connsiteX550" fmla="*/ 479098 w 977755"/>
                <a:gd name="connsiteY550" fmla="*/ 7994 h 361466"/>
                <a:gd name="connsiteX551" fmla="*/ 557687 w 977755"/>
                <a:gd name="connsiteY551" fmla="*/ 6352 h 361466"/>
                <a:gd name="connsiteX552" fmla="*/ 575175 w 977755"/>
                <a:gd name="connsiteY552" fmla="*/ 23840 h 361466"/>
                <a:gd name="connsiteX553" fmla="*/ 574818 w 977755"/>
                <a:gd name="connsiteY553" fmla="*/ 27338 h 361466"/>
                <a:gd name="connsiteX554" fmla="*/ 557687 w 977755"/>
                <a:gd name="connsiteY554" fmla="*/ 41328 h 361466"/>
                <a:gd name="connsiteX555" fmla="*/ 540556 w 977755"/>
                <a:gd name="connsiteY555" fmla="*/ 27338 h 361466"/>
                <a:gd name="connsiteX556" fmla="*/ 540199 w 977755"/>
                <a:gd name="connsiteY556" fmla="*/ 23840 h 361466"/>
                <a:gd name="connsiteX557" fmla="*/ 557687 w 977755"/>
                <a:gd name="connsiteY557" fmla="*/ 6352 h 361466"/>
                <a:gd name="connsiteX558" fmla="*/ 714579 w 977755"/>
                <a:gd name="connsiteY558" fmla="*/ 2284 h 361466"/>
                <a:gd name="connsiteX559" fmla="*/ 736064 w 977755"/>
                <a:gd name="connsiteY559" fmla="*/ 23769 h 361466"/>
                <a:gd name="connsiteX560" fmla="*/ 735636 w 977755"/>
                <a:gd name="connsiteY560" fmla="*/ 28123 h 361466"/>
                <a:gd name="connsiteX561" fmla="*/ 714579 w 977755"/>
                <a:gd name="connsiteY561" fmla="*/ 45326 h 361466"/>
                <a:gd name="connsiteX562" fmla="*/ 693522 w 977755"/>
                <a:gd name="connsiteY562" fmla="*/ 28123 h 361466"/>
                <a:gd name="connsiteX563" fmla="*/ 693094 w 977755"/>
                <a:gd name="connsiteY563" fmla="*/ 23769 h 361466"/>
                <a:gd name="connsiteX564" fmla="*/ 714579 w 977755"/>
                <a:gd name="connsiteY564" fmla="*/ 2284 h 361466"/>
                <a:gd name="connsiteX565" fmla="*/ 793025 w 977755"/>
                <a:gd name="connsiteY565" fmla="*/ 0 h 361466"/>
                <a:gd name="connsiteX566" fmla="*/ 806373 w 977755"/>
                <a:gd name="connsiteY566" fmla="*/ 4069 h 361466"/>
                <a:gd name="connsiteX567" fmla="*/ 816865 w 977755"/>
                <a:gd name="connsiteY567" fmla="*/ 23841 h 361466"/>
                <a:gd name="connsiteX568" fmla="*/ 816366 w 977755"/>
                <a:gd name="connsiteY568" fmla="*/ 28623 h 361466"/>
                <a:gd name="connsiteX569" fmla="*/ 806373 w 977755"/>
                <a:gd name="connsiteY569" fmla="*/ 43613 h 361466"/>
                <a:gd name="connsiteX570" fmla="*/ 793025 w 977755"/>
                <a:gd name="connsiteY570" fmla="*/ 47682 h 361466"/>
                <a:gd name="connsiteX571" fmla="*/ 788242 w 977755"/>
                <a:gd name="connsiteY571" fmla="*/ 47182 h 361466"/>
                <a:gd name="connsiteX572" fmla="*/ 769684 w 977755"/>
                <a:gd name="connsiteY572" fmla="*/ 28623 h 361466"/>
                <a:gd name="connsiteX573" fmla="*/ 769184 w 977755"/>
                <a:gd name="connsiteY573" fmla="*/ 23841 h 361466"/>
                <a:gd name="connsiteX574" fmla="*/ 788242 w 977755"/>
                <a:gd name="connsiteY574" fmla="*/ 500 h 361466"/>
                <a:gd name="connsiteX575" fmla="*/ 793025 w 977755"/>
                <a:gd name="connsiteY575" fmla="*/ 0 h 36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977755" h="361466">
                  <a:moveTo>
                    <a:pt x="8566" y="329059"/>
                  </a:moveTo>
                  <a:cubicBezTo>
                    <a:pt x="11492" y="329059"/>
                    <a:pt x="14062" y="330558"/>
                    <a:pt x="15632" y="332842"/>
                  </a:cubicBezTo>
                  <a:cubicBezTo>
                    <a:pt x="16489" y="334198"/>
                    <a:pt x="17060" y="335840"/>
                    <a:pt x="17060" y="337625"/>
                  </a:cubicBezTo>
                  <a:cubicBezTo>
                    <a:pt x="17060" y="338838"/>
                    <a:pt x="16846" y="339980"/>
                    <a:pt x="16417" y="340979"/>
                  </a:cubicBezTo>
                  <a:cubicBezTo>
                    <a:pt x="16203" y="341479"/>
                    <a:pt x="15918" y="341979"/>
                    <a:pt x="15632" y="342407"/>
                  </a:cubicBezTo>
                  <a:cubicBezTo>
                    <a:pt x="15347" y="342835"/>
                    <a:pt x="14990" y="343264"/>
                    <a:pt x="14633" y="343620"/>
                  </a:cubicBezTo>
                  <a:cubicBezTo>
                    <a:pt x="13062" y="345191"/>
                    <a:pt x="10921" y="346119"/>
                    <a:pt x="8566" y="346119"/>
                  </a:cubicBezTo>
                  <a:cubicBezTo>
                    <a:pt x="7994" y="346119"/>
                    <a:pt x="7423" y="346119"/>
                    <a:pt x="6852" y="345976"/>
                  </a:cubicBezTo>
                  <a:cubicBezTo>
                    <a:pt x="5139" y="345619"/>
                    <a:pt x="3640" y="344763"/>
                    <a:pt x="2498" y="343620"/>
                  </a:cubicBezTo>
                  <a:cubicBezTo>
                    <a:pt x="2070" y="343192"/>
                    <a:pt x="1713" y="342764"/>
                    <a:pt x="1428" y="342336"/>
                  </a:cubicBezTo>
                  <a:cubicBezTo>
                    <a:pt x="1142" y="341907"/>
                    <a:pt x="857" y="341408"/>
                    <a:pt x="642" y="340908"/>
                  </a:cubicBezTo>
                  <a:cubicBezTo>
                    <a:pt x="428" y="340408"/>
                    <a:pt x="286" y="339909"/>
                    <a:pt x="143" y="339338"/>
                  </a:cubicBezTo>
                  <a:cubicBezTo>
                    <a:pt x="71" y="338767"/>
                    <a:pt x="0" y="338196"/>
                    <a:pt x="0" y="337625"/>
                  </a:cubicBezTo>
                  <a:cubicBezTo>
                    <a:pt x="0" y="336982"/>
                    <a:pt x="71" y="336411"/>
                    <a:pt x="143" y="335911"/>
                  </a:cubicBezTo>
                  <a:cubicBezTo>
                    <a:pt x="357" y="334769"/>
                    <a:pt x="785" y="333770"/>
                    <a:pt x="1428" y="332842"/>
                  </a:cubicBezTo>
                  <a:cubicBezTo>
                    <a:pt x="1784" y="332342"/>
                    <a:pt x="2141" y="331914"/>
                    <a:pt x="2498" y="331557"/>
                  </a:cubicBezTo>
                  <a:cubicBezTo>
                    <a:pt x="3712" y="330344"/>
                    <a:pt x="5211" y="329559"/>
                    <a:pt x="6852" y="329202"/>
                  </a:cubicBezTo>
                  <a:cubicBezTo>
                    <a:pt x="7423" y="329130"/>
                    <a:pt x="7994" y="329059"/>
                    <a:pt x="8566" y="329059"/>
                  </a:cubicBezTo>
                  <a:close/>
                  <a:moveTo>
                    <a:pt x="86939" y="328060"/>
                  </a:moveTo>
                  <a:cubicBezTo>
                    <a:pt x="92222" y="328060"/>
                    <a:pt x="96433" y="332343"/>
                    <a:pt x="96433" y="337554"/>
                  </a:cubicBezTo>
                  <a:cubicBezTo>
                    <a:pt x="96433" y="338910"/>
                    <a:pt x="96219" y="340123"/>
                    <a:pt x="95719" y="341265"/>
                  </a:cubicBezTo>
                  <a:cubicBezTo>
                    <a:pt x="95219" y="342407"/>
                    <a:pt x="94506" y="343407"/>
                    <a:pt x="93578" y="344263"/>
                  </a:cubicBezTo>
                  <a:cubicBezTo>
                    <a:pt x="91865" y="345976"/>
                    <a:pt x="89509" y="347047"/>
                    <a:pt x="86868" y="347047"/>
                  </a:cubicBezTo>
                  <a:cubicBezTo>
                    <a:pt x="84227" y="347047"/>
                    <a:pt x="81872" y="345976"/>
                    <a:pt x="80158" y="344263"/>
                  </a:cubicBezTo>
                  <a:cubicBezTo>
                    <a:pt x="79302" y="343407"/>
                    <a:pt x="78659" y="342407"/>
                    <a:pt x="78160" y="341265"/>
                  </a:cubicBezTo>
                  <a:cubicBezTo>
                    <a:pt x="77732" y="340123"/>
                    <a:pt x="77446" y="338838"/>
                    <a:pt x="77446" y="337554"/>
                  </a:cubicBezTo>
                  <a:cubicBezTo>
                    <a:pt x="77446" y="332271"/>
                    <a:pt x="81729" y="328060"/>
                    <a:pt x="86939" y="328060"/>
                  </a:cubicBezTo>
                  <a:close/>
                  <a:moveTo>
                    <a:pt x="243903" y="325990"/>
                  </a:moveTo>
                  <a:cubicBezTo>
                    <a:pt x="250327" y="325990"/>
                    <a:pt x="255538" y="331201"/>
                    <a:pt x="255538" y="337625"/>
                  </a:cubicBezTo>
                  <a:cubicBezTo>
                    <a:pt x="255538" y="339195"/>
                    <a:pt x="255181" y="340766"/>
                    <a:pt x="254610" y="342122"/>
                  </a:cubicBezTo>
                  <a:cubicBezTo>
                    <a:pt x="253967" y="343478"/>
                    <a:pt x="253182" y="344763"/>
                    <a:pt x="252111" y="345834"/>
                  </a:cubicBezTo>
                  <a:cubicBezTo>
                    <a:pt x="250041" y="347975"/>
                    <a:pt x="247115" y="349260"/>
                    <a:pt x="243903" y="349260"/>
                  </a:cubicBezTo>
                  <a:cubicBezTo>
                    <a:pt x="240691" y="349260"/>
                    <a:pt x="237764" y="347904"/>
                    <a:pt x="235694" y="345834"/>
                  </a:cubicBezTo>
                  <a:cubicBezTo>
                    <a:pt x="234624" y="344763"/>
                    <a:pt x="233767" y="343478"/>
                    <a:pt x="233196" y="342122"/>
                  </a:cubicBezTo>
                  <a:cubicBezTo>
                    <a:pt x="232625" y="340766"/>
                    <a:pt x="232268" y="339195"/>
                    <a:pt x="232268" y="337625"/>
                  </a:cubicBezTo>
                  <a:cubicBezTo>
                    <a:pt x="232268" y="331201"/>
                    <a:pt x="237479" y="325990"/>
                    <a:pt x="243903" y="325990"/>
                  </a:cubicBezTo>
                  <a:close/>
                  <a:moveTo>
                    <a:pt x="322349" y="324705"/>
                  </a:moveTo>
                  <a:cubicBezTo>
                    <a:pt x="324990" y="324705"/>
                    <a:pt x="327489" y="325562"/>
                    <a:pt x="329559" y="326918"/>
                  </a:cubicBezTo>
                  <a:cubicBezTo>
                    <a:pt x="332913" y="329273"/>
                    <a:pt x="335198" y="333199"/>
                    <a:pt x="335198" y="337625"/>
                  </a:cubicBezTo>
                  <a:cubicBezTo>
                    <a:pt x="335198" y="339409"/>
                    <a:pt x="334841" y="341051"/>
                    <a:pt x="334198" y="342621"/>
                  </a:cubicBezTo>
                  <a:cubicBezTo>
                    <a:pt x="333556" y="344120"/>
                    <a:pt x="332557" y="345548"/>
                    <a:pt x="331414" y="346690"/>
                  </a:cubicBezTo>
                  <a:cubicBezTo>
                    <a:pt x="330843" y="347261"/>
                    <a:pt x="330201" y="347832"/>
                    <a:pt x="329559" y="348260"/>
                  </a:cubicBezTo>
                  <a:cubicBezTo>
                    <a:pt x="327489" y="349688"/>
                    <a:pt x="324990" y="350473"/>
                    <a:pt x="322349" y="350473"/>
                  </a:cubicBezTo>
                  <a:cubicBezTo>
                    <a:pt x="321493" y="350473"/>
                    <a:pt x="320636" y="350330"/>
                    <a:pt x="319780" y="350188"/>
                  </a:cubicBezTo>
                  <a:cubicBezTo>
                    <a:pt x="317281" y="349688"/>
                    <a:pt x="314997" y="348403"/>
                    <a:pt x="313284" y="346690"/>
                  </a:cubicBezTo>
                  <a:cubicBezTo>
                    <a:pt x="312071" y="345548"/>
                    <a:pt x="311143" y="344192"/>
                    <a:pt x="310500" y="342621"/>
                  </a:cubicBezTo>
                  <a:cubicBezTo>
                    <a:pt x="309858" y="341122"/>
                    <a:pt x="309501" y="339409"/>
                    <a:pt x="309501" y="337625"/>
                  </a:cubicBezTo>
                  <a:cubicBezTo>
                    <a:pt x="309501" y="331415"/>
                    <a:pt x="313927" y="326204"/>
                    <a:pt x="319780" y="324990"/>
                  </a:cubicBezTo>
                  <a:cubicBezTo>
                    <a:pt x="320565" y="324776"/>
                    <a:pt x="321493" y="324705"/>
                    <a:pt x="322349" y="324705"/>
                  </a:cubicBezTo>
                  <a:close/>
                  <a:moveTo>
                    <a:pt x="479098" y="321707"/>
                  </a:moveTo>
                  <a:cubicBezTo>
                    <a:pt x="484594" y="321707"/>
                    <a:pt x="489376" y="324491"/>
                    <a:pt x="492232" y="328702"/>
                  </a:cubicBezTo>
                  <a:cubicBezTo>
                    <a:pt x="493945" y="331272"/>
                    <a:pt x="494944" y="334270"/>
                    <a:pt x="494944" y="337553"/>
                  </a:cubicBezTo>
                  <a:cubicBezTo>
                    <a:pt x="494944" y="339695"/>
                    <a:pt x="494516" y="341836"/>
                    <a:pt x="493731" y="343692"/>
                  </a:cubicBezTo>
                  <a:cubicBezTo>
                    <a:pt x="493374" y="344691"/>
                    <a:pt x="492874" y="345548"/>
                    <a:pt x="492303" y="346404"/>
                  </a:cubicBezTo>
                  <a:cubicBezTo>
                    <a:pt x="491732" y="347261"/>
                    <a:pt x="491090" y="348046"/>
                    <a:pt x="490304" y="348760"/>
                  </a:cubicBezTo>
                  <a:cubicBezTo>
                    <a:pt x="487449" y="351615"/>
                    <a:pt x="483452" y="353400"/>
                    <a:pt x="479098" y="353400"/>
                  </a:cubicBezTo>
                  <a:cubicBezTo>
                    <a:pt x="477956" y="353400"/>
                    <a:pt x="476885" y="353257"/>
                    <a:pt x="475886" y="353043"/>
                  </a:cubicBezTo>
                  <a:cubicBezTo>
                    <a:pt x="472816" y="352472"/>
                    <a:pt x="470033" y="350901"/>
                    <a:pt x="467891" y="348760"/>
                  </a:cubicBezTo>
                  <a:cubicBezTo>
                    <a:pt x="467177" y="348046"/>
                    <a:pt x="466535" y="347261"/>
                    <a:pt x="465964" y="346404"/>
                  </a:cubicBezTo>
                  <a:cubicBezTo>
                    <a:pt x="465393" y="345548"/>
                    <a:pt x="464965" y="344620"/>
                    <a:pt x="464536" y="343692"/>
                  </a:cubicBezTo>
                  <a:cubicBezTo>
                    <a:pt x="464108" y="342693"/>
                    <a:pt x="463823" y="341693"/>
                    <a:pt x="463608" y="340694"/>
                  </a:cubicBezTo>
                  <a:cubicBezTo>
                    <a:pt x="463466" y="339623"/>
                    <a:pt x="463323" y="338553"/>
                    <a:pt x="463323" y="337482"/>
                  </a:cubicBezTo>
                  <a:cubicBezTo>
                    <a:pt x="463323" y="336340"/>
                    <a:pt x="463394" y="335269"/>
                    <a:pt x="463608" y="334270"/>
                  </a:cubicBezTo>
                  <a:cubicBezTo>
                    <a:pt x="464037" y="332200"/>
                    <a:pt x="464822" y="330344"/>
                    <a:pt x="465964" y="328631"/>
                  </a:cubicBezTo>
                  <a:cubicBezTo>
                    <a:pt x="466535" y="327774"/>
                    <a:pt x="467177" y="326989"/>
                    <a:pt x="467891" y="326275"/>
                  </a:cubicBezTo>
                  <a:cubicBezTo>
                    <a:pt x="470033" y="324134"/>
                    <a:pt x="472816" y="322635"/>
                    <a:pt x="475886" y="321993"/>
                  </a:cubicBezTo>
                  <a:cubicBezTo>
                    <a:pt x="476956" y="321850"/>
                    <a:pt x="478027" y="321707"/>
                    <a:pt x="479098" y="321707"/>
                  </a:cubicBezTo>
                  <a:close/>
                  <a:moveTo>
                    <a:pt x="557687" y="320066"/>
                  </a:moveTo>
                  <a:cubicBezTo>
                    <a:pt x="567323" y="320066"/>
                    <a:pt x="575175" y="327918"/>
                    <a:pt x="575175" y="337554"/>
                  </a:cubicBezTo>
                  <a:cubicBezTo>
                    <a:pt x="575175" y="339981"/>
                    <a:pt x="574675" y="342336"/>
                    <a:pt x="573819" y="344406"/>
                  </a:cubicBezTo>
                  <a:cubicBezTo>
                    <a:pt x="572891" y="346476"/>
                    <a:pt x="571606" y="348404"/>
                    <a:pt x="570178" y="349974"/>
                  </a:cubicBezTo>
                  <a:cubicBezTo>
                    <a:pt x="566966" y="353115"/>
                    <a:pt x="562612" y="355113"/>
                    <a:pt x="557758" y="355113"/>
                  </a:cubicBezTo>
                  <a:cubicBezTo>
                    <a:pt x="552905" y="355113"/>
                    <a:pt x="548479" y="353115"/>
                    <a:pt x="545338" y="349974"/>
                  </a:cubicBezTo>
                  <a:cubicBezTo>
                    <a:pt x="543697" y="348404"/>
                    <a:pt x="542412" y="346476"/>
                    <a:pt x="541555" y="344406"/>
                  </a:cubicBezTo>
                  <a:cubicBezTo>
                    <a:pt x="540699" y="342265"/>
                    <a:pt x="540199" y="339981"/>
                    <a:pt x="540199" y="337554"/>
                  </a:cubicBezTo>
                  <a:cubicBezTo>
                    <a:pt x="540199" y="327918"/>
                    <a:pt x="548051" y="320066"/>
                    <a:pt x="557687" y="320066"/>
                  </a:cubicBezTo>
                  <a:close/>
                  <a:moveTo>
                    <a:pt x="714579" y="316140"/>
                  </a:moveTo>
                  <a:cubicBezTo>
                    <a:pt x="726428" y="316140"/>
                    <a:pt x="736064" y="325776"/>
                    <a:pt x="736064" y="337625"/>
                  </a:cubicBezTo>
                  <a:cubicBezTo>
                    <a:pt x="736064" y="340552"/>
                    <a:pt x="735422" y="343407"/>
                    <a:pt x="734351" y="345977"/>
                  </a:cubicBezTo>
                  <a:cubicBezTo>
                    <a:pt x="733281" y="348546"/>
                    <a:pt x="731710" y="350830"/>
                    <a:pt x="729854" y="352829"/>
                  </a:cubicBezTo>
                  <a:cubicBezTo>
                    <a:pt x="726000" y="356684"/>
                    <a:pt x="720575" y="359111"/>
                    <a:pt x="714651" y="359111"/>
                  </a:cubicBezTo>
                  <a:cubicBezTo>
                    <a:pt x="708726" y="359111"/>
                    <a:pt x="703373" y="356755"/>
                    <a:pt x="699447" y="352829"/>
                  </a:cubicBezTo>
                  <a:cubicBezTo>
                    <a:pt x="697448" y="350902"/>
                    <a:pt x="695878" y="348546"/>
                    <a:pt x="694807" y="345977"/>
                  </a:cubicBezTo>
                  <a:cubicBezTo>
                    <a:pt x="693665" y="343407"/>
                    <a:pt x="693094" y="340623"/>
                    <a:pt x="693094" y="337625"/>
                  </a:cubicBezTo>
                  <a:cubicBezTo>
                    <a:pt x="693094" y="325776"/>
                    <a:pt x="702730" y="316140"/>
                    <a:pt x="714579" y="316140"/>
                  </a:cubicBezTo>
                  <a:close/>
                  <a:moveTo>
                    <a:pt x="793025" y="313784"/>
                  </a:moveTo>
                  <a:cubicBezTo>
                    <a:pt x="797950" y="313784"/>
                    <a:pt x="802590" y="315283"/>
                    <a:pt x="806373" y="317853"/>
                  </a:cubicBezTo>
                  <a:cubicBezTo>
                    <a:pt x="812725" y="322135"/>
                    <a:pt x="816865" y="329416"/>
                    <a:pt x="816865" y="337625"/>
                  </a:cubicBezTo>
                  <a:cubicBezTo>
                    <a:pt x="816865" y="340908"/>
                    <a:pt x="816223" y="344049"/>
                    <a:pt x="815010" y="346904"/>
                  </a:cubicBezTo>
                  <a:cubicBezTo>
                    <a:pt x="813796" y="349759"/>
                    <a:pt x="812012" y="352329"/>
                    <a:pt x="809870" y="354470"/>
                  </a:cubicBezTo>
                  <a:cubicBezTo>
                    <a:pt x="808800" y="355541"/>
                    <a:pt x="807586" y="356469"/>
                    <a:pt x="806373" y="357397"/>
                  </a:cubicBezTo>
                  <a:cubicBezTo>
                    <a:pt x="802518" y="359967"/>
                    <a:pt x="797950" y="361466"/>
                    <a:pt x="793025" y="361466"/>
                  </a:cubicBezTo>
                  <a:cubicBezTo>
                    <a:pt x="791383" y="361466"/>
                    <a:pt x="789813" y="361251"/>
                    <a:pt x="788242" y="360966"/>
                  </a:cubicBezTo>
                  <a:cubicBezTo>
                    <a:pt x="783603" y="360038"/>
                    <a:pt x="779391" y="357682"/>
                    <a:pt x="776179" y="354470"/>
                  </a:cubicBezTo>
                  <a:cubicBezTo>
                    <a:pt x="773966" y="352329"/>
                    <a:pt x="772253" y="349759"/>
                    <a:pt x="771040" y="346904"/>
                  </a:cubicBezTo>
                  <a:cubicBezTo>
                    <a:pt x="769826" y="344049"/>
                    <a:pt x="769184" y="340908"/>
                    <a:pt x="769184" y="337625"/>
                  </a:cubicBezTo>
                  <a:cubicBezTo>
                    <a:pt x="769184" y="326133"/>
                    <a:pt x="777393" y="316496"/>
                    <a:pt x="788242" y="314284"/>
                  </a:cubicBezTo>
                  <a:cubicBezTo>
                    <a:pt x="789741" y="313927"/>
                    <a:pt x="791383" y="313784"/>
                    <a:pt x="793025" y="313784"/>
                  </a:cubicBezTo>
                  <a:close/>
                  <a:moveTo>
                    <a:pt x="47753" y="289372"/>
                  </a:moveTo>
                  <a:cubicBezTo>
                    <a:pt x="52749" y="289372"/>
                    <a:pt x="56747" y="293369"/>
                    <a:pt x="56747" y="298366"/>
                  </a:cubicBezTo>
                  <a:cubicBezTo>
                    <a:pt x="56747" y="303362"/>
                    <a:pt x="52749" y="307360"/>
                    <a:pt x="47753" y="307360"/>
                  </a:cubicBezTo>
                  <a:cubicBezTo>
                    <a:pt x="42756" y="307360"/>
                    <a:pt x="38759" y="303362"/>
                    <a:pt x="38759" y="298366"/>
                  </a:cubicBezTo>
                  <a:cubicBezTo>
                    <a:pt x="38759" y="293369"/>
                    <a:pt x="42756" y="289372"/>
                    <a:pt x="47753" y="289372"/>
                  </a:cubicBezTo>
                  <a:close/>
                  <a:moveTo>
                    <a:pt x="126198" y="288373"/>
                  </a:moveTo>
                  <a:cubicBezTo>
                    <a:pt x="131694" y="288373"/>
                    <a:pt x="136191" y="292870"/>
                    <a:pt x="136191" y="298366"/>
                  </a:cubicBezTo>
                  <a:cubicBezTo>
                    <a:pt x="136191" y="303862"/>
                    <a:pt x="131694" y="308359"/>
                    <a:pt x="126198" y="308359"/>
                  </a:cubicBezTo>
                  <a:cubicBezTo>
                    <a:pt x="120631" y="308359"/>
                    <a:pt x="116205" y="303862"/>
                    <a:pt x="116205" y="298366"/>
                  </a:cubicBezTo>
                  <a:cubicBezTo>
                    <a:pt x="116205" y="292799"/>
                    <a:pt x="120702" y="288373"/>
                    <a:pt x="126198" y="288373"/>
                  </a:cubicBezTo>
                  <a:close/>
                  <a:moveTo>
                    <a:pt x="283162" y="286160"/>
                  </a:moveTo>
                  <a:cubicBezTo>
                    <a:pt x="289872" y="286160"/>
                    <a:pt x="295368" y="291585"/>
                    <a:pt x="295368" y="298366"/>
                  </a:cubicBezTo>
                  <a:cubicBezTo>
                    <a:pt x="295368" y="305147"/>
                    <a:pt x="289872" y="310572"/>
                    <a:pt x="283162" y="310572"/>
                  </a:cubicBezTo>
                  <a:cubicBezTo>
                    <a:pt x="276452" y="310572"/>
                    <a:pt x="270956" y="305147"/>
                    <a:pt x="270956" y="298366"/>
                  </a:cubicBezTo>
                  <a:cubicBezTo>
                    <a:pt x="270956" y="291656"/>
                    <a:pt x="276381" y="286160"/>
                    <a:pt x="283162" y="286160"/>
                  </a:cubicBezTo>
                  <a:close/>
                  <a:moveTo>
                    <a:pt x="361536" y="284804"/>
                  </a:moveTo>
                  <a:cubicBezTo>
                    <a:pt x="369031" y="284804"/>
                    <a:pt x="375098" y="290871"/>
                    <a:pt x="375098" y="298366"/>
                  </a:cubicBezTo>
                  <a:cubicBezTo>
                    <a:pt x="375098" y="305861"/>
                    <a:pt x="369031" y="311928"/>
                    <a:pt x="361536" y="311928"/>
                  </a:cubicBezTo>
                  <a:cubicBezTo>
                    <a:pt x="354041" y="311928"/>
                    <a:pt x="347974" y="305861"/>
                    <a:pt x="347974" y="298366"/>
                  </a:cubicBezTo>
                  <a:cubicBezTo>
                    <a:pt x="347974" y="290871"/>
                    <a:pt x="354041" y="284804"/>
                    <a:pt x="361536" y="284804"/>
                  </a:cubicBezTo>
                  <a:close/>
                  <a:moveTo>
                    <a:pt x="518428" y="281735"/>
                  </a:moveTo>
                  <a:cubicBezTo>
                    <a:pt x="527636" y="281735"/>
                    <a:pt x="535060" y="289158"/>
                    <a:pt x="535060" y="298366"/>
                  </a:cubicBezTo>
                  <a:cubicBezTo>
                    <a:pt x="535060" y="307574"/>
                    <a:pt x="527636" y="314998"/>
                    <a:pt x="518428" y="314998"/>
                  </a:cubicBezTo>
                  <a:cubicBezTo>
                    <a:pt x="509220" y="314998"/>
                    <a:pt x="501797" y="307574"/>
                    <a:pt x="501797" y="298366"/>
                  </a:cubicBezTo>
                  <a:cubicBezTo>
                    <a:pt x="501797" y="289158"/>
                    <a:pt x="509220" y="281735"/>
                    <a:pt x="518428" y="281735"/>
                  </a:cubicBezTo>
                  <a:close/>
                  <a:moveTo>
                    <a:pt x="596946" y="279950"/>
                  </a:moveTo>
                  <a:cubicBezTo>
                    <a:pt x="607082" y="279950"/>
                    <a:pt x="615362" y="288159"/>
                    <a:pt x="615362" y="298366"/>
                  </a:cubicBezTo>
                  <a:cubicBezTo>
                    <a:pt x="615362" y="308573"/>
                    <a:pt x="607082" y="316782"/>
                    <a:pt x="596946" y="316782"/>
                  </a:cubicBezTo>
                  <a:cubicBezTo>
                    <a:pt x="586810" y="316782"/>
                    <a:pt x="578530" y="308573"/>
                    <a:pt x="578530" y="298366"/>
                  </a:cubicBezTo>
                  <a:cubicBezTo>
                    <a:pt x="578530" y="288230"/>
                    <a:pt x="586739" y="279950"/>
                    <a:pt x="596946" y="279950"/>
                  </a:cubicBezTo>
                  <a:close/>
                  <a:moveTo>
                    <a:pt x="753766" y="275739"/>
                  </a:moveTo>
                  <a:cubicBezTo>
                    <a:pt x="766258" y="275739"/>
                    <a:pt x="776394" y="285875"/>
                    <a:pt x="776394" y="298366"/>
                  </a:cubicBezTo>
                  <a:cubicBezTo>
                    <a:pt x="776394" y="310858"/>
                    <a:pt x="766258" y="320994"/>
                    <a:pt x="753766" y="320994"/>
                  </a:cubicBezTo>
                  <a:cubicBezTo>
                    <a:pt x="741275" y="320994"/>
                    <a:pt x="731139" y="310858"/>
                    <a:pt x="731139" y="298366"/>
                  </a:cubicBezTo>
                  <a:cubicBezTo>
                    <a:pt x="731139" y="285875"/>
                    <a:pt x="741275" y="275739"/>
                    <a:pt x="753766" y="275739"/>
                  </a:cubicBezTo>
                  <a:close/>
                  <a:moveTo>
                    <a:pt x="832283" y="273241"/>
                  </a:moveTo>
                  <a:cubicBezTo>
                    <a:pt x="846131" y="273241"/>
                    <a:pt x="857337" y="284519"/>
                    <a:pt x="857337" y="298367"/>
                  </a:cubicBezTo>
                  <a:cubicBezTo>
                    <a:pt x="857337" y="312214"/>
                    <a:pt x="846059" y="323421"/>
                    <a:pt x="832283" y="323421"/>
                  </a:cubicBezTo>
                  <a:cubicBezTo>
                    <a:pt x="818436" y="323421"/>
                    <a:pt x="807229" y="312214"/>
                    <a:pt x="807229" y="298367"/>
                  </a:cubicBezTo>
                  <a:cubicBezTo>
                    <a:pt x="807229" y="284448"/>
                    <a:pt x="818436" y="273241"/>
                    <a:pt x="832283" y="273241"/>
                  </a:cubicBezTo>
                  <a:close/>
                  <a:moveTo>
                    <a:pt x="86939" y="249685"/>
                  </a:moveTo>
                  <a:cubicBezTo>
                    <a:pt x="92222" y="249685"/>
                    <a:pt x="96433" y="253968"/>
                    <a:pt x="96433" y="259179"/>
                  </a:cubicBezTo>
                  <a:cubicBezTo>
                    <a:pt x="96433" y="264389"/>
                    <a:pt x="92222" y="268601"/>
                    <a:pt x="86939" y="268672"/>
                  </a:cubicBezTo>
                  <a:cubicBezTo>
                    <a:pt x="81657" y="268672"/>
                    <a:pt x="77446" y="264389"/>
                    <a:pt x="77446" y="259179"/>
                  </a:cubicBezTo>
                  <a:cubicBezTo>
                    <a:pt x="77446" y="253896"/>
                    <a:pt x="81729" y="249685"/>
                    <a:pt x="86939" y="249685"/>
                  </a:cubicBezTo>
                  <a:close/>
                  <a:moveTo>
                    <a:pt x="165457" y="248686"/>
                  </a:moveTo>
                  <a:cubicBezTo>
                    <a:pt x="169097" y="248686"/>
                    <a:pt x="172309" y="250542"/>
                    <a:pt x="174165" y="253326"/>
                  </a:cubicBezTo>
                  <a:cubicBezTo>
                    <a:pt x="175307" y="254967"/>
                    <a:pt x="175950" y="257037"/>
                    <a:pt x="175950" y="259179"/>
                  </a:cubicBezTo>
                  <a:cubicBezTo>
                    <a:pt x="175950" y="261320"/>
                    <a:pt x="175307" y="263390"/>
                    <a:pt x="174165" y="265032"/>
                  </a:cubicBezTo>
                  <a:cubicBezTo>
                    <a:pt x="172238" y="267816"/>
                    <a:pt x="169026" y="269672"/>
                    <a:pt x="165457" y="269814"/>
                  </a:cubicBezTo>
                  <a:cubicBezTo>
                    <a:pt x="164672" y="269814"/>
                    <a:pt x="164029" y="269743"/>
                    <a:pt x="163315" y="269600"/>
                  </a:cubicBezTo>
                  <a:cubicBezTo>
                    <a:pt x="161317" y="269172"/>
                    <a:pt x="159461" y="268173"/>
                    <a:pt x="158033" y="266745"/>
                  </a:cubicBezTo>
                  <a:cubicBezTo>
                    <a:pt x="157534" y="266245"/>
                    <a:pt x="157105" y="265746"/>
                    <a:pt x="156748" y="265175"/>
                  </a:cubicBezTo>
                  <a:cubicBezTo>
                    <a:pt x="156035" y="264033"/>
                    <a:pt x="155464" y="262748"/>
                    <a:pt x="155178" y="261392"/>
                  </a:cubicBezTo>
                  <a:cubicBezTo>
                    <a:pt x="155035" y="260678"/>
                    <a:pt x="154964" y="259964"/>
                    <a:pt x="154964" y="259250"/>
                  </a:cubicBezTo>
                  <a:cubicBezTo>
                    <a:pt x="154964" y="258465"/>
                    <a:pt x="155035" y="257823"/>
                    <a:pt x="155178" y="257109"/>
                  </a:cubicBezTo>
                  <a:cubicBezTo>
                    <a:pt x="155464" y="255681"/>
                    <a:pt x="155963" y="254468"/>
                    <a:pt x="156748" y="253326"/>
                  </a:cubicBezTo>
                  <a:cubicBezTo>
                    <a:pt x="157105" y="252755"/>
                    <a:pt x="157534" y="252255"/>
                    <a:pt x="158033" y="251755"/>
                  </a:cubicBezTo>
                  <a:cubicBezTo>
                    <a:pt x="159461" y="250328"/>
                    <a:pt x="161245" y="249328"/>
                    <a:pt x="163315" y="248900"/>
                  </a:cubicBezTo>
                  <a:cubicBezTo>
                    <a:pt x="164029" y="248757"/>
                    <a:pt x="164743" y="248686"/>
                    <a:pt x="165457" y="248686"/>
                  </a:cubicBezTo>
                  <a:close/>
                  <a:moveTo>
                    <a:pt x="322349" y="246259"/>
                  </a:moveTo>
                  <a:cubicBezTo>
                    <a:pt x="324990" y="246259"/>
                    <a:pt x="327489" y="247116"/>
                    <a:pt x="329559" y="248472"/>
                  </a:cubicBezTo>
                  <a:cubicBezTo>
                    <a:pt x="332913" y="250827"/>
                    <a:pt x="335198" y="254753"/>
                    <a:pt x="335198" y="259179"/>
                  </a:cubicBezTo>
                  <a:cubicBezTo>
                    <a:pt x="335198" y="263604"/>
                    <a:pt x="332985" y="267530"/>
                    <a:pt x="329559" y="269886"/>
                  </a:cubicBezTo>
                  <a:cubicBezTo>
                    <a:pt x="327489" y="271313"/>
                    <a:pt x="324990" y="272098"/>
                    <a:pt x="322349" y="272098"/>
                  </a:cubicBezTo>
                  <a:cubicBezTo>
                    <a:pt x="321493" y="272098"/>
                    <a:pt x="320636" y="271956"/>
                    <a:pt x="319780" y="271813"/>
                  </a:cubicBezTo>
                  <a:cubicBezTo>
                    <a:pt x="313927" y="270599"/>
                    <a:pt x="309501" y="265389"/>
                    <a:pt x="309501" y="259179"/>
                  </a:cubicBezTo>
                  <a:cubicBezTo>
                    <a:pt x="309501" y="252969"/>
                    <a:pt x="313927" y="247758"/>
                    <a:pt x="319780" y="246545"/>
                  </a:cubicBezTo>
                  <a:cubicBezTo>
                    <a:pt x="320565" y="246330"/>
                    <a:pt x="321493" y="246259"/>
                    <a:pt x="322349" y="246259"/>
                  </a:cubicBezTo>
                  <a:close/>
                  <a:moveTo>
                    <a:pt x="400795" y="244903"/>
                  </a:moveTo>
                  <a:cubicBezTo>
                    <a:pt x="408718" y="244903"/>
                    <a:pt x="415071" y="251327"/>
                    <a:pt x="415071" y="259179"/>
                  </a:cubicBezTo>
                  <a:cubicBezTo>
                    <a:pt x="415071" y="267031"/>
                    <a:pt x="408647" y="273455"/>
                    <a:pt x="400795" y="273455"/>
                  </a:cubicBezTo>
                  <a:cubicBezTo>
                    <a:pt x="392943" y="273455"/>
                    <a:pt x="386519" y="267031"/>
                    <a:pt x="386519" y="259179"/>
                  </a:cubicBezTo>
                  <a:cubicBezTo>
                    <a:pt x="386519" y="251256"/>
                    <a:pt x="392943" y="244903"/>
                    <a:pt x="400795" y="244903"/>
                  </a:cubicBezTo>
                  <a:close/>
                  <a:moveTo>
                    <a:pt x="557687" y="241691"/>
                  </a:moveTo>
                  <a:cubicBezTo>
                    <a:pt x="567323" y="241691"/>
                    <a:pt x="575175" y="249543"/>
                    <a:pt x="575175" y="259179"/>
                  </a:cubicBezTo>
                  <a:cubicBezTo>
                    <a:pt x="575175" y="268815"/>
                    <a:pt x="567323" y="276667"/>
                    <a:pt x="557687" y="276667"/>
                  </a:cubicBezTo>
                  <a:cubicBezTo>
                    <a:pt x="548051" y="276667"/>
                    <a:pt x="540199" y="268815"/>
                    <a:pt x="540199" y="259179"/>
                  </a:cubicBezTo>
                  <a:cubicBezTo>
                    <a:pt x="540199" y="249543"/>
                    <a:pt x="548051" y="241691"/>
                    <a:pt x="557687" y="241691"/>
                  </a:cubicBezTo>
                  <a:close/>
                  <a:moveTo>
                    <a:pt x="636061" y="239764"/>
                  </a:moveTo>
                  <a:cubicBezTo>
                    <a:pt x="642771" y="239764"/>
                    <a:pt x="648695" y="243190"/>
                    <a:pt x="652193" y="248330"/>
                  </a:cubicBezTo>
                  <a:cubicBezTo>
                    <a:pt x="654263" y="251399"/>
                    <a:pt x="655476" y="255182"/>
                    <a:pt x="655476" y="259179"/>
                  </a:cubicBezTo>
                  <a:cubicBezTo>
                    <a:pt x="655476" y="263177"/>
                    <a:pt x="654263" y="266960"/>
                    <a:pt x="652193" y="270029"/>
                  </a:cubicBezTo>
                  <a:cubicBezTo>
                    <a:pt x="648695" y="275168"/>
                    <a:pt x="642842" y="278594"/>
                    <a:pt x="636061" y="278594"/>
                  </a:cubicBezTo>
                  <a:cubicBezTo>
                    <a:pt x="634705" y="278594"/>
                    <a:pt x="633420" y="278452"/>
                    <a:pt x="632135" y="278166"/>
                  </a:cubicBezTo>
                  <a:cubicBezTo>
                    <a:pt x="628352" y="277381"/>
                    <a:pt x="624997" y="275525"/>
                    <a:pt x="622356" y="272884"/>
                  </a:cubicBezTo>
                  <a:cubicBezTo>
                    <a:pt x="621500" y="272028"/>
                    <a:pt x="620715" y="271028"/>
                    <a:pt x="620001" y="270029"/>
                  </a:cubicBezTo>
                  <a:cubicBezTo>
                    <a:pt x="618573" y="267959"/>
                    <a:pt x="617574" y="265603"/>
                    <a:pt x="617074" y="263105"/>
                  </a:cubicBezTo>
                  <a:cubicBezTo>
                    <a:pt x="616789" y="261820"/>
                    <a:pt x="616646" y="260535"/>
                    <a:pt x="616646" y="259179"/>
                  </a:cubicBezTo>
                  <a:cubicBezTo>
                    <a:pt x="616646" y="257823"/>
                    <a:pt x="616789" y="256538"/>
                    <a:pt x="617074" y="255253"/>
                  </a:cubicBezTo>
                  <a:cubicBezTo>
                    <a:pt x="617574" y="252755"/>
                    <a:pt x="618573" y="250400"/>
                    <a:pt x="620001" y="248330"/>
                  </a:cubicBezTo>
                  <a:cubicBezTo>
                    <a:pt x="620715" y="247330"/>
                    <a:pt x="621500" y="246331"/>
                    <a:pt x="622356" y="245474"/>
                  </a:cubicBezTo>
                  <a:cubicBezTo>
                    <a:pt x="624926" y="242833"/>
                    <a:pt x="628352" y="240977"/>
                    <a:pt x="632135" y="240192"/>
                  </a:cubicBezTo>
                  <a:cubicBezTo>
                    <a:pt x="633420" y="239907"/>
                    <a:pt x="634705" y="239764"/>
                    <a:pt x="636061" y="239764"/>
                  </a:cubicBezTo>
                  <a:close/>
                  <a:moveTo>
                    <a:pt x="793025" y="235338"/>
                  </a:moveTo>
                  <a:cubicBezTo>
                    <a:pt x="797950" y="235338"/>
                    <a:pt x="802590" y="236837"/>
                    <a:pt x="806373" y="239407"/>
                  </a:cubicBezTo>
                  <a:cubicBezTo>
                    <a:pt x="812725" y="243689"/>
                    <a:pt x="816865" y="250970"/>
                    <a:pt x="816865" y="259179"/>
                  </a:cubicBezTo>
                  <a:cubicBezTo>
                    <a:pt x="816865" y="267387"/>
                    <a:pt x="812654" y="274597"/>
                    <a:pt x="806373" y="278951"/>
                  </a:cubicBezTo>
                  <a:cubicBezTo>
                    <a:pt x="802518" y="281521"/>
                    <a:pt x="797950" y="283020"/>
                    <a:pt x="793025" y="283020"/>
                  </a:cubicBezTo>
                  <a:cubicBezTo>
                    <a:pt x="791383" y="283020"/>
                    <a:pt x="789813" y="282805"/>
                    <a:pt x="788242" y="282520"/>
                  </a:cubicBezTo>
                  <a:cubicBezTo>
                    <a:pt x="777321" y="280307"/>
                    <a:pt x="769184" y="270671"/>
                    <a:pt x="769184" y="259179"/>
                  </a:cubicBezTo>
                  <a:cubicBezTo>
                    <a:pt x="769184" y="247687"/>
                    <a:pt x="777393" y="238050"/>
                    <a:pt x="788242" y="235838"/>
                  </a:cubicBezTo>
                  <a:cubicBezTo>
                    <a:pt x="789741" y="235481"/>
                    <a:pt x="791383" y="235338"/>
                    <a:pt x="793025" y="235338"/>
                  </a:cubicBezTo>
                  <a:close/>
                  <a:moveTo>
                    <a:pt x="871470" y="232768"/>
                  </a:moveTo>
                  <a:cubicBezTo>
                    <a:pt x="886032" y="232768"/>
                    <a:pt x="897881" y="244617"/>
                    <a:pt x="897881" y="259178"/>
                  </a:cubicBezTo>
                  <a:cubicBezTo>
                    <a:pt x="897881" y="273740"/>
                    <a:pt x="886032" y="285589"/>
                    <a:pt x="871470" y="285589"/>
                  </a:cubicBezTo>
                  <a:cubicBezTo>
                    <a:pt x="856909" y="285589"/>
                    <a:pt x="845060" y="273740"/>
                    <a:pt x="845060" y="259178"/>
                  </a:cubicBezTo>
                  <a:cubicBezTo>
                    <a:pt x="845060" y="244617"/>
                    <a:pt x="856909" y="232768"/>
                    <a:pt x="871470" y="232768"/>
                  </a:cubicBezTo>
                  <a:close/>
                  <a:moveTo>
                    <a:pt x="126198" y="209927"/>
                  </a:moveTo>
                  <a:cubicBezTo>
                    <a:pt x="131694" y="209927"/>
                    <a:pt x="136191" y="214424"/>
                    <a:pt x="136191" y="219920"/>
                  </a:cubicBezTo>
                  <a:cubicBezTo>
                    <a:pt x="136191" y="225416"/>
                    <a:pt x="131694" y="229913"/>
                    <a:pt x="126198" y="229913"/>
                  </a:cubicBezTo>
                  <a:cubicBezTo>
                    <a:pt x="120631" y="229913"/>
                    <a:pt x="116205" y="225416"/>
                    <a:pt x="116205" y="219920"/>
                  </a:cubicBezTo>
                  <a:cubicBezTo>
                    <a:pt x="116205" y="214353"/>
                    <a:pt x="120702" y="209927"/>
                    <a:pt x="126198" y="209927"/>
                  </a:cubicBezTo>
                  <a:close/>
                  <a:moveTo>
                    <a:pt x="204644" y="208856"/>
                  </a:moveTo>
                  <a:cubicBezTo>
                    <a:pt x="210782" y="208856"/>
                    <a:pt x="215708" y="213853"/>
                    <a:pt x="215708" y="219920"/>
                  </a:cubicBezTo>
                  <a:cubicBezTo>
                    <a:pt x="215708" y="226058"/>
                    <a:pt x="210782" y="230984"/>
                    <a:pt x="204644" y="230984"/>
                  </a:cubicBezTo>
                  <a:cubicBezTo>
                    <a:pt x="198505" y="230984"/>
                    <a:pt x="193580" y="225987"/>
                    <a:pt x="193580" y="219920"/>
                  </a:cubicBezTo>
                  <a:cubicBezTo>
                    <a:pt x="193580" y="213781"/>
                    <a:pt x="198577" y="208856"/>
                    <a:pt x="204644" y="208856"/>
                  </a:cubicBezTo>
                  <a:close/>
                  <a:moveTo>
                    <a:pt x="361536" y="206358"/>
                  </a:moveTo>
                  <a:cubicBezTo>
                    <a:pt x="369031" y="206358"/>
                    <a:pt x="375098" y="212425"/>
                    <a:pt x="375098" y="219920"/>
                  </a:cubicBezTo>
                  <a:cubicBezTo>
                    <a:pt x="375098" y="227415"/>
                    <a:pt x="369031" y="233482"/>
                    <a:pt x="361536" y="233482"/>
                  </a:cubicBezTo>
                  <a:cubicBezTo>
                    <a:pt x="354041" y="233482"/>
                    <a:pt x="347974" y="227415"/>
                    <a:pt x="347974" y="219920"/>
                  </a:cubicBezTo>
                  <a:cubicBezTo>
                    <a:pt x="347974" y="212425"/>
                    <a:pt x="354041" y="206358"/>
                    <a:pt x="361536" y="206358"/>
                  </a:cubicBezTo>
                  <a:close/>
                  <a:moveTo>
                    <a:pt x="440054" y="204930"/>
                  </a:moveTo>
                  <a:cubicBezTo>
                    <a:pt x="448334" y="204930"/>
                    <a:pt x="455043" y="211640"/>
                    <a:pt x="455043" y="219920"/>
                  </a:cubicBezTo>
                  <a:cubicBezTo>
                    <a:pt x="455043" y="228200"/>
                    <a:pt x="448262" y="234981"/>
                    <a:pt x="440054" y="234909"/>
                  </a:cubicBezTo>
                  <a:cubicBezTo>
                    <a:pt x="431774" y="234909"/>
                    <a:pt x="425064" y="228200"/>
                    <a:pt x="425064" y="219920"/>
                  </a:cubicBezTo>
                  <a:cubicBezTo>
                    <a:pt x="425064" y="211640"/>
                    <a:pt x="431774" y="204930"/>
                    <a:pt x="440054" y="204930"/>
                  </a:cubicBezTo>
                  <a:close/>
                  <a:moveTo>
                    <a:pt x="596946" y="201504"/>
                  </a:moveTo>
                  <a:cubicBezTo>
                    <a:pt x="607082" y="201504"/>
                    <a:pt x="615362" y="209713"/>
                    <a:pt x="615362" y="219920"/>
                  </a:cubicBezTo>
                  <a:cubicBezTo>
                    <a:pt x="615362" y="230127"/>
                    <a:pt x="607082" y="238407"/>
                    <a:pt x="596946" y="238336"/>
                  </a:cubicBezTo>
                  <a:cubicBezTo>
                    <a:pt x="586810" y="238336"/>
                    <a:pt x="578530" y="230127"/>
                    <a:pt x="578530" y="219920"/>
                  </a:cubicBezTo>
                  <a:cubicBezTo>
                    <a:pt x="578530" y="209784"/>
                    <a:pt x="586739" y="201504"/>
                    <a:pt x="596946" y="201504"/>
                  </a:cubicBezTo>
                  <a:close/>
                  <a:moveTo>
                    <a:pt x="675321" y="199506"/>
                  </a:moveTo>
                  <a:cubicBezTo>
                    <a:pt x="686598" y="199506"/>
                    <a:pt x="695735" y="208643"/>
                    <a:pt x="695735" y="219921"/>
                  </a:cubicBezTo>
                  <a:cubicBezTo>
                    <a:pt x="695735" y="231199"/>
                    <a:pt x="686598" y="240407"/>
                    <a:pt x="675321" y="240335"/>
                  </a:cubicBezTo>
                  <a:cubicBezTo>
                    <a:pt x="664043" y="240335"/>
                    <a:pt x="654906" y="231199"/>
                    <a:pt x="654906" y="219921"/>
                  </a:cubicBezTo>
                  <a:cubicBezTo>
                    <a:pt x="654906" y="208643"/>
                    <a:pt x="664043" y="199506"/>
                    <a:pt x="675321" y="199506"/>
                  </a:cubicBezTo>
                  <a:close/>
                  <a:moveTo>
                    <a:pt x="832283" y="194866"/>
                  </a:moveTo>
                  <a:cubicBezTo>
                    <a:pt x="846131" y="194866"/>
                    <a:pt x="857337" y="206073"/>
                    <a:pt x="857337" y="219920"/>
                  </a:cubicBezTo>
                  <a:cubicBezTo>
                    <a:pt x="857337" y="233768"/>
                    <a:pt x="846059" y="245046"/>
                    <a:pt x="832283" y="245046"/>
                  </a:cubicBezTo>
                  <a:cubicBezTo>
                    <a:pt x="818436" y="245046"/>
                    <a:pt x="807229" y="233768"/>
                    <a:pt x="807229" y="219920"/>
                  </a:cubicBezTo>
                  <a:cubicBezTo>
                    <a:pt x="807229" y="206073"/>
                    <a:pt x="818436" y="194866"/>
                    <a:pt x="832283" y="194866"/>
                  </a:cubicBezTo>
                  <a:close/>
                  <a:moveTo>
                    <a:pt x="165529" y="170240"/>
                  </a:moveTo>
                  <a:cubicBezTo>
                    <a:pt x="169169" y="170240"/>
                    <a:pt x="172381" y="172096"/>
                    <a:pt x="174237" y="174880"/>
                  </a:cubicBezTo>
                  <a:cubicBezTo>
                    <a:pt x="175379" y="176521"/>
                    <a:pt x="176022" y="178591"/>
                    <a:pt x="176022" y="180733"/>
                  </a:cubicBezTo>
                  <a:cubicBezTo>
                    <a:pt x="176022" y="182160"/>
                    <a:pt x="175665" y="183517"/>
                    <a:pt x="175165" y="184801"/>
                  </a:cubicBezTo>
                  <a:cubicBezTo>
                    <a:pt x="174879" y="185444"/>
                    <a:pt x="174523" y="186015"/>
                    <a:pt x="174166" y="186586"/>
                  </a:cubicBezTo>
                  <a:cubicBezTo>
                    <a:pt x="173737" y="187157"/>
                    <a:pt x="173309" y="187657"/>
                    <a:pt x="173024" y="188299"/>
                  </a:cubicBezTo>
                  <a:cubicBezTo>
                    <a:pt x="171096" y="190226"/>
                    <a:pt x="168527" y="191368"/>
                    <a:pt x="165600" y="191368"/>
                  </a:cubicBezTo>
                  <a:cubicBezTo>
                    <a:pt x="164815" y="191368"/>
                    <a:pt x="164173" y="191297"/>
                    <a:pt x="163459" y="191154"/>
                  </a:cubicBezTo>
                  <a:cubicBezTo>
                    <a:pt x="161460" y="190726"/>
                    <a:pt x="159604" y="189727"/>
                    <a:pt x="158177" y="188299"/>
                  </a:cubicBezTo>
                  <a:cubicBezTo>
                    <a:pt x="157677" y="187799"/>
                    <a:pt x="157249" y="187300"/>
                    <a:pt x="156892" y="186729"/>
                  </a:cubicBezTo>
                  <a:cubicBezTo>
                    <a:pt x="156464" y="186158"/>
                    <a:pt x="156178" y="185587"/>
                    <a:pt x="155893" y="184944"/>
                  </a:cubicBezTo>
                  <a:cubicBezTo>
                    <a:pt x="155607" y="184302"/>
                    <a:pt x="155393" y="183659"/>
                    <a:pt x="155250" y="182946"/>
                  </a:cubicBezTo>
                  <a:cubicBezTo>
                    <a:pt x="155107" y="182232"/>
                    <a:pt x="155036" y="181518"/>
                    <a:pt x="155036" y="180804"/>
                  </a:cubicBezTo>
                  <a:cubicBezTo>
                    <a:pt x="155036" y="180019"/>
                    <a:pt x="155107" y="179377"/>
                    <a:pt x="155250" y="178663"/>
                  </a:cubicBezTo>
                  <a:cubicBezTo>
                    <a:pt x="155536" y="177235"/>
                    <a:pt x="156035" y="176022"/>
                    <a:pt x="156820" y="174880"/>
                  </a:cubicBezTo>
                  <a:cubicBezTo>
                    <a:pt x="157177" y="174309"/>
                    <a:pt x="157606" y="173809"/>
                    <a:pt x="158105" y="173309"/>
                  </a:cubicBezTo>
                  <a:cubicBezTo>
                    <a:pt x="159533" y="171882"/>
                    <a:pt x="161317" y="170882"/>
                    <a:pt x="163387" y="170454"/>
                  </a:cubicBezTo>
                  <a:cubicBezTo>
                    <a:pt x="164101" y="170311"/>
                    <a:pt x="164815" y="170240"/>
                    <a:pt x="165529" y="170240"/>
                  </a:cubicBezTo>
                  <a:close/>
                  <a:moveTo>
                    <a:pt x="243903" y="169098"/>
                  </a:moveTo>
                  <a:cubicBezTo>
                    <a:pt x="250327" y="169098"/>
                    <a:pt x="255538" y="174309"/>
                    <a:pt x="255538" y="180733"/>
                  </a:cubicBezTo>
                  <a:cubicBezTo>
                    <a:pt x="255538" y="182303"/>
                    <a:pt x="255181" y="183874"/>
                    <a:pt x="254610" y="185230"/>
                  </a:cubicBezTo>
                  <a:cubicBezTo>
                    <a:pt x="253967" y="186657"/>
                    <a:pt x="253182" y="187871"/>
                    <a:pt x="252111" y="188942"/>
                  </a:cubicBezTo>
                  <a:cubicBezTo>
                    <a:pt x="250041" y="191083"/>
                    <a:pt x="247115" y="192368"/>
                    <a:pt x="243903" y="192368"/>
                  </a:cubicBezTo>
                  <a:cubicBezTo>
                    <a:pt x="240691" y="192368"/>
                    <a:pt x="237764" y="191012"/>
                    <a:pt x="235694" y="188942"/>
                  </a:cubicBezTo>
                  <a:cubicBezTo>
                    <a:pt x="234624" y="187871"/>
                    <a:pt x="233767" y="186586"/>
                    <a:pt x="233196" y="185230"/>
                  </a:cubicBezTo>
                  <a:cubicBezTo>
                    <a:pt x="232625" y="183874"/>
                    <a:pt x="232268" y="182303"/>
                    <a:pt x="232268" y="180733"/>
                  </a:cubicBezTo>
                  <a:cubicBezTo>
                    <a:pt x="232268" y="174309"/>
                    <a:pt x="237479" y="169098"/>
                    <a:pt x="243903" y="169098"/>
                  </a:cubicBezTo>
                  <a:close/>
                  <a:moveTo>
                    <a:pt x="400795" y="166385"/>
                  </a:moveTo>
                  <a:cubicBezTo>
                    <a:pt x="408718" y="166385"/>
                    <a:pt x="415071" y="172809"/>
                    <a:pt x="415071" y="180661"/>
                  </a:cubicBezTo>
                  <a:cubicBezTo>
                    <a:pt x="415071" y="182660"/>
                    <a:pt x="414642" y="184515"/>
                    <a:pt x="413929" y="186229"/>
                  </a:cubicBezTo>
                  <a:cubicBezTo>
                    <a:pt x="413215" y="187942"/>
                    <a:pt x="412144" y="189512"/>
                    <a:pt x="410859" y="190797"/>
                  </a:cubicBezTo>
                  <a:cubicBezTo>
                    <a:pt x="408290" y="193438"/>
                    <a:pt x="404721" y="195008"/>
                    <a:pt x="400795" y="195008"/>
                  </a:cubicBezTo>
                  <a:cubicBezTo>
                    <a:pt x="396869" y="195008"/>
                    <a:pt x="393300" y="193366"/>
                    <a:pt x="390730" y="190797"/>
                  </a:cubicBezTo>
                  <a:cubicBezTo>
                    <a:pt x="389446" y="189441"/>
                    <a:pt x="388375" y="187942"/>
                    <a:pt x="387661" y="186229"/>
                  </a:cubicBezTo>
                  <a:cubicBezTo>
                    <a:pt x="386947" y="184515"/>
                    <a:pt x="386519" y="182660"/>
                    <a:pt x="386519" y="180661"/>
                  </a:cubicBezTo>
                  <a:cubicBezTo>
                    <a:pt x="386519" y="172738"/>
                    <a:pt x="392943" y="166385"/>
                    <a:pt x="400795" y="166385"/>
                  </a:cubicBezTo>
                  <a:close/>
                  <a:moveTo>
                    <a:pt x="479098" y="164815"/>
                  </a:moveTo>
                  <a:cubicBezTo>
                    <a:pt x="484594" y="164815"/>
                    <a:pt x="489376" y="167599"/>
                    <a:pt x="492232" y="171810"/>
                  </a:cubicBezTo>
                  <a:cubicBezTo>
                    <a:pt x="493945" y="174380"/>
                    <a:pt x="494944" y="177378"/>
                    <a:pt x="494944" y="180661"/>
                  </a:cubicBezTo>
                  <a:cubicBezTo>
                    <a:pt x="494944" y="182803"/>
                    <a:pt x="494516" y="184873"/>
                    <a:pt x="493731" y="186800"/>
                  </a:cubicBezTo>
                  <a:cubicBezTo>
                    <a:pt x="493374" y="187799"/>
                    <a:pt x="492874" y="188656"/>
                    <a:pt x="492303" y="189512"/>
                  </a:cubicBezTo>
                  <a:cubicBezTo>
                    <a:pt x="491732" y="190369"/>
                    <a:pt x="491090" y="191154"/>
                    <a:pt x="490304" y="191939"/>
                  </a:cubicBezTo>
                  <a:cubicBezTo>
                    <a:pt x="487449" y="194794"/>
                    <a:pt x="483452" y="196579"/>
                    <a:pt x="479098" y="196579"/>
                  </a:cubicBezTo>
                  <a:cubicBezTo>
                    <a:pt x="477956" y="196579"/>
                    <a:pt x="476885" y="196436"/>
                    <a:pt x="475886" y="196222"/>
                  </a:cubicBezTo>
                  <a:cubicBezTo>
                    <a:pt x="472816" y="195651"/>
                    <a:pt x="470033" y="194081"/>
                    <a:pt x="467891" y="191939"/>
                  </a:cubicBezTo>
                  <a:cubicBezTo>
                    <a:pt x="467177" y="191225"/>
                    <a:pt x="466535" y="190440"/>
                    <a:pt x="465964" y="189584"/>
                  </a:cubicBezTo>
                  <a:cubicBezTo>
                    <a:pt x="465393" y="188727"/>
                    <a:pt x="464965" y="187799"/>
                    <a:pt x="464536" y="186871"/>
                  </a:cubicBezTo>
                  <a:cubicBezTo>
                    <a:pt x="464108" y="185872"/>
                    <a:pt x="463823" y="184873"/>
                    <a:pt x="463608" y="183873"/>
                  </a:cubicBezTo>
                  <a:cubicBezTo>
                    <a:pt x="463466" y="182803"/>
                    <a:pt x="463323" y="181732"/>
                    <a:pt x="463323" y="180661"/>
                  </a:cubicBezTo>
                  <a:cubicBezTo>
                    <a:pt x="463323" y="179519"/>
                    <a:pt x="463394" y="178449"/>
                    <a:pt x="463608" y="177449"/>
                  </a:cubicBezTo>
                  <a:cubicBezTo>
                    <a:pt x="464037" y="175379"/>
                    <a:pt x="464822" y="173523"/>
                    <a:pt x="465964" y="171810"/>
                  </a:cubicBezTo>
                  <a:cubicBezTo>
                    <a:pt x="466535" y="170954"/>
                    <a:pt x="467177" y="170168"/>
                    <a:pt x="467891" y="169455"/>
                  </a:cubicBezTo>
                  <a:cubicBezTo>
                    <a:pt x="470033" y="167313"/>
                    <a:pt x="472816" y="165814"/>
                    <a:pt x="475886" y="165172"/>
                  </a:cubicBezTo>
                  <a:cubicBezTo>
                    <a:pt x="476956" y="164958"/>
                    <a:pt x="478027" y="164815"/>
                    <a:pt x="479098" y="164815"/>
                  </a:cubicBezTo>
                  <a:close/>
                  <a:moveTo>
                    <a:pt x="636061" y="161317"/>
                  </a:moveTo>
                  <a:cubicBezTo>
                    <a:pt x="642771" y="161317"/>
                    <a:pt x="648695" y="164743"/>
                    <a:pt x="652193" y="169883"/>
                  </a:cubicBezTo>
                  <a:cubicBezTo>
                    <a:pt x="654263" y="172952"/>
                    <a:pt x="655476" y="176735"/>
                    <a:pt x="655476" y="180732"/>
                  </a:cubicBezTo>
                  <a:cubicBezTo>
                    <a:pt x="655476" y="183445"/>
                    <a:pt x="654977" y="185943"/>
                    <a:pt x="653977" y="188298"/>
                  </a:cubicBezTo>
                  <a:cubicBezTo>
                    <a:pt x="653478" y="189441"/>
                    <a:pt x="652907" y="190583"/>
                    <a:pt x="652193" y="191582"/>
                  </a:cubicBezTo>
                  <a:cubicBezTo>
                    <a:pt x="651479" y="192581"/>
                    <a:pt x="650694" y="193581"/>
                    <a:pt x="649766" y="194437"/>
                  </a:cubicBezTo>
                  <a:cubicBezTo>
                    <a:pt x="646268" y="198006"/>
                    <a:pt x="641415" y="200148"/>
                    <a:pt x="636061" y="200148"/>
                  </a:cubicBezTo>
                  <a:cubicBezTo>
                    <a:pt x="634705" y="200148"/>
                    <a:pt x="633420" y="200005"/>
                    <a:pt x="632135" y="199719"/>
                  </a:cubicBezTo>
                  <a:cubicBezTo>
                    <a:pt x="628352" y="198934"/>
                    <a:pt x="624997" y="197078"/>
                    <a:pt x="622356" y="194437"/>
                  </a:cubicBezTo>
                  <a:cubicBezTo>
                    <a:pt x="621500" y="193581"/>
                    <a:pt x="620715" y="192581"/>
                    <a:pt x="620001" y="191582"/>
                  </a:cubicBezTo>
                  <a:cubicBezTo>
                    <a:pt x="619287" y="190583"/>
                    <a:pt x="618716" y="189441"/>
                    <a:pt x="618216" y="188298"/>
                  </a:cubicBezTo>
                  <a:cubicBezTo>
                    <a:pt x="617717" y="187156"/>
                    <a:pt x="617360" y="185943"/>
                    <a:pt x="617074" y="184658"/>
                  </a:cubicBezTo>
                  <a:cubicBezTo>
                    <a:pt x="616789" y="183373"/>
                    <a:pt x="616646" y="182088"/>
                    <a:pt x="616646" y="180732"/>
                  </a:cubicBezTo>
                  <a:cubicBezTo>
                    <a:pt x="616646" y="179376"/>
                    <a:pt x="616789" y="178091"/>
                    <a:pt x="617074" y="176806"/>
                  </a:cubicBezTo>
                  <a:cubicBezTo>
                    <a:pt x="617574" y="174308"/>
                    <a:pt x="618573" y="171953"/>
                    <a:pt x="620001" y="169883"/>
                  </a:cubicBezTo>
                  <a:cubicBezTo>
                    <a:pt x="620715" y="168883"/>
                    <a:pt x="621500" y="167884"/>
                    <a:pt x="622356" y="167027"/>
                  </a:cubicBezTo>
                  <a:cubicBezTo>
                    <a:pt x="624926" y="164386"/>
                    <a:pt x="628352" y="162530"/>
                    <a:pt x="632135" y="161745"/>
                  </a:cubicBezTo>
                  <a:cubicBezTo>
                    <a:pt x="633420" y="161460"/>
                    <a:pt x="634705" y="161317"/>
                    <a:pt x="636061" y="161317"/>
                  </a:cubicBezTo>
                  <a:close/>
                  <a:moveTo>
                    <a:pt x="714579" y="159247"/>
                  </a:moveTo>
                  <a:cubicBezTo>
                    <a:pt x="726428" y="159247"/>
                    <a:pt x="736064" y="168883"/>
                    <a:pt x="736064" y="180732"/>
                  </a:cubicBezTo>
                  <a:cubicBezTo>
                    <a:pt x="736064" y="183659"/>
                    <a:pt x="735422" y="186514"/>
                    <a:pt x="734351" y="189084"/>
                  </a:cubicBezTo>
                  <a:cubicBezTo>
                    <a:pt x="733281" y="191653"/>
                    <a:pt x="731710" y="193937"/>
                    <a:pt x="729854" y="195936"/>
                  </a:cubicBezTo>
                  <a:cubicBezTo>
                    <a:pt x="726000" y="199791"/>
                    <a:pt x="720575" y="202218"/>
                    <a:pt x="714651" y="202218"/>
                  </a:cubicBezTo>
                  <a:cubicBezTo>
                    <a:pt x="708726" y="202218"/>
                    <a:pt x="703373" y="199862"/>
                    <a:pt x="699447" y="195936"/>
                  </a:cubicBezTo>
                  <a:cubicBezTo>
                    <a:pt x="697448" y="194009"/>
                    <a:pt x="695878" y="191653"/>
                    <a:pt x="694807" y="189084"/>
                  </a:cubicBezTo>
                  <a:cubicBezTo>
                    <a:pt x="693665" y="186514"/>
                    <a:pt x="693094" y="183730"/>
                    <a:pt x="693094" y="180732"/>
                  </a:cubicBezTo>
                  <a:cubicBezTo>
                    <a:pt x="693094" y="168883"/>
                    <a:pt x="702730" y="159247"/>
                    <a:pt x="714579" y="159247"/>
                  </a:cubicBezTo>
                  <a:close/>
                  <a:moveTo>
                    <a:pt x="871470" y="154322"/>
                  </a:moveTo>
                  <a:cubicBezTo>
                    <a:pt x="886032" y="154322"/>
                    <a:pt x="897881" y="166171"/>
                    <a:pt x="897881" y="180732"/>
                  </a:cubicBezTo>
                  <a:cubicBezTo>
                    <a:pt x="897881" y="184373"/>
                    <a:pt x="897167" y="187870"/>
                    <a:pt x="895811" y="191011"/>
                  </a:cubicBezTo>
                  <a:cubicBezTo>
                    <a:pt x="894455" y="194152"/>
                    <a:pt x="892527" y="197007"/>
                    <a:pt x="890172" y="199434"/>
                  </a:cubicBezTo>
                  <a:cubicBezTo>
                    <a:pt x="885389" y="204216"/>
                    <a:pt x="878751" y="207143"/>
                    <a:pt x="871470" y="207143"/>
                  </a:cubicBezTo>
                  <a:cubicBezTo>
                    <a:pt x="864118" y="207143"/>
                    <a:pt x="857551" y="204216"/>
                    <a:pt x="852769" y="199434"/>
                  </a:cubicBezTo>
                  <a:cubicBezTo>
                    <a:pt x="850413" y="197007"/>
                    <a:pt x="848486" y="194152"/>
                    <a:pt x="847130" y="191011"/>
                  </a:cubicBezTo>
                  <a:cubicBezTo>
                    <a:pt x="845774" y="187870"/>
                    <a:pt x="845060" y="184373"/>
                    <a:pt x="845060" y="180732"/>
                  </a:cubicBezTo>
                  <a:cubicBezTo>
                    <a:pt x="845060" y="166171"/>
                    <a:pt x="856909" y="154322"/>
                    <a:pt x="871470" y="154322"/>
                  </a:cubicBezTo>
                  <a:close/>
                  <a:moveTo>
                    <a:pt x="126198" y="131481"/>
                  </a:moveTo>
                  <a:cubicBezTo>
                    <a:pt x="131694" y="131481"/>
                    <a:pt x="136191" y="135978"/>
                    <a:pt x="136191" y="141474"/>
                  </a:cubicBezTo>
                  <a:cubicBezTo>
                    <a:pt x="136191" y="146970"/>
                    <a:pt x="131694" y="151467"/>
                    <a:pt x="126198" y="151467"/>
                  </a:cubicBezTo>
                  <a:cubicBezTo>
                    <a:pt x="120631" y="151467"/>
                    <a:pt x="116205" y="146970"/>
                    <a:pt x="116205" y="141474"/>
                  </a:cubicBezTo>
                  <a:cubicBezTo>
                    <a:pt x="116205" y="135907"/>
                    <a:pt x="120702" y="131481"/>
                    <a:pt x="126198" y="131481"/>
                  </a:cubicBezTo>
                  <a:close/>
                  <a:moveTo>
                    <a:pt x="204644" y="130410"/>
                  </a:moveTo>
                  <a:cubicBezTo>
                    <a:pt x="210782" y="130410"/>
                    <a:pt x="215708" y="135407"/>
                    <a:pt x="215708" y="141474"/>
                  </a:cubicBezTo>
                  <a:cubicBezTo>
                    <a:pt x="215708" y="147612"/>
                    <a:pt x="210782" y="152538"/>
                    <a:pt x="204644" y="152538"/>
                  </a:cubicBezTo>
                  <a:cubicBezTo>
                    <a:pt x="198505" y="152538"/>
                    <a:pt x="193580" y="147541"/>
                    <a:pt x="193580" y="141474"/>
                  </a:cubicBezTo>
                  <a:cubicBezTo>
                    <a:pt x="193580" y="135335"/>
                    <a:pt x="198577" y="130410"/>
                    <a:pt x="204644" y="130410"/>
                  </a:cubicBezTo>
                  <a:close/>
                  <a:moveTo>
                    <a:pt x="361536" y="127912"/>
                  </a:moveTo>
                  <a:cubicBezTo>
                    <a:pt x="369031" y="127912"/>
                    <a:pt x="375098" y="133979"/>
                    <a:pt x="375098" y="141474"/>
                  </a:cubicBezTo>
                  <a:cubicBezTo>
                    <a:pt x="375098" y="148969"/>
                    <a:pt x="369031" y="155036"/>
                    <a:pt x="361536" y="155036"/>
                  </a:cubicBezTo>
                  <a:cubicBezTo>
                    <a:pt x="354041" y="155036"/>
                    <a:pt x="347974" y="148969"/>
                    <a:pt x="347974" y="141474"/>
                  </a:cubicBezTo>
                  <a:cubicBezTo>
                    <a:pt x="347974" y="133979"/>
                    <a:pt x="354041" y="127912"/>
                    <a:pt x="361536" y="127912"/>
                  </a:cubicBezTo>
                  <a:close/>
                  <a:moveTo>
                    <a:pt x="440054" y="126484"/>
                  </a:moveTo>
                  <a:cubicBezTo>
                    <a:pt x="448334" y="126484"/>
                    <a:pt x="455043" y="133194"/>
                    <a:pt x="455043" y="141474"/>
                  </a:cubicBezTo>
                  <a:cubicBezTo>
                    <a:pt x="455043" y="149754"/>
                    <a:pt x="448262" y="156535"/>
                    <a:pt x="440054" y="156463"/>
                  </a:cubicBezTo>
                  <a:cubicBezTo>
                    <a:pt x="431774" y="156463"/>
                    <a:pt x="425064" y="149754"/>
                    <a:pt x="425064" y="141474"/>
                  </a:cubicBezTo>
                  <a:cubicBezTo>
                    <a:pt x="425064" y="133194"/>
                    <a:pt x="431774" y="126484"/>
                    <a:pt x="440054" y="126484"/>
                  </a:cubicBezTo>
                  <a:close/>
                  <a:moveTo>
                    <a:pt x="596946" y="123058"/>
                  </a:moveTo>
                  <a:cubicBezTo>
                    <a:pt x="607082" y="123058"/>
                    <a:pt x="615362" y="131267"/>
                    <a:pt x="615362" y="141474"/>
                  </a:cubicBezTo>
                  <a:cubicBezTo>
                    <a:pt x="615362" y="151681"/>
                    <a:pt x="607082" y="159890"/>
                    <a:pt x="596946" y="159890"/>
                  </a:cubicBezTo>
                  <a:cubicBezTo>
                    <a:pt x="586810" y="159890"/>
                    <a:pt x="578530" y="151681"/>
                    <a:pt x="578530" y="141474"/>
                  </a:cubicBezTo>
                  <a:cubicBezTo>
                    <a:pt x="578530" y="131338"/>
                    <a:pt x="586739" y="123058"/>
                    <a:pt x="596946" y="123058"/>
                  </a:cubicBezTo>
                  <a:close/>
                  <a:moveTo>
                    <a:pt x="675321" y="121059"/>
                  </a:moveTo>
                  <a:cubicBezTo>
                    <a:pt x="686598" y="121059"/>
                    <a:pt x="695735" y="130196"/>
                    <a:pt x="695735" y="141474"/>
                  </a:cubicBezTo>
                  <a:cubicBezTo>
                    <a:pt x="695735" y="152752"/>
                    <a:pt x="686598" y="161888"/>
                    <a:pt x="675321" y="161888"/>
                  </a:cubicBezTo>
                  <a:cubicBezTo>
                    <a:pt x="664043" y="161888"/>
                    <a:pt x="654906" y="152752"/>
                    <a:pt x="654906" y="141474"/>
                  </a:cubicBezTo>
                  <a:cubicBezTo>
                    <a:pt x="654906" y="130196"/>
                    <a:pt x="664043" y="121059"/>
                    <a:pt x="675321" y="121059"/>
                  </a:cubicBezTo>
                  <a:close/>
                  <a:moveTo>
                    <a:pt x="832283" y="116348"/>
                  </a:moveTo>
                  <a:cubicBezTo>
                    <a:pt x="846131" y="116348"/>
                    <a:pt x="857337" y="127626"/>
                    <a:pt x="857337" y="141474"/>
                  </a:cubicBezTo>
                  <a:cubicBezTo>
                    <a:pt x="857337" y="155321"/>
                    <a:pt x="846059" y="166599"/>
                    <a:pt x="832283" y="166528"/>
                  </a:cubicBezTo>
                  <a:cubicBezTo>
                    <a:pt x="818436" y="166528"/>
                    <a:pt x="807229" y="155321"/>
                    <a:pt x="807229" y="141474"/>
                  </a:cubicBezTo>
                  <a:cubicBezTo>
                    <a:pt x="807229" y="127555"/>
                    <a:pt x="818436" y="116348"/>
                    <a:pt x="832283" y="116348"/>
                  </a:cubicBezTo>
                  <a:close/>
                  <a:moveTo>
                    <a:pt x="910730" y="113636"/>
                  </a:moveTo>
                  <a:cubicBezTo>
                    <a:pt x="926076" y="113636"/>
                    <a:pt x="938496" y="126127"/>
                    <a:pt x="938496" y="141474"/>
                  </a:cubicBezTo>
                  <a:lnTo>
                    <a:pt x="930397" y="161004"/>
                  </a:lnTo>
                  <a:lnTo>
                    <a:pt x="949989" y="152895"/>
                  </a:lnTo>
                  <a:cubicBezTo>
                    <a:pt x="965335" y="152895"/>
                    <a:pt x="977755" y="165315"/>
                    <a:pt x="977755" y="180662"/>
                  </a:cubicBezTo>
                  <a:cubicBezTo>
                    <a:pt x="977755" y="184516"/>
                    <a:pt x="976970" y="188157"/>
                    <a:pt x="975542" y="191511"/>
                  </a:cubicBezTo>
                  <a:cubicBezTo>
                    <a:pt x="974115" y="194866"/>
                    <a:pt x="972045" y="197864"/>
                    <a:pt x="969618" y="200362"/>
                  </a:cubicBezTo>
                  <a:cubicBezTo>
                    <a:pt x="964621" y="205359"/>
                    <a:pt x="957698" y="208500"/>
                    <a:pt x="949989" y="208500"/>
                  </a:cubicBezTo>
                  <a:lnTo>
                    <a:pt x="930410" y="200383"/>
                  </a:lnTo>
                  <a:lnTo>
                    <a:pt x="938496" y="219920"/>
                  </a:lnTo>
                  <a:cubicBezTo>
                    <a:pt x="938496" y="235266"/>
                    <a:pt x="926005" y="247758"/>
                    <a:pt x="910730" y="247758"/>
                  </a:cubicBezTo>
                  <a:cubicBezTo>
                    <a:pt x="895383" y="247758"/>
                    <a:pt x="882963" y="235266"/>
                    <a:pt x="882963" y="219920"/>
                  </a:cubicBezTo>
                  <a:cubicBezTo>
                    <a:pt x="882963" y="204573"/>
                    <a:pt x="895383" y="192153"/>
                    <a:pt x="910730" y="192153"/>
                  </a:cubicBezTo>
                  <a:lnTo>
                    <a:pt x="930281" y="200246"/>
                  </a:lnTo>
                  <a:lnTo>
                    <a:pt x="924435" y="191511"/>
                  </a:lnTo>
                  <a:cubicBezTo>
                    <a:pt x="923007" y="188157"/>
                    <a:pt x="922222" y="184516"/>
                    <a:pt x="922222" y="180662"/>
                  </a:cubicBezTo>
                  <a:lnTo>
                    <a:pt x="930295" y="161159"/>
                  </a:lnTo>
                  <a:lnTo>
                    <a:pt x="910730" y="169241"/>
                  </a:lnTo>
                  <a:cubicBezTo>
                    <a:pt x="895383" y="169241"/>
                    <a:pt x="882963" y="156821"/>
                    <a:pt x="882963" y="141474"/>
                  </a:cubicBezTo>
                  <a:cubicBezTo>
                    <a:pt x="882963" y="126056"/>
                    <a:pt x="895383" y="113636"/>
                    <a:pt x="910730" y="113636"/>
                  </a:cubicBezTo>
                  <a:close/>
                  <a:moveTo>
                    <a:pt x="86939" y="92793"/>
                  </a:moveTo>
                  <a:cubicBezTo>
                    <a:pt x="92222" y="92793"/>
                    <a:pt x="96433" y="97076"/>
                    <a:pt x="96433" y="102286"/>
                  </a:cubicBezTo>
                  <a:cubicBezTo>
                    <a:pt x="96433" y="107497"/>
                    <a:pt x="92222" y="111709"/>
                    <a:pt x="86939" y="111780"/>
                  </a:cubicBezTo>
                  <a:cubicBezTo>
                    <a:pt x="81657" y="111780"/>
                    <a:pt x="77446" y="107497"/>
                    <a:pt x="77446" y="102286"/>
                  </a:cubicBezTo>
                  <a:cubicBezTo>
                    <a:pt x="77446" y="97004"/>
                    <a:pt x="81729" y="92793"/>
                    <a:pt x="86939" y="92793"/>
                  </a:cubicBezTo>
                  <a:close/>
                  <a:moveTo>
                    <a:pt x="165457" y="91794"/>
                  </a:moveTo>
                  <a:cubicBezTo>
                    <a:pt x="169097" y="91794"/>
                    <a:pt x="172309" y="93650"/>
                    <a:pt x="174165" y="96434"/>
                  </a:cubicBezTo>
                  <a:cubicBezTo>
                    <a:pt x="175307" y="98075"/>
                    <a:pt x="175950" y="100145"/>
                    <a:pt x="175950" y="102287"/>
                  </a:cubicBezTo>
                  <a:cubicBezTo>
                    <a:pt x="175950" y="104428"/>
                    <a:pt x="175307" y="106498"/>
                    <a:pt x="174165" y="108140"/>
                  </a:cubicBezTo>
                  <a:cubicBezTo>
                    <a:pt x="172238" y="110924"/>
                    <a:pt x="169026" y="112780"/>
                    <a:pt x="165457" y="112922"/>
                  </a:cubicBezTo>
                  <a:cubicBezTo>
                    <a:pt x="164672" y="112922"/>
                    <a:pt x="164029" y="112851"/>
                    <a:pt x="163315" y="112708"/>
                  </a:cubicBezTo>
                  <a:cubicBezTo>
                    <a:pt x="161317" y="112280"/>
                    <a:pt x="159461" y="111281"/>
                    <a:pt x="158033" y="109853"/>
                  </a:cubicBezTo>
                  <a:cubicBezTo>
                    <a:pt x="157534" y="109353"/>
                    <a:pt x="157105" y="108854"/>
                    <a:pt x="156748" y="108283"/>
                  </a:cubicBezTo>
                  <a:cubicBezTo>
                    <a:pt x="156035" y="107141"/>
                    <a:pt x="155464" y="105856"/>
                    <a:pt x="155178" y="104500"/>
                  </a:cubicBezTo>
                  <a:cubicBezTo>
                    <a:pt x="155035" y="103786"/>
                    <a:pt x="154964" y="103072"/>
                    <a:pt x="154964" y="102358"/>
                  </a:cubicBezTo>
                  <a:cubicBezTo>
                    <a:pt x="154964" y="101573"/>
                    <a:pt x="155035" y="100931"/>
                    <a:pt x="155178" y="100217"/>
                  </a:cubicBezTo>
                  <a:cubicBezTo>
                    <a:pt x="155464" y="98789"/>
                    <a:pt x="155963" y="97576"/>
                    <a:pt x="156748" y="96434"/>
                  </a:cubicBezTo>
                  <a:cubicBezTo>
                    <a:pt x="157105" y="95863"/>
                    <a:pt x="157534" y="95363"/>
                    <a:pt x="158033" y="94863"/>
                  </a:cubicBezTo>
                  <a:cubicBezTo>
                    <a:pt x="159461" y="93436"/>
                    <a:pt x="161245" y="92436"/>
                    <a:pt x="163315" y="92008"/>
                  </a:cubicBezTo>
                  <a:cubicBezTo>
                    <a:pt x="164029" y="91865"/>
                    <a:pt x="164743" y="91794"/>
                    <a:pt x="165457" y="91794"/>
                  </a:cubicBezTo>
                  <a:close/>
                  <a:moveTo>
                    <a:pt x="322349" y="89367"/>
                  </a:moveTo>
                  <a:cubicBezTo>
                    <a:pt x="324990" y="89367"/>
                    <a:pt x="327489" y="90224"/>
                    <a:pt x="329559" y="91580"/>
                  </a:cubicBezTo>
                  <a:cubicBezTo>
                    <a:pt x="332913" y="93935"/>
                    <a:pt x="335198" y="97861"/>
                    <a:pt x="335198" y="102287"/>
                  </a:cubicBezTo>
                  <a:cubicBezTo>
                    <a:pt x="335198" y="106712"/>
                    <a:pt x="332985" y="110638"/>
                    <a:pt x="329559" y="112994"/>
                  </a:cubicBezTo>
                  <a:cubicBezTo>
                    <a:pt x="327489" y="114421"/>
                    <a:pt x="324990" y="115206"/>
                    <a:pt x="322349" y="115206"/>
                  </a:cubicBezTo>
                  <a:cubicBezTo>
                    <a:pt x="321493" y="115206"/>
                    <a:pt x="320636" y="115064"/>
                    <a:pt x="319780" y="114921"/>
                  </a:cubicBezTo>
                  <a:cubicBezTo>
                    <a:pt x="313927" y="113707"/>
                    <a:pt x="309501" y="108497"/>
                    <a:pt x="309501" y="102287"/>
                  </a:cubicBezTo>
                  <a:cubicBezTo>
                    <a:pt x="309501" y="96077"/>
                    <a:pt x="313927" y="90866"/>
                    <a:pt x="319780" y="89653"/>
                  </a:cubicBezTo>
                  <a:cubicBezTo>
                    <a:pt x="320565" y="89438"/>
                    <a:pt x="321493" y="89367"/>
                    <a:pt x="322349" y="89367"/>
                  </a:cubicBezTo>
                  <a:close/>
                  <a:moveTo>
                    <a:pt x="400795" y="88011"/>
                  </a:moveTo>
                  <a:cubicBezTo>
                    <a:pt x="408718" y="88011"/>
                    <a:pt x="415071" y="94435"/>
                    <a:pt x="415071" y="102287"/>
                  </a:cubicBezTo>
                  <a:cubicBezTo>
                    <a:pt x="415071" y="110139"/>
                    <a:pt x="408647" y="116563"/>
                    <a:pt x="400795" y="116563"/>
                  </a:cubicBezTo>
                  <a:cubicBezTo>
                    <a:pt x="392943" y="116563"/>
                    <a:pt x="386519" y="110139"/>
                    <a:pt x="386519" y="102287"/>
                  </a:cubicBezTo>
                  <a:cubicBezTo>
                    <a:pt x="386519" y="94364"/>
                    <a:pt x="392943" y="88011"/>
                    <a:pt x="400795" y="88011"/>
                  </a:cubicBezTo>
                  <a:close/>
                  <a:moveTo>
                    <a:pt x="557687" y="84798"/>
                  </a:moveTo>
                  <a:cubicBezTo>
                    <a:pt x="567323" y="84798"/>
                    <a:pt x="575175" y="92650"/>
                    <a:pt x="575175" y="102286"/>
                  </a:cubicBezTo>
                  <a:cubicBezTo>
                    <a:pt x="575175" y="111922"/>
                    <a:pt x="567323" y="119774"/>
                    <a:pt x="557687" y="119774"/>
                  </a:cubicBezTo>
                  <a:cubicBezTo>
                    <a:pt x="548051" y="119774"/>
                    <a:pt x="540199" y="111922"/>
                    <a:pt x="540199" y="102286"/>
                  </a:cubicBezTo>
                  <a:cubicBezTo>
                    <a:pt x="540199" y="92650"/>
                    <a:pt x="548051" y="84798"/>
                    <a:pt x="557687" y="84798"/>
                  </a:cubicBezTo>
                  <a:close/>
                  <a:moveTo>
                    <a:pt x="636061" y="82871"/>
                  </a:moveTo>
                  <a:cubicBezTo>
                    <a:pt x="642771" y="82871"/>
                    <a:pt x="648695" y="86297"/>
                    <a:pt x="652193" y="91437"/>
                  </a:cubicBezTo>
                  <a:cubicBezTo>
                    <a:pt x="654263" y="94506"/>
                    <a:pt x="655476" y="98289"/>
                    <a:pt x="655476" y="102286"/>
                  </a:cubicBezTo>
                  <a:cubicBezTo>
                    <a:pt x="655476" y="106284"/>
                    <a:pt x="654263" y="110067"/>
                    <a:pt x="652193" y="113136"/>
                  </a:cubicBezTo>
                  <a:cubicBezTo>
                    <a:pt x="648695" y="118275"/>
                    <a:pt x="642842" y="121702"/>
                    <a:pt x="636061" y="121702"/>
                  </a:cubicBezTo>
                  <a:cubicBezTo>
                    <a:pt x="634705" y="121702"/>
                    <a:pt x="633420" y="121559"/>
                    <a:pt x="632135" y="121273"/>
                  </a:cubicBezTo>
                  <a:cubicBezTo>
                    <a:pt x="628352" y="120488"/>
                    <a:pt x="624997" y="118632"/>
                    <a:pt x="622356" y="115991"/>
                  </a:cubicBezTo>
                  <a:cubicBezTo>
                    <a:pt x="621500" y="115135"/>
                    <a:pt x="620715" y="114135"/>
                    <a:pt x="620001" y="113136"/>
                  </a:cubicBezTo>
                  <a:cubicBezTo>
                    <a:pt x="618573" y="111066"/>
                    <a:pt x="617574" y="108710"/>
                    <a:pt x="617074" y="106212"/>
                  </a:cubicBezTo>
                  <a:cubicBezTo>
                    <a:pt x="616789" y="104927"/>
                    <a:pt x="616646" y="103642"/>
                    <a:pt x="616646" y="102286"/>
                  </a:cubicBezTo>
                  <a:cubicBezTo>
                    <a:pt x="616646" y="100930"/>
                    <a:pt x="616789" y="99645"/>
                    <a:pt x="617074" y="98360"/>
                  </a:cubicBezTo>
                  <a:cubicBezTo>
                    <a:pt x="617574" y="95862"/>
                    <a:pt x="618573" y="93507"/>
                    <a:pt x="620001" y="91437"/>
                  </a:cubicBezTo>
                  <a:cubicBezTo>
                    <a:pt x="620715" y="90437"/>
                    <a:pt x="621500" y="89438"/>
                    <a:pt x="622356" y="88581"/>
                  </a:cubicBezTo>
                  <a:cubicBezTo>
                    <a:pt x="624926" y="85940"/>
                    <a:pt x="628352" y="84084"/>
                    <a:pt x="632135" y="83299"/>
                  </a:cubicBezTo>
                  <a:cubicBezTo>
                    <a:pt x="633420" y="83014"/>
                    <a:pt x="634705" y="82871"/>
                    <a:pt x="636061" y="82871"/>
                  </a:cubicBezTo>
                  <a:close/>
                  <a:moveTo>
                    <a:pt x="793025" y="78446"/>
                  </a:moveTo>
                  <a:cubicBezTo>
                    <a:pt x="797950" y="78446"/>
                    <a:pt x="802590" y="79945"/>
                    <a:pt x="806373" y="82515"/>
                  </a:cubicBezTo>
                  <a:cubicBezTo>
                    <a:pt x="812725" y="86797"/>
                    <a:pt x="816865" y="94078"/>
                    <a:pt x="816865" y="102287"/>
                  </a:cubicBezTo>
                  <a:cubicBezTo>
                    <a:pt x="816865" y="110495"/>
                    <a:pt x="812654" y="117776"/>
                    <a:pt x="806373" y="122059"/>
                  </a:cubicBezTo>
                  <a:cubicBezTo>
                    <a:pt x="802518" y="124629"/>
                    <a:pt x="797950" y="126128"/>
                    <a:pt x="793025" y="126128"/>
                  </a:cubicBezTo>
                  <a:cubicBezTo>
                    <a:pt x="791383" y="126128"/>
                    <a:pt x="789813" y="125913"/>
                    <a:pt x="788242" y="125628"/>
                  </a:cubicBezTo>
                  <a:cubicBezTo>
                    <a:pt x="777321" y="123415"/>
                    <a:pt x="769184" y="113779"/>
                    <a:pt x="769184" y="102287"/>
                  </a:cubicBezTo>
                  <a:cubicBezTo>
                    <a:pt x="769184" y="90795"/>
                    <a:pt x="777393" y="81158"/>
                    <a:pt x="788242" y="78946"/>
                  </a:cubicBezTo>
                  <a:cubicBezTo>
                    <a:pt x="789741" y="78589"/>
                    <a:pt x="791383" y="78446"/>
                    <a:pt x="793025" y="78446"/>
                  </a:cubicBezTo>
                  <a:close/>
                  <a:moveTo>
                    <a:pt x="871470" y="75876"/>
                  </a:moveTo>
                  <a:cubicBezTo>
                    <a:pt x="886032" y="75876"/>
                    <a:pt x="897881" y="87725"/>
                    <a:pt x="897881" y="102286"/>
                  </a:cubicBezTo>
                  <a:cubicBezTo>
                    <a:pt x="897881" y="116848"/>
                    <a:pt x="886032" y="128697"/>
                    <a:pt x="871470" y="128697"/>
                  </a:cubicBezTo>
                  <a:cubicBezTo>
                    <a:pt x="856909" y="128697"/>
                    <a:pt x="845060" y="116848"/>
                    <a:pt x="845060" y="102286"/>
                  </a:cubicBezTo>
                  <a:cubicBezTo>
                    <a:pt x="845060" y="87725"/>
                    <a:pt x="856909" y="75876"/>
                    <a:pt x="871470" y="75876"/>
                  </a:cubicBezTo>
                  <a:close/>
                  <a:moveTo>
                    <a:pt x="47753" y="54034"/>
                  </a:moveTo>
                  <a:cubicBezTo>
                    <a:pt x="52749" y="54034"/>
                    <a:pt x="56747" y="58031"/>
                    <a:pt x="56747" y="63028"/>
                  </a:cubicBezTo>
                  <a:cubicBezTo>
                    <a:pt x="56747" y="68024"/>
                    <a:pt x="52749" y="72022"/>
                    <a:pt x="47753" y="72022"/>
                  </a:cubicBezTo>
                  <a:cubicBezTo>
                    <a:pt x="42756" y="72022"/>
                    <a:pt x="38759" y="68024"/>
                    <a:pt x="38759" y="63028"/>
                  </a:cubicBezTo>
                  <a:cubicBezTo>
                    <a:pt x="38759" y="58031"/>
                    <a:pt x="42756" y="54034"/>
                    <a:pt x="47753" y="54034"/>
                  </a:cubicBezTo>
                  <a:close/>
                  <a:moveTo>
                    <a:pt x="126198" y="53035"/>
                  </a:moveTo>
                  <a:cubicBezTo>
                    <a:pt x="131694" y="53035"/>
                    <a:pt x="136191" y="57532"/>
                    <a:pt x="136191" y="63028"/>
                  </a:cubicBezTo>
                  <a:cubicBezTo>
                    <a:pt x="136191" y="68524"/>
                    <a:pt x="131694" y="73021"/>
                    <a:pt x="126198" y="73021"/>
                  </a:cubicBezTo>
                  <a:cubicBezTo>
                    <a:pt x="120631" y="73021"/>
                    <a:pt x="116205" y="68524"/>
                    <a:pt x="116205" y="63028"/>
                  </a:cubicBezTo>
                  <a:cubicBezTo>
                    <a:pt x="116205" y="57461"/>
                    <a:pt x="120702" y="53035"/>
                    <a:pt x="126198" y="53035"/>
                  </a:cubicBezTo>
                  <a:close/>
                  <a:moveTo>
                    <a:pt x="283162" y="50822"/>
                  </a:moveTo>
                  <a:cubicBezTo>
                    <a:pt x="289872" y="50822"/>
                    <a:pt x="295368" y="56247"/>
                    <a:pt x="295368" y="63028"/>
                  </a:cubicBezTo>
                  <a:cubicBezTo>
                    <a:pt x="295368" y="69809"/>
                    <a:pt x="289872" y="75305"/>
                    <a:pt x="283162" y="75234"/>
                  </a:cubicBezTo>
                  <a:cubicBezTo>
                    <a:pt x="276452" y="75234"/>
                    <a:pt x="270956" y="69809"/>
                    <a:pt x="270956" y="63028"/>
                  </a:cubicBezTo>
                  <a:cubicBezTo>
                    <a:pt x="270956" y="56318"/>
                    <a:pt x="276381" y="50822"/>
                    <a:pt x="283162" y="50822"/>
                  </a:cubicBezTo>
                  <a:close/>
                  <a:moveTo>
                    <a:pt x="361536" y="49466"/>
                  </a:moveTo>
                  <a:cubicBezTo>
                    <a:pt x="369031" y="49466"/>
                    <a:pt x="375098" y="55533"/>
                    <a:pt x="375098" y="63028"/>
                  </a:cubicBezTo>
                  <a:cubicBezTo>
                    <a:pt x="375098" y="70523"/>
                    <a:pt x="369031" y="76590"/>
                    <a:pt x="361536" y="76590"/>
                  </a:cubicBezTo>
                  <a:cubicBezTo>
                    <a:pt x="354041" y="76590"/>
                    <a:pt x="347974" y="70523"/>
                    <a:pt x="347974" y="63028"/>
                  </a:cubicBezTo>
                  <a:cubicBezTo>
                    <a:pt x="347974" y="55533"/>
                    <a:pt x="354041" y="49466"/>
                    <a:pt x="361536" y="49466"/>
                  </a:cubicBezTo>
                  <a:close/>
                  <a:moveTo>
                    <a:pt x="518428" y="46396"/>
                  </a:moveTo>
                  <a:cubicBezTo>
                    <a:pt x="527636" y="46396"/>
                    <a:pt x="535060" y="53819"/>
                    <a:pt x="535060" y="63027"/>
                  </a:cubicBezTo>
                  <a:cubicBezTo>
                    <a:pt x="535060" y="72235"/>
                    <a:pt x="527636" y="79730"/>
                    <a:pt x="518428" y="79659"/>
                  </a:cubicBezTo>
                  <a:cubicBezTo>
                    <a:pt x="509220" y="79659"/>
                    <a:pt x="501797" y="72235"/>
                    <a:pt x="501797" y="63027"/>
                  </a:cubicBezTo>
                  <a:cubicBezTo>
                    <a:pt x="501797" y="53819"/>
                    <a:pt x="509220" y="46396"/>
                    <a:pt x="518428" y="46396"/>
                  </a:cubicBezTo>
                  <a:close/>
                  <a:moveTo>
                    <a:pt x="596946" y="44612"/>
                  </a:moveTo>
                  <a:cubicBezTo>
                    <a:pt x="607082" y="44612"/>
                    <a:pt x="615362" y="52821"/>
                    <a:pt x="615362" y="63028"/>
                  </a:cubicBezTo>
                  <a:cubicBezTo>
                    <a:pt x="615362" y="73235"/>
                    <a:pt x="607082" y="81515"/>
                    <a:pt x="596946" y="81444"/>
                  </a:cubicBezTo>
                  <a:cubicBezTo>
                    <a:pt x="586810" y="81444"/>
                    <a:pt x="578530" y="73235"/>
                    <a:pt x="578530" y="63028"/>
                  </a:cubicBezTo>
                  <a:cubicBezTo>
                    <a:pt x="578530" y="52892"/>
                    <a:pt x="586739" y="44612"/>
                    <a:pt x="596946" y="44612"/>
                  </a:cubicBezTo>
                  <a:close/>
                  <a:moveTo>
                    <a:pt x="753766" y="40400"/>
                  </a:moveTo>
                  <a:cubicBezTo>
                    <a:pt x="766258" y="40400"/>
                    <a:pt x="776394" y="50536"/>
                    <a:pt x="776394" y="63027"/>
                  </a:cubicBezTo>
                  <a:cubicBezTo>
                    <a:pt x="776394" y="75519"/>
                    <a:pt x="766258" y="85726"/>
                    <a:pt x="753766" y="85655"/>
                  </a:cubicBezTo>
                  <a:cubicBezTo>
                    <a:pt x="741275" y="85655"/>
                    <a:pt x="731139" y="75519"/>
                    <a:pt x="731139" y="63027"/>
                  </a:cubicBezTo>
                  <a:cubicBezTo>
                    <a:pt x="731139" y="50536"/>
                    <a:pt x="741275" y="40400"/>
                    <a:pt x="753766" y="40400"/>
                  </a:cubicBezTo>
                  <a:close/>
                  <a:moveTo>
                    <a:pt x="832283" y="37973"/>
                  </a:moveTo>
                  <a:cubicBezTo>
                    <a:pt x="846131" y="37973"/>
                    <a:pt x="857337" y="49180"/>
                    <a:pt x="857337" y="63027"/>
                  </a:cubicBezTo>
                  <a:cubicBezTo>
                    <a:pt x="857337" y="76875"/>
                    <a:pt x="846059" y="88153"/>
                    <a:pt x="832283" y="88153"/>
                  </a:cubicBezTo>
                  <a:cubicBezTo>
                    <a:pt x="818436" y="88153"/>
                    <a:pt x="807229" y="76875"/>
                    <a:pt x="807229" y="63027"/>
                  </a:cubicBezTo>
                  <a:cubicBezTo>
                    <a:pt x="807229" y="49180"/>
                    <a:pt x="818436" y="37973"/>
                    <a:pt x="832283" y="37973"/>
                  </a:cubicBezTo>
                  <a:close/>
                  <a:moveTo>
                    <a:pt x="8566" y="15275"/>
                  </a:moveTo>
                  <a:cubicBezTo>
                    <a:pt x="11492" y="15275"/>
                    <a:pt x="14062" y="16774"/>
                    <a:pt x="15632" y="19058"/>
                  </a:cubicBezTo>
                  <a:cubicBezTo>
                    <a:pt x="16489" y="20414"/>
                    <a:pt x="17060" y="22056"/>
                    <a:pt x="17060" y="23841"/>
                  </a:cubicBezTo>
                  <a:cubicBezTo>
                    <a:pt x="17060" y="24412"/>
                    <a:pt x="17060" y="24983"/>
                    <a:pt x="16917" y="25554"/>
                  </a:cubicBezTo>
                  <a:cubicBezTo>
                    <a:pt x="16703" y="26696"/>
                    <a:pt x="16275" y="27695"/>
                    <a:pt x="15632" y="28623"/>
                  </a:cubicBezTo>
                  <a:cubicBezTo>
                    <a:pt x="14062" y="30907"/>
                    <a:pt x="11492" y="32406"/>
                    <a:pt x="8566" y="32406"/>
                  </a:cubicBezTo>
                  <a:cubicBezTo>
                    <a:pt x="7923" y="32406"/>
                    <a:pt x="7352" y="32335"/>
                    <a:pt x="6852" y="32192"/>
                  </a:cubicBezTo>
                  <a:cubicBezTo>
                    <a:pt x="5139" y="31835"/>
                    <a:pt x="3640" y="30979"/>
                    <a:pt x="2498" y="29836"/>
                  </a:cubicBezTo>
                  <a:cubicBezTo>
                    <a:pt x="2141" y="29480"/>
                    <a:pt x="1784" y="29051"/>
                    <a:pt x="1428" y="28623"/>
                  </a:cubicBezTo>
                  <a:cubicBezTo>
                    <a:pt x="785" y="27695"/>
                    <a:pt x="357" y="26696"/>
                    <a:pt x="143" y="25554"/>
                  </a:cubicBezTo>
                  <a:cubicBezTo>
                    <a:pt x="71" y="24983"/>
                    <a:pt x="0" y="24412"/>
                    <a:pt x="0" y="23841"/>
                  </a:cubicBezTo>
                  <a:cubicBezTo>
                    <a:pt x="0" y="23270"/>
                    <a:pt x="71" y="22627"/>
                    <a:pt x="143" y="22127"/>
                  </a:cubicBezTo>
                  <a:cubicBezTo>
                    <a:pt x="428" y="20985"/>
                    <a:pt x="857" y="19986"/>
                    <a:pt x="1428" y="19058"/>
                  </a:cubicBezTo>
                  <a:cubicBezTo>
                    <a:pt x="1784" y="18630"/>
                    <a:pt x="2141" y="18202"/>
                    <a:pt x="2498" y="17773"/>
                  </a:cubicBezTo>
                  <a:cubicBezTo>
                    <a:pt x="3640" y="16631"/>
                    <a:pt x="5139" y="15775"/>
                    <a:pt x="6852" y="15418"/>
                  </a:cubicBezTo>
                  <a:cubicBezTo>
                    <a:pt x="7423" y="15346"/>
                    <a:pt x="7994" y="15275"/>
                    <a:pt x="8566" y="15275"/>
                  </a:cubicBezTo>
                  <a:close/>
                  <a:moveTo>
                    <a:pt x="87011" y="14347"/>
                  </a:moveTo>
                  <a:cubicBezTo>
                    <a:pt x="92294" y="14347"/>
                    <a:pt x="96505" y="18630"/>
                    <a:pt x="96505" y="23840"/>
                  </a:cubicBezTo>
                  <a:cubicBezTo>
                    <a:pt x="96505" y="24483"/>
                    <a:pt x="96434" y="25125"/>
                    <a:pt x="96291" y="25768"/>
                  </a:cubicBezTo>
                  <a:cubicBezTo>
                    <a:pt x="95363" y="30051"/>
                    <a:pt x="91580" y="33263"/>
                    <a:pt x="87011" y="33334"/>
                  </a:cubicBezTo>
                  <a:cubicBezTo>
                    <a:pt x="82443" y="33334"/>
                    <a:pt x="78589" y="30051"/>
                    <a:pt x="77732" y="25768"/>
                  </a:cubicBezTo>
                  <a:cubicBezTo>
                    <a:pt x="77589" y="25125"/>
                    <a:pt x="77518" y="24483"/>
                    <a:pt x="77518" y="23840"/>
                  </a:cubicBezTo>
                  <a:cubicBezTo>
                    <a:pt x="77518" y="18558"/>
                    <a:pt x="81801" y="14347"/>
                    <a:pt x="87011" y="14347"/>
                  </a:cubicBezTo>
                  <a:close/>
                  <a:moveTo>
                    <a:pt x="243832" y="12205"/>
                  </a:moveTo>
                  <a:cubicBezTo>
                    <a:pt x="250256" y="12205"/>
                    <a:pt x="255467" y="17416"/>
                    <a:pt x="255467" y="23840"/>
                  </a:cubicBezTo>
                  <a:cubicBezTo>
                    <a:pt x="255467" y="24625"/>
                    <a:pt x="255395" y="25410"/>
                    <a:pt x="255253" y="26195"/>
                  </a:cubicBezTo>
                  <a:cubicBezTo>
                    <a:pt x="254182" y="31477"/>
                    <a:pt x="249471" y="35475"/>
                    <a:pt x="243832" y="35475"/>
                  </a:cubicBezTo>
                  <a:cubicBezTo>
                    <a:pt x="238193" y="35475"/>
                    <a:pt x="233482" y="31477"/>
                    <a:pt x="232411" y="26195"/>
                  </a:cubicBezTo>
                  <a:cubicBezTo>
                    <a:pt x="232268" y="25410"/>
                    <a:pt x="232197" y="24625"/>
                    <a:pt x="232197" y="23840"/>
                  </a:cubicBezTo>
                  <a:cubicBezTo>
                    <a:pt x="232197" y="17416"/>
                    <a:pt x="237408" y="12205"/>
                    <a:pt x="243832" y="12205"/>
                  </a:cubicBezTo>
                  <a:close/>
                  <a:moveTo>
                    <a:pt x="322349" y="10921"/>
                  </a:moveTo>
                  <a:cubicBezTo>
                    <a:pt x="324990" y="10921"/>
                    <a:pt x="327489" y="11778"/>
                    <a:pt x="329559" y="13134"/>
                  </a:cubicBezTo>
                  <a:cubicBezTo>
                    <a:pt x="332913" y="15489"/>
                    <a:pt x="335198" y="19415"/>
                    <a:pt x="335198" y="23841"/>
                  </a:cubicBezTo>
                  <a:cubicBezTo>
                    <a:pt x="335198" y="24697"/>
                    <a:pt x="335055" y="25554"/>
                    <a:pt x="334912" y="26410"/>
                  </a:cubicBezTo>
                  <a:cubicBezTo>
                    <a:pt x="334270" y="29765"/>
                    <a:pt x="332271" y="32620"/>
                    <a:pt x="329559" y="34476"/>
                  </a:cubicBezTo>
                  <a:cubicBezTo>
                    <a:pt x="327489" y="35904"/>
                    <a:pt x="324990" y="36689"/>
                    <a:pt x="322349" y="36689"/>
                  </a:cubicBezTo>
                  <a:cubicBezTo>
                    <a:pt x="321493" y="36689"/>
                    <a:pt x="320636" y="36546"/>
                    <a:pt x="319780" y="36404"/>
                  </a:cubicBezTo>
                  <a:cubicBezTo>
                    <a:pt x="314783" y="35404"/>
                    <a:pt x="310786" y="31407"/>
                    <a:pt x="309787" y="26410"/>
                  </a:cubicBezTo>
                  <a:cubicBezTo>
                    <a:pt x="309572" y="25625"/>
                    <a:pt x="309501" y="24697"/>
                    <a:pt x="309501" y="23841"/>
                  </a:cubicBezTo>
                  <a:cubicBezTo>
                    <a:pt x="309501" y="17631"/>
                    <a:pt x="313927" y="12420"/>
                    <a:pt x="319780" y="11207"/>
                  </a:cubicBezTo>
                  <a:cubicBezTo>
                    <a:pt x="320565" y="10992"/>
                    <a:pt x="321493" y="10921"/>
                    <a:pt x="322349" y="10921"/>
                  </a:cubicBezTo>
                  <a:close/>
                  <a:moveTo>
                    <a:pt x="479098" y="7994"/>
                  </a:moveTo>
                  <a:cubicBezTo>
                    <a:pt x="484594" y="7994"/>
                    <a:pt x="489376" y="10778"/>
                    <a:pt x="492232" y="14989"/>
                  </a:cubicBezTo>
                  <a:cubicBezTo>
                    <a:pt x="493945" y="17559"/>
                    <a:pt x="494944" y="20557"/>
                    <a:pt x="494944" y="23840"/>
                  </a:cubicBezTo>
                  <a:cubicBezTo>
                    <a:pt x="494944" y="24982"/>
                    <a:pt x="494873" y="26053"/>
                    <a:pt x="494659" y="27052"/>
                  </a:cubicBezTo>
                  <a:cubicBezTo>
                    <a:pt x="494230" y="29122"/>
                    <a:pt x="493445" y="30978"/>
                    <a:pt x="492303" y="32691"/>
                  </a:cubicBezTo>
                  <a:cubicBezTo>
                    <a:pt x="489519" y="36903"/>
                    <a:pt x="484665" y="39615"/>
                    <a:pt x="479098" y="39615"/>
                  </a:cubicBezTo>
                  <a:cubicBezTo>
                    <a:pt x="477956" y="39615"/>
                    <a:pt x="476885" y="39472"/>
                    <a:pt x="475886" y="39258"/>
                  </a:cubicBezTo>
                  <a:cubicBezTo>
                    <a:pt x="472816" y="38687"/>
                    <a:pt x="470033" y="37117"/>
                    <a:pt x="467891" y="34975"/>
                  </a:cubicBezTo>
                  <a:cubicBezTo>
                    <a:pt x="467177" y="34262"/>
                    <a:pt x="466535" y="33477"/>
                    <a:pt x="465964" y="32620"/>
                  </a:cubicBezTo>
                  <a:cubicBezTo>
                    <a:pt x="464822" y="30978"/>
                    <a:pt x="464037" y="29051"/>
                    <a:pt x="463608" y="26981"/>
                  </a:cubicBezTo>
                  <a:cubicBezTo>
                    <a:pt x="463466" y="25910"/>
                    <a:pt x="463323" y="24911"/>
                    <a:pt x="463323" y="23769"/>
                  </a:cubicBezTo>
                  <a:cubicBezTo>
                    <a:pt x="463323" y="22627"/>
                    <a:pt x="463394" y="21556"/>
                    <a:pt x="463608" y="20557"/>
                  </a:cubicBezTo>
                  <a:cubicBezTo>
                    <a:pt x="464037" y="18487"/>
                    <a:pt x="464822" y="16631"/>
                    <a:pt x="465964" y="14918"/>
                  </a:cubicBezTo>
                  <a:cubicBezTo>
                    <a:pt x="466535" y="14061"/>
                    <a:pt x="467177" y="13276"/>
                    <a:pt x="467891" y="12562"/>
                  </a:cubicBezTo>
                  <a:cubicBezTo>
                    <a:pt x="470033" y="10421"/>
                    <a:pt x="472816" y="8922"/>
                    <a:pt x="475886" y="8280"/>
                  </a:cubicBezTo>
                  <a:cubicBezTo>
                    <a:pt x="476956" y="8137"/>
                    <a:pt x="478027" y="7994"/>
                    <a:pt x="479098" y="7994"/>
                  </a:cubicBezTo>
                  <a:close/>
                  <a:moveTo>
                    <a:pt x="557687" y="6352"/>
                  </a:moveTo>
                  <a:cubicBezTo>
                    <a:pt x="567323" y="6352"/>
                    <a:pt x="575175" y="14204"/>
                    <a:pt x="575175" y="23840"/>
                  </a:cubicBezTo>
                  <a:cubicBezTo>
                    <a:pt x="575175" y="24982"/>
                    <a:pt x="575032" y="26196"/>
                    <a:pt x="574818" y="27338"/>
                  </a:cubicBezTo>
                  <a:cubicBezTo>
                    <a:pt x="573176" y="35332"/>
                    <a:pt x="566110" y="41328"/>
                    <a:pt x="557687" y="41328"/>
                  </a:cubicBezTo>
                  <a:cubicBezTo>
                    <a:pt x="549264" y="41328"/>
                    <a:pt x="542198" y="35332"/>
                    <a:pt x="540556" y="27338"/>
                  </a:cubicBezTo>
                  <a:cubicBezTo>
                    <a:pt x="540342" y="26196"/>
                    <a:pt x="540199" y="25053"/>
                    <a:pt x="540199" y="23840"/>
                  </a:cubicBezTo>
                  <a:cubicBezTo>
                    <a:pt x="540199" y="14204"/>
                    <a:pt x="548051" y="6352"/>
                    <a:pt x="557687" y="6352"/>
                  </a:cubicBezTo>
                  <a:close/>
                  <a:moveTo>
                    <a:pt x="714579" y="2284"/>
                  </a:moveTo>
                  <a:cubicBezTo>
                    <a:pt x="726428" y="2284"/>
                    <a:pt x="736064" y="11920"/>
                    <a:pt x="736064" y="23769"/>
                  </a:cubicBezTo>
                  <a:cubicBezTo>
                    <a:pt x="736064" y="25268"/>
                    <a:pt x="735922" y="26696"/>
                    <a:pt x="735636" y="28123"/>
                  </a:cubicBezTo>
                  <a:cubicBezTo>
                    <a:pt x="733638" y="37974"/>
                    <a:pt x="724929" y="45326"/>
                    <a:pt x="714579" y="45326"/>
                  </a:cubicBezTo>
                  <a:cubicBezTo>
                    <a:pt x="704229" y="45326"/>
                    <a:pt x="695521" y="37902"/>
                    <a:pt x="693522" y="28123"/>
                  </a:cubicBezTo>
                  <a:cubicBezTo>
                    <a:pt x="693237" y="26696"/>
                    <a:pt x="693094" y="25268"/>
                    <a:pt x="693094" y="23769"/>
                  </a:cubicBezTo>
                  <a:cubicBezTo>
                    <a:pt x="693094" y="11920"/>
                    <a:pt x="702730" y="2284"/>
                    <a:pt x="714579" y="2284"/>
                  </a:cubicBezTo>
                  <a:close/>
                  <a:moveTo>
                    <a:pt x="793025" y="0"/>
                  </a:moveTo>
                  <a:cubicBezTo>
                    <a:pt x="797950" y="0"/>
                    <a:pt x="802518" y="1499"/>
                    <a:pt x="806373" y="4069"/>
                  </a:cubicBezTo>
                  <a:cubicBezTo>
                    <a:pt x="812725" y="8351"/>
                    <a:pt x="816865" y="15632"/>
                    <a:pt x="816865" y="23841"/>
                  </a:cubicBezTo>
                  <a:cubicBezTo>
                    <a:pt x="816865" y="25483"/>
                    <a:pt x="816651" y="27053"/>
                    <a:pt x="816366" y="28623"/>
                  </a:cubicBezTo>
                  <a:cubicBezTo>
                    <a:pt x="815081" y="34833"/>
                    <a:pt x="811369" y="40187"/>
                    <a:pt x="806373" y="43613"/>
                  </a:cubicBezTo>
                  <a:cubicBezTo>
                    <a:pt x="802518" y="46183"/>
                    <a:pt x="797950" y="47682"/>
                    <a:pt x="793025" y="47682"/>
                  </a:cubicBezTo>
                  <a:cubicBezTo>
                    <a:pt x="791383" y="47682"/>
                    <a:pt x="789813" y="47467"/>
                    <a:pt x="788242" y="47182"/>
                  </a:cubicBezTo>
                  <a:cubicBezTo>
                    <a:pt x="778892" y="45255"/>
                    <a:pt x="771611" y="37903"/>
                    <a:pt x="769684" y="28623"/>
                  </a:cubicBezTo>
                  <a:cubicBezTo>
                    <a:pt x="769327" y="27124"/>
                    <a:pt x="769184" y="25483"/>
                    <a:pt x="769184" y="23841"/>
                  </a:cubicBezTo>
                  <a:cubicBezTo>
                    <a:pt x="769184" y="12349"/>
                    <a:pt x="777393" y="2712"/>
                    <a:pt x="788242" y="500"/>
                  </a:cubicBezTo>
                  <a:cubicBezTo>
                    <a:pt x="789741" y="143"/>
                    <a:pt x="791383" y="0"/>
                    <a:pt x="793025" y="0"/>
                  </a:cubicBezTo>
                  <a:close/>
                </a:path>
              </a:pathLst>
            </a:custGeom>
            <a:gradFill>
              <a:gsLst>
                <a:gs pos="99000">
                  <a:srgbClr val="00B050">
                    <a:alpha val="0"/>
                  </a:srgbClr>
                </a:gs>
                <a:gs pos="33000">
                  <a:srgbClr val="00B050"/>
                </a:gs>
              </a:gsLst>
              <a:lin ang="10800000" scaled="0"/>
            </a:gradFill>
            <a:ln w="709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33" name="文本框 32"/>
            <p:cNvSpPr txBox="1"/>
            <p:nvPr/>
          </p:nvSpPr>
          <p:spPr bwMode="auto">
            <a:xfrm>
              <a:off x="7462806" y="5361877"/>
              <a:ext cx="556895" cy="569595"/>
            </a:xfrm>
            <a:prstGeom prst="rect">
              <a:avLst/>
            </a:prstGeom>
            <a:noFill/>
            <a:scene3d>
              <a:camera prst="orthographicFront"/>
              <a:lightRig rig="threePt" dir="t"/>
            </a:scene3d>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rPr>
                <a:t>5.</a:t>
              </a:r>
              <a:endParaRPr kumimoji="0" lang="en-US" altLang="zh-CN" sz="3200" b="1" i="0" u="none" strike="noStrike" kern="0" cap="none" spc="0" normalizeH="0" baseline="0" noProof="0" dirty="0">
                <a:ln>
                  <a:noFill/>
                </a:ln>
                <a:solidFill>
                  <a:schemeClr val="tx1"/>
                </a:solidFill>
                <a:effectLst/>
                <a:uLnTx/>
                <a:uFillTx/>
                <a:latin typeface="思源黑体 CN Medium" panose="020B0600000000000000" pitchFamily="34" charset="-122"/>
                <a:ea typeface="思源黑体 CN Medium" panose="020B0600000000000000" pitchFamily="34" charset="-122"/>
                <a:sym typeface="思源黑体 CN Normal" panose="020B04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000"/>
                                        <p:tgtEl>
                                          <p:spTgt spid="8"/>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1000"/>
                                        <p:tgtEl>
                                          <p:spTgt spid="11"/>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矩形 5120"/>
          <p:cNvSpPr/>
          <p:nvPr/>
        </p:nvSpPr>
        <p:spPr>
          <a:xfrm>
            <a:off x="0" y="1292225"/>
            <a:ext cx="12192000" cy="5601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20" name="剪去对角的矩形 5119"/>
          <p:cNvSpPr/>
          <p:nvPr/>
        </p:nvSpPr>
        <p:spPr>
          <a:xfrm>
            <a:off x="245567" y="1291754"/>
            <a:ext cx="5662290" cy="4507225"/>
          </a:xfrm>
          <a:prstGeom prst="snip2DiagRect">
            <a:avLst>
              <a:gd name="adj1" fmla="val 0"/>
              <a:gd name="adj2" fmla="val 7304"/>
            </a:avLst>
          </a:prstGeom>
          <a:solidFill>
            <a:schemeClr val="bg1"/>
          </a:solidFill>
          <a:ln w="38100">
            <a:solidFill>
              <a:schemeClr val="accent1"/>
            </a:solidFill>
          </a:ln>
          <a:effectLst>
            <a:outerShdw blurRad="331526" dist="38100" dir="2700000" sx="100976" sy="100976" algn="tl"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剪去对角的矩形 61"/>
          <p:cNvSpPr/>
          <p:nvPr/>
        </p:nvSpPr>
        <p:spPr>
          <a:xfrm>
            <a:off x="6096000" y="1291754"/>
            <a:ext cx="5931877" cy="4507225"/>
          </a:xfrm>
          <a:prstGeom prst="snip2DiagRect">
            <a:avLst>
              <a:gd name="adj1" fmla="val 0"/>
              <a:gd name="adj2" fmla="val 7304"/>
            </a:avLst>
          </a:prstGeom>
          <a:solidFill>
            <a:schemeClr val="bg1"/>
          </a:solidFill>
          <a:ln w="38100">
            <a:solidFill>
              <a:schemeClr val="accent1"/>
            </a:solidFill>
          </a:ln>
          <a:effectLst>
            <a:outerShdw blurRad="331526" dist="38100" dir="2700000" sx="100976" sy="100976" algn="tl"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p:cNvSpPr/>
          <p:nvPr/>
        </p:nvSpPr>
        <p:spPr>
          <a:xfrm>
            <a:off x="985999" y="1553242"/>
            <a:ext cx="4240695" cy="737235"/>
          </a:xfrm>
          <a:prstGeom prst="rect">
            <a:avLst/>
          </a:prstGeom>
        </p:spPr>
        <p:txBody>
          <a:bodyPr wrap="square">
            <a:spAutoFit/>
          </a:bodyPr>
          <a:lstStyle/>
          <a:p>
            <a:pPr algn="ctr">
              <a:lnSpc>
                <a:spcPct val="150000"/>
              </a:lnSpc>
            </a:pPr>
            <a:r>
              <a:rPr lang="zh-CN" altLang="zh-CN" sz="2800" dirty="0">
                <a:latin typeface="黑体" panose="02010609060101010101" charset="-122"/>
                <a:ea typeface="黑体" panose="02010609060101010101" charset="-122"/>
                <a:cs typeface="黑体" panose="02010609060101010101" charset="-122"/>
              </a:rPr>
              <a:t>抓住</a:t>
            </a:r>
            <a:r>
              <a:rPr lang="zh-CN" altLang="zh-CN" sz="2800" b="1" kern="0" dirty="0">
                <a:solidFill>
                  <a:schemeClr val="bg2">
                    <a:lumMod val="10000"/>
                  </a:schemeClr>
                </a:solidFill>
                <a:latin typeface="黑体" panose="02010609060101010101" charset="-122"/>
                <a:ea typeface="黑体" panose="02010609060101010101" charset="-122"/>
                <a:cs typeface="黑体" panose="02010609060101010101" charset="-122"/>
              </a:rPr>
              <a:t>制造业</a:t>
            </a:r>
            <a:r>
              <a:rPr lang="zh-CN" altLang="zh-CN" sz="2800" dirty="0">
                <a:latin typeface="黑体" panose="02010609060101010101" charset="-122"/>
                <a:ea typeface="黑体" panose="02010609060101010101" charset="-122"/>
                <a:cs typeface="黑体" panose="02010609060101010101" charset="-122"/>
              </a:rPr>
              <a:t>这个“牛鼻子”</a:t>
            </a:r>
            <a:endParaRPr lang="zh-CN" altLang="zh-CN" sz="2800" dirty="0">
              <a:latin typeface="黑体" panose="02010609060101010101" charset="-122"/>
              <a:ea typeface="黑体" panose="02010609060101010101" charset="-122"/>
              <a:cs typeface="黑体" panose="02010609060101010101" charset="-122"/>
            </a:endParaRPr>
          </a:p>
        </p:txBody>
      </p:sp>
      <p:sp>
        <p:nvSpPr>
          <p:cNvPr id="4" name="标题 6"/>
          <p:cNvSpPr txBox="1"/>
          <p:nvPr/>
        </p:nvSpPr>
        <p:spPr>
          <a:xfrm>
            <a:off x="1809750" y="53975"/>
            <a:ext cx="10428605" cy="911860"/>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1. </a:t>
            </a:r>
            <a:r>
              <a:rPr lang="zh-CN" altLang="en-US" kern="0" dirty="0">
                <a:solidFill>
                  <a:srgbClr val="C00000"/>
                </a:solidFill>
                <a:latin typeface="黑体" panose="02010609060101010101" charset="-122"/>
                <a:ea typeface="黑体" panose="02010609060101010101" charset="-122"/>
                <a:cs typeface="黑体" panose="02010609060101010101" charset="-122"/>
              </a:rPr>
              <a:t>促转型</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sp>
        <p:nvSpPr>
          <p:cNvPr id="39" name="文本框 38"/>
          <p:cNvSpPr txBox="1"/>
          <p:nvPr/>
        </p:nvSpPr>
        <p:spPr>
          <a:xfrm>
            <a:off x="9146038" y="2513733"/>
            <a:ext cx="370234" cy="2061210"/>
          </a:xfrm>
          <a:prstGeom prst="rect">
            <a:avLst/>
          </a:prstGeom>
          <a:noFill/>
        </p:spPr>
        <p:txBody>
          <a:bodyPr wrap="square" rtlCol="0">
            <a:spAutoFit/>
          </a:bodyPr>
          <a:lstStyle/>
          <a:p>
            <a:r>
              <a:rPr kumimoji="1" lang="zh-CN" altLang="en-US" sz="3200" b="1" dirty="0"/>
              <a:t>深度融合</a:t>
            </a:r>
            <a:endParaRPr kumimoji="1" lang="zh-CN" altLang="en-US" sz="3200" b="1" dirty="0"/>
          </a:p>
        </p:txBody>
      </p:sp>
      <p:grpSp>
        <p:nvGrpSpPr>
          <p:cNvPr id="7" name="组合 6"/>
          <p:cNvGrpSpPr/>
          <p:nvPr/>
        </p:nvGrpSpPr>
        <p:grpSpPr>
          <a:xfrm>
            <a:off x="6162297" y="1282878"/>
            <a:ext cx="7128798" cy="4394158"/>
            <a:chOff x="6162297" y="1475918"/>
            <a:chExt cx="7128798" cy="4394158"/>
          </a:xfrm>
        </p:grpSpPr>
        <p:grpSp>
          <p:nvGrpSpPr>
            <p:cNvPr id="6" name="组合 5"/>
            <p:cNvGrpSpPr/>
            <p:nvPr/>
          </p:nvGrpSpPr>
          <p:grpSpPr>
            <a:xfrm>
              <a:off x="6162297" y="1475918"/>
              <a:ext cx="5031135" cy="4394158"/>
              <a:chOff x="6162297" y="1475918"/>
              <a:chExt cx="5031135" cy="4394158"/>
            </a:xfrm>
          </p:grpSpPr>
          <p:pic>
            <p:nvPicPr>
              <p:cNvPr id="57" name="图片 56"/>
              <p:cNvPicPr>
                <a:picLocks noChangeAspect="1"/>
              </p:cNvPicPr>
              <p:nvPr/>
            </p:nvPicPr>
            <p:blipFill>
              <a:blip r:embed="rId1">
                <a:duotone>
                  <a:prstClr val="black"/>
                  <a:srgbClr val="D9C3A5">
                    <a:tint val="50000"/>
                    <a:satMod val="180000"/>
                  </a:srgbClr>
                </a:duotone>
              </a:blip>
              <a:stretch>
                <a:fillRect/>
              </a:stretch>
            </p:blipFill>
            <p:spPr>
              <a:xfrm rot="20121393">
                <a:off x="7994507" y="4652173"/>
                <a:ext cx="1209040" cy="1217903"/>
              </a:xfrm>
              <a:prstGeom prst="rect">
                <a:avLst/>
              </a:prstGeom>
            </p:spPr>
          </p:pic>
          <p:pic>
            <p:nvPicPr>
              <p:cNvPr id="56" name="图片 55"/>
              <p:cNvPicPr>
                <a:picLocks noChangeAspect="1"/>
              </p:cNvPicPr>
              <p:nvPr/>
            </p:nvPicPr>
            <p:blipFill>
              <a:blip r:embed="rId2">
                <a:duotone>
                  <a:prstClr val="black"/>
                  <a:srgbClr val="D9C3A5">
                    <a:tint val="50000"/>
                    <a:satMod val="180000"/>
                  </a:srgbClr>
                </a:duotone>
              </a:blip>
              <a:stretch>
                <a:fillRect/>
              </a:stretch>
            </p:blipFill>
            <p:spPr>
              <a:xfrm>
                <a:off x="7281793" y="3891957"/>
                <a:ext cx="914400" cy="914676"/>
              </a:xfrm>
              <a:prstGeom prst="rect">
                <a:avLst/>
              </a:prstGeom>
            </p:spPr>
          </p:pic>
          <p:pic>
            <p:nvPicPr>
              <p:cNvPr id="55" name="图片 54"/>
              <p:cNvPicPr>
                <a:picLocks noChangeAspect="1"/>
              </p:cNvPicPr>
              <p:nvPr/>
            </p:nvPicPr>
            <p:blipFill>
              <a:blip r:embed="rId3">
                <a:duotone>
                  <a:prstClr val="black"/>
                  <a:srgbClr val="D9C3A5">
                    <a:tint val="50000"/>
                    <a:satMod val="180000"/>
                  </a:srgbClr>
                </a:duotone>
              </a:blip>
              <a:stretch>
                <a:fillRect/>
              </a:stretch>
            </p:blipFill>
            <p:spPr>
              <a:xfrm>
                <a:off x="6274973" y="2963106"/>
                <a:ext cx="1068705" cy="1129968"/>
              </a:xfrm>
              <a:prstGeom prst="rect">
                <a:avLst/>
              </a:prstGeom>
            </p:spPr>
          </p:pic>
          <p:pic>
            <p:nvPicPr>
              <p:cNvPr id="54" name="图片 53"/>
              <p:cNvPicPr>
                <a:picLocks noChangeAspect="1"/>
              </p:cNvPicPr>
              <p:nvPr/>
            </p:nvPicPr>
            <p:blipFill>
              <a:blip r:embed="rId4">
                <a:duotone>
                  <a:prstClr val="black"/>
                  <a:srgbClr val="D9C3A5">
                    <a:tint val="50000"/>
                    <a:satMod val="180000"/>
                  </a:srgbClr>
                </a:duotone>
              </a:blip>
              <a:stretch>
                <a:fillRect/>
              </a:stretch>
            </p:blipFill>
            <p:spPr>
              <a:xfrm>
                <a:off x="7017465" y="2081948"/>
                <a:ext cx="1209675" cy="1182964"/>
              </a:xfrm>
              <a:prstGeom prst="rect">
                <a:avLst/>
              </a:prstGeom>
            </p:spPr>
          </p:pic>
          <p:sp>
            <p:nvSpPr>
              <p:cNvPr id="19" name="文本框 18"/>
              <p:cNvSpPr txBox="1"/>
              <p:nvPr/>
            </p:nvSpPr>
            <p:spPr>
              <a:xfrm>
                <a:off x="6918974" y="4062941"/>
                <a:ext cx="2018815" cy="553998"/>
              </a:xfrm>
              <a:prstGeom prst="rect">
                <a:avLst/>
              </a:prstGeom>
              <a:noFill/>
            </p:spPr>
            <p:txBody>
              <a:bodyPr wrap="square" lIns="0" tIns="0" rIns="0" bIns="0" rtlCol="0">
                <a:spAutoFit/>
              </a:bodyPr>
              <a:lstStyle/>
              <a:p>
                <a:pPr algn="ctr"/>
                <a:r>
                  <a:rPr lang="zh-CN" altLang="en-US" sz="3600" b="1" dirty="0">
                    <a:solidFill>
                      <a:srgbClr val="EE7D31"/>
                    </a:solidFill>
                    <a:latin typeface="楷体" panose="02010609060101010101" charset="-122"/>
                    <a:ea typeface="楷体" panose="02010609060101010101" charset="-122"/>
                  </a:rPr>
                  <a:t>人工智能</a:t>
                </a:r>
                <a:endParaRPr lang="zh-CN" altLang="en-US" sz="3600" b="1" dirty="0">
                  <a:solidFill>
                    <a:srgbClr val="EE7D31"/>
                  </a:solidFill>
                  <a:latin typeface="楷体" panose="02010609060101010101" charset="-122"/>
                  <a:ea typeface="楷体" panose="02010609060101010101" charset="-122"/>
                </a:endParaRPr>
              </a:p>
            </p:txBody>
          </p:sp>
          <p:sp>
            <p:nvSpPr>
              <p:cNvPr id="21" name="文本框 20"/>
              <p:cNvSpPr txBox="1"/>
              <p:nvPr/>
            </p:nvSpPr>
            <p:spPr>
              <a:xfrm>
                <a:off x="6286953" y="3385832"/>
                <a:ext cx="2007178" cy="677108"/>
              </a:xfrm>
              <a:prstGeom prst="rect">
                <a:avLst/>
              </a:prstGeom>
              <a:noFill/>
            </p:spPr>
            <p:txBody>
              <a:bodyPr wrap="square" lIns="0" tIns="0" rIns="0" bIns="0" rtlCol="0">
                <a:spAutoFit/>
              </a:bodyPr>
              <a:lstStyle/>
              <a:p>
                <a:pPr algn="ctr"/>
                <a:r>
                  <a:rPr lang="zh-CN" altLang="en-US" sz="4400" b="1" dirty="0">
                    <a:solidFill>
                      <a:srgbClr val="EE7D31"/>
                    </a:solidFill>
                    <a:latin typeface="楷体" panose="02010609060101010101" charset="-122"/>
                    <a:ea typeface="楷体" panose="02010609060101010101" charset="-122"/>
                  </a:rPr>
                  <a:t>物联网</a:t>
                </a:r>
                <a:endParaRPr lang="zh-CN" altLang="en-US" sz="4400" b="1" dirty="0">
                  <a:solidFill>
                    <a:srgbClr val="EE7D31"/>
                  </a:solidFill>
                  <a:latin typeface="楷体" panose="02010609060101010101" charset="-122"/>
                  <a:ea typeface="楷体" panose="02010609060101010101" charset="-122"/>
                </a:endParaRPr>
              </a:p>
            </p:txBody>
          </p:sp>
          <p:sp>
            <p:nvSpPr>
              <p:cNvPr id="22" name="文本框 21"/>
              <p:cNvSpPr txBox="1"/>
              <p:nvPr/>
            </p:nvSpPr>
            <p:spPr>
              <a:xfrm>
                <a:off x="6162297" y="2757538"/>
                <a:ext cx="2459878" cy="553998"/>
              </a:xfrm>
              <a:prstGeom prst="rect">
                <a:avLst/>
              </a:prstGeom>
              <a:noFill/>
            </p:spPr>
            <p:txBody>
              <a:bodyPr wrap="square" lIns="0" tIns="0" rIns="0" bIns="0" rtlCol="0">
                <a:spAutoFit/>
              </a:bodyPr>
              <a:lstStyle/>
              <a:p>
                <a:pPr algn="ctr"/>
                <a:r>
                  <a:rPr lang="zh-CN" altLang="en-US" sz="3600" b="1" dirty="0">
                    <a:solidFill>
                      <a:srgbClr val="EE7D31"/>
                    </a:solidFill>
                    <a:latin typeface="楷体" panose="02010609060101010101" charset="-122"/>
                    <a:ea typeface="楷体" panose="02010609060101010101" charset="-122"/>
                  </a:rPr>
                  <a:t>云计算</a:t>
                </a:r>
                <a:endParaRPr lang="zh-CN" altLang="en-US" sz="3600" b="1" dirty="0">
                  <a:solidFill>
                    <a:srgbClr val="EE7D31"/>
                  </a:solidFill>
                  <a:latin typeface="楷体" panose="02010609060101010101" charset="-122"/>
                  <a:ea typeface="楷体" panose="02010609060101010101" charset="-122"/>
                </a:endParaRPr>
              </a:p>
            </p:txBody>
          </p:sp>
          <p:sp>
            <p:nvSpPr>
              <p:cNvPr id="23" name="文本框 22"/>
              <p:cNvSpPr txBox="1"/>
              <p:nvPr/>
            </p:nvSpPr>
            <p:spPr>
              <a:xfrm>
                <a:off x="6916900" y="4731572"/>
                <a:ext cx="2582503" cy="615553"/>
              </a:xfrm>
              <a:prstGeom prst="rect">
                <a:avLst/>
              </a:prstGeom>
              <a:noFill/>
            </p:spPr>
            <p:txBody>
              <a:bodyPr wrap="square" lIns="0" tIns="0" rIns="0" bIns="0" rtlCol="0">
                <a:spAutoFit/>
              </a:bodyPr>
              <a:lstStyle/>
              <a:p>
                <a:pPr algn="ctr"/>
                <a:r>
                  <a:rPr lang="zh-CN" altLang="en-US" sz="4000" b="1" dirty="0">
                    <a:solidFill>
                      <a:srgbClr val="EE7D31"/>
                    </a:solidFill>
                    <a:latin typeface="楷体" panose="02010609060101010101" charset="-122"/>
                    <a:ea typeface="楷体" panose="02010609060101010101" charset="-122"/>
                  </a:rPr>
                  <a:t>大数据</a:t>
                </a:r>
                <a:endParaRPr lang="zh-CN" altLang="en-US" sz="4000" b="1" dirty="0">
                  <a:solidFill>
                    <a:srgbClr val="EE7D31"/>
                  </a:solidFill>
                  <a:latin typeface="楷体" panose="02010609060101010101" charset="-122"/>
                  <a:ea typeface="楷体" panose="02010609060101010101" charset="-122"/>
                </a:endParaRPr>
              </a:p>
            </p:txBody>
          </p:sp>
          <p:grpSp>
            <p:nvGrpSpPr>
              <p:cNvPr id="29" name="组合 28"/>
              <p:cNvGrpSpPr/>
              <p:nvPr/>
            </p:nvGrpSpPr>
            <p:grpSpPr>
              <a:xfrm>
                <a:off x="7891396" y="1475918"/>
                <a:ext cx="2846498" cy="4025267"/>
                <a:chOff x="-29588284" y="14354051"/>
                <a:chExt cx="15314100" cy="15149596"/>
              </a:xfrm>
              <a:solidFill>
                <a:srgbClr val="F7860C"/>
              </a:solidFill>
            </p:grpSpPr>
            <p:pic>
              <p:nvPicPr>
                <p:cNvPr id="30" name="图形 29" descr="箭头: 向左旋转 纯色填充"/>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588284" y="14354051"/>
                  <a:ext cx="11961768" cy="11938110"/>
                </a:xfrm>
                <a:prstGeom prst="rect">
                  <a:avLst/>
                </a:prstGeom>
                <a:effectLst>
                  <a:outerShdw blurRad="386270" dist="38100" dir="2700000" sx="101864" sy="101864" algn="tl" rotWithShape="0">
                    <a:srgbClr val="EE7D31">
                      <a:alpha val="40000"/>
                    </a:srgbClr>
                  </a:outerShdw>
                </a:effectLst>
              </p:spPr>
            </p:pic>
            <p:pic>
              <p:nvPicPr>
                <p:cNvPr id="31" name="图形 30" descr="箭头: 向左旋转 纯色填充"/>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5072760" y="18717791"/>
                  <a:ext cx="10798576" cy="10785856"/>
                </a:xfrm>
                <a:prstGeom prst="rect">
                  <a:avLst/>
                </a:prstGeom>
                <a:effectLst>
                  <a:outerShdw blurRad="386270" dist="38100" dir="2700000" sx="101864" sy="101864" algn="tl" rotWithShape="0">
                    <a:schemeClr val="accent1">
                      <a:alpha val="40000"/>
                    </a:schemeClr>
                  </a:outerShdw>
                </a:effectLst>
              </p:spPr>
            </p:pic>
          </p:grpSp>
          <p:pic>
            <p:nvPicPr>
              <p:cNvPr id="48" name="图片 47"/>
              <p:cNvPicPr>
                <a:picLocks noChangeAspect="1"/>
              </p:cNvPicPr>
              <p:nvPr/>
            </p:nvPicPr>
            <p:blipFill>
              <a:blip r:embed="rId9">
                <a:duotone>
                  <a:schemeClr val="accent4">
                    <a:shade val="45000"/>
                    <a:satMod val="135000"/>
                  </a:schemeClr>
                  <a:prstClr val="white"/>
                </a:duotone>
                <a:lum bright="40000" contrast="-40000"/>
              </a:blip>
              <a:stretch>
                <a:fillRect/>
              </a:stretch>
            </p:blipFill>
            <p:spPr>
              <a:xfrm>
                <a:off x="10002400" y="1785912"/>
                <a:ext cx="1191032" cy="1283335"/>
              </a:xfrm>
              <a:prstGeom prst="rect">
                <a:avLst/>
              </a:prstGeom>
            </p:spPr>
          </p:pic>
        </p:grpSp>
        <p:sp>
          <p:nvSpPr>
            <p:cNvPr id="24" name="文本框 23"/>
            <p:cNvSpPr txBox="1"/>
            <p:nvPr/>
          </p:nvSpPr>
          <p:spPr>
            <a:xfrm>
              <a:off x="10615019" y="2710862"/>
              <a:ext cx="2676076" cy="1241302"/>
            </a:xfrm>
            <a:prstGeom prst="rect">
              <a:avLst/>
            </a:prstGeom>
            <a:noFill/>
          </p:spPr>
          <p:txBody>
            <a:bodyPr wrap="square" lIns="0" tIns="0" rIns="0" bIns="0" rtlCol="0">
              <a:spAutoFit/>
            </a:bodyPr>
            <a:lstStyle>
              <a:defPPr>
                <a:defRPr lang="zh-CN"/>
              </a:defPPr>
              <a:lvl1pPr algn="ctr">
                <a:defRPr sz="2400" b="1">
                  <a:gradFill>
                    <a:gsLst>
                      <a:gs pos="100000">
                        <a:schemeClr val="accent2">
                          <a:lumMod val="75000"/>
                        </a:schemeClr>
                      </a:gs>
                      <a:gs pos="0">
                        <a:schemeClr val="accent2"/>
                      </a:gs>
                    </a:gsLst>
                    <a:lin ang="10800000" scaled="1"/>
                  </a:gradFill>
                  <a:latin typeface="Arial" panose="020B0604020202020204" pitchFamily="34" charset="0"/>
                  <a:ea typeface="微软雅黑" panose="020B0503020204020204" pitchFamily="34" charset="-122"/>
                </a:defRPr>
              </a:lvl1pPr>
            </a:lstStyle>
            <a:p>
              <a:pPr algn="l">
                <a:lnSpc>
                  <a:spcPct val="120000"/>
                </a:lnSpc>
              </a:pPr>
              <a:r>
                <a:rPr lang="zh-CN" altLang="en-US" sz="3600" dirty="0">
                  <a:solidFill>
                    <a:srgbClr val="0037BA"/>
                  </a:solidFill>
                  <a:latin typeface="楷体" panose="02010609060101010101" charset="-122"/>
                  <a:ea typeface="楷体" panose="02010609060101010101" charset="-122"/>
                </a:rPr>
                <a:t>传统</a:t>
              </a:r>
              <a:endParaRPr lang="en-US" altLang="zh-CN" sz="3600" dirty="0">
                <a:solidFill>
                  <a:srgbClr val="0037BA"/>
                </a:solidFill>
                <a:latin typeface="楷体" panose="02010609060101010101" charset="-122"/>
                <a:ea typeface="楷体" panose="02010609060101010101" charset="-122"/>
              </a:endParaRPr>
            </a:p>
            <a:p>
              <a:pPr algn="l">
                <a:lnSpc>
                  <a:spcPct val="120000"/>
                </a:lnSpc>
              </a:pPr>
              <a:r>
                <a:rPr lang="zh-CN" altLang="en-US" sz="3600" dirty="0">
                  <a:solidFill>
                    <a:srgbClr val="0037BA"/>
                  </a:solidFill>
                  <a:latin typeface="楷体" panose="02010609060101010101" charset="-122"/>
                  <a:ea typeface="楷体" panose="02010609060101010101" charset="-122"/>
                </a:rPr>
                <a:t>制造业</a:t>
              </a:r>
              <a:endParaRPr lang="zh-CN" altLang="en-US" sz="3600" dirty="0">
                <a:solidFill>
                  <a:srgbClr val="0037BA"/>
                </a:solidFill>
                <a:latin typeface="楷体" panose="02010609060101010101" charset="-122"/>
                <a:ea typeface="楷体" panose="02010609060101010101" charset="-122"/>
              </a:endParaRPr>
            </a:p>
          </p:txBody>
        </p:sp>
      </p:grpSp>
      <p:grpSp>
        <p:nvGrpSpPr>
          <p:cNvPr id="3" name="组合 2"/>
          <p:cNvGrpSpPr/>
          <p:nvPr/>
        </p:nvGrpSpPr>
        <p:grpSpPr>
          <a:xfrm>
            <a:off x="1513949" y="2635490"/>
            <a:ext cx="2932381" cy="2542931"/>
            <a:chOff x="1513949" y="3036810"/>
            <a:chExt cx="2932381" cy="2542931"/>
          </a:xfrm>
        </p:grpSpPr>
        <p:sp>
          <p:nvSpPr>
            <p:cNvPr id="42" name="išlídé"/>
            <p:cNvSpPr/>
            <p:nvPr/>
          </p:nvSpPr>
          <p:spPr>
            <a:xfrm>
              <a:off x="3133681" y="3036810"/>
              <a:ext cx="1308249" cy="703436"/>
            </a:xfrm>
            <a:prstGeom prst="rect">
              <a:avLst/>
            </a:prstGeom>
            <a:solidFill>
              <a:srgbClr val="FFC000">
                <a:alpha val="10000"/>
              </a:srgbClr>
            </a:solidFill>
            <a:ln w="12700" cap="rnd">
              <a:solidFill>
                <a:srgbClr val="FFC000"/>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41" name="ís1iḋe"/>
            <p:cNvSpPr/>
            <p:nvPr/>
          </p:nvSpPr>
          <p:spPr>
            <a:xfrm>
              <a:off x="3133681" y="4863065"/>
              <a:ext cx="1308249" cy="716676"/>
            </a:xfrm>
            <a:prstGeom prst="rect">
              <a:avLst/>
            </a:prstGeom>
            <a:solidFill>
              <a:srgbClr val="00B050">
                <a:alpha val="10000"/>
              </a:srgbClr>
            </a:solidFill>
            <a:ln w="12700" cap="rnd">
              <a:solidFill>
                <a:srgbClr val="00B050"/>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43" name="íŝļiḍê"/>
            <p:cNvSpPr/>
            <p:nvPr/>
          </p:nvSpPr>
          <p:spPr>
            <a:xfrm>
              <a:off x="3138080" y="3934244"/>
              <a:ext cx="1308249" cy="716676"/>
            </a:xfrm>
            <a:prstGeom prst="rect">
              <a:avLst/>
            </a:prstGeom>
            <a:solidFill>
              <a:srgbClr val="EE7D31">
                <a:alpha val="10000"/>
              </a:srgbClr>
            </a:solidFill>
            <a:ln w="12700" cap="rnd">
              <a:solidFill>
                <a:srgbClr val="EE7D3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9" name="文本框 8"/>
            <p:cNvSpPr txBox="1"/>
            <p:nvPr/>
          </p:nvSpPr>
          <p:spPr>
            <a:xfrm>
              <a:off x="3133681" y="3164315"/>
              <a:ext cx="1312648" cy="461665"/>
            </a:xfrm>
            <a:prstGeom prst="rect">
              <a:avLst/>
            </a:prstGeom>
            <a:noFill/>
          </p:spPr>
          <p:txBody>
            <a:bodyPr wrap="square" rtlCol="0">
              <a:spAutoFit/>
            </a:bodyPr>
            <a:lstStyle/>
            <a:p>
              <a:pPr algn="ctr"/>
              <a:r>
                <a:rPr lang="zh-CN" altLang="zh-CN" sz="2400" b="1" dirty="0">
                  <a:latin typeface="楷体" panose="02010609060101010101" charset="-122"/>
                  <a:ea typeface="楷体" panose="02010609060101010101" charset="-122"/>
                  <a:sym typeface="+mn-ea"/>
                </a:rPr>
                <a:t>高端化</a:t>
              </a:r>
              <a:endParaRPr lang="zh-CN" altLang="zh-CN" sz="2400" b="1" dirty="0">
                <a:latin typeface="楷体" panose="02010609060101010101" charset="-122"/>
                <a:ea typeface="楷体" panose="02010609060101010101" charset="-122"/>
              </a:endParaRPr>
            </a:p>
          </p:txBody>
        </p:sp>
        <p:sp>
          <p:nvSpPr>
            <p:cNvPr id="36" name="文本框 35"/>
            <p:cNvSpPr txBox="1"/>
            <p:nvPr/>
          </p:nvSpPr>
          <p:spPr>
            <a:xfrm>
              <a:off x="3142478" y="4070823"/>
              <a:ext cx="1303852" cy="461665"/>
            </a:xfrm>
            <a:prstGeom prst="rect">
              <a:avLst/>
            </a:prstGeom>
            <a:noFill/>
          </p:spPr>
          <p:txBody>
            <a:bodyPr wrap="square" rtlCol="0">
              <a:spAutoFit/>
            </a:bodyPr>
            <a:lstStyle/>
            <a:p>
              <a:pPr algn="ctr"/>
              <a:r>
                <a:rPr lang="zh-CN" altLang="zh-CN" sz="2400" b="1" dirty="0">
                  <a:latin typeface="楷体" panose="02010609060101010101" charset="-122"/>
                  <a:ea typeface="楷体" panose="02010609060101010101" charset="-122"/>
                  <a:sym typeface="+mn-ea"/>
                </a:rPr>
                <a:t>智能化</a:t>
              </a:r>
              <a:endParaRPr lang="zh-CN" altLang="zh-CN" sz="2400" b="1" dirty="0">
                <a:latin typeface="楷体" panose="02010609060101010101" charset="-122"/>
                <a:ea typeface="楷体" panose="02010609060101010101" charset="-122"/>
              </a:endParaRPr>
            </a:p>
          </p:txBody>
        </p:sp>
        <p:sp>
          <p:nvSpPr>
            <p:cNvPr id="37" name="文本框 36"/>
            <p:cNvSpPr txBox="1"/>
            <p:nvPr/>
          </p:nvSpPr>
          <p:spPr>
            <a:xfrm>
              <a:off x="3133681" y="4999982"/>
              <a:ext cx="1308248" cy="461665"/>
            </a:xfrm>
            <a:prstGeom prst="rect">
              <a:avLst/>
            </a:prstGeom>
            <a:noFill/>
          </p:spPr>
          <p:txBody>
            <a:bodyPr wrap="square" rtlCol="0">
              <a:spAutoFit/>
            </a:bodyPr>
            <a:lstStyle/>
            <a:p>
              <a:pPr algn="ctr"/>
              <a:r>
                <a:rPr lang="zh-CN" altLang="zh-CN" sz="2400" b="1" dirty="0">
                  <a:latin typeface="楷体" panose="02010609060101010101" charset="-122"/>
                  <a:ea typeface="楷体" panose="02010609060101010101" charset="-122"/>
                  <a:sym typeface="+mn-ea"/>
                </a:rPr>
                <a:t>绿色化</a:t>
              </a:r>
              <a:endParaRPr lang="zh-CN" altLang="en-US" sz="2400" b="1" dirty="0">
                <a:latin typeface="楷体" panose="02010609060101010101" charset="-122"/>
                <a:ea typeface="楷体" panose="02010609060101010101" charset="-122"/>
              </a:endParaRPr>
            </a:p>
          </p:txBody>
        </p:sp>
        <p:sp>
          <p:nvSpPr>
            <p:cNvPr id="5122" name="矩形 5121"/>
            <p:cNvSpPr/>
            <p:nvPr/>
          </p:nvSpPr>
          <p:spPr>
            <a:xfrm>
              <a:off x="1513949" y="3308749"/>
              <a:ext cx="626411" cy="2116028"/>
            </a:xfrm>
            <a:prstGeom prst="rect">
              <a:avLst/>
            </a:prstGeom>
          </p:spPr>
          <p:txBody>
            <a:bodyPr wrap="square">
              <a:spAutoFit/>
            </a:bodyPr>
            <a:lstStyle/>
            <a:p>
              <a:pPr algn="ctr">
                <a:lnSpc>
                  <a:spcPct val="120000"/>
                </a:lnSpc>
              </a:pPr>
              <a:r>
                <a:rPr lang="zh-CN" altLang="zh-CN" sz="2800" b="1" dirty="0">
                  <a:solidFill>
                    <a:srgbClr val="0037BA"/>
                  </a:solidFill>
                </a:rPr>
                <a:t>推动产业</a:t>
              </a:r>
              <a:endParaRPr lang="zh-CN" altLang="zh-CN" sz="2800" b="1" dirty="0">
                <a:solidFill>
                  <a:srgbClr val="0037BA"/>
                </a:solidFill>
              </a:endParaRPr>
            </a:p>
          </p:txBody>
        </p:sp>
        <p:cxnSp>
          <p:nvCxnSpPr>
            <p:cNvPr id="5123" name="直接连接符 39"/>
            <p:cNvCxnSpPr/>
            <p:nvPr/>
          </p:nvCxnSpPr>
          <p:spPr>
            <a:xfrm>
              <a:off x="2551944" y="3086722"/>
              <a:ext cx="0" cy="2493019"/>
            </a:xfrm>
            <a:prstGeom prst="line">
              <a:avLst/>
            </a:prstGeom>
            <a:ln w="19050" cap="rnd">
              <a:gradFill>
                <a:gsLst>
                  <a:gs pos="0">
                    <a:schemeClr val="tx1">
                      <a:lumMod val="60000"/>
                      <a:lumOff val="40000"/>
                    </a:schemeClr>
                  </a:gs>
                  <a:gs pos="100000">
                    <a:schemeClr val="tx1"/>
                  </a:gs>
                </a:gsLst>
                <a:lin ang="5400000" scaled="1"/>
              </a:gradFill>
              <a:prstDash val="sysDash"/>
              <a:round/>
              <a:headEnd type="oval"/>
              <a:tailEnd type="oval"/>
            </a:ln>
          </p:spPr>
          <p:style>
            <a:lnRef idx="1">
              <a:schemeClr val="accent1"/>
            </a:lnRef>
            <a:fillRef idx="0">
              <a:schemeClr val="accent1"/>
            </a:fillRef>
            <a:effectRef idx="0">
              <a:schemeClr val="accent1"/>
            </a:effectRef>
            <a:fontRef idx="minor">
              <a:schemeClr val="tx1"/>
            </a:fontRef>
          </p:style>
        </p:cxnSp>
        <p:sp>
          <p:nvSpPr>
            <p:cNvPr id="5126" name="椭圆 5125"/>
            <p:cNvSpPr/>
            <p:nvPr/>
          </p:nvSpPr>
          <p:spPr>
            <a:xfrm>
              <a:off x="2416496" y="3279107"/>
              <a:ext cx="237452" cy="237452"/>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27" name="椭圆 5126"/>
            <p:cNvSpPr/>
            <p:nvPr/>
          </p:nvSpPr>
          <p:spPr>
            <a:xfrm>
              <a:off x="2427596" y="4177313"/>
              <a:ext cx="237452" cy="237452"/>
            </a:xfrm>
            <a:prstGeom prst="ellipse">
              <a:avLst/>
            </a:prstGeom>
            <a:solidFill>
              <a:srgbClr val="EE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28" name="椭圆 5127"/>
            <p:cNvSpPr/>
            <p:nvPr/>
          </p:nvSpPr>
          <p:spPr>
            <a:xfrm>
              <a:off x="2427596" y="5091713"/>
              <a:ext cx="237452" cy="237452"/>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130" name="直线连接符 5129"/>
            <p:cNvCxnSpPr>
              <a:stCxn id="5126" idx="6"/>
              <a:endCxn id="9" idx="1"/>
            </p:cNvCxnSpPr>
            <p:nvPr/>
          </p:nvCxnSpPr>
          <p:spPr>
            <a:xfrm flipV="1">
              <a:off x="2653948" y="3395148"/>
              <a:ext cx="479733" cy="2685"/>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33" name="直线连接符 5132"/>
            <p:cNvCxnSpPr/>
            <p:nvPr/>
          </p:nvCxnSpPr>
          <p:spPr>
            <a:xfrm flipV="1">
              <a:off x="2636240" y="4301451"/>
              <a:ext cx="479733" cy="2685"/>
            </a:xfrm>
            <a:prstGeom prst="line">
              <a:avLst/>
            </a:prstGeom>
            <a:ln w="12700">
              <a:solidFill>
                <a:srgbClr val="EE7D31"/>
              </a:solidFill>
            </a:ln>
          </p:spPr>
          <p:style>
            <a:lnRef idx="1">
              <a:schemeClr val="accent1"/>
            </a:lnRef>
            <a:fillRef idx="0">
              <a:schemeClr val="accent1"/>
            </a:fillRef>
            <a:effectRef idx="0">
              <a:schemeClr val="accent1"/>
            </a:effectRef>
            <a:fontRef idx="minor">
              <a:schemeClr val="tx1"/>
            </a:fontRef>
          </p:style>
        </p:cxnSp>
        <p:cxnSp>
          <p:nvCxnSpPr>
            <p:cNvPr id="5134" name="直线连接符 5133"/>
            <p:cNvCxnSpPr/>
            <p:nvPr/>
          </p:nvCxnSpPr>
          <p:spPr>
            <a:xfrm flipV="1">
              <a:off x="2659764" y="5207754"/>
              <a:ext cx="479733" cy="268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2" name="绿色化 中国制造新模样">
            <a:hlinkClick r:id="" action="ppaction://media"/>
          </p:cNvPr>
          <p:cNvPicPr/>
          <p:nvPr>
            <a:videoFile r:link="rId10"/>
            <p:extLst>
              <p:ext uri="{DAA4B4D4-6D71-4841-9C94-3DE7FCFB9230}">
                <p14:media xmlns:p14="http://schemas.microsoft.com/office/powerpoint/2010/main" r:link="rId11"/>
              </p:ext>
            </p:extLst>
            <p:custDataLst>
              <p:tags r:id="rId12"/>
            </p:custDataLst>
          </p:nvPr>
        </p:nvPicPr>
        <p:blipFill>
          <a:blip r:embed="rId13"/>
          <a:stretch>
            <a:fillRect/>
          </a:stretch>
        </p:blipFill>
        <p:spPr>
          <a:xfrm>
            <a:off x="986155" y="5453380"/>
            <a:ext cx="1375410" cy="774700"/>
          </a:xfrm>
          <a:prstGeom prst="rect">
            <a:avLst/>
          </a:prstGeom>
        </p:spPr>
      </p:pic>
      <p:sp>
        <p:nvSpPr>
          <p:cNvPr id="5" name="文本框 4"/>
          <p:cNvSpPr txBox="1"/>
          <p:nvPr/>
        </p:nvSpPr>
        <p:spPr>
          <a:xfrm>
            <a:off x="2361565" y="5918200"/>
            <a:ext cx="6096000" cy="368300"/>
          </a:xfrm>
          <a:prstGeom prst="rect">
            <a:avLst/>
          </a:prstGeom>
          <a:noFill/>
        </p:spPr>
        <p:txBody>
          <a:bodyPr wrap="square" rtlCol="0" anchor="t">
            <a:spAutoFit/>
          </a:bodyPr>
          <a:p>
            <a:r>
              <a:rPr lang="zh-CN" altLang="en-US">
                <a:latin typeface="黑体" panose="02010609060101010101" charset="-122"/>
                <a:ea typeface="黑体" panose="02010609060101010101" charset="-122"/>
                <a:cs typeface="黑体" panose="02010609060101010101" charset="-122"/>
              </a:rPr>
              <a:t>绿色化 中国制造新模样</a:t>
            </a:r>
            <a:endParaRPr lang="zh-CN" altLang="en-US">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5120"/>
                                        </p:tgtEl>
                                        <p:attrNameLst>
                                          <p:attrName>style.visibility</p:attrName>
                                        </p:attrNameLst>
                                      </p:cBhvr>
                                      <p:to>
                                        <p:strVal val="visible"/>
                                      </p:to>
                                    </p:set>
                                    <p:anim calcmode="lin" valueType="num">
                                      <p:cBhvr additive="base">
                                        <p:cTn id="13" dur="1000" fill="hold"/>
                                        <p:tgtEl>
                                          <p:spTgt spid="5120"/>
                                        </p:tgtEl>
                                        <p:attrNameLst>
                                          <p:attrName>ppt_x</p:attrName>
                                        </p:attrNameLst>
                                      </p:cBhvr>
                                      <p:tavLst>
                                        <p:tav tm="0">
                                          <p:val>
                                            <p:strVal val="#ppt_x"/>
                                          </p:val>
                                        </p:tav>
                                        <p:tav tm="100000">
                                          <p:val>
                                            <p:strVal val="#ppt_x"/>
                                          </p:val>
                                        </p:tav>
                                      </p:tavLst>
                                    </p:anim>
                                    <p:anim calcmode="lin" valueType="num">
                                      <p:cBhvr additive="base">
                                        <p:cTn id="14" dur="1000" fill="hold"/>
                                        <p:tgtEl>
                                          <p:spTgt spid="5120"/>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Effect transition="in" filter="fade">
                                      <p:cBhvr>
                                        <p:cTn id="20" dur="1000"/>
                                        <p:tgtEl>
                                          <p:spTgt spid="10"/>
                                        </p:tgtEl>
                                      </p:cBhvr>
                                    </p:animEffect>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p:tgtEl>
                                          <p:spTgt spid="5"/>
                                        </p:tgtEl>
                                        <p:attrNameLst>
                                          <p:attrName>ppt_y</p:attrName>
                                        </p:attrNameLst>
                                      </p:cBhvr>
                                      <p:tavLst>
                                        <p:tav tm="0">
                                          <p:val>
                                            <p:strVal val="#ppt_y+#ppt_h*1.125000"/>
                                          </p:val>
                                        </p:tav>
                                        <p:tav tm="100000">
                                          <p:val>
                                            <p:strVal val="#ppt_y"/>
                                          </p:val>
                                        </p:tav>
                                      </p:tavLst>
                                    </p:anim>
                                    <p:animEffect transition="in" filter="wipe(up)">
                                      <p:cBhvr>
                                        <p:cTn id="30" dur="500"/>
                                        <p:tgtEl>
                                          <p:spTgt spid="5"/>
                                        </p:tgtEl>
                                      </p:cBhvr>
                                    </p:animEffect>
                                  </p:childTnLst>
                                </p:cTn>
                              </p:par>
                              <p:par>
                                <p:cTn id="31" presetID="12" presetClass="entr" presetSubtype="4"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p:tgtEl>
                                          <p:spTgt spid="2"/>
                                        </p:tgtEl>
                                        <p:attrNameLst>
                                          <p:attrName>ppt_y</p:attrName>
                                        </p:attrNameLst>
                                      </p:cBhvr>
                                      <p:tavLst>
                                        <p:tav tm="0">
                                          <p:val>
                                            <p:strVal val="#ppt_y+#ppt_h*1.125000"/>
                                          </p:val>
                                        </p:tav>
                                        <p:tav tm="100000">
                                          <p:val>
                                            <p:strVal val="#ppt_y"/>
                                          </p:val>
                                        </p:tav>
                                      </p:tavLst>
                                    </p:anim>
                                    <p:animEffect transition="in" filter="wipe(up)">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1000" fill="hold"/>
                                        <p:tgtEl>
                                          <p:spTgt spid="62"/>
                                        </p:tgtEl>
                                        <p:attrNameLst>
                                          <p:attrName>ppt_x</p:attrName>
                                        </p:attrNameLst>
                                      </p:cBhvr>
                                      <p:tavLst>
                                        <p:tav tm="0">
                                          <p:val>
                                            <p:strVal val="#ppt_x"/>
                                          </p:val>
                                        </p:tav>
                                        <p:tav tm="100000">
                                          <p:val>
                                            <p:strVal val="#ppt_x"/>
                                          </p:val>
                                        </p:tav>
                                      </p:tavLst>
                                    </p:anim>
                                    <p:anim calcmode="lin" valueType="num">
                                      <p:cBhvr additive="base">
                                        <p:cTn id="40" dur="1000" fill="hold"/>
                                        <p:tgtEl>
                                          <p:spTgt spid="62"/>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3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1000" fill="hold"/>
                                        <p:tgtEl>
                                          <p:spTgt spid="7"/>
                                        </p:tgtEl>
                                        <p:attrNameLst>
                                          <p:attrName>ppt_w</p:attrName>
                                        </p:attrNameLst>
                                      </p:cBhvr>
                                      <p:tavLst>
                                        <p:tav tm="0">
                                          <p:val>
                                            <p:fltVal val="0"/>
                                          </p:val>
                                        </p:tav>
                                        <p:tav tm="100000">
                                          <p:val>
                                            <p:strVal val="#ppt_w"/>
                                          </p:val>
                                        </p:tav>
                                      </p:tavLst>
                                    </p:anim>
                                    <p:anim calcmode="lin" valueType="num">
                                      <p:cBhvr>
                                        <p:cTn id="45" dur="1000" fill="hold"/>
                                        <p:tgtEl>
                                          <p:spTgt spid="7"/>
                                        </p:tgtEl>
                                        <p:attrNameLst>
                                          <p:attrName>ppt_h</p:attrName>
                                        </p:attrNameLst>
                                      </p:cBhvr>
                                      <p:tavLst>
                                        <p:tav tm="0">
                                          <p:val>
                                            <p:fltVal val="0"/>
                                          </p:val>
                                        </p:tav>
                                        <p:tav tm="100000">
                                          <p:val>
                                            <p:strVal val="#ppt_h"/>
                                          </p:val>
                                        </p:tav>
                                      </p:tavLst>
                                    </p:anim>
                                    <p:anim calcmode="lin" valueType="num">
                                      <p:cBhvr>
                                        <p:cTn id="46" dur="1000" fill="hold"/>
                                        <p:tgtEl>
                                          <p:spTgt spid="7"/>
                                        </p:tgtEl>
                                        <p:attrNameLst>
                                          <p:attrName>style.rotation</p:attrName>
                                        </p:attrNameLst>
                                      </p:cBhvr>
                                      <p:tavLst>
                                        <p:tav tm="0">
                                          <p:val>
                                            <p:fltVal val="90"/>
                                          </p:val>
                                        </p:tav>
                                        <p:tav tm="100000">
                                          <p:val>
                                            <p:fltVal val="0"/>
                                          </p:val>
                                        </p:tav>
                                      </p:tavLst>
                                    </p:anim>
                                    <p:animEffect transition="in" filter="fade">
                                      <p:cBhvr>
                                        <p:cTn id="47" dur="1000"/>
                                        <p:tgtEl>
                                          <p:spTgt spid="7"/>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1000" fill="hold"/>
                                        <p:tgtEl>
                                          <p:spTgt spid="39"/>
                                        </p:tgtEl>
                                        <p:attrNameLst>
                                          <p:attrName>ppt_w</p:attrName>
                                        </p:attrNameLst>
                                      </p:cBhvr>
                                      <p:tavLst>
                                        <p:tav tm="0">
                                          <p:val>
                                            <p:fltVal val="0"/>
                                          </p:val>
                                        </p:tav>
                                        <p:tav tm="100000">
                                          <p:val>
                                            <p:strVal val="#ppt_w"/>
                                          </p:val>
                                        </p:tav>
                                      </p:tavLst>
                                    </p:anim>
                                    <p:anim calcmode="lin" valueType="num">
                                      <p:cBhvr>
                                        <p:cTn id="52" dur="1000" fill="hold"/>
                                        <p:tgtEl>
                                          <p:spTgt spid="39"/>
                                        </p:tgtEl>
                                        <p:attrNameLst>
                                          <p:attrName>ppt_h</p:attrName>
                                        </p:attrNameLst>
                                      </p:cBhvr>
                                      <p:tavLst>
                                        <p:tav tm="0">
                                          <p:val>
                                            <p:fltVal val="0"/>
                                          </p:val>
                                        </p:tav>
                                        <p:tav tm="100000">
                                          <p:val>
                                            <p:strVal val="#ppt_h"/>
                                          </p:val>
                                        </p:tav>
                                      </p:tavLst>
                                    </p:anim>
                                    <p:animEffect transition="in" filter="fade">
                                      <p:cBhvr>
                                        <p:cTn id="5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54" fill="hold" display="1">
                  <p:stCondLst>
                    <p:cond delay="indefinite"/>
                  </p:stCondLst>
                </p:cTn>
                <p:tgtEl>
                  <p:spTgt spid="2"/>
                </p:tgtEl>
              </p:cMediaNode>
            </p:video>
            <p:seq concurrent="1" nextAc="seek">
              <p:cTn id="55" restart="whenNotActive" fill="hold" evtFilter="cancelBubble" nodeType="interactiveSeq">
                <p:stCondLst>
                  <p:cond evt="onClick" delay="0">
                    <p:tgtEl>
                      <p:spTgt spid="2"/>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additive="base">
                                        <p:cTn id="59" dur="1" fill="hold"/>
                                        <p:tgtEl>
                                          <p:spTgt spid="2"/>
                                        </p:tgtEl>
                                      </p:cBhvr>
                                    </p:cmd>
                                  </p:childTnLst>
                                </p:cTn>
                              </p:par>
                            </p:childTnLst>
                          </p:cTn>
                        </p:par>
                      </p:childTnLst>
                    </p:cTn>
                  </p:par>
                </p:childTnLst>
              </p:cTn>
              <p:nextCondLst>
                <p:cond evt="onClick" delay="0">
                  <p:tgtEl>
                    <p:spTgt spid="2"/>
                  </p:tgtEl>
                </p:cond>
              </p:nextCondLst>
            </p:seq>
          </p:childTnLst>
        </p:cTn>
      </p:par>
    </p:tnLst>
    <p:bldLst>
      <p:bldP spid="5120" grpId="0" bldLvl="0" animBg="1"/>
      <p:bldP spid="62" grpId="0" bldLvl="0" animBg="1"/>
      <p:bldP spid="10" grpId="0"/>
      <p:bldP spid="39" grpId="0"/>
      <p:bldP spid="5" grpId="0"/>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圆角 40"/>
          <p:cNvSpPr/>
          <p:nvPr/>
        </p:nvSpPr>
        <p:spPr>
          <a:xfrm>
            <a:off x="4555554" y="2383348"/>
            <a:ext cx="3065487" cy="3750751"/>
          </a:xfrm>
          <a:prstGeom prst="roundRect">
            <a:avLst>
              <a:gd name="adj" fmla="val 4830"/>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p:cNvSpPr/>
          <p:nvPr/>
        </p:nvSpPr>
        <p:spPr>
          <a:xfrm>
            <a:off x="8210381" y="2225502"/>
            <a:ext cx="3065487" cy="3908598"/>
          </a:xfrm>
          <a:prstGeom prst="roundRect">
            <a:avLst>
              <a:gd name="adj" fmla="val 4830"/>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a:off x="916132" y="2225502"/>
            <a:ext cx="3065487" cy="3908598"/>
          </a:xfrm>
          <a:prstGeom prst="roundRect">
            <a:avLst>
              <a:gd name="adj" fmla="val 4830"/>
            </a:avLst>
          </a:prstGeom>
          <a:solidFill>
            <a:schemeClr val="bg1"/>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1765" y="1212557"/>
            <a:ext cx="12192000" cy="509336"/>
          </a:xfrm>
          <a:prstGeom prst="rect">
            <a:avLst/>
          </a:prstGeom>
        </p:spPr>
        <p:txBody>
          <a:bodyPr wrap="square">
            <a:noAutofit/>
          </a:bodyPr>
          <a:lstStyle/>
          <a:p>
            <a:pPr algn="ctr"/>
            <a:r>
              <a:rPr lang="zh-CN" altLang="zh-CN" sz="2600" b="1" dirty="0"/>
              <a:t>大力发展最具竞争优势的产业，并参与全球产业链分工</a:t>
            </a:r>
            <a:endParaRPr lang="zh-CN" altLang="zh-CN" sz="2600" b="1" dirty="0"/>
          </a:p>
        </p:txBody>
      </p:sp>
      <p:sp>
        <p:nvSpPr>
          <p:cNvPr id="9" name="文本框 8"/>
          <p:cNvSpPr txBox="1"/>
          <p:nvPr/>
        </p:nvSpPr>
        <p:spPr>
          <a:xfrm>
            <a:off x="4966565" y="4551346"/>
            <a:ext cx="2288270" cy="1198880"/>
          </a:xfrm>
          <a:prstGeom prst="rect">
            <a:avLst/>
          </a:prstGeom>
          <a:noFill/>
        </p:spPr>
        <p:txBody>
          <a:bodyPr wrap="square">
            <a:spAutoFit/>
          </a:bodyPr>
          <a:lstStyle>
            <a:defPPr>
              <a:defRPr lang="zh-CN"/>
            </a:defPPr>
            <a:lvl1pPr algn="ctr">
              <a:lnSpc>
                <a:spcPct val="150000"/>
              </a:lnSpc>
              <a:defRPr sz="2400">
                <a:latin typeface="楷体" panose="02010609060101010101" charset="-122"/>
                <a:ea typeface="楷体" panose="02010609060101010101" charset="-122"/>
              </a:defRPr>
            </a:lvl1pPr>
          </a:lstStyle>
          <a:p>
            <a:r>
              <a:rPr lang="zh-CN" altLang="zh-CN" dirty="0"/>
              <a:t>占全球</a:t>
            </a:r>
            <a:endParaRPr lang="zh-CN" altLang="zh-CN" dirty="0"/>
          </a:p>
          <a:p>
            <a:r>
              <a:rPr lang="zh-CN" altLang="zh-CN" dirty="0"/>
              <a:t>市场份额的</a:t>
            </a:r>
            <a:r>
              <a:rPr lang="en-US" altLang="zh-CN" b="1" dirty="0"/>
              <a:t>70%</a:t>
            </a:r>
            <a:endParaRPr lang="zh-CN" altLang="zh-CN" b="1" dirty="0"/>
          </a:p>
        </p:txBody>
      </p:sp>
      <p:grpSp>
        <p:nvGrpSpPr>
          <p:cNvPr id="3" name="组合 2"/>
          <p:cNvGrpSpPr/>
          <p:nvPr/>
        </p:nvGrpSpPr>
        <p:grpSpPr>
          <a:xfrm>
            <a:off x="660399" y="1587450"/>
            <a:ext cx="10858502" cy="3191408"/>
            <a:chOff x="660399" y="1587450"/>
            <a:chExt cx="10858502" cy="3191408"/>
          </a:xfrm>
        </p:grpSpPr>
        <p:sp>
          <p:nvSpPr>
            <p:cNvPr id="17" name="任意多边形: 形状 16"/>
            <p:cNvSpPr/>
            <p:nvPr/>
          </p:nvSpPr>
          <p:spPr>
            <a:xfrm>
              <a:off x="660400" y="1591691"/>
              <a:ext cx="3511574" cy="3164616"/>
            </a:xfrm>
            <a:custGeom>
              <a:avLst/>
              <a:gdLst>
                <a:gd name="connsiteX0" fmla="*/ 0 w 3511574"/>
                <a:gd name="connsiteY0" fmla="*/ 0 h 3164616"/>
                <a:gd name="connsiteX1" fmla="*/ 137283 w 3511574"/>
                <a:gd name="connsiteY1" fmla="*/ 45854 h 3164616"/>
                <a:gd name="connsiteX2" fmla="*/ 3389890 w 3511574"/>
                <a:gd name="connsiteY2" fmla="*/ 592191 h 3164616"/>
                <a:gd name="connsiteX3" fmla="*/ 3511574 w 3511574"/>
                <a:gd name="connsiteY3" fmla="*/ 600006 h 3164616"/>
                <a:gd name="connsiteX4" fmla="*/ 3511574 w 3511574"/>
                <a:gd name="connsiteY4" fmla="*/ 2562896 h 3164616"/>
                <a:gd name="connsiteX5" fmla="*/ 3396240 w 3511574"/>
                <a:gd name="connsiteY5" fmla="*/ 2570303 h 3164616"/>
                <a:gd name="connsiteX6" fmla="*/ 143633 w 3511574"/>
                <a:gd name="connsiteY6" fmla="*/ 3116640 h 3164616"/>
                <a:gd name="connsiteX7" fmla="*/ 0 w 3511574"/>
                <a:gd name="connsiteY7" fmla="*/ 3164616 h 316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1574" h="3164616">
                  <a:moveTo>
                    <a:pt x="0" y="0"/>
                  </a:moveTo>
                  <a:lnTo>
                    <a:pt x="137283" y="45854"/>
                  </a:lnTo>
                  <a:cubicBezTo>
                    <a:pt x="975855" y="299650"/>
                    <a:pt x="2101424" y="492095"/>
                    <a:pt x="3389890" y="592191"/>
                  </a:cubicBezTo>
                  <a:lnTo>
                    <a:pt x="3511574" y="600006"/>
                  </a:lnTo>
                  <a:lnTo>
                    <a:pt x="3511574" y="2562896"/>
                  </a:lnTo>
                  <a:lnTo>
                    <a:pt x="3396240" y="2570303"/>
                  </a:lnTo>
                  <a:cubicBezTo>
                    <a:pt x="2107774" y="2670400"/>
                    <a:pt x="982205" y="2862844"/>
                    <a:pt x="143633" y="3116640"/>
                  </a:cubicBezTo>
                  <a:lnTo>
                    <a:pt x="0" y="3164616"/>
                  </a:lnTo>
                  <a:close/>
                </a:path>
              </a:pathLst>
            </a:custGeom>
            <a:blipFill dpi="0" rotWithShape="1">
              <a:blip r:embed="rId1"/>
              <a:srcRect/>
              <a:stretch>
                <a:fillRect l="1000" t="-6000" r="-34000" b="-3000"/>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p:cNvSpPr/>
            <p:nvPr/>
          </p:nvSpPr>
          <p:spPr>
            <a:xfrm>
              <a:off x="4333864" y="2202094"/>
              <a:ext cx="3511573" cy="1942096"/>
            </a:xfrm>
            <a:custGeom>
              <a:avLst/>
              <a:gdLst>
                <a:gd name="connsiteX0" fmla="*/ 0 w 3511573"/>
                <a:gd name="connsiteY0" fmla="*/ 0 h 1942096"/>
                <a:gd name="connsiteX1" fmla="*/ 373660 w 3511573"/>
                <a:gd name="connsiteY1" fmla="*/ 23998 h 1942096"/>
                <a:gd name="connsiteX2" fmla="*/ 1755786 w 3511573"/>
                <a:gd name="connsiteY2" fmla="*/ 58798 h 1942096"/>
                <a:gd name="connsiteX3" fmla="*/ 3137913 w 3511573"/>
                <a:gd name="connsiteY3" fmla="*/ 23998 h 1942096"/>
                <a:gd name="connsiteX4" fmla="*/ 3511573 w 3511573"/>
                <a:gd name="connsiteY4" fmla="*/ 0 h 1942096"/>
                <a:gd name="connsiteX5" fmla="*/ 3511573 w 3511573"/>
                <a:gd name="connsiteY5" fmla="*/ 1941281 h 1942096"/>
                <a:gd name="connsiteX6" fmla="*/ 3144263 w 3511573"/>
                <a:gd name="connsiteY6" fmla="*/ 1917691 h 1942096"/>
                <a:gd name="connsiteX7" fmla="*/ 1762136 w 3511573"/>
                <a:gd name="connsiteY7" fmla="*/ 1882890 h 1942096"/>
                <a:gd name="connsiteX8" fmla="*/ 380010 w 3511573"/>
                <a:gd name="connsiteY8" fmla="*/ 1917691 h 1942096"/>
                <a:gd name="connsiteX9" fmla="*/ 0 w 3511573"/>
                <a:gd name="connsiteY9" fmla="*/ 1942096 h 194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1573" h="1942096">
                  <a:moveTo>
                    <a:pt x="0" y="0"/>
                  </a:moveTo>
                  <a:lnTo>
                    <a:pt x="373660" y="23998"/>
                  </a:lnTo>
                  <a:cubicBezTo>
                    <a:pt x="820100" y="46815"/>
                    <a:pt x="1282340" y="58798"/>
                    <a:pt x="1755786" y="58798"/>
                  </a:cubicBezTo>
                  <a:cubicBezTo>
                    <a:pt x="2229232" y="58798"/>
                    <a:pt x="2691473" y="46815"/>
                    <a:pt x="3137913" y="23998"/>
                  </a:cubicBezTo>
                  <a:lnTo>
                    <a:pt x="3511573" y="0"/>
                  </a:lnTo>
                  <a:lnTo>
                    <a:pt x="3511573" y="1941281"/>
                  </a:lnTo>
                  <a:lnTo>
                    <a:pt x="3144263" y="1917691"/>
                  </a:lnTo>
                  <a:cubicBezTo>
                    <a:pt x="2697823" y="1894873"/>
                    <a:pt x="2235582" y="1882890"/>
                    <a:pt x="1762136" y="1882890"/>
                  </a:cubicBezTo>
                  <a:cubicBezTo>
                    <a:pt x="1288690" y="1882890"/>
                    <a:pt x="826449" y="1894873"/>
                    <a:pt x="380010" y="1917691"/>
                  </a:cubicBezTo>
                  <a:lnTo>
                    <a:pt x="0" y="1942096"/>
                  </a:lnTo>
                  <a:close/>
                </a:path>
              </a:pathLst>
            </a:custGeom>
            <a:blipFill dpi="0" rotWithShape="1">
              <a:blip r:embed="rId2"/>
              <a:srcRect/>
              <a:stretch>
                <a:fillRect l="-37000" t="-2000" r="-37000" b="-3000"/>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3" name="任意多边形: 形状 22"/>
            <p:cNvSpPr/>
            <p:nvPr/>
          </p:nvSpPr>
          <p:spPr>
            <a:xfrm>
              <a:off x="8007328" y="1591691"/>
              <a:ext cx="3511573" cy="3160375"/>
            </a:xfrm>
            <a:custGeom>
              <a:avLst/>
              <a:gdLst>
                <a:gd name="connsiteX0" fmla="*/ 3511573 w 3511573"/>
                <a:gd name="connsiteY0" fmla="*/ 0 h 3160375"/>
                <a:gd name="connsiteX1" fmla="*/ 3511573 w 3511573"/>
                <a:gd name="connsiteY1" fmla="*/ 3160375 h 3160375"/>
                <a:gd name="connsiteX2" fmla="*/ 3380638 w 3511573"/>
                <a:gd name="connsiteY2" fmla="*/ 3116641 h 3160375"/>
                <a:gd name="connsiteX3" fmla="*/ 128032 w 3511573"/>
                <a:gd name="connsiteY3" fmla="*/ 2570304 h 3160375"/>
                <a:gd name="connsiteX4" fmla="*/ 0 w 3511573"/>
                <a:gd name="connsiteY4" fmla="*/ 2562082 h 3160375"/>
                <a:gd name="connsiteX5" fmla="*/ 0 w 3511573"/>
                <a:gd name="connsiteY5" fmla="*/ 600007 h 3160375"/>
                <a:gd name="connsiteX6" fmla="*/ 121682 w 3511573"/>
                <a:gd name="connsiteY6" fmla="*/ 592192 h 3160375"/>
                <a:gd name="connsiteX7" fmla="*/ 3374288 w 3511573"/>
                <a:gd name="connsiteY7" fmla="*/ 45855 h 316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1573" h="3160375">
                  <a:moveTo>
                    <a:pt x="3511573" y="0"/>
                  </a:moveTo>
                  <a:lnTo>
                    <a:pt x="3511573" y="3160375"/>
                  </a:lnTo>
                  <a:lnTo>
                    <a:pt x="3380638" y="3116641"/>
                  </a:lnTo>
                  <a:cubicBezTo>
                    <a:pt x="2542066" y="2862845"/>
                    <a:pt x="1416498" y="2670401"/>
                    <a:pt x="128032" y="2570304"/>
                  </a:cubicBezTo>
                  <a:lnTo>
                    <a:pt x="0" y="2562082"/>
                  </a:lnTo>
                  <a:lnTo>
                    <a:pt x="0" y="600007"/>
                  </a:lnTo>
                  <a:lnTo>
                    <a:pt x="121682" y="592192"/>
                  </a:lnTo>
                  <a:cubicBezTo>
                    <a:pt x="1410147" y="492096"/>
                    <a:pt x="2535716" y="299651"/>
                    <a:pt x="3374288" y="45855"/>
                  </a:cubicBezTo>
                  <a:close/>
                </a:path>
              </a:pathLst>
            </a:custGeom>
            <a:blipFill>
              <a:blip r:embed="rId3"/>
              <a:stretch>
                <a:fillRect l="-37000" t="-2000" r="-37000" b="-3000"/>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p:cNvSpPr/>
            <p:nvPr/>
          </p:nvSpPr>
          <p:spPr>
            <a:xfrm>
              <a:off x="660399" y="1614242"/>
              <a:ext cx="3511574" cy="3164616"/>
            </a:xfrm>
            <a:custGeom>
              <a:avLst/>
              <a:gdLst>
                <a:gd name="connsiteX0" fmla="*/ 0 w 3511574"/>
                <a:gd name="connsiteY0" fmla="*/ 0 h 3164616"/>
                <a:gd name="connsiteX1" fmla="*/ 137283 w 3511574"/>
                <a:gd name="connsiteY1" fmla="*/ 45854 h 3164616"/>
                <a:gd name="connsiteX2" fmla="*/ 3389890 w 3511574"/>
                <a:gd name="connsiteY2" fmla="*/ 592191 h 3164616"/>
                <a:gd name="connsiteX3" fmla="*/ 3511574 w 3511574"/>
                <a:gd name="connsiteY3" fmla="*/ 600006 h 3164616"/>
                <a:gd name="connsiteX4" fmla="*/ 3511574 w 3511574"/>
                <a:gd name="connsiteY4" fmla="*/ 2562896 h 3164616"/>
                <a:gd name="connsiteX5" fmla="*/ 3396240 w 3511574"/>
                <a:gd name="connsiteY5" fmla="*/ 2570303 h 3164616"/>
                <a:gd name="connsiteX6" fmla="*/ 143633 w 3511574"/>
                <a:gd name="connsiteY6" fmla="*/ 3116640 h 3164616"/>
                <a:gd name="connsiteX7" fmla="*/ 0 w 3511574"/>
                <a:gd name="connsiteY7" fmla="*/ 3164616 h 316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1574" h="3164616">
                  <a:moveTo>
                    <a:pt x="0" y="0"/>
                  </a:moveTo>
                  <a:lnTo>
                    <a:pt x="137283" y="45854"/>
                  </a:lnTo>
                  <a:cubicBezTo>
                    <a:pt x="975855" y="299650"/>
                    <a:pt x="2101424" y="492095"/>
                    <a:pt x="3389890" y="592191"/>
                  </a:cubicBezTo>
                  <a:lnTo>
                    <a:pt x="3511574" y="600006"/>
                  </a:lnTo>
                  <a:lnTo>
                    <a:pt x="3511574" y="2562896"/>
                  </a:lnTo>
                  <a:lnTo>
                    <a:pt x="3396240" y="2570303"/>
                  </a:lnTo>
                  <a:cubicBezTo>
                    <a:pt x="2107774" y="2670400"/>
                    <a:pt x="982205" y="2862844"/>
                    <a:pt x="143633" y="3116640"/>
                  </a:cubicBezTo>
                  <a:lnTo>
                    <a:pt x="0" y="3164616"/>
                  </a:lnTo>
                  <a:close/>
                </a:path>
              </a:pathLst>
            </a:custGeom>
            <a:gradFill>
              <a:gsLst>
                <a:gs pos="0">
                  <a:schemeClr val="accent4">
                    <a:alpha val="0"/>
                  </a:schemeClr>
                </a:gs>
                <a:gs pos="100000">
                  <a:srgbClr val="0037BA"/>
                </a:gs>
              </a:gsLst>
              <a:lin ang="54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任意多边形: 形状 24"/>
            <p:cNvSpPr/>
            <p:nvPr/>
          </p:nvSpPr>
          <p:spPr>
            <a:xfrm>
              <a:off x="4333863" y="2202095"/>
              <a:ext cx="3511573" cy="1980004"/>
            </a:xfrm>
            <a:custGeom>
              <a:avLst/>
              <a:gdLst>
                <a:gd name="connsiteX0" fmla="*/ 0 w 3511573"/>
                <a:gd name="connsiteY0" fmla="*/ 0 h 1942096"/>
                <a:gd name="connsiteX1" fmla="*/ 373660 w 3511573"/>
                <a:gd name="connsiteY1" fmla="*/ 23998 h 1942096"/>
                <a:gd name="connsiteX2" fmla="*/ 1755786 w 3511573"/>
                <a:gd name="connsiteY2" fmla="*/ 58798 h 1942096"/>
                <a:gd name="connsiteX3" fmla="*/ 3137913 w 3511573"/>
                <a:gd name="connsiteY3" fmla="*/ 23998 h 1942096"/>
                <a:gd name="connsiteX4" fmla="*/ 3511573 w 3511573"/>
                <a:gd name="connsiteY4" fmla="*/ 0 h 1942096"/>
                <a:gd name="connsiteX5" fmla="*/ 3511573 w 3511573"/>
                <a:gd name="connsiteY5" fmla="*/ 1941281 h 1942096"/>
                <a:gd name="connsiteX6" fmla="*/ 3144263 w 3511573"/>
                <a:gd name="connsiteY6" fmla="*/ 1917691 h 1942096"/>
                <a:gd name="connsiteX7" fmla="*/ 1762136 w 3511573"/>
                <a:gd name="connsiteY7" fmla="*/ 1882890 h 1942096"/>
                <a:gd name="connsiteX8" fmla="*/ 380010 w 3511573"/>
                <a:gd name="connsiteY8" fmla="*/ 1917691 h 1942096"/>
                <a:gd name="connsiteX9" fmla="*/ 0 w 3511573"/>
                <a:gd name="connsiteY9" fmla="*/ 1942096 h 194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1573" h="1942096">
                  <a:moveTo>
                    <a:pt x="0" y="0"/>
                  </a:moveTo>
                  <a:lnTo>
                    <a:pt x="373660" y="23998"/>
                  </a:lnTo>
                  <a:cubicBezTo>
                    <a:pt x="820100" y="46815"/>
                    <a:pt x="1282340" y="58798"/>
                    <a:pt x="1755786" y="58798"/>
                  </a:cubicBezTo>
                  <a:cubicBezTo>
                    <a:pt x="2229232" y="58798"/>
                    <a:pt x="2691473" y="46815"/>
                    <a:pt x="3137913" y="23998"/>
                  </a:cubicBezTo>
                  <a:lnTo>
                    <a:pt x="3511573" y="0"/>
                  </a:lnTo>
                  <a:lnTo>
                    <a:pt x="3511573" y="1941281"/>
                  </a:lnTo>
                  <a:lnTo>
                    <a:pt x="3144263" y="1917691"/>
                  </a:lnTo>
                  <a:cubicBezTo>
                    <a:pt x="2697823" y="1894873"/>
                    <a:pt x="2235582" y="1882890"/>
                    <a:pt x="1762136" y="1882890"/>
                  </a:cubicBezTo>
                  <a:cubicBezTo>
                    <a:pt x="1288690" y="1882890"/>
                    <a:pt x="826449" y="1894873"/>
                    <a:pt x="380010" y="1917691"/>
                  </a:cubicBezTo>
                  <a:lnTo>
                    <a:pt x="0" y="1942096"/>
                  </a:lnTo>
                  <a:close/>
                </a:path>
              </a:pathLst>
            </a:custGeom>
            <a:gradFill>
              <a:gsLst>
                <a:gs pos="0">
                  <a:schemeClr val="accent4">
                    <a:alpha val="0"/>
                  </a:schemeClr>
                </a:gs>
                <a:gs pos="100000">
                  <a:srgbClr val="0037BA"/>
                </a:gs>
              </a:gsLst>
              <a:lin ang="54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6" name="任意多边形: 形状 25"/>
            <p:cNvSpPr/>
            <p:nvPr/>
          </p:nvSpPr>
          <p:spPr>
            <a:xfrm>
              <a:off x="8007327" y="1587450"/>
              <a:ext cx="3511573" cy="3188024"/>
            </a:xfrm>
            <a:custGeom>
              <a:avLst/>
              <a:gdLst>
                <a:gd name="connsiteX0" fmla="*/ 3511573 w 3511573"/>
                <a:gd name="connsiteY0" fmla="*/ 0 h 3160375"/>
                <a:gd name="connsiteX1" fmla="*/ 3511573 w 3511573"/>
                <a:gd name="connsiteY1" fmla="*/ 3160375 h 3160375"/>
                <a:gd name="connsiteX2" fmla="*/ 3380638 w 3511573"/>
                <a:gd name="connsiteY2" fmla="*/ 3116641 h 3160375"/>
                <a:gd name="connsiteX3" fmla="*/ 128032 w 3511573"/>
                <a:gd name="connsiteY3" fmla="*/ 2570304 h 3160375"/>
                <a:gd name="connsiteX4" fmla="*/ 0 w 3511573"/>
                <a:gd name="connsiteY4" fmla="*/ 2562082 h 3160375"/>
                <a:gd name="connsiteX5" fmla="*/ 0 w 3511573"/>
                <a:gd name="connsiteY5" fmla="*/ 600007 h 3160375"/>
                <a:gd name="connsiteX6" fmla="*/ 121682 w 3511573"/>
                <a:gd name="connsiteY6" fmla="*/ 592192 h 3160375"/>
                <a:gd name="connsiteX7" fmla="*/ 3374288 w 3511573"/>
                <a:gd name="connsiteY7" fmla="*/ 45855 h 316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1573" h="3160375">
                  <a:moveTo>
                    <a:pt x="3511573" y="0"/>
                  </a:moveTo>
                  <a:lnTo>
                    <a:pt x="3511573" y="3160375"/>
                  </a:lnTo>
                  <a:lnTo>
                    <a:pt x="3380638" y="3116641"/>
                  </a:lnTo>
                  <a:cubicBezTo>
                    <a:pt x="2542066" y="2862845"/>
                    <a:pt x="1416498" y="2670401"/>
                    <a:pt x="128032" y="2570304"/>
                  </a:cubicBezTo>
                  <a:lnTo>
                    <a:pt x="0" y="2562082"/>
                  </a:lnTo>
                  <a:lnTo>
                    <a:pt x="0" y="600007"/>
                  </a:lnTo>
                  <a:lnTo>
                    <a:pt x="121682" y="592192"/>
                  </a:lnTo>
                  <a:cubicBezTo>
                    <a:pt x="1410147" y="492096"/>
                    <a:pt x="2535716" y="299651"/>
                    <a:pt x="3374288" y="45855"/>
                  </a:cubicBezTo>
                  <a:close/>
                </a:path>
              </a:pathLst>
            </a:custGeom>
            <a:gradFill>
              <a:gsLst>
                <a:gs pos="0">
                  <a:schemeClr val="accent4">
                    <a:alpha val="0"/>
                  </a:schemeClr>
                </a:gs>
                <a:gs pos="100000">
                  <a:srgbClr val="0037BA"/>
                </a:gs>
              </a:gsLst>
              <a:lin ang="54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0" name="文本框 29"/>
          <p:cNvSpPr txBox="1"/>
          <p:nvPr/>
        </p:nvSpPr>
        <p:spPr>
          <a:xfrm>
            <a:off x="1488621" y="2736584"/>
            <a:ext cx="1738086" cy="977265"/>
          </a:xfrm>
          <a:prstGeom prst="rect">
            <a:avLst/>
          </a:prstGeom>
          <a:noFill/>
        </p:spPr>
        <p:txBody>
          <a:bodyPr wrap="square">
            <a:spAutoFit/>
          </a:bodyPr>
          <a:lstStyle>
            <a:defPPr>
              <a:defRPr lang="zh-CN"/>
            </a:defPPr>
            <a:lvl1pPr algn="ctr">
              <a:lnSpc>
                <a:spcPct val="120000"/>
              </a:lnSpc>
              <a:defRPr sz="2400" b="1">
                <a:solidFill>
                  <a:schemeClr val="bg1"/>
                </a:solidFill>
              </a:defRPr>
            </a:lvl1pPr>
          </a:lstStyle>
          <a:p>
            <a:r>
              <a:rPr lang="zh-CN" altLang="en-US" dirty="0"/>
              <a:t>工业</a:t>
            </a:r>
            <a:endParaRPr lang="en-US" altLang="zh-CN" dirty="0"/>
          </a:p>
          <a:p>
            <a:r>
              <a:rPr lang="zh-CN" altLang="en-US" dirty="0"/>
              <a:t>机器人</a:t>
            </a:r>
            <a:endParaRPr lang="en-US" altLang="zh-CN" dirty="0"/>
          </a:p>
        </p:txBody>
      </p:sp>
      <p:sp>
        <p:nvSpPr>
          <p:cNvPr id="33" name="文本框 32"/>
          <p:cNvSpPr txBox="1"/>
          <p:nvPr/>
        </p:nvSpPr>
        <p:spPr>
          <a:xfrm>
            <a:off x="4584765" y="2784844"/>
            <a:ext cx="3080890" cy="977265"/>
          </a:xfrm>
          <a:prstGeom prst="rect">
            <a:avLst/>
          </a:prstGeom>
          <a:noFill/>
        </p:spPr>
        <p:txBody>
          <a:bodyPr wrap="square">
            <a:spAutoFit/>
          </a:bodyPr>
          <a:lstStyle>
            <a:defPPr>
              <a:defRPr lang="zh-CN"/>
            </a:defPPr>
            <a:lvl1pPr>
              <a:defRPr sz="2400" b="1">
                <a:solidFill>
                  <a:schemeClr val="bg1"/>
                </a:solidFill>
              </a:defRPr>
            </a:lvl1pPr>
          </a:lstStyle>
          <a:p>
            <a:pPr algn="ctr">
              <a:lnSpc>
                <a:spcPct val="120000"/>
              </a:lnSpc>
            </a:pPr>
            <a:r>
              <a:rPr lang="zh-CN" altLang="en-US" dirty="0"/>
              <a:t>光伏组件等清洁能源装备关键零部件</a:t>
            </a:r>
            <a:endParaRPr lang="zh-CN" altLang="en-US" dirty="0"/>
          </a:p>
        </p:txBody>
      </p:sp>
      <p:sp>
        <p:nvSpPr>
          <p:cNvPr id="34" name="文本框 33"/>
          <p:cNvSpPr txBox="1"/>
          <p:nvPr/>
        </p:nvSpPr>
        <p:spPr>
          <a:xfrm>
            <a:off x="8965293" y="2842629"/>
            <a:ext cx="1738086" cy="977265"/>
          </a:xfrm>
          <a:prstGeom prst="rect">
            <a:avLst/>
          </a:prstGeom>
          <a:noFill/>
        </p:spPr>
        <p:txBody>
          <a:bodyPr wrap="square">
            <a:spAutoFit/>
          </a:bodyPr>
          <a:lstStyle>
            <a:defPPr>
              <a:defRPr lang="zh-CN"/>
            </a:defPPr>
            <a:lvl1pPr algn="ctr">
              <a:lnSpc>
                <a:spcPct val="120000"/>
              </a:lnSpc>
              <a:defRPr sz="2400" b="1">
                <a:solidFill>
                  <a:schemeClr val="bg1"/>
                </a:solidFill>
              </a:defRPr>
            </a:lvl1pPr>
          </a:lstStyle>
          <a:p>
            <a:r>
              <a:rPr lang="zh-CN" altLang="en-US" dirty="0"/>
              <a:t>新能源</a:t>
            </a:r>
            <a:endParaRPr lang="en-US" altLang="zh-CN" dirty="0"/>
          </a:p>
          <a:p>
            <a:r>
              <a:rPr lang="zh-CN" altLang="en-US" dirty="0"/>
              <a:t>汽车</a:t>
            </a:r>
            <a:endParaRPr lang="en-US" altLang="zh-CN" dirty="0"/>
          </a:p>
        </p:txBody>
      </p:sp>
      <p:sp>
        <p:nvSpPr>
          <p:cNvPr id="35" name="文本框 34"/>
          <p:cNvSpPr txBox="1"/>
          <p:nvPr/>
        </p:nvSpPr>
        <p:spPr>
          <a:xfrm>
            <a:off x="94366" y="4437778"/>
            <a:ext cx="4816818" cy="2214880"/>
          </a:xfrm>
          <a:prstGeom prst="rect">
            <a:avLst/>
          </a:prstGeom>
          <a:noFill/>
        </p:spPr>
        <p:txBody>
          <a:bodyPr wrap="square">
            <a:spAutoFit/>
          </a:bodyPr>
          <a:lstStyle>
            <a:defPPr>
              <a:defRPr lang="zh-CN"/>
            </a:defPPr>
            <a:lvl1pPr>
              <a:lnSpc>
                <a:spcPct val="150000"/>
              </a:lnSpc>
              <a:defRPr sz="2400">
                <a:latin typeface="楷体" panose="02010609060101010101" charset="-122"/>
                <a:ea typeface="楷体" panose="02010609060101010101" charset="-122"/>
              </a:defRPr>
            </a:lvl1pPr>
          </a:lstStyle>
          <a:p>
            <a:pPr algn="ctr"/>
            <a:r>
              <a:rPr lang="en-US" altLang="zh-CN" sz="2200" dirty="0"/>
              <a:t> </a:t>
            </a:r>
            <a:r>
              <a:rPr lang="zh-CN" altLang="zh-CN" sz="2200" dirty="0"/>
              <a:t>年产量达</a:t>
            </a:r>
            <a:r>
              <a:rPr lang="en-US" altLang="zh-CN" b="1" dirty="0"/>
              <a:t>44.3</a:t>
            </a:r>
            <a:r>
              <a:rPr lang="zh-CN" altLang="en-US" b="1" dirty="0"/>
              <a:t>万</a:t>
            </a:r>
            <a:r>
              <a:rPr lang="zh-CN" altLang="zh-CN" sz="2200" dirty="0"/>
              <a:t>套，</a:t>
            </a:r>
            <a:endParaRPr lang="en-US" altLang="zh-CN" sz="2200" dirty="0"/>
          </a:p>
          <a:p>
            <a:pPr algn="ctr"/>
            <a:r>
              <a:rPr lang="zh-CN" altLang="zh-CN" sz="2200" dirty="0"/>
              <a:t>新增装机总量</a:t>
            </a:r>
            <a:endParaRPr lang="en-US" altLang="zh-CN" sz="2200" dirty="0"/>
          </a:p>
          <a:p>
            <a:pPr algn="ctr"/>
            <a:r>
              <a:rPr lang="zh-CN" altLang="zh-CN" sz="2200" dirty="0"/>
              <a:t>全球占比</a:t>
            </a:r>
            <a:r>
              <a:rPr lang="zh-CN" altLang="zh-CN" b="1" dirty="0"/>
              <a:t>超过</a:t>
            </a:r>
            <a:r>
              <a:rPr lang="en-US" altLang="zh-CN" b="1" dirty="0"/>
              <a:t>50%</a:t>
            </a:r>
            <a:endParaRPr lang="zh-CN" altLang="zh-CN" b="1" dirty="0"/>
          </a:p>
          <a:p>
            <a:pPr algn="ctr"/>
            <a:endParaRPr lang="en-US" altLang="zh-CN" sz="2200" dirty="0"/>
          </a:p>
        </p:txBody>
      </p:sp>
      <p:sp>
        <p:nvSpPr>
          <p:cNvPr id="36" name="文本框 35"/>
          <p:cNvSpPr txBox="1"/>
          <p:nvPr/>
        </p:nvSpPr>
        <p:spPr>
          <a:xfrm>
            <a:off x="8024130" y="4789210"/>
            <a:ext cx="3494770" cy="1198880"/>
          </a:xfrm>
          <a:prstGeom prst="rect">
            <a:avLst/>
          </a:prstGeom>
          <a:noFill/>
        </p:spPr>
        <p:txBody>
          <a:bodyPr wrap="square">
            <a:spAutoFit/>
          </a:bodyPr>
          <a:lstStyle/>
          <a:p>
            <a:pPr algn="ctr">
              <a:lnSpc>
                <a:spcPct val="150000"/>
              </a:lnSpc>
            </a:pPr>
            <a:r>
              <a:rPr lang="zh-CN" altLang="en-US" sz="2400" dirty="0">
                <a:latin typeface="楷体" panose="02010609060101010101" charset="-122"/>
                <a:ea typeface="楷体" panose="02010609060101010101" charset="-122"/>
              </a:rPr>
              <a:t>年产销量连续</a:t>
            </a:r>
            <a:r>
              <a:rPr lang="zh-CN" altLang="en-US" sz="2400" b="1" dirty="0">
                <a:latin typeface="楷体" panose="02010609060101010101" charset="-122"/>
                <a:ea typeface="楷体" panose="02010609060101010101" charset="-122"/>
              </a:rPr>
              <a:t>8</a:t>
            </a:r>
            <a:r>
              <a:rPr lang="zh-CN" altLang="en-US" sz="2400" dirty="0">
                <a:latin typeface="楷体" panose="02010609060101010101" charset="-122"/>
                <a:ea typeface="楷体" panose="02010609060101010101" charset="-122"/>
              </a:rPr>
              <a:t>年</a:t>
            </a:r>
            <a:endParaRPr lang="en-US" altLang="zh-CN" sz="2400" dirty="0">
              <a:latin typeface="楷体" panose="02010609060101010101" charset="-122"/>
              <a:ea typeface="楷体" panose="02010609060101010101" charset="-122"/>
            </a:endParaRPr>
          </a:p>
          <a:p>
            <a:pPr algn="ctr">
              <a:lnSpc>
                <a:spcPct val="150000"/>
              </a:lnSpc>
            </a:pPr>
            <a:r>
              <a:rPr lang="zh-CN" altLang="en-US" sz="2400" dirty="0">
                <a:latin typeface="楷体" panose="02010609060101010101" charset="-122"/>
                <a:ea typeface="楷体" panose="02010609060101010101" charset="-122"/>
              </a:rPr>
              <a:t>位居</a:t>
            </a:r>
            <a:r>
              <a:rPr lang="zh-CN" altLang="en-US" sz="2400" b="1" dirty="0">
                <a:latin typeface="楷体" panose="02010609060101010101" charset="-122"/>
                <a:ea typeface="楷体" panose="02010609060101010101" charset="-122"/>
              </a:rPr>
              <a:t>全球第一</a:t>
            </a:r>
            <a:endParaRPr lang="zh-CN" altLang="en-US" sz="2400" b="1" dirty="0">
              <a:latin typeface="楷体" panose="02010609060101010101" charset="-122"/>
              <a:ea typeface="楷体" panose="02010609060101010101" charset="-122"/>
            </a:endParaRPr>
          </a:p>
        </p:txBody>
      </p:sp>
      <p:sp>
        <p:nvSpPr>
          <p:cNvPr id="2" name="标题 6"/>
          <p:cNvSpPr txBox="1"/>
          <p:nvPr/>
        </p:nvSpPr>
        <p:spPr>
          <a:xfrm>
            <a:off x="1563370" y="0"/>
            <a:ext cx="9918700" cy="1028700"/>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2. </a:t>
            </a:r>
            <a:r>
              <a:rPr lang="zh-CN" altLang="en-US" kern="0" dirty="0">
                <a:solidFill>
                  <a:srgbClr val="C00000"/>
                </a:solidFill>
                <a:latin typeface="黑体" panose="02010609060101010101" charset="-122"/>
                <a:ea typeface="黑体" panose="02010609060101010101" charset="-122"/>
                <a:cs typeface="黑体" panose="02010609060101010101" charset="-122"/>
              </a:rPr>
              <a:t>扬优势</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par>
                          <p:cTn id="18" fill="hold">
                            <p:stCondLst>
                              <p:cond delay="3000"/>
                            </p:stCondLst>
                            <p:childTnLst>
                              <p:par>
                                <p:cTn id="19" presetID="53" presetClass="entr" presetSubtype="16"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1000" fill="hold"/>
                                        <p:tgtEl>
                                          <p:spTgt spid="30"/>
                                        </p:tgtEl>
                                        <p:attrNameLst>
                                          <p:attrName>ppt_w</p:attrName>
                                        </p:attrNameLst>
                                      </p:cBhvr>
                                      <p:tavLst>
                                        <p:tav tm="0">
                                          <p:val>
                                            <p:fltVal val="0"/>
                                          </p:val>
                                        </p:tav>
                                        <p:tav tm="100000">
                                          <p:val>
                                            <p:strVal val="#ppt_w"/>
                                          </p:val>
                                        </p:tav>
                                      </p:tavLst>
                                    </p:anim>
                                    <p:anim calcmode="lin" valueType="num">
                                      <p:cBhvr>
                                        <p:cTn id="22" dur="1000" fill="hold"/>
                                        <p:tgtEl>
                                          <p:spTgt spid="30"/>
                                        </p:tgtEl>
                                        <p:attrNameLst>
                                          <p:attrName>ppt_h</p:attrName>
                                        </p:attrNameLst>
                                      </p:cBhvr>
                                      <p:tavLst>
                                        <p:tav tm="0">
                                          <p:val>
                                            <p:fltVal val="0"/>
                                          </p:val>
                                        </p:tav>
                                        <p:tav tm="100000">
                                          <p:val>
                                            <p:strVal val="#ppt_h"/>
                                          </p:val>
                                        </p:tav>
                                      </p:tavLst>
                                    </p:anim>
                                    <p:animEffect transition="in" filter="fade">
                                      <p:cBhvr>
                                        <p:cTn id="23" dur="1000"/>
                                        <p:tgtEl>
                                          <p:spTgt spid="30"/>
                                        </p:tgtEl>
                                      </p:cBhvr>
                                    </p:animEffect>
                                  </p:childTnLst>
                                </p:cTn>
                              </p:par>
                            </p:childTnLst>
                          </p:cTn>
                        </p:par>
                        <p:par>
                          <p:cTn id="24" fill="hold">
                            <p:stCondLst>
                              <p:cond delay="4000"/>
                            </p:stCondLst>
                            <p:childTnLst>
                              <p:par>
                                <p:cTn id="25" presetID="2" presetClass="entr" presetSubtype="4"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00" fill="hold"/>
                                        <p:tgtEl>
                                          <p:spTgt spid="38"/>
                                        </p:tgtEl>
                                        <p:attrNameLst>
                                          <p:attrName>ppt_x</p:attrName>
                                        </p:attrNameLst>
                                      </p:cBhvr>
                                      <p:tavLst>
                                        <p:tav tm="0">
                                          <p:val>
                                            <p:strVal val="#ppt_x"/>
                                          </p:val>
                                        </p:tav>
                                        <p:tav tm="100000">
                                          <p:val>
                                            <p:strVal val="#ppt_x"/>
                                          </p:val>
                                        </p:tav>
                                      </p:tavLst>
                                    </p:anim>
                                    <p:anim calcmode="lin" valueType="num">
                                      <p:cBhvr additive="base">
                                        <p:cTn id="28" dur="1000" fill="hold"/>
                                        <p:tgtEl>
                                          <p:spTgt spid="38"/>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1000" fill="hold"/>
                                        <p:tgtEl>
                                          <p:spTgt spid="35"/>
                                        </p:tgtEl>
                                        <p:attrNameLst>
                                          <p:attrName>ppt_w</p:attrName>
                                        </p:attrNameLst>
                                      </p:cBhvr>
                                      <p:tavLst>
                                        <p:tav tm="0">
                                          <p:val>
                                            <p:fltVal val="0"/>
                                          </p:val>
                                        </p:tav>
                                        <p:tav tm="100000">
                                          <p:val>
                                            <p:strVal val="#ppt_w"/>
                                          </p:val>
                                        </p:tav>
                                      </p:tavLst>
                                    </p:anim>
                                    <p:anim calcmode="lin" valueType="num">
                                      <p:cBhvr>
                                        <p:cTn id="32" dur="1000" fill="hold"/>
                                        <p:tgtEl>
                                          <p:spTgt spid="35"/>
                                        </p:tgtEl>
                                        <p:attrNameLst>
                                          <p:attrName>ppt_h</p:attrName>
                                        </p:attrNameLst>
                                      </p:cBhvr>
                                      <p:tavLst>
                                        <p:tav tm="0">
                                          <p:val>
                                            <p:fltVal val="0"/>
                                          </p:val>
                                        </p:tav>
                                        <p:tav tm="100000">
                                          <p:val>
                                            <p:strVal val="#ppt_h"/>
                                          </p:val>
                                        </p:tav>
                                      </p:tavLst>
                                    </p:anim>
                                    <p:animEffect transition="in" filter="fade">
                                      <p:cBhvr>
                                        <p:cTn id="33" dur="1000"/>
                                        <p:tgtEl>
                                          <p:spTgt spid="35"/>
                                        </p:tgtEl>
                                      </p:cBhvr>
                                    </p:animEffect>
                                  </p:childTnLst>
                                </p:cTn>
                              </p:par>
                            </p:childTnLst>
                          </p:cTn>
                        </p:par>
                        <p:par>
                          <p:cTn id="34" fill="hold">
                            <p:stCondLst>
                              <p:cond delay="5000"/>
                            </p:stCondLst>
                            <p:childTnLst>
                              <p:par>
                                <p:cTn id="35" presetID="53" presetClass="entr" presetSubtype="16"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1000" fill="hold"/>
                                        <p:tgtEl>
                                          <p:spTgt spid="33"/>
                                        </p:tgtEl>
                                        <p:attrNameLst>
                                          <p:attrName>ppt_w</p:attrName>
                                        </p:attrNameLst>
                                      </p:cBhvr>
                                      <p:tavLst>
                                        <p:tav tm="0">
                                          <p:val>
                                            <p:fltVal val="0"/>
                                          </p:val>
                                        </p:tav>
                                        <p:tav tm="100000">
                                          <p:val>
                                            <p:strVal val="#ppt_w"/>
                                          </p:val>
                                        </p:tav>
                                      </p:tavLst>
                                    </p:anim>
                                    <p:anim calcmode="lin" valueType="num">
                                      <p:cBhvr>
                                        <p:cTn id="38" dur="1000" fill="hold"/>
                                        <p:tgtEl>
                                          <p:spTgt spid="33"/>
                                        </p:tgtEl>
                                        <p:attrNameLst>
                                          <p:attrName>ppt_h</p:attrName>
                                        </p:attrNameLst>
                                      </p:cBhvr>
                                      <p:tavLst>
                                        <p:tav tm="0">
                                          <p:val>
                                            <p:fltVal val="0"/>
                                          </p:val>
                                        </p:tav>
                                        <p:tav tm="100000">
                                          <p:val>
                                            <p:strVal val="#ppt_h"/>
                                          </p:val>
                                        </p:tav>
                                      </p:tavLst>
                                    </p:anim>
                                    <p:animEffect transition="in" filter="fade">
                                      <p:cBhvr>
                                        <p:cTn id="39" dur="1000"/>
                                        <p:tgtEl>
                                          <p:spTgt spid="33"/>
                                        </p:tgtEl>
                                      </p:cBhvr>
                                    </p:animEffect>
                                  </p:childTnLst>
                                </p:cTn>
                              </p:par>
                              <p:par>
                                <p:cTn id="40" presetID="2" presetClass="entr" presetSubtype="4"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1000" fill="hold"/>
                                        <p:tgtEl>
                                          <p:spTgt spid="41"/>
                                        </p:tgtEl>
                                        <p:attrNameLst>
                                          <p:attrName>ppt_x</p:attrName>
                                        </p:attrNameLst>
                                      </p:cBhvr>
                                      <p:tavLst>
                                        <p:tav tm="0">
                                          <p:val>
                                            <p:strVal val="#ppt_x"/>
                                          </p:val>
                                        </p:tav>
                                        <p:tav tm="100000">
                                          <p:val>
                                            <p:strVal val="#ppt_x"/>
                                          </p:val>
                                        </p:tav>
                                      </p:tavLst>
                                    </p:anim>
                                    <p:anim calcmode="lin" valueType="num">
                                      <p:cBhvr additive="base">
                                        <p:cTn id="43" dur="1000" fill="hold"/>
                                        <p:tgtEl>
                                          <p:spTgt spid="41"/>
                                        </p:tgtEl>
                                        <p:attrNameLst>
                                          <p:attrName>ppt_y</p:attrName>
                                        </p:attrNameLst>
                                      </p:cBhvr>
                                      <p:tavLst>
                                        <p:tav tm="0">
                                          <p:val>
                                            <p:strVal val="1+#ppt_h/2"/>
                                          </p:val>
                                        </p:tav>
                                        <p:tav tm="100000">
                                          <p:val>
                                            <p:strVal val="#ppt_y"/>
                                          </p:val>
                                        </p:tav>
                                      </p:tavLst>
                                    </p:anim>
                                  </p:childTnLst>
                                </p:cTn>
                              </p:par>
                            </p:childTnLst>
                          </p:cTn>
                        </p:par>
                        <p:par>
                          <p:cTn id="44" fill="hold">
                            <p:stCondLst>
                              <p:cond delay="6000"/>
                            </p:stCondLst>
                            <p:childTnLst>
                              <p:par>
                                <p:cTn id="45" presetID="53" presetClass="entr" presetSubtype="16"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1000" fill="hold"/>
                                        <p:tgtEl>
                                          <p:spTgt spid="9"/>
                                        </p:tgtEl>
                                        <p:attrNameLst>
                                          <p:attrName>ppt_w</p:attrName>
                                        </p:attrNameLst>
                                      </p:cBhvr>
                                      <p:tavLst>
                                        <p:tav tm="0">
                                          <p:val>
                                            <p:fltVal val="0"/>
                                          </p:val>
                                        </p:tav>
                                        <p:tav tm="100000">
                                          <p:val>
                                            <p:strVal val="#ppt_w"/>
                                          </p:val>
                                        </p:tav>
                                      </p:tavLst>
                                    </p:anim>
                                    <p:anim calcmode="lin" valueType="num">
                                      <p:cBhvr>
                                        <p:cTn id="48" dur="1000" fill="hold"/>
                                        <p:tgtEl>
                                          <p:spTgt spid="9"/>
                                        </p:tgtEl>
                                        <p:attrNameLst>
                                          <p:attrName>ppt_h</p:attrName>
                                        </p:attrNameLst>
                                      </p:cBhvr>
                                      <p:tavLst>
                                        <p:tav tm="0">
                                          <p:val>
                                            <p:fltVal val="0"/>
                                          </p:val>
                                        </p:tav>
                                        <p:tav tm="100000">
                                          <p:val>
                                            <p:strVal val="#ppt_h"/>
                                          </p:val>
                                        </p:tav>
                                      </p:tavLst>
                                    </p:anim>
                                    <p:animEffect transition="in" filter="fade">
                                      <p:cBhvr>
                                        <p:cTn id="49" dur="1000"/>
                                        <p:tgtEl>
                                          <p:spTgt spid="9"/>
                                        </p:tgtEl>
                                      </p:cBhvr>
                                    </p:animEffect>
                                  </p:childTnLst>
                                </p:cTn>
                              </p:par>
                            </p:childTnLst>
                          </p:cTn>
                        </p:par>
                        <p:par>
                          <p:cTn id="50" fill="hold">
                            <p:stCondLst>
                              <p:cond delay="7000"/>
                            </p:stCondLst>
                            <p:childTnLst>
                              <p:par>
                                <p:cTn id="51" presetID="53" presetClass="entr" presetSubtype="16"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1000" fill="hold"/>
                                        <p:tgtEl>
                                          <p:spTgt spid="34"/>
                                        </p:tgtEl>
                                        <p:attrNameLst>
                                          <p:attrName>ppt_w</p:attrName>
                                        </p:attrNameLst>
                                      </p:cBhvr>
                                      <p:tavLst>
                                        <p:tav tm="0">
                                          <p:val>
                                            <p:fltVal val="0"/>
                                          </p:val>
                                        </p:tav>
                                        <p:tav tm="100000">
                                          <p:val>
                                            <p:strVal val="#ppt_w"/>
                                          </p:val>
                                        </p:tav>
                                      </p:tavLst>
                                    </p:anim>
                                    <p:anim calcmode="lin" valueType="num">
                                      <p:cBhvr>
                                        <p:cTn id="54" dur="1000" fill="hold"/>
                                        <p:tgtEl>
                                          <p:spTgt spid="34"/>
                                        </p:tgtEl>
                                        <p:attrNameLst>
                                          <p:attrName>ppt_h</p:attrName>
                                        </p:attrNameLst>
                                      </p:cBhvr>
                                      <p:tavLst>
                                        <p:tav tm="0">
                                          <p:val>
                                            <p:fltVal val="0"/>
                                          </p:val>
                                        </p:tav>
                                        <p:tav tm="100000">
                                          <p:val>
                                            <p:strVal val="#ppt_h"/>
                                          </p:val>
                                        </p:tav>
                                      </p:tavLst>
                                    </p:anim>
                                    <p:animEffect transition="in" filter="fade">
                                      <p:cBhvr>
                                        <p:cTn id="55" dur="1000"/>
                                        <p:tgtEl>
                                          <p:spTgt spid="34"/>
                                        </p:tgtEl>
                                      </p:cBhvr>
                                    </p:animEffect>
                                  </p:childTnLst>
                                </p:cTn>
                              </p:par>
                              <p:par>
                                <p:cTn id="56" presetID="2" presetClass="entr" presetSubtype="4"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additive="base">
                                        <p:cTn id="58" dur="1000" fill="hold"/>
                                        <p:tgtEl>
                                          <p:spTgt spid="42"/>
                                        </p:tgtEl>
                                        <p:attrNameLst>
                                          <p:attrName>ppt_x</p:attrName>
                                        </p:attrNameLst>
                                      </p:cBhvr>
                                      <p:tavLst>
                                        <p:tav tm="0">
                                          <p:val>
                                            <p:strVal val="#ppt_x"/>
                                          </p:val>
                                        </p:tav>
                                        <p:tav tm="100000">
                                          <p:val>
                                            <p:strVal val="#ppt_x"/>
                                          </p:val>
                                        </p:tav>
                                      </p:tavLst>
                                    </p:anim>
                                    <p:anim calcmode="lin" valueType="num">
                                      <p:cBhvr additive="base">
                                        <p:cTn id="59" dur="1000" fill="hold"/>
                                        <p:tgtEl>
                                          <p:spTgt spid="42"/>
                                        </p:tgtEl>
                                        <p:attrNameLst>
                                          <p:attrName>ppt_y</p:attrName>
                                        </p:attrNameLst>
                                      </p:cBhvr>
                                      <p:tavLst>
                                        <p:tav tm="0">
                                          <p:val>
                                            <p:strVal val="1+#ppt_h/2"/>
                                          </p:val>
                                        </p:tav>
                                        <p:tav tm="100000">
                                          <p:val>
                                            <p:strVal val="#ppt_y"/>
                                          </p:val>
                                        </p:tav>
                                      </p:tavLst>
                                    </p:anim>
                                  </p:childTnLst>
                                </p:cTn>
                              </p:par>
                            </p:childTnLst>
                          </p:cTn>
                        </p:par>
                        <p:par>
                          <p:cTn id="60" fill="hold">
                            <p:stCondLst>
                              <p:cond delay="8000"/>
                            </p:stCondLst>
                            <p:childTnLst>
                              <p:par>
                                <p:cTn id="61" presetID="53" presetClass="entr" presetSubtype="16"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p:cTn id="63" dur="1000" fill="hold"/>
                                        <p:tgtEl>
                                          <p:spTgt spid="36"/>
                                        </p:tgtEl>
                                        <p:attrNameLst>
                                          <p:attrName>ppt_w</p:attrName>
                                        </p:attrNameLst>
                                      </p:cBhvr>
                                      <p:tavLst>
                                        <p:tav tm="0">
                                          <p:val>
                                            <p:fltVal val="0"/>
                                          </p:val>
                                        </p:tav>
                                        <p:tav tm="100000">
                                          <p:val>
                                            <p:strVal val="#ppt_w"/>
                                          </p:val>
                                        </p:tav>
                                      </p:tavLst>
                                    </p:anim>
                                    <p:anim calcmode="lin" valueType="num">
                                      <p:cBhvr>
                                        <p:cTn id="64" dur="1000" fill="hold"/>
                                        <p:tgtEl>
                                          <p:spTgt spid="36"/>
                                        </p:tgtEl>
                                        <p:attrNameLst>
                                          <p:attrName>ppt_h</p:attrName>
                                        </p:attrNameLst>
                                      </p:cBhvr>
                                      <p:tavLst>
                                        <p:tav tm="0">
                                          <p:val>
                                            <p:fltVal val="0"/>
                                          </p:val>
                                        </p:tav>
                                        <p:tav tm="100000">
                                          <p:val>
                                            <p:strVal val="#ppt_h"/>
                                          </p:val>
                                        </p:tav>
                                      </p:tavLst>
                                    </p:anim>
                                    <p:animEffect transition="in" filter="fade">
                                      <p:cBhvr>
                                        <p:cTn id="65"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38" grpId="0" bldLvl="0" animBg="1"/>
      <p:bldP spid="10" grpId="0"/>
      <p:bldP spid="9" grpId="0"/>
      <p:bldP spid="30" grpId="0"/>
      <p:bldP spid="33" grpId="0"/>
      <p:bldP spid="34" grpId="0"/>
      <p:bldP spid="35" grpId="0"/>
      <p:bldP spid="36" grpId="0"/>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商店的门口前有两辆车&#10;&#10;中度可信度描述已自动生成"/>
          <p:cNvPicPr>
            <a:picLocks noChangeAspect="1"/>
          </p:cNvPicPr>
          <p:nvPr/>
        </p:nvPicPr>
        <p:blipFill rotWithShape="1">
          <a:blip r:embed="rId1">
            <a:duotone>
              <a:schemeClr val="accent3">
                <a:shade val="45000"/>
                <a:satMod val="135000"/>
              </a:schemeClr>
              <a:prstClr val="white"/>
            </a:duotone>
          </a:blip>
          <a:srcRect t="4007" b="11540"/>
          <a:stretch>
            <a:fillRect/>
          </a:stretch>
        </p:blipFill>
        <p:spPr>
          <a:xfrm>
            <a:off x="1959610" y="1360170"/>
            <a:ext cx="8248650" cy="5497830"/>
          </a:xfrm>
          <a:prstGeom prst="rect">
            <a:avLst/>
          </a:prstGeom>
        </p:spPr>
      </p:pic>
      <p:sp>
        <p:nvSpPr>
          <p:cNvPr id="4" name="矩形 3"/>
          <p:cNvSpPr/>
          <p:nvPr/>
        </p:nvSpPr>
        <p:spPr>
          <a:xfrm>
            <a:off x="0" y="1359535"/>
            <a:ext cx="12192000" cy="5498465"/>
          </a:xfrm>
          <a:prstGeom prst="rect">
            <a:avLst/>
          </a:prstGeom>
          <a:gradFill flip="none" rotWithShape="1">
            <a:gsLst>
              <a:gs pos="16000">
                <a:schemeClr val="bg1"/>
              </a:gs>
              <a:gs pos="53000">
                <a:schemeClr val="accent1">
                  <a:lumMod val="5000"/>
                  <a:lumOff val="95000"/>
                  <a:alpha val="0"/>
                </a:schemeClr>
              </a:gs>
              <a:gs pos="91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1" name="任意形状 80"/>
          <p:cNvSpPr/>
          <p:nvPr/>
        </p:nvSpPr>
        <p:spPr>
          <a:xfrm>
            <a:off x="856425" y="2031976"/>
            <a:ext cx="2579596" cy="2958064"/>
          </a:xfrm>
          <a:custGeom>
            <a:avLst/>
            <a:gdLst>
              <a:gd name="connsiteX0" fmla="*/ 0 w 2579596"/>
              <a:gd name="connsiteY0" fmla="*/ 0 h 2686286"/>
              <a:gd name="connsiteX1" fmla="*/ 2579596 w 2579596"/>
              <a:gd name="connsiteY1" fmla="*/ 0 h 2686286"/>
              <a:gd name="connsiteX2" fmla="*/ 2579596 w 2579596"/>
              <a:gd name="connsiteY2" fmla="*/ 1543186 h 2686286"/>
              <a:gd name="connsiteX3" fmla="*/ 2579596 w 2579596"/>
              <a:gd name="connsiteY3" fmla="*/ 2686286 h 2686286"/>
              <a:gd name="connsiteX4" fmla="*/ 2438165 w 2579596"/>
              <a:gd name="connsiteY4" fmla="*/ 2678897 h 2686286"/>
              <a:gd name="connsiteX5" fmla="*/ 56105 w 2579596"/>
              <a:gd name="connsiteY5" fmla="*/ 2420560 h 2686286"/>
              <a:gd name="connsiteX6" fmla="*/ 0 w 2579596"/>
              <a:gd name="connsiteY6" fmla="*/ 2408680 h 2686286"/>
              <a:gd name="connsiteX7" fmla="*/ 0 w 2579596"/>
              <a:gd name="connsiteY7" fmla="*/ 1820793 h 268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9596" h="2686286">
                <a:moveTo>
                  <a:pt x="0" y="0"/>
                </a:moveTo>
                <a:lnTo>
                  <a:pt x="2579596" y="0"/>
                </a:lnTo>
                <a:lnTo>
                  <a:pt x="2579596" y="1543186"/>
                </a:lnTo>
                <a:lnTo>
                  <a:pt x="2579596" y="2686286"/>
                </a:lnTo>
                <a:lnTo>
                  <a:pt x="2438165" y="2678897"/>
                </a:lnTo>
                <a:cubicBezTo>
                  <a:pt x="1432254" y="2619634"/>
                  <a:pt x="602549" y="2529652"/>
                  <a:pt x="56105" y="2420560"/>
                </a:cubicBezTo>
                <a:lnTo>
                  <a:pt x="0" y="2408680"/>
                </a:lnTo>
                <a:lnTo>
                  <a:pt x="0" y="1820793"/>
                </a:lnTo>
                <a:close/>
              </a:path>
            </a:pathLst>
          </a:custGeom>
          <a:gradFill>
            <a:gsLst>
              <a:gs pos="25000">
                <a:schemeClr val="bg1">
                  <a:alpha val="813"/>
                </a:schemeClr>
              </a:gs>
              <a:gs pos="100000">
                <a:srgbClr val="FBAE86"/>
              </a:gs>
            </a:gsLst>
            <a:lin ang="5400000" scaled="1"/>
          </a:gradFill>
          <a:ln w="85725">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87" name="任意形状 86"/>
          <p:cNvSpPr/>
          <p:nvPr/>
        </p:nvSpPr>
        <p:spPr>
          <a:xfrm>
            <a:off x="3581696" y="2062059"/>
            <a:ext cx="2579596" cy="2998029"/>
          </a:xfrm>
          <a:custGeom>
            <a:avLst/>
            <a:gdLst>
              <a:gd name="connsiteX0" fmla="*/ 0 w 2579596"/>
              <a:gd name="connsiteY0" fmla="*/ 0 h 2756333"/>
              <a:gd name="connsiteX1" fmla="*/ 2579596 w 2579596"/>
              <a:gd name="connsiteY1" fmla="*/ 0 h 2756333"/>
              <a:gd name="connsiteX2" fmla="*/ 2579596 w 2579596"/>
              <a:gd name="connsiteY2" fmla="*/ 1473393 h 2756333"/>
              <a:gd name="connsiteX3" fmla="*/ 2579596 w 2579596"/>
              <a:gd name="connsiteY3" fmla="*/ 2756077 h 2756333"/>
              <a:gd name="connsiteX4" fmla="*/ 2532818 w 2579596"/>
              <a:gd name="connsiteY4" fmla="*/ 2756333 h 2756333"/>
              <a:gd name="connsiteX5" fmla="*/ 230038 w 2579596"/>
              <a:gd name="connsiteY5" fmla="*/ 2705913 h 2756333"/>
              <a:gd name="connsiteX6" fmla="*/ 0 w 2579596"/>
              <a:gd name="connsiteY6" fmla="*/ 2693896 h 2756333"/>
              <a:gd name="connsiteX7" fmla="*/ 0 w 2579596"/>
              <a:gd name="connsiteY7" fmla="*/ 1535575 h 275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9596" h="2756333">
                <a:moveTo>
                  <a:pt x="0" y="0"/>
                </a:moveTo>
                <a:lnTo>
                  <a:pt x="2579596" y="0"/>
                </a:lnTo>
                <a:lnTo>
                  <a:pt x="2579596" y="1473393"/>
                </a:lnTo>
                <a:lnTo>
                  <a:pt x="2579596" y="2756077"/>
                </a:lnTo>
                <a:lnTo>
                  <a:pt x="2532818" y="2756333"/>
                </a:lnTo>
                <a:cubicBezTo>
                  <a:pt x="1715987" y="2756333"/>
                  <a:pt x="937820" y="2738380"/>
                  <a:pt x="230038" y="2705913"/>
                </a:cubicBezTo>
                <a:lnTo>
                  <a:pt x="0" y="2693896"/>
                </a:lnTo>
                <a:lnTo>
                  <a:pt x="0" y="1535575"/>
                </a:lnTo>
                <a:close/>
              </a:path>
            </a:pathLst>
          </a:custGeom>
          <a:gradFill>
            <a:gsLst>
              <a:gs pos="25000">
                <a:schemeClr val="bg1">
                  <a:alpha val="813"/>
                </a:schemeClr>
              </a:gs>
              <a:gs pos="86000">
                <a:srgbClr val="8BC998">
                  <a:alpha val="86000"/>
                </a:srgbClr>
              </a:gs>
            </a:gsLst>
            <a:lin ang="5400000" scaled="1"/>
          </a:gradFill>
          <a:ln w="85725">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字魂105号-简雅黑" panose="00000500000000000000" pitchFamily="2" charset="-122"/>
              <a:sym typeface="+mn-lt"/>
            </a:endParaRPr>
          </a:p>
        </p:txBody>
      </p:sp>
      <p:sp>
        <p:nvSpPr>
          <p:cNvPr id="93" name="任意形状 92"/>
          <p:cNvSpPr/>
          <p:nvPr/>
        </p:nvSpPr>
        <p:spPr>
          <a:xfrm>
            <a:off x="6323812" y="2062059"/>
            <a:ext cx="2579596" cy="2996884"/>
          </a:xfrm>
          <a:custGeom>
            <a:avLst/>
            <a:gdLst>
              <a:gd name="connsiteX0" fmla="*/ 0 w 2579596"/>
              <a:gd name="connsiteY0" fmla="*/ 0 h 2755187"/>
              <a:gd name="connsiteX1" fmla="*/ 2579596 w 2579596"/>
              <a:gd name="connsiteY1" fmla="*/ 0 h 2755187"/>
              <a:gd name="connsiteX2" fmla="*/ 2579596 w 2579596"/>
              <a:gd name="connsiteY2" fmla="*/ 1549247 h 2755187"/>
              <a:gd name="connsiteX3" fmla="*/ 2579596 w 2579596"/>
              <a:gd name="connsiteY3" fmla="*/ 2680223 h 2755187"/>
              <a:gd name="connsiteX4" fmla="*/ 2483978 w 2579596"/>
              <a:gd name="connsiteY4" fmla="*/ 2686143 h 2755187"/>
              <a:gd name="connsiteX5" fmla="*/ 395581 w 2579596"/>
              <a:gd name="connsiteY5" fmla="*/ 2753021 h 2755187"/>
              <a:gd name="connsiteX6" fmla="*/ 0 w 2579596"/>
              <a:gd name="connsiteY6" fmla="*/ 2755187 h 2755187"/>
              <a:gd name="connsiteX7" fmla="*/ 0 w 2579596"/>
              <a:gd name="connsiteY7" fmla="*/ 1474283 h 275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9596" h="2755187">
                <a:moveTo>
                  <a:pt x="0" y="0"/>
                </a:moveTo>
                <a:lnTo>
                  <a:pt x="2579596" y="0"/>
                </a:lnTo>
                <a:lnTo>
                  <a:pt x="2579596" y="1549247"/>
                </a:lnTo>
                <a:lnTo>
                  <a:pt x="2579596" y="2680223"/>
                </a:lnTo>
                <a:lnTo>
                  <a:pt x="2483978" y="2686143"/>
                </a:lnTo>
                <a:cubicBezTo>
                  <a:pt x="1846222" y="2721570"/>
                  <a:pt x="1141378" y="2744807"/>
                  <a:pt x="395581" y="2753021"/>
                </a:cubicBezTo>
                <a:lnTo>
                  <a:pt x="0" y="2755187"/>
                </a:lnTo>
                <a:lnTo>
                  <a:pt x="0" y="1474283"/>
                </a:lnTo>
                <a:close/>
              </a:path>
            </a:pathLst>
          </a:custGeom>
          <a:gradFill>
            <a:gsLst>
              <a:gs pos="25000">
                <a:schemeClr val="bg1">
                  <a:alpha val="813"/>
                </a:schemeClr>
              </a:gs>
              <a:gs pos="85000">
                <a:schemeClr val="accent1">
                  <a:lumMod val="40000"/>
                  <a:lumOff val="60000"/>
                  <a:alpha val="85431"/>
                </a:schemeClr>
              </a:gs>
            </a:gsLst>
            <a:lin ang="5400000" scaled="1"/>
          </a:gradFill>
          <a:ln w="85725">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100" name="任意形状 99"/>
          <p:cNvSpPr/>
          <p:nvPr/>
        </p:nvSpPr>
        <p:spPr>
          <a:xfrm>
            <a:off x="9049083" y="2062059"/>
            <a:ext cx="2579596" cy="2912901"/>
          </a:xfrm>
          <a:custGeom>
            <a:avLst/>
            <a:gdLst>
              <a:gd name="connsiteX0" fmla="*/ 0 w 2579596"/>
              <a:gd name="connsiteY0" fmla="*/ 1558268 h 2671205"/>
              <a:gd name="connsiteX1" fmla="*/ 224037 w 2579596"/>
              <a:gd name="connsiteY1" fmla="*/ 1572139 h 2671205"/>
              <a:gd name="connsiteX2" fmla="*/ 2545913 w 2579596"/>
              <a:gd name="connsiteY2" fmla="*/ 1872668 h 2671205"/>
              <a:gd name="connsiteX3" fmla="*/ 2579596 w 2579596"/>
              <a:gd name="connsiteY3" fmla="*/ 1882511 h 2671205"/>
              <a:gd name="connsiteX4" fmla="*/ 2579596 w 2579596"/>
              <a:gd name="connsiteY4" fmla="*/ 2346961 h 2671205"/>
              <a:gd name="connsiteX5" fmla="*/ 2545913 w 2579596"/>
              <a:gd name="connsiteY5" fmla="*/ 2356804 h 2671205"/>
              <a:gd name="connsiteX6" fmla="*/ 224037 w 2579596"/>
              <a:gd name="connsiteY6" fmla="*/ 2657333 h 2671205"/>
              <a:gd name="connsiteX7" fmla="*/ 0 w 2579596"/>
              <a:gd name="connsiteY7" fmla="*/ 2671205 h 2671205"/>
              <a:gd name="connsiteX8" fmla="*/ 0 w 2579596"/>
              <a:gd name="connsiteY8" fmla="*/ 0 h 2671205"/>
              <a:gd name="connsiteX9" fmla="*/ 2579596 w 2579596"/>
              <a:gd name="connsiteY9" fmla="*/ 0 h 2671205"/>
              <a:gd name="connsiteX10" fmla="*/ 2579596 w 2579596"/>
              <a:gd name="connsiteY10" fmla="*/ 1882510 h 2671205"/>
              <a:gd name="connsiteX11" fmla="*/ 2545913 w 2579596"/>
              <a:gd name="connsiteY11" fmla="*/ 1872667 h 2671205"/>
              <a:gd name="connsiteX12" fmla="*/ 224037 w 2579596"/>
              <a:gd name="connsiteY12" fmla="*/ 1572138 h 2671205"/>
              <a:gd name="connsiteX13" fmla="*/ 0 w 2579596"/>
              <a:gd name="connsiteY13" fmla="*/ 1558267 h 267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9596" h="2671205">
                <a:moveTo>
                  <a:pt x="0" y="1558268"/>
                </a:moveTo>
                <a:lnTo>
                  <a:pt x="224037" y="1572139"/>
                </a:lnTo>
                <a:cubicBezTo>
                  <a:pt x="1259718" y="1643199"/>
                  <a:pt x="2077911" y="1748173"/>
                  <a:pt x="2545913" y="1872668"/>
                </a:cubicBezTo>
                <a:lnTo>
                  <a:pt x="2579596" y="1882511"/>
                </a:lnTo>
                <a:lnTo>
                  <a:pt x="2579596" y="2346961"/>
                </a:lnTo>
                <a:lnTo>
                  <a:pt x="2545913" y="2356804"/>
                </a:lnTo>
                <a:cubicBezTo>
                  <a:pt x="2077911" y="2481300"/>
                  <a:pt x="1259718" y="2586274"/>
                  <a:pt x="224037" y="2657333"/>
                </a:cubicBezTo>
                <a:lnTo>
                  <a:pt x="0" y="2671205"/>
                </a:lnTo>
                <a:close/>
                <a:moveTo>
                  <a:pt x="0" y="0"/>
                </a:moveTo>
                <a:lnTo>
                  <a:pt x="2579596" y="0"/>
                </a:lnTo>
                <a:lnTo>
                  <a:pt x="2579596" y="1882510"/>
                </a:lnTo>
                <a:lnTo>
                  <a:pt x="2545913" y="1872667"/>
                </a:lnTo>
                <a:cubicBezTo>
                  <a:pt x="2077911" y="1748172"/>
                  <a:pt x="1259718" y="1643198"/>
                  <a:pt x="224037" y="1572138"/>
                </a:cubicBezTo>
                <a:lnTo>
                  <a:pt x="0" y="1558267"/>
                </a:lnTo>
                <a:close/>
              </a:path>
            </a:pathLst>
          </a:custGeom>
          <a:gradFill>
            <a:gsLst>
              <a:gs pos="25000">
                <a:schemeClr val="bg1">
                  <a:alpha val="813"/>
                </a:schemeClr>
              </a:gs>
              <a:gs pos="100000">
                <a:schemeClr val="accent1">
                  <a:lumMod val="75000"/>
                  <a:alpha val="90000"/>
                </a:schemeClr>
              </a:gs>
            </a:gsLst>
            <a:lin ang="5400000" scaled="1"/>
          </a:gradFill>
          <a:ln w="85725">
            <a:no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12" name="标题 6"/>
          <p:cNvSpPr txBox="1"/>
          <p:nvPr/>
        </p:nvSpPr>
        <p:spPr>
          <a:xfrm>
            <a:off x="1935480" y="196215"/>
            <a:ext cx="9929495" cy="767715"/>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2. </a:t>
            </a:r>
            <a:r>
              <a:rPr lang="zh-CN" altLang="en-US" kern="0" dirty="0">
                <a:solidFill>
                  <a:srgbClr val="C00000"/>
                </a:solidFill>
                <a:latin typeface="黑体" panose="02010609060101010101" charset="-122"/>
                <a:ea typeface="黑体" panose="02010609060101010101" charset="-122"/>
                <a:cs typeface="黑体" panose="02010609060101010101" charset="-122"/>
              </a:rPr>
              <a:t>扬优势</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sp>
        <p:nvSpPr>
          <p:cNvPr id="15" name="任意多边形 37"/>
          <p:cNvSpPr/>
          <p:nvPr/>
        </p:nvSpPr>
        <p:spPr>
          <a:xfrm>
            <a:off x="0" y="6553200"/>
            <a:ext cx="12192000" cy="304799"/>
          </a:xfrm>
          <a:custGeom>
            <a:avLst/>
            <a:gdLst>
              <a:gd name="connsiteX0" fmla="*/ 12192000 w 12192000"/>
              <a:gd name="connsiteY0" fmla="*/ 0 h 2815562"/>
              <a:gd name="connsiteX1" fmla="*/ 12192000 w 12192000"/>
              <a:gd name="connsiteY1" fmla="*/ 2815562 h 2815562"/>
              <a:gd name="connsiteX2" fmla="*/ 0 w 12192000"/>
              <a:gd name="connsiteY2" fmla="*/ 2815562 h 2815562"/>
              <a:gd name="connsiteX3" fmla="*/ 0 w 12192000"/>
              <a:gd name="connsiteY3" fmla="*/ 28422 h 2815562"/>
              <a:gd name="connsiteX4" fmla="*/ 12192000 w 12192000"/>
              <a:gd name="connsiteY4" fmla="*/ 0 h 2815562"/>
              <a:gd name="connsiteX0-1" fmla="*/ 12192000 w 12192000"/>
              <a:gd name="connsiteY0-2" fmla="*/ 0 h 2815562"/>
              <a:gd name="connsiteX1-3" fmla="*/ 12192000 w 12192000"/>
              <a:gd name="connsiteY1-4" fmla="*/ 2815562 h 2815562"/>
              <a:gd name="connsiteX2-5" fmla="*/ 0 w 12192000"/>
              <a:gd name="connsiteY2-6" fmla="*/ 2815562 h 2815562"/>
              <a:gd name="connsiteX3-7" fmla="*/ 0 w 12192000"/>
              <a:gd name="connsiteY3-8" fmla="*/ 28422 h 2815562"/>
              <a:gd name="connsiteX4-9" fmla="*/ 12192000 w 12192000"/>
              <a:gd name="connsiteY4-10" fmla="*/ 0 h 2815562"/>
              <a:gd name="connsiteX0-11" fmla="*/ 12192000 w 12192000"/>
              <a:gd name="connsiteY0-12" fmla="*/ 0 h 2815562"/>
              <a:gd name="connsiteX1-13" fmla="*/ 12192000 w 12192000"/>
              <a:gd name="connsiteY1-14" fmla="*/ 2815562 h 2815562"/>
              <a:gd name="connsiteX2-15" fmla="*/ 0 w 12192000"/>
              <a:gd name="connsiteY2-16" fmla="*/ 2815562 h 2815562"/>
              <a:gd name="connsiteX3-17" fmla="*/ 0 w 12192000"/>
              <a:gd name="connsiteY3-18" fmla="*/ 28422 h 2815562"/>
              <a:gd name="connsiteX4-19" fmla="*/ 12192000 w 12192000"/>
              <a:gd name="connsiteY4-20" fmla="*/ 0 h 2815562"/>
              <a:gd name="connsiteX0-21" fmla="*/ 12192000 w 12192000"/>
              <a:gd name="connsiteY0-22" fmla="*/ 0 h 2815562"/>
              <a:gd name="connsiteX1-23" fmla="*/ 12192000 w 12192000"/>
              <a:gd name="connsiteY1-24" fmla="*/ 2815562 h 2815562"/>
              <a:gd name="connsiteX2-25" fmla="*/ 0 w 12192000"/>
              <a:gd name="connsiteY2-26" fmla="*/ 2815562 h 2815562"/>
              <a:gd name="connsiteX3-27" fmla="*/ 0 w 12192000"/>
              <a:gd name="connsiteY3-28" fmla="*/ 28422 h 2815562"/>
              <a:gd name="connsiteX4-29" fmla="*/ 12192000 w 12192000"/>
              <a:gd name="connsiteY4-30" fmla="*/ 0 h 2815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815562">
                <a:moveTo>
                  <a:pt x="12192000" y="0"/>
                </a:moveTo>
                <a:lnTo>
                  <a:pt x="12192000" y="2815562"/>
                </a:lnTo>
                <a:lnTo>
                  <a:pt x="0" y="2815562"/>
                </a:lnTo>
                <a:lnTo>
                  <a:pt x="0" y="28422"/>
                </a:lnTo>
                <a:cubicBezTo>
                  <a:pt x="4352757" y="1982502"/>
                  <a:pt x="9244530" y="1665019"/>
                  <a:pt x="12192000" y="0"/>
                </a:cubicBezTo>
                <a:close/>
              </a:path>
            </a:pathLst>
          </a:custGeom>
          <a:solidFill>
            <a:srgbClr val="89ABF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a:solidFill>
                <a:srgbClr val="FFFFFF"/>
              </a:solidFill>
              <a:latin typeface="思源黑体 CN Normal" panose="020B0400000000000000" pitchFamily="34" charset="-122"/>
              <a:ea typeface="思源黑体 CN Normal" panose="020B0400000000000000" pitchFamily="34" charset="-122"/>
            </a:endParaRPr>
          </a:p>
        </p:txBody>
      </p:sp>
      <p:sp>
        <p:nvSpPr>
          <p:cNvPr id="16" name="任意多边形 38"/>
          <p:cNvSpPr/>
          <p:nvPr/>
        </p:nvSpPr>
        <p:spPr>
          <a:xfrm>
            <a:off x="0" y="6604000"/>
            <a:ext cx="12192000" cy="254000"/>
          </a:xfrm>
          <a:custGeom>
            <a:avLst/>
            <a:gdLst>
              <a:gd name="connsiteX0" fmla="*/ 12192000 w 12192000"/>
              <a:gd name="connsiteY0" fmla="*/ 0 h 2816546"/>
              <a:gd name="connsiteX1" fmla="*/ 12192000 w 12192000"/>
              <a:gd name="connsiteY1" fmla="*/ 2816546 h 2816546"/>
              <a:gd name="connsiteX2" fmla="*/ 0 w 12192000"/>
              <a:gd name="connsiteY2" fmla="*/ 2816546 h 2816546"/>
              <a:gd name="connsiteX3" fmla="*/ 0 w 12192000"/>
              <a:gd name="connsiteY3" fmla="*/ 240178 h 2816546"/>
              <a:gd name="connsiteX4" fmla="*/ 12192000 w 12192000"/>
              <a:gd name="connsiteY4" fmla="*/ 0 h 2816546"/>
              <a:gd name="connsiteX0-1" fmla="*/ 12192000 w 12192000"/>
              <a:gd name="connsiteY0-2" fmla="*/ 0 h 2816546"/>
              <a:gd name="connsiteX1-3" fmla="*/ 12192000 w 12192000"/>
              <a:gd name="connsiteY1-4" fmla="*/ 2816546 h 2816546"/>
              <a:gd name="connsiteX2-5" fmla="*/ 0 w 12192000"/>
              <a:gd name="connsiteY2-6" fmla="*/ 2816546 h 2816546"/>
              <a:gd name="connsiteX3-7" fmla="*/ 0 w 12192000"/>
              <a:gd name="connsiteY3-8" fmla="*/ 240178 h 2816546"/>
              <a:gd name="connsiteX4-9" fmla="*/ 12192000 w 12192000"/>
              <a:gd name="connsiteY4-10" fmla="*/ 0 h 28165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2816546">
                <a:moveTo>
                  <a:pt x="12192000" y="0"/>
                </a:moveTo>
                <a:lnTo>
                  <a:pt x="12192000" y="2816546"/>
                </a:lnTo>
                <a:lnTo>
                  <a:pt x="0" y="2816546"/>
                </a:lnTo>
                <a:lnTo>
                  <a:pt x="0" y="240178"/>
                </a:lnTo>
                <a:cubicBezTo>
                  <a:pt x="3832992" y="2229552"/>
                  <a:pt x="9706542" y="1851108"/>
                  <a:pt x="12192000" y="0"/>
                </a:cubicBezTo>
                <a:close/>
              </a:path>
            </a:pathLst>
          </a:custGeom>
          <a:solidFill>
            <a:srgbClr val="0031A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solidFill>
                <a:srgbClr val="FFFFFF"/>
              </a:solidFill>
              <a:latin typeface="思源黑体 CN Normal" panose="020B0400000000000000" pitchFamily="34" charset="-122"/>
              <a:ea typeface="思源黑体 CN Normal" panose="020B0400000000000000" pitchFamily="34" charset="-122"/>
            </a:endParaRPr>
          </a:p>
        </p:txBody>
      </p:sp>
      <p:sp>
        <p:nvSpPr>
          <p:cNvPr id="44" name="图形"/>
          <p:cNvSpPr/>
          <p:nvPr>
            <p:custDataLst>
              <p:tags r:id="rId2"/>
            </p:custDataLst>
          </p:nvPr>
        </p:nvSpPr>
        <p:spPr bwMode="auto">
          <a:xfrm>
            <a:off x="-24161" y="1687109"/>
            <a:ext cx="12192000" cy="609723"/>
          </a:xfrm>
          <a:prstGeom prst="rect">
            <a:avLst/>
          </a:prstGeom>
          <a:solidFill>
            <a:schemeClr val="bg1">
              <a:lumMod val="65000"/>
              <a:alpha val="51890"/>
            </a:schemeClr>
          </a:solidFill>
          <a:ln w="25400" cap="flat" cmpd="sng" algn="ctr">
            <a:noFill/>
            <a:prstDash val="solid"/>
          </a:ln>
          <a:effectLst/>
        </p:spPr>
        <p:txBody>
          <a:bodyPr anchor="ctr"/>
          <a:lstStyle/>
          <a:p>
            <a:pPr algn="ctr">
              <a:defRPr/>
            </a:pPr>
            <a:endParaRPr lang="zh-CN" altLang="en-US" kern="0">
              <a:solidFill>
                <a:prstClr val="white"/>
              </a:solidFill>
              <a:latin typeface="字魂58号-创中黑" panose="00000500000000000000" charset="-122"/>
              <a:cs typeface="字魂58号-创中黑" panose="00000500000000000000" charset="-122"/>
            </a:endParaRPr>
          </a:p>
        </p:txBody>
      </p:sp>
      <p:sp>
        <p:nvSpPr>
          <p:cNvPr id="66" name="文本框 65"/>
          <p:cNvSpPr txBox="1"/>
          <p:nvPr/>
        </p:nvSpPr>
        <p:spPr>
          <a:xfrm>
            <a:off x="1006273" y="2959093"/>
            <a:ext cx="2491776" cy="977265"/>
          </a:xfrm>
          <a:prstGeom prst="rect">
            <a:avLst/>
          </a:prstGeom>
          <a:noFill/>
        </p:spPr>
        <p:txBody>
          <a:bodyPr wrap="square" rtlCol="0" anchor="t">
            <a:spAutoFit/>
          </a:bodyPr>
          <a:lstStyle>
            <a:defPPr>
              <a:defRPr lang="zh-CN"/>
            </a:defPPr>
            <a:lvl1pPr>
              <a:lnSpc>
                <a:spcPct val="120000"/>
              </a:lnSpc>
              <a:defRPr sz="2400">
                <a:latin typeface="楷体" panose="02010609060101010101" charset="-122"/>
                <a:ea typeface="楷体" panose="02010609060101010101" charset="-122"/>
              </a:defRPr>
            </a:lvl1pPr>
          </a:lstStyle>
          <a:p>
            <a:r>
              <a:rPr lang="zh-CN" altLang="en-US" b="1" dirty="0">
                <a:solidFill>
                  <a:schemeClr val="bg1"/>
                </a:solidFill>
                <a:highlight>
                  <a:srgbClr val="EE7D31"/>
                </a:highlight>
              </a:rPr>
              <a:t>将优势产业发展为优势产业链</a:t>
            </a:r>
            <a:endParaRPr lang="en-US" altLang="zh-CN" b="1" dirty="0">
              <a:solidFill>
                <a:schemeClr val="bg1"/>
              </a:solidFill>
              <a:highlight>
                <a:srgbClr val="EE7D31"/>
              </a:highlight>
            </a:endParaRPr>
          </a:p>
        </p:txBody>
      </p:sp>
      <p:sp>
        <p:nvSpPr>
          <p:cNvPr id="67" name="文本框 66"/>
          <p:cNvSpPr txBox="1"/>
          <p:nvPr/>
        </p:nvSpPr>
        <p:spPr>
          <a:xfrm>
            <a:off x="3680016" y="2918468"/>
            <a:ext cx="2491776" cy="1420495"/>
          </a:xfrm>
          <a:prstGeom prst="rect">
            <a:avLst/>
          </a:prstGeom>
          <a:noFill/>
        </p:spPr>
        <p:txBody>
          <a:bodyPr wrap="square" rtlCol="0" anchor="t">
            <a:spAutoFit/>
          </a:bodyPr>
          <a:lstStyle>
            <a:defPPr>
              <a:defRPr lang="zh-CN"/>
            </a:defPPr>
            <a:lvl1pPr>
              <a:lnSpc>
                <a:spcPct val="120000"/>
              </a:lnSpc>
              <a:defRPr sz="2400" b="1">
                <a:latin typeface="楷体" panose="02010609060101010101" charset="-122"/>
                <a:ea typeface="楷体" panose="02010609060101010101" charset="-122"/>
              </a:defRPr>
            </a:lvl1pPr>
          </a:lstStyle>
          <a:p>
            <a:r>
              <a:rPr lang="zh-CN" altLang="en-US" dirty="0">
                <a:solidFill>
                  <a:schemeClr val="bg1"/>
                </a:solidFill>
                <a:highlight>
                  <a:srgbClr val="008000"/>
                </a:highlight>
              </a:rPr>
              <a:t>用好超大规模市场优势这一全球竞争的稀缺资源</a:t>
            </a:r>
            <a:endParaRPr lang="zh-CN" altLang="en-US" dirty="0">
              <a:solidFill>
                <a:schemeClr val="bg1"/>
              </a:solidFill>
              <a:highlight>
                <a:srgbClr val="008000"/>
              </a:highlight>
            </a:endParaRPr>
          </a:p>
        </p:txBody>
      </p:sp>
      <p:sp>
        <p:nvSpPr>
          <p:cNvPr id="68" name="文本框 67"/>
          <p:cNvSpPr txBox="1"/>
          <p:nvPr/>
        </p:nvSpPr>
        <p:spPr>
          <a:xfrm>
            <a:off x="6281609" y="2923482"/>
            <a:ext cx="2755394" cy="1420495"/>
          </a:xfrm>
          <a:prstGeom prst="rect">
            <a:avLst/>
          </a:prstGeom>
          <a:noFill/>
        </p:spPr>
        <p:txBody>
          <a:bodyPr wrap="square" rtlCol="0" anchor="t">
            <a:spAutoFit/>
          </a:bodyPr>
          <a:lstStyle>
            <a:defPPr>
              <a:defRPr lang="zh-CN"/>
            </a:defPPr>
            <a:lvl1pPr>
              <a:lnSpc>
                <a:spcPct val="120000"/>
              </a:lnSpc>
              <a:defRPr sz="2400" b="1">
                <a:latin typeface="楷体" panose="02010609060101010101" charset="-122"/>
                <a:ea typeface="楷体" panose="02010609060101010101" charset="-122"/>
              </a:defRPr>
            </a:lvl1pPr>
          </a:lstStyle>
          <a:p>
            <a:r>
              <a:rPr lang="zh-CN" altLang="en-US" dirty="0">
                <a:solidFill>
                  <a:schemeClr val="bg1"/>
                </a:solidFill>
                <a:highlight>
                  <a:srgbClr val="27A6FF"/>
                </a:highlight>
              </a:rPr>
              <a:t>把扩大内需战略和创新驱动发展战略有机结合起来</a:t>
            </a:r>
            <a:endParaRPr lang="zh-CN" altLang="en-US" dirty="0">
              <a:solidFill>
                <a:schemeClr val="bg1"/>
              </a:solidFill>
              <a:highlight>
                <a:srgbClr val="27A6FF"/>
              </a:highlight>
            </a:endParaRPr>
          </a:p>
        </p:txBody>
      </p:sp>
      <p:sp>
        <p:nvSpPr>
          <p:cNvPr id="69" name="文本框 68"/>
          <p:cNvSpPr txBox="1"/>
          <p:nvPr/>
        </p:nvSpPr>
        <p:spPr>
          <a:xfrm>
            <a:off x="9155694" y="2946605"/>
            <a:ext cx="2412301" cy="1420495"/>
          </a:xfrm>
          <a:prstGeom prst="rect">
            <a:avLst/>
          </a:prstGeom>
          <a:noFill/>
        </p:spPr>
        <p:txBody>
          <a:bodyPr wrap="square" rtlCol="0" anchor="t">
            <a:spAutoFit/>
          </a:bodyPr>
          <a:lstStyle>
            <a:defPPr>
              <a:defRPr lang="zh-CN"/>
            </a:defPPr>
            <a:lvl1pPr>
              <a:lnSpc>
                <a:spcPct val="120000"/>
              </a:lnSpc>
              <a:defRPr sz="2400" b="1">
                <a:latin typeface="楷体" panose="02010609060101010101" charset="-122"/>
                <a:ea typeface="楷体" panose="02010609060101010101" charset="-122"/>
              </a:defRPr>
            </a:lvl1pPr>
          </a:lstStyle>
          <a:p>
            <a:r>
              <a:rPr lang="zh-CN" altLang="en-US" dirty="0">
                <a:solidFill>
                  <a:schemeClr val="bg1"/>
                </a:solidFill>
                <a:highlight>
                  <a:srgbClr val="0671FE"/>
                </a:highlight>
              </a:rPr>
              <a:t>支持新产品和新技术在国内大市场迭代优化升级</a:t>
            </a:r>
            <a:endParaRPr lang="zh-CN" altLang="en-US" dirty="0">
              <a:solidFill>
                <a:schemeClr val="bg1"/>
              </a:solidFill>
              <a:highlight>
                <a:srgbClr val="0671FE"/>
              </a:highlight>
            </a:endParaRPr>
          </a:p>
        </p:txBody>
      </p:sp>
      <p:grpSp>
        <p:nvGrpSpPr>
          <p:cNvPr id="5" name="组合 4"/>
          <p:cNvGrpSpPr/>
          <p:nvPr/>
        </p:nvGrpSpPr>
        <p:grpSpPr>
          <a:xfrm>
            <a:off x="169878" y="3805894"/>
            <a:ext cx="11832029" cy="1922432"/>
            <a:chOff x="1209944" y="4940219"/>
            <a:chExt cx="9772112" cy="1587743"/>
          </a:xfrm>
        </p:grpSpPr>
        <p:sp>
          <p:nvSpPr>
            <p:cNvPr id="6" name="椭圆 5"/>
            <p:cNvSpPr/>
            <p:nvPr/>
          </p:nvSpPr>
          <p:spPr>
            <a:xfrm>
              <a:off x="1209944" y="4940219"/>
              <a:ext cx="9772112" cy="1059795"/>
            </a:xfrm>
            <a:prstGeom prst="ellipse">
              <a:avLst/>
            </a:prstGeom>
            <a:noFill/>
            <a:ln w="85725">
              <a:gradFill>
                <a:gsLst>
                  <a:gs pos="0">
                    <a:schemeClr val="bg1">
                      <a:alpha val="0"/>
                    </a:schemeClr>
                  </a:gs>
                  <a:gs pos="99000">
                    <a:schemeClr val="accent1"/>
                  </a:gs>
                </a:gsLst>
                <a:lin ang="5400000" scaled="1"/>
              </a:grad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sp>
          <p:nvSpPr>
            <p:cNvPr id="7" name="椭圆 6"/>
            <p:cNvSpPr/>
            <p:nvPr/>
          </p:nvSpPr>
          <p:spPr>
            <a:xfrm>
              <a:off x="2341906" y="5435491"/>
              <a:ext cx="7508190" cy="1092471"/>
            </a:xfrm>
            <a:prstGeom prst="ellipse">
              <a:avLst/>
            </a:prstGeom>
            <a:noFill/>
            <a:ln w="85725">
              <a:gradFill>
                <a:gsLst>
                  <a:gs pos="0">
                    <a:schemeClr val="bg1">
                      <a:alpha val="0"/>
                    </a:schemeClr>
                  </a:gs>
                  <a:gs pos="99000">
                    <a:schemeClr val="accent1"/>
                  </a:gs>
                </a:gsLst>
                <a:lin ang="5400000" scaled="1"/>
              </a:gradFill>
            </a:ln>
            <a:effectLst>
              <a:outerShdw blurRad="508000" dist="190500" dir="5400000" sx="95000" sy="95000" algn="t" rotWithShape="0">
                <a:schemeClr val="dk1">
                  <a:lumMod val="10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字魂105号-简雅黑" panose="00000500000000000000" pitchFamily="2" charset="-122"/>
                <a:ea typeface="字魂105号-简雅黑" panose="00000500000000000000" pitchFamily="2" charset="-122"/>
                <a:cs typeface="Aa楷体" panose="02000500000000000000" pitchFamily="2" charset="-122"/>
                <a:sym typeface="+mn-lt"/>
              </a:endParaRPr>
            </a:p>
          </p:txBody>
        </p:sp>
      </p:grpSp>
      <p:grpSp>
        <p:nvGrpSpPr>
          <p:cNvPr id="9" name="组合 8"/>
          <p:cNvGrpSpPr/>
          <p:nvPr/>
        </p:nvGrpSpPr>
        <p:grpSpPr>
          <a:xfrm>
            <a:off x="7062470" y="1495339"/>
            <a:ext cx="993775" cy="1372235"/>
            <a:chOff x="7062470" y="1495339"/>
            <a:chExt cx="993775" cy="1372235"/>
          </a:xfrm>
        </p:grpSpPr>
        <p:sp>
          <p:nvSpPr>
            <p:cNvPr id="47" name="图形"/>
            <p:cNvSpPr/>
            <p:nvPr>
              <p:custDataLst>
                <p:tags r:id="rId3"/>
              </p:custDataLst>
            </p:nvPr>
          </p:nvSpPr>
          <p:spPr bwMode="auto">
            <a:xfrm flipV="1">
              <a:off x="7369175" y="2537374"/>
              <a:ext cx="382270" cy="330200"/>
            </a:xfrm>
            <a:prstGeom prst="triangle">
              <a:avLst/>
            </a:prstGeom>
            <a:gradFill>
              <a:gsLst>
                <a:gs pos="0">
                  <a:schemeClr val="accent1"/>
                </a:gs>
                <a:gs pos="100000">
                  <a:schemeClr val="accent2"/>
                </a:gs>
              </a:gsLst>
              <a:lin ang="5400000" scaled="0"/>
            </a:gradFill>
            <a:ln w="12700" cap="flat" cmpd="sng" algn="ctr">
              <a:noFill/>
              <a:prstDash val="solid"/>
              <a:miter lim="800000"/>
            </a:ln>
            <a:effectLst/>
          </p:spPr>
          <p:txBody>
            <a:bodyPr rtlCol="0" anchor="ctr"/>
            <a:lstStyle/>
            <a:p>
              <a:pPr algn="ctr"/>
              <a:endParaRPr lang="zh-CN" altLang="en-US">
                <a:solidFill>
                  <a:sysClr val="window" lastClr="FFFFFF"/>
                </a:solidFill>
                <a:latin typeface="字魂58号-创中黑" panose="00000500000000000000" charset="-122"/>
                <a:cs typeface="字魂58号-创中黑" panose="00000500000000000000" charset="-122"/>
              </a:endParaRPr>
            </a:p>
          </p:txBody>
        </p:sp>
        <p:sp>
          <p:nvSpPr>
            <p:cNvPr id="51" name="图形"/>
            <p:cNvSpPr/>
            <p:nvPr>
              <p:custDataLst>
                <p:tags r:id="rId4"/>
              </p:custDataLst>
            </p:nvPr>
          </p:nvSpPr>
          <p:spPr>
            <a:xfrm>
              <a:off x="7062470" y="1495339"/>
              <a:ext cx="993775" cy="993775"/>
            </a:xfrm>
            <a:prstGeom prst="ellipse">
              <a:avLst/>
            </a:prstGeom>
            <a:gradFill>
              <a:gsLst>
                <a:gs pos="0">
                  <a:schemeClr val="accent1"/>
                </a:gs>
                <a:gs pos="100000">
                  <a:schemeClr val="accent2"/>
                </a:gs>
              </a:gsLst>
              <a:lin ang="5400000" scaled="0"/>
            </a:gradFill>
            <a:ln w="12700" cap="flat" cmpd="sng" algn="ctr">
              <a:noFill/>
              <a:prstDash val="solid"/>
              <a:miter lim="800000"/>
            </a:ln>
            <a:effectLst/>
          </p:spPr>
          <p:txBody>
            <a:bodyPr rtlCol="0" anchor="ctr"/>
            <a:lstStyle/>
            <a:p>
              <a:pPr algn="ctr"/>
              <a:endParaRPr lang="zh-CN" altLang="en-US">
                <a:solidFill>
                  <a:sysClr val="window" lastClr="FFFFFF"/>
                </a:solidFill>
                <a:latin typeface="字魂58号-创中黑" panose="00000500000000000000" charset="-122"/>
                <a:cs typeface="字魂58号-创中黑" panose="00000500000000000000" charset="-122"/>
              </a:endParaRPr>
            </a:p>
          </p:txBody>
        </p:sp>
        <p:pic>
          <p:nvPicPr>
            <p:cNvPr id="103" name="图片 102"/>
            <p:cNvPicPr>
              <a:picLocks noChangeAspect="1"/>
            </p:cNvPicPr>
            <p:nvPr/>
          </p:nvPicPr>
          <p:blipFill>
            <a:blip r:embed="rId5"/>
            <a:stretch>
              <a:fillRect/>
            </a:stretch>
          </p:blipFill>
          <p:spPr>
            <a:xfrm>
              <a:off x="7245446" y="1664974"/>
              <a:ext cx="591185" cy="596184"/>
            </a:xfrm>
            <a:prstGeom prst="rect">
              <a:avLst/>
            </a:prstGeom>
          </p:spPr>
        </p:pic>
      </p:grpSp>
      <p:grpSp>
        <p:nvGrpSpPr>
          <p:cNvPr id="10" name="组合 9"/>
          <p:cNvGrpSpPr/>
          <p:nvPr/>
        </p:nvGrpSpPr>
        <p:grpSpPr>
          <a:xfrm>
            <a:off x="9825355" y="1495339"/>
            <a:ext cx="993775" cy="1372235"/>
            <a:chOff x="9825355" y="1495339"/>
            <a:chExt cx="993775" cy="1372235"/>
          </a:xfrm>
        </p:grpSpPr>
        <p:sp>
          <p:nvSpPr>
            <p:cNvPr id="48" name="图形"/>
            <p:cNvSpPr/>
            <p:nvPr>
              <p:custDataLst>
                <p:tags r:id="rId6"/>
              </p:custDataLst>
            </p:nvPr>
          </p:nvSpPr>
          <p:spPr bwMode="auto">
            <a:xfrm flipV="1">
              <a:off x="10130155" y="2537374"/>
              <a:ext cx="384175" cy="330200"/>
            </a:xfrm>
            <a:prstGeom prst="triangle">
              <a:avLst/>
            </a:prstGeom>
            <a:gradFill>
              <a:gsLst>
                <a:gs pos="0">
                  <a:srgbClr val="0037BA"/>
                </a:gs>
                <a:gs pos="100000">
                  <a:schemeClr val="accent1"/>
                </a:gs>
              </a:gsLst>
              <a:lin ang="5400000" scaled="0"/>
            </a:gradFill>
            <a:ln w="12700" cap="flat" cmpd="sng" algn="ctr">
              <a:noFill/>
              <a:prstDash val="solid"/>
              <a:miter lim="800000"/>
            </a:ln>
            <a:effectLst/>
          </p:spPr>
          <p:txBody>
            <a:bodyPr rtlCol="0" anchor="ctr"/>
            <a:lstStyle/>
            <a:p>
              <a:pPr algn="ctr"/>
              <a:endParaRPr lang="zh-CN" altLang="en-US">
                <a:solidFill>
                  <a:sysClr val="window" lastClr="FFFFFF"/>
                </a:solidFill>
                <a:latin typeface="字魂58号-创中黑" panose="00000500000000000000" charset="-122"/>
                <a:cs typeface="字魂58号-创中黑" panose="00000500000000000000" charset="-122"/>
              </a:endParaRPr>
            </a:p>
          </p:txBody>
        </p:sp>
        <p:sp>
          <p:nvSpPr>
            <p:cNvPr id="52" name="图形"/>
            <p:cNvSpPr/>
            <p:nvPr>
              <p:custDataLst>
                <p:tags r:id="rId7"/>
              </p:custDataLst>
            </p:nvPr>
          </p:nvSpPr>
          <p:spPr>
            <a:xfrm>
              <a:off x="9825355" y="1495339"/>
              <a:ext cx="993775" cy="993775"/>
            </a:xfrm>
            <a:prstGeom prst="ellipse">
              <a:avLst/>
            </a:prstGeom>
            <a:gradFill>
              <a:gsLst>
                <a:gs pos="0">
                  <a:srgbClr val="0037BA"/>
                </a:gs>
                <a:gs pos="100000">
                  <a:schemeClr val="accent1"/>
                </a:gs>
              </a:gsLst>
              <a:lin ang="5400000" scaled="0"/>
            </a:gradFill>
            <a:ln w="12700" cap="flat" cmpd="sng" algn="ctr">
              <a:noFill/>
              <a:prstDash val="solid"/>
              <a:miter lim="800000"/>
            </a:ln>
            <a:effectLst/>
          </p:spPr>
          <p:txBody>
            <a:bodyPr rtlCol="0" anchor="ctr"/>
            <a:lstStyle/>
            <a:p>
              <a:pPr algn="ctr"/>
              <a:endParaRPr lang="zh-CN" altLang="en-US">
                <a:solidFill>
                  <a:sysClr val="window" lastClr="FFFFFF"/>
                </a:solidFill>
                <a:latin typeface="字魂58号-创中黑" panose="00000500000000000000" charset="-122"/>
                <a:cs typeface="字魂58号-创中黑" panose="00000500000000000000" charset="-122"/>
              </a:endParaRPr>
            </a:p>
          </p:txBody>
        </p:sp>
        <p:pic>
          <p:nvPicPr>
            <p:cNvPr id="104" name="图片 103"/>
            <p:cNvPicPr>
              <a:picLocks noChangeAspect="1"/>
            </p:cNvPicPr>
            <p:nvPr/>
          </p:nvPicPr>
          <p:blipFill>
            <a:blip r:embed="rId8"/>
            <a:stretch>
              <a:fillRect/>
            </a:stretch>
          </p:blipFill>
          <p:spPr>
            <a:xfrm>
              <a:off x="10152402" y="1663406"/>
              <a:ext cx="331470" cy="613977"/>
            </a:xfrm>
            <a:prstGeom prst="rect">
              <a:avLst/>
            </a:prstGeom>
          </p:spPr>
        </p:pic>
      </p:grpSp>
      <p:grpSp>
        <p:nvGrpSpPr>
          <p:cNvPr id="8" name="组合 7"/>
          <p:cNvGrpSpPr/>
          <p:nvPr/>
        </p:nvGrpSpPr>
        <p:grpSpPr>
          <a:xfrm>
            <a:off x="4299585" y="1495339"/>
            <a:ext cx="993775" cy="1372235"/>
            <a:chOff x="4299585" y="1495339"/>
            <a:chExt cx="993775" cy="1372235"/>
          </a:xfrm>
        </p:grpSpPr>
        <p:sp>
          <p:nvSpPr>
            <p:cNvPr id="46" name="图形"/>
            <p:cNvSpPr/>
            <p:nvPr>
              <p:custDataLst>
                <p:tags r:id="rId9"/>
              </p:custDataLst>
            </p:nvPr>
          </p:nvSpPr>
          <p:spPr bwMode="auto">
            <a:xfrm flipV="1">
              <a:off x="4604385" y="2537374"/>
              <a:ext cx="384175" cy="330200"/>
            </a:xfrm>
            <a:prstGeom prst="triangle">
              <a:avLst/>
            </a:prstGeom>
            <a:gradFill>
              <a:gsLst>
                <a:gs pos="0">
                  <a:srgbClr val="00B050"/>
                </a:gs>
                <a:gs pos="100000">
                  <a:srgbClr val="8BC998"/>
                </a:gs>
              </a:gsLst>
              <a:lin ang="5400000" scaled="0"/>
            </a:gradFill>
            <a:ln w="12700" cap="flat" cmpd="sng" algn="ctr">
              <a:noFill/>
              <a:prstDash val="solid"/>
              <a:miter lim="800000"/>
            </a:ln>
            <a:effectLst/>
          </p:spPr>
          <p:txBody>
            <a:bodyPr rtlCol="0" anchor="ctr"/>
            <a:lstStyle/>
            <a:p>
              <a:pPr algn="ctr"/>
              <a:endParaRPr lang="zh-CN" altLang="en-US">
                <a:solidFill>
                  <a:sysClr val="window" lastClr="FFFFFF"/>
                </a:solidFill>
                <a:latin typeface="字魂58号-创中黑" panose="00000500000000000000" charset="-122"/>
                <a:cs typeface="字魂58号-创中黑" panose="00000500000000000000" charset="-122"/>
              </a:endParaRPr>
            </a:p>
          </p:txBody>
        </p:sp>
        <p:sp>
          <p:nvSpPr>
            <p:cNvPr id="50" name="图形"/>
            <p:cNvSpPr/>
            <p:nvPr>
              <p:custDataLst>
                <p:tags r:id="rId10"/>
              </p:custDataLst>
            </p:nvPr>
          </p:nvSpPr>
          <p:spPr>
            <a:xfrm>
              <a:off x="4299585" y="1495339"/>
              <a:ext cx="993775" cy="993775"/>
            </a:xfrm>
            <a:prstGeom prst="ellipse">
              <a:avLst/>
            </a:prstGeom>
            <a:gradFill>
              <a:gsLst>
                <a:gs pos="0">
                  <a:srgbClr val="00B050"/>
                </a:gs>
                <a:gs pos="100000">
                  <a:srgbClr val="8BC998"/>
                </a:gs>
              </a:gsLst>
              <a:lin ang="5400000" scaled="0"/>
            </a:gradFill>
            <a:ln w="12700" cap="flat" cmpd="sng" algn="ctr">
              <a:noFill/>
              <a:prstDash val="solid"/>
              <a:miter lim="800000"/>
            </a:ln>
            <a:effectLst/>
          </p:spPr>
          <p:txBody>
            <a:bodyPr rtlCol="0" anchor="ctr"/>
            <a:lstStyle/>
            <a:p>
              <a:pPr algn="ctr"/>
              <a:endParaRPr lang="zh-CN" altLang="en-US">
                <a:solidFill>
                  <a:sysClr val="window" lastClr="FFFFFF"/>
                </a:solidFill>
                <a:latin typeface="字魂58号-创中黑" panose="00000500000000000000" charset="-122"/>
                <a:cs typeface="字魂58号-创中黑" panose="00000500000000000000" charset="-122"/>
              </a:endParaRPr>
            </a:p>
          </p:txBody>
        </p:sp>
        <p:pic>
          <p:nvPicPr>
            <p:cNvPr id="105" name="图片 104"/>
            <p:cNvPicPr>
              <a:picLocks noChangeAspect="1"/>
            </p:cNvPicPr>
            <p:nvPr/>
          </p:nvPicPr>
          <p:blipFill>
            <a:blip r:embed="rId11"/>
            <a:stretch>
              <a:fillRect/>
            </a:stretch>
          </p:blipFill>
          <p:spPr>
            <a:xfrm>
              <a:off x="4506267" y="1730751"/>
              <a:ext cx="542925" cy="543319"/>
            </a:xfrm>
            <a:prstGeom prst="rect">
              <a:avLst/>
            </a:prstGeom>
          </p:spPr>
        </p:pic>
      </p:grpSp>
      <p:grpSp>
        <p:nvGrpSpPr>
          <p:cNvPr id="2" name="组合 1"/>
          <p:cNvGrpSpPr/>
          <p:nvPr/>
        </p:nvGrpSpPr>
        <p:grpSpPr>
          <a:xfrm>
            <a:off x="1630045" y="1495339"/>
            <a:ext cx="993775" cy="1372235"/>
            <a:chOff x="1630045" y="1495339"/>
            <a:chExt cx="993775" cy="1372235"/>
          </a:xfrm>
        </p:grpSpPr>
        <p:sp>
          <p:nvSpPr>
            <p:cNvPr id="45" name="图形"/>
            <p:cNvSpPr/>
            <p:nvPr>
              <p:custDataLst>
                <p:tags r:id="rId12"/>
              </p:custDataLst>
            </p:nvPr>
          </p:nvSpPr>
          <p:spPr bwMode="auto">
            <a:xfrm flipV="1">
              <a:off x="1934845" y="2537374"/>
              <a:ext cx="382270" cy="330200"/>
            </a:xfrm>
            <a:prstGeom prst="triangle">
              <a:avLst/>
            </a:prstGeom>
            <a:gradFill>
              <a:gsLst>
                <a:gs pos="0">
                  <a:srgbClr val="EE7D31"/>
                </a:gs>
                <a:gs pos="100000">
                  <a:srgbClr val="FBAE86"/>
                </a:gs>
              </a:gsLst>
              <a:lin ang="5400000" scaled="0"/>
            </a:gradFill>
            <a:ln w="12700" cap="flat" cmpd="sng" algn="ctr">
              <a:noFill/>
              <a:prstDash val="solid"/>
              <a:miter lim="800000"/>
            </a:ln>
            <a:effectLst/>
          </p:spPr>
          <p:txBody>
            <a:bodyPr rtlCol="0" anchor="ctr"/>
            <a:lstStyle/>
            <a:p>
              <a:pPr algn="ctr"/>
              <a:endParaRPr lang="zh-CN" altLang="en-US">
                <a:solidFill>
                  <a:sysClr val="window" lastClr="FFFFFF"/>
                </a:solidFill>
                <a:latin typeface="字魂58号-创中黑" panose="00000500000000000000" charset="-122"/>
                <a:cs typeface="字魂58号-创中黑" panose="00000500000000000000" charset="-122"/>
              </a:endParaRPr>
            </a:p>
          </p:txBody>
        </p:sp>
        <p:sp>
          <p:nvSpPr>
            <p:cNvPr id="49" name="图形"/>
            <p:cNvSpPr/>
            <p:nvPr>
              <p:custDataLst>
                <p:tags r:id="rId13"/>
              </p:custDataLst>
            </p:nvPr>
          </p:nvSpPr>
          <p:spPr>
            <a:xfrm>
              <a:off x="1630045" y="1495339"/>
              <a:ext cx="993775" cy="993775"/>
            </a:xfrm>
            <a:prstGeom prst="ellipse">
              <a:avLst/>
            </a:prstGeom>
            <a:gradFill>
              <a:gsLst>
                <a:gs pos="0">
                  <a:srgbClr val="EE7D31"/>
                </a:gs>
                <a:gs pos="100000">
                  <a:srgbClr val="FBAE86"/>
                </a:gs>
              </a:gsLst>
              <a:lin ang="5400000" scaled="0"/>
            </a:gradFill>
            <a:ln w="12700" cap="flat" cmpd="sng" algn="ctr">
              <a:noFill/>
              <a:prstDash val="solid"/>
              <a:miter lim="800000"/>
            </a:ln>
            <a:effectLst/>
          </p:spPr>
          <p:txBody>
            <a:bodyPr rtlCol="0" anchor="ctr"/>
            <a:lstStyle/>
            <a:p>
              <a:pPr algn="ctr"/>
              <a:endParaRPr lang="zh-CN" altLang="en-US">
                <a:solidFill>
                  <a:sysClr val="window" lastClr="FFFFFF"/>
                </a:solidFill>
              </a:endParaRPr>
            </a:p>
          </p:txBody>
        </p:sp>
        <p:pic>
          <p:nvPicPr>
            <p:cNvPr id="107" name="图片 106"/>
            <p:cNvPicPr>
              <a:picLocks noChangeAspect="1"/>
            </p:cNvPicPr>
            <p:nvPr/>
          </p:nvPicPr>
          <p:blipFill>
            <a:blip r:embed="rId14"/>
            <a:stretch>
              <a:fillRect/>
            </a:stretch>
          </p:blipFill>
          <p:spPr>
            <a:xfrm>
              <a:off x="1869934" y="1730751"/>
              <a:ext cx="460375" cy="460953"/>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1000"/>
                                        <p:tgtEl>
                                          <p:spTgt spid="44"/>
                                        </p:tgtEl>
                                      </p:cBhvr>
                                    </p:animEffect>
                                  </p:childTnLst>
                                </p:cTn>
                              </p:par>
                            </p:childTnLst>
                          </p:cTn>
                        </p:par>
                        <p:par>
                          <p:cTn id="13" fill="hold">
                            <p:stCondLst>
                              <p:cond delay="2000"/>
                            </p:stCondLst>
                            <p:childTnLst>
                              <p:par>
                                <p:cTn id="14" presetID="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1000" fill="hold"/>
                                        <p:tgtEl>
                                          <p:spTgt spid="2"/>
                                        </p:tgtEl>
                                        <p:attrNameLst>
                                          <p:attrName>ppt_x</p:attrName>
                                        </p:attrNameLst>
                                      </p:cBhvr>
                                      <p:tavLst>
                                        <p:tav tm="0">
                                          <p:val>
                                            <p:strVal val="#ppt_x"/>
                                          </p:val>
                                        </p:tav>
                                        <p:tav tm="100000">
                                          <p:val>
                                            <p:strVal val="#ppt_x"/>
                                          </p:val>
                                        </p:tav>
                                      </p:tavLst>
                                    </p:anim>
                                    <p:anim calcmode="lin" valueType="num">
                                      <p:cBhvr additive="base">
                                        <p:cTn id="17" dur="1000" fill="hold"/>
                                        <p:tgtEl>
                                          <p:spTgt spid="2"/>
                                        </p:tgtEl>
                                        <p:attrNameLst>
                                          <p:attrName>ppt_y</p:attrName>
                                        </p:attrNameLst>
                                      </p:cBhvr>
                                      <p:tavLst>
                                        <p:tav tm="0">
                                          <p:val>
                                            <p:strVal val="0-#ppt_h/2"/>
                                          </p:val>
                                        </p:tav>
                                        <p:tav tm="100000">
                                          <p:val>
                                            <p:strVal val="#ppt_y"/>
                                          </p:val>
                                        </p:tav>
                                      </p:tavLst>
                                    </p:anim>
                                  </p:childTnLst>
                                </p:cTn>
                              </p:par>
                              <p:par>
                                <p:cTn id="18" presetID="22" presetClass="entr" presetSubtype="4"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down)">
                                      <p:cBhvr>
                                        <p:cTn id="20" dur="1000"/>
                                        <p:tgtEl>
                                          <p:spTgt spid="81"/>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10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1000" fill="hold"/>
                                        <p:tgtEl>
                                          <p:spTgt spid="8"/>
                                        </p:tgtEl>
                                        <p:attrNameLst>
                                          <p:attrName>ppt_x</p:attrName>
                                        </p:attrNameLst>
                                      </p:cBhvr>
                                      <p:tavLst>
                                        <p:tav tm="0">
                                          <p:val>
                                            <p:strVal val="#ppt_x"/>
                                          </p:val>
                                        </p:tav>
                                        <p:tav tm="100000">
                                          <p:val>
                                            <p:strVal val="#ppt_x"/>
                                          </p:val>
                                        </p:tav>
                                      </p:tavLst>
                                    </p:anim>
                                    <p:anim calcmode="lin" valueType="num">
                                      <p:cBhvr additive="base">
                                        <p:cTn id="30" dur="1000" fill="hold"/>
                                        <p:tgtEl>
                                          <p:spTgt spid="8"/>
                                        </p:tgtEl>
                                        <p:attrNameLst>
                                          <p:attrName>ppt_y</p:attrName>
                                        </p:attrNameLst>
                                      </p:cBhvr>
                                      <p:tavLst>
                                        <p:tav tm="0">
                                          <p:val>
                                            <p:strVal val="0-#ppt_h/2"/>
                                          </p:val>
                                        </p:tav>
                                        <p:tav tm="100000">
                                          <p:val>
                                            <p:strVal val="#ppt_y"/>
                                          </p:val>
                                        </p:tav>
                                      </p:tavLst>
                                    </p:anim>
                                  </p:childTnLst>
                                </p:cTn>
                              </p:par>
                              <p:par>
                                <p:cTn id="31" presetID="22" presetClass="entr" presetSubtype="4"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1000"/>
                                        <p:tgtEl>
                                          <p:spTgt spid="87"/>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10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1000" fill="hold"/>
                                        <p:tgtEl>
                                          <p:spTgt spid="9"/>
                                        </p:tgtEl>
                                        <p:attrNameLst>
                                          <p:attrName>ppt_x</p:attrName>
                                        </p:attrNameLst>
                                      </p:cBhvr>
                                      <p:tavLst>
                                        <p:tav tm="0">
                                          <p:val>
                                            <p:strVal val="#ppt_x"/>
                                          </p:val>
                                        </p:tav>
                                        <p:tav tm="100000">
                                          <p:val>
                                            <p:strVal val="#ppt_x"/>
                                          </p:val>
                                        </p:tav>
                                      </p:tavLst>
                                    </p:anim>
                                    <p:anim calcmode="lin" valueType="num">
                                      <p:cBhvr additive="base">
                                        <p:cTn id="43" dur="1000" fill="hold"/>
                                        <p:tgtEl>
                                          <p:spTgt spid="9"/>
                                        </p:tgtEl>
                                        <p:attrNameLst>
                                          <p:attrName>ppt_y</p:attrName>
                                        </p:attrNameLst>
                                      </p:cBhvr>
                                      <p:tavLst>
                                        <p:tav tm="0">
                                          <p:val>
                                            <p:strVal val="0-#ppt_h/2"/>
                                          </p:val>
                                        </p:tav>
                                        <p:tav tm="100000">
                                          <p:val>
                                            <p:strVal val="#ppt_y"/>
                                          </p:val>
                                        </p:tav>
                                      </p:tavLst>
                                    </p:anim>
                                  </p:childTnLst>
                                </p:cTn>
                              </p:par>
                              <p:par>
                                <p:cTn id="44" presetID="22" presetClass="entr" presetSubtype="4" fill="hold" grpId="0" nodeType="withEffect">
                                  <p:stCondLst>
                                    <p:cond delay="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left)">
                                      <p:cBhvr>
                                        <p:cTn id="50" dur="1000"/>
                                        <p:tgtEl>
                                          <p:spTgt spid="68"/>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000" fill="hold"/>
                                        <p:tgtEl>
                                          <p:spTgt spid="10"/>
                                        </p:tgtEl>
                                        <p:attrNameLst>
                                          <p:attrName>ppt_x</p:attrName>
                                        </p:attrNameLst>
                                      </p:cBhvr>
                                      <p:tavLst>
                                        <p:tav tm="0">
                                          <p:val>
                                            <p:strVal val="#ppt_x"/>
                                          </p:val>
                                        </p:tav>
                                        <p:tav tm="100000">
                                          <p:val>
                                            <p:strVal val="#ppt_x"/>
                                          </p:val>
                                        </p:tav>
                                      </p:tavLst>
                                    </p:anim>
                                    <p:anim calcmode="lin" valueType="num">
                                      <p:cBhvr additive="base">
                                        <p:cTn id="56" dur="1000" fill="hold"/>
                                        <p:tgtEl>
                                          <p:spTgt spid="10"/>
                                        </p:tgtEl>
                                        <p:attrNameLst>
                                          <p:attrName>ppt_y</p:attrName>
                                        </p:attrNameLst>
                                      </p:cBhvr>
                                      <p:tavLst>
                                        <p:tav tm="0">
                                          <p:val>
                                            <p:strVal val="0-#ppt_h/2"/>
                                          </p:val>
                                        </p:tav>
                                        <p:tav tm="100000">
                                          <p:val>
                                            <p:strVal val="#ppt_y"/>
                                          </p:val>
                                        </p:tav>
                                      </p:tavLst>
                                    </p:anim>
                                  </p:childTnLst>
                                </p:cTn>
                              </p:par>
                              <p:par>
                                <p:cTn id="57" presetID="22" presetClass="entr" presetSubtype="4"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wipe(down)">
                                      <p:cBhvr>
                                        <p:cTn id="59" dur="1000"/>
                                        <p:tgtEl>
                                          <p:spTgt spid="100"/>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left)">
                                      <p:cBhvr>
                                        <p:cTn id="63"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P spid="87" grpId="0" bldLvl="0" animBg="1"/>
      <p:bldP spid="93" grpId="0" bldLvl="0" animBg="1"/>
      <p:bldP spid="100" grpId="0" bldLvl="0" animBg="1"/>
      <p:bldP spid="44" grpId="0" bldLvl="0" animBg="1"/>
      <p:bldP spid="66" grpId="0"/>
      <p:bldP spid="67" grpId="0"/>
      <p:bldP spid="68" grpId="0"/>
      <p:bldP spid="6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10118" y="4840761"/>
            <a:ext cx="7872095" cy="645160"/>
            <a:chOff x="3410118" y="4840761"/>
            <a:chExt cx="7872095" cy="645160"/>
          </a:xfrm>
        </p:grpSpPr>
        <p:sp>
          <p:nvSpPr>
            <p:cNvPr id="6" name="išlídé"/>
            <p:cNvSpPr/>
            <p:nvPr/>
          </p:nvSpPr>
          <p:spPr>
            <a:xfrm>
              <a:off x="3410118" y="4936789"/>
              <a:ext cx="7798293" cy="509208"/>
            </a:xfrm>
            <a:custGeom>
              <a:avLst/>
              <a:gdLst>
                <a:gd name="connsiteX0" fmla="*/ 0 w 7587825"/>
                <a:gd name="connsiteY0" fmla="*/ 0 h 962308"/>
                <a:gd name="connsiteX1" fmla="*/ 7587825 w 7587825"/>
                <a:gd name="connsiteY1" fmla="*/ 0 h 962308"/>
                <a:gd name="connsiteX2" fmla="*/ 7587825 w 7587825"/>
                <a:gd name="connsiteY2" fmla="*/ 962308 h 962308"/>
                <a:gd name="connsiteX3" fmla="*/ 0 w 7587825"/>
                <a:gd name="connsiteY3" fmla="*/ 962308 h 962308"/>
                <a:gd name="connsiteX4" fmla="*/ 0 w 7587825"/>
                <a:gd name="connsiteY4" fmla="*/ 0 h 962308"/>
                <a:gd name="connsiteX0-1" fmla="*/ 0 w 8944185"/>
                <a:gd name="connsiteY0-2" fmla="*/ 0 h 985168"/>
                <a:gd name="connsiteX1-3" fmla="*/ 8944185 w 8944185"/>
                <a:gd name="connsiteY1-4" fmla="*/ 22860 h 985168"/>
                <a:gd name="connsiteX2-5" fmla="*/ 8944185 w 8944185"/>
                <a:gd name="connsiteY2-6" fmla="*/ 985168 h 985168"/>
                <a:gd name="connsiteX3-7" fmla="*/ 1356360 w 8944185"/>
                <a:gd name="connsiteY3-8" fmla="*/ 985168 h 985168"/>
                <a:gd name="connsiteX4-9" fmla="*/ 0 w 8944185"/>
                <a:gd name="connsiteY4-10" fmla="*/ 0 h 985168"/>
                <a:gd name="connsiteX0-1-1" fmla="*/ 0 w 8944185"/>
                <a:gd name="connsiteY0-2-2" fmla="*/ 0 h 985168"/>
                <a:gd name="connsiteX1-3-3" fmla="*/ 8944185 w 8944185"/>
                <a:gd name="connsiteY1-4-4" fmla="*/ 22860 h 985168"/>
                <a:gd name="connsiteX2-5-5" fmla="*/ 8944185 w 8944185"/>
                <a:gd name="connsiteY2-6-6" fmla="*/ 985168 h 985168"/>
                <a:gd name="connsiteX3-7-7" fmla="*/ 858819 w 8944185"/>
                <a:gd name="connsiteY3-8-8" fmla="*/ 933136 h 985168"/>
                <a:gd name="connsiteX4-9-9" fmla="*/ 0 w 8944185"/>
                <a:gd name="connsiteY4-10-10" fmla="*/ 0 h 985168"/>
                <a:gd name="connsiteX0-11" fmla="*/ 0 w 8944185"/>
                <a:gd name="connsiteY0-12" fmla="*/ 0 h 985168"/>
                <a:gd name="connsiteX1-13" fmla="*/ 8944185 w 8944185"/>
                <a:gd name="connsiteY1-14" fmla="*/ 22860 h 985168"/>
                <a:gd name="connsiteX2-15" fmla="*/ 8944185 w 8944185"/>
                <a:gd name="connsiteY2-16" fmla="*/ 985168 h 985168"/>
                <a:gd name="connsiteX3-17" fmla="*/ 170723 w 8944185"/>
                <a:gd name="connsiteY3-18" fmla="*/ 933136 h 985168"/>
                <a:gd name="connsiteX4-19" fmla="*/ 0 w 8944185"/>
                <a:gd name="connsiteY4-20" fmla="*/ 0 h 985168"/>
                <a:gd name="connsiteX0-21" fmla="*/ 486095 w 9430280"/>
                <a:gd name="connsiteY0-22" fmla="*/ 0 h 985168"/>
                <a:gd name="connsiteX1-23" fmla="*/ 9430280 w 9430280"/>
                <a:gd name="connsiteY1-24" fmla="*/ 22860 h 985168"/>
                <a:gd name="connsiteX2-25" fmla="*/ 9430280 w 9430280"/>
                <a:gd name="connsiteY2-26" fmla="*/ 985168 h 985168"/>
                <a:gd name="connsiteX3-27" fmla="*/ 0 w 9430280"/>
                <a:gd name="connsiteY3-28" fmla="*/ 933136 h 985168"/>
                <a:gd name="connsiteX4-29" fmla="*/ 486095 w 9430280"/>
                <a:gd name="connsiteY4-30" fmla="*/ 0 h 985168"/>
              </a:gdLst>
              <a:ahLst/>
              <a:cxnLst>
                <a:cxn ang="0">
                  <a:pos x="connsiteX0-1-1" y="connsiteY0-2-2"/>
                </a:cxn>
                <a:cxn ang="0">
                  <a:pos x="connsiteX1-3-3" y="connsiteY1-4-4"/>
                </a:cxn>
                <a:cxn ang="0">
                  <a:pos x="connsiteX2-5-5" y="connsiteY2-6-6"/>
                </a:cxn>
                <a:cxn ang="0">
                  <a:pos x="connsiteX3-7-7" y="connsiteY3-8-8"/>
                </a:cxn>
                <a:cxn ang="0">
                  <a:pos x="connsiteX4-9-9" y="connsiteY4-10-10"/>
                </a:cxn>
              </a:cxnLst>
              <a:rect l="l" t="t" r="r" b="b"/>
              <a:pathLst>
                <a:path w="9430280" h="985168">
                  <a:moveTo>
                    <a:pt x="486095" y="0"/>
                  </a:moveTo>
                  <a:lnTo>
                    <a:pt x="9430280" y="22860"/>
                  </a:lnTo>
                  <a:lnTo>
                    <a:pt x="9430280" y="985168"/>
                  </a:lnTo>
                  <a:lnTo>
                    <a:pt x="0" y="933136"/>
                  </a:lnTo>
                  <a:lnTo>
                    <a:pt x="486095" y="0"/>
                  </a:lnTo>
                  <a:close/>
                </a:path>
              </a:pathLst>
            </a:custGeom>
            <a:solidFill>
              <a:schemeClr val="accent2">
                <a:alpha val="10000"/>
              </a:schemeClr>
            </a:solidFill>
            <a:ln w="12700" cap="rnd">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7" name="小标题05"/>
            <p:cNvSpPr txBox="1"/>
            <p:nvPr/>
          </p:nvSpPr>
          <p:spPr>
            <a:xfrm>
              <a:off x="5129063" y="4840761"/>
              <a:ext cx="615315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400" dirty="0">
                  <a:latin typeface="楷体" panose="02010609060101010101" charset="-122"/>
                  <a:ea typeface="楷体" panose="02010609060101010101" charset="-122"/>
                </a:rPr>
                <a:t>加强新技术产品的</a:t>
              </a:r>
              <a:r>
                <a:rPr lang="zh-CN" altLang="en-US" sz="2400" b="1" dirty="0">
                  <a:latin typeface="楷体" panose="02010609060101010101" charset="-122"/>
                  <a:ea typeface="楷体" panose="02010609060101010101" charset="-122"/>
                </a:rPr>
                <a:t>品牌建设</a:t>
              </a:r>
              <a:r>
                <a:rPr lang="zh-CN" altLang="en-US" sz="2400" dirty="0">
                  <a:latin typeface="楷体" panose="02010609060101010101" charset="-122"/>
                  <a:ea typeface="楷体" panose="02010609060101010101" charset="-122"/>
                </a:rPr>
                <a:t>和</a:t>
              </a:r>
              <a:r>
                <a:rPr lang="zh-CN" altLang="en-US" sz="2400" b="1" dirty="0">
                  <a:latin typeface="楷体" panose="02010609060101010101" charset="-122"/>
                  <a:ea typeface="楷体" panose="02010609060101010101" charset="-122"/>
                </a:rPr>
                <a:t>知识产权保护</a:t>
              </a:r>
              <a:endParaRPr lang="zh-CN" altLang="en-US" sz="2400" b="1" dirty="0">
                <a:latin typeface="楷体" panose="02010609060101010101" charset="-122"/>
                <a:ea typeface="楷体" panose="02010609060101010101" charset="-122"/>
              </a:endParaRPr>
            </a:p>
          </p:txBody>
        </p:sp>
        <p:sp>
          <p:nvSpPr>
            <p:cNvPr id="13" name="椭圆 12"/>
            <p:cNvSpPr/>
            <p:nvPr/>
          </p:nvSpPr>
          <p:spPr>
            <a:xfrm>
              <a:off x="4822679" y="5092463"/>
              <a:ext cx="180002" cy="180000"/>
            </a:xfrm>
            <a:prstGeom prst="ellipse">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18" name="组合 17"/>
          <p:cNvGrpSpPr/>
          <p:nvPr/>
        </p:nvGrpSpPr>
        <p:grpSpPr>
          <a:xfrm>
            <a:off x="3828095" y="3476999"/>
            <a:ext cx="7396321" cy="645160"/>
            <a:chOff x="3828095" y="3476999"/>
            <a:chExt cx="7396321" cy="645160"/>
          </a:xfrm>
        </p:grpSpPr>
        <p:sp>
          <p:nvSpPr>
            <p:cNvPr id="4" name="išlídé"/>
            <p:cNvSpPr/>
            <p:nvPr/>
          </p:nvSpPr>
          <p:spPr>
            <a:xfrm>
              <a:off x="3828095" y="3605530"/>
              <a:ext cx="7396321" cy="509208"/>
            </a:xfrm>
            <a:custGeom>
              <a:avLst/>
              <a:gdLst>
                <a:gd name="connsiteX0" fmla="*/ 0 w 7587825"/>
                <a:gd name="connsiteY0" fmla="*/ 0 h 962308"/>
                <a:gd name="connsiteX1" fmla="*/ 7587825 w 7587825"/>
                <a:gd name="connsiteY1" fmla="*/ 0 h 962308"/>
                <a:gd name="connsiteX2" fmla="*/ 7587825 w 7587825"/>
                <a:gd name="connsiteY2" fmla="*/ 962308 h 962308"/>
                <a:gd name="connsiteX3" fmla="*/ 0 w 7587825"/>
                <a:gd name="connsiteY3" fmla="*/ 962308 h 962308"/>
                <a:gd name="connsiteX4" fmla="*/ 0 w 7587825"/>
                <a:gd name="connsiteY4" fmla="*/ 0 h 962308"/>
                <a:gd name="connsiteX0-1" fmla="*/ 0 w 8944185"/>
                <a:gd name="connsiteY0-2" fmla="*/ 0 h 985168"/>
                <a:gd name="connsiteX1-3" fmla="*/ 8944185 w 8944185"/>
                <a:gd name="connsiteY1-4" fmla="*/ 22860 h 985168"/>
                <a:gd name="connsiteX2-5" fmla="*/ 8944185 w 8944185"/>
                <a:gd name="connsiteY2-6" fmla="*/ 985168 h 985168"/>
                <a:gd name="connsiteX3-7" fmla="*/ 1356360 w 8944185"/>
                <a:gd name="connsiteY3-8" fmla="*/ 985168 h 985168"/>
                <a:gd name="connsiteX4-9" fmla="*/ 0 w 8944185"/>
                <a:gd name="connsiteY4-10" fmla="*/ 0 h 985168"/>
                <a:gd name="connsiteX0-1-1" fmla="*/ 0 w 8944185"/>
                <a:gd name="connsiteY0-2-2" fmla="*/ 0 h 985168"/>
                <a:gd name="connsiteX1-3-3" fmla="*/ 8944185 w 8944185"/>
                <a:gd name="connsiteY1-4-4" fmla="*/ 22860 h 985168"/>
                <a:gd name="connsiteX2-5-5" fmla="*/ 8944185 w 8944185"/>
                <a:gd name="connsiteY2-6-6" fmla="*/ 985168 h 985168"/>
                <a:gd name="connsiteX3-7-7" fmla="*/ 858819 w 8944185"/>
                <a:gd name="connsiteY3-8-8" fmla="*/ 933136 h 985168"/>
                <a:gd name="connsiteX4-9-9" fmla="*/ 0 w 8944185"/>
                <a:gd name="connsiteY4-10-10" fmla="*/ 0 h 985168"/>
                <a:gd name="connsiteX0-11" fmla="*/ 0 w 8944185"/>
                <a:gd name="connsiteY0-12" fmla="*/ 0 h 985168"/>
                <a:gd name="connsiteX1-13" fmla="*/ 8944185 w 8944185"/>
                <a:gd name="connsiteY1-14" fmla="*/ 22860 h 985168"/>
                <a:gd name="connsiteX2-15" fmla="*/ 8944185 w 8944185"/>
                <a:gd name="connsiteY2-16" fmla="*/ 985168 h 985168"/>
                <a:gd name="connsiteX3-17" fmla="*/ 170723 w 8944185"/>
                <a:gd name="connsiteY3-18" fmla="*/ 933136 h 985168"/>
                <a:gd name="connsiteX4-19" fmla="*/ 0 w 8944185"/>
                <a:gd name="connsiteY4-20" fmla="*/ 0 h 985168"/>
              </a:gdLst>
              <a:ahLst/>
              <a:cxnLst>
                <a:cxn ang="0">
                  <a:pos x="connsiteX0-1-1" y="connsiteY0-2-2"/>
                </a:cxn>
                <a:cxn ang="0">
                  <a:pos x="connsiteX1-3-3" y="connsiteY1-4-4"/>
                </a:cxn>
                <a:cxn ang="0">
                  <a:pos x="connsiteX2-5-5" y="connsiteY2-6-6"/>
                </a:cxn>
                <a:cxn ang="0">
                  <a:pos x="connsiteX3-7-7" y="connsiteY3-8-8"/>
                </a:cxn>
                <a:cxn ang="0">
                  <a:pos x="connsiteX4-9-9" y="connsiteY4-10-10"/>
                </a:cxn>
              </a:cxnLst>
              <a:rect l="l" t="t" r="r" b="b"/>
              <a:pathLst>
                <a:path w="8944185" h="985168">
                  <a:moveTo>
                    <a:pt x="0" y="0"/>
                  </a:moveTo>
                  <a:lnTo>
                    <a:pt x="8944185" y="22860"/>
                  </a:lnTo>
                  <a:lnTo>
                    <a:pt x="8944185" y="985168"/>
                  </a:lnTo>
                  <a:lnTo>
                    <a:pt x="170723" y="933136"/>
                  </a:lnTo>
                  <a:lnTo>
                    <a:pt x="0" y="0"/>
                  </a:lnTo>
                  <a:close/>
                </a:path>
              </a:pathLst>
            </a:custGeom>
            <a:solidFill>
              <a:schemeClr val="accent2">
                <a:alpha val="10000"/>
              </a:schemeClr>
            </a:solidFill>
            <a:ln w="12700" cap="rnd">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9" name="小标题05"/>
            <p:cNvSpPr txBox="1"/>
            <p:nvPr/>
          </p:nvSpPr>
          <p:spPr>
            <a:xfrm>
              <a:off x="5120629" y="3476999"/>
              <a:ext cx="4844125"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400" dirty="0">
                  <a:latin typeface="楷体" panose="02010609060101010101" charset="-122"/>
                  <a:ea typeface="楷体" panose="02010609060101010101" charset="-122"/>
                </a:rPr>
                <a:t>大力发展</a:t>
              </a:r>
              <a:r>
                <a:rPr lang="zh-CN" altLang="en-US" sz="2400" b="1" dirty="0">
                  <a:latin typeface="楷体" panose="02010609060101010101" charset="-122"/>
                  <a:ea typeface="楷体" panose="02010609060101010101" charset="-122"/>
                </a:rPr>
                <a:t>新兴产业</a:t>
              </a:r>
              <a:endParaRPr lang="en-US" altLang="zh-CN" sz="2400" b="1" dirty="0">
                <a:latin typeface="楷体" panose="02010609060101010101" charset="-122"/>
                <a:ea typeface="楷体" panose="02010609060101010101" charset="-122"/>
              </a:endParaRPr>
            </a:p>
          </p:txBody>
        </p:sp>
        <p:sp>
          <p:nvSpPr>
            <p:cNvPr id="11" name="椭圆 10"/>
            <p:cNvSpPr/>
            <p:nvPr/>
          </p:nvSpPr>
          <p:spPr>
            <a:xfrm>
              <a:off x="4822679" y="3774651"/>
              <a:ext cx="180002" cy="180000"/>
            </a:xfrm>
            <a:prstGeom prst="ellipse">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19" name="组合 18"/>
          <p:cNvGrpSpPr/>
          <p:nvPr/>
        </p:nvGrpSpPr>
        <p:grpSpPr>
          <a:xfrm>
            <a:off x="3918534" y="4149802"/>
            <a:ext cx="7309346" cy="670560"/>
            <a:chOff x="3918534" y="4149802"/>
            <a:chExt cx="7309346" cy="670560"/>
          </a:xfrm>
        </p:grpSpPr>
        <p:sp>
          <p:nvSpPr>
            <p:cNvPr id="5" name="išlídé"/>
            <p:cNvSpPr/>
            <p:nvPr/>
          </p:nvSpPr>
          <p:spPr>
            <a:xfrm>
              <a:off x="3918534" y="4255946"/>
              <a:ext cx="7309346" cy="509208"/>
            </a:xfrm>
            <a:custGeom>
              <a:avLst/>
              <a:gdLst>
                <a:gd name="connsiteX0" fmla="*/ 0 w 7828967"/>
                <a:gd name="connsiteY0" fmla="*/ 0 h 962308"/>
                <a:gd name="connsiteX1" fmla="*/ 7828967 w 7828967"/>
                <a:gd name="connsiteY1" fmla="*/ 0 h 962308"/>
                <a:gd name="connsiteX2" fmla="*/ 7828967 w 7828967"/>
                <a:gd name="connsiteY2" fmla="*/ 962308 h 962308"/>
                <a:gd name="connsiteX3" fmla="*/ 0 w 7828967"/>
                <a:gd name="connsiteY3" fmla="*/ 962308 h 962308"/>
                <a:gd name="connsiteX4" fmla="*/ 0 w 7828967"/>
                <a:gd name="connsiteY4" fmla="*/ 0 h 962308"/>
                <a:gd name="connsiteX0-1" fmla="*/ 0 w 7828967"/>
                <a:gd name="connsiteY0-2" fmla="*/ 0 h 962308"/>
                <a:gd name="connsiteX1-3" fmla="*/ 7828967 w 7828967"/>
                <a:gd name="connsiteY1-4" fmla="*/ 0 h 962308"/>
                <a:gd name="connsiteX2-5" fmla="*/ 7828967 w 7828967"/>
                <a:gd name="connsiteY2-6" fmla="*/ 962308 h 962308"/>
                <a:gd name="connsiteX3-7" fmla="*/ 228600 w 7828967"/>
                <a:gd name="connsiteY3-8" fmla="*/ 962308 h 962308"/>
                <a:gd name="connsiteX4-9" fmla="*/ 0 w 7828967"/>
                <a:gd name="connsiteY4-10" fmla="*/ 0 h 962308"/>
                <a:gd name="connsiteX0-11" fmla="*/ 13447 w 7600367"/>
                <a:gd name="connsiteY0-12" fmla="*/ 0 h 962308"/>
                <a:gd name="connsiteX1-13" fmla="*/ 7600367 w 7600367"/>
                <a:gd name="connsiteY1-14" fmla="*/ 0 h 962308"/>
                <a:gd name="connsiteX2-15" fmla="*/ 7600367 w 7600367"/>
                <a:gd name="connsiteY2-16" fmla="*/ 962308 h 962308"/>
                <a:gd name="connsiteX3-17" fmla="*/ 0 w 7600367"/>
                <a:gd name="connsiteY3-18" fmla="*/ 962308 h 962308"/>
                <a:gd name="connsiteX4-19" fmla="*/ 13447 w 7600367"/>
                <a:gd name="connsiteY4-20" fmla="*/ 0 h 9623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0367" h="962308">
                  <a:moveTo>
                    <a:pt x="13447" y="0"/>
                  </a:moveTo>
                  <a:lnTo>
                    <a:pt x="7600367" y="0"/>
                  </a:lnTo>
                  <a:lnTo>
                    <a:pt x="7600367" y="962308"/>
                  </a:lnTo>
                  <a:lnTo>
                    <a:pt x="0" y="962308"/>
                  </a:lnTo>
                  <a:lnTo>
                    <a:pt x="13447" y="0"/>
                  </a:lnTo>
                  <a:close/>
                </a:path>
              </a:pathLst>
            </a:custGeom>
            <a:solidFill>
              <a:srgbClr val="FBAE86">
                <a:alpha val="10000"/>
              </a:srgbClr>
            </a:solidFill>
            <a:ln w="12700" cap="rnd">
              <a:solidFill>
                <a:srgbClr val="FBAE86"/>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10" name="小标题05"/>
            <p:cNvSpPr txBox="1"/>
            <p:nvPr/>
          </p:nvSpPr>
          <p:spPr>
            <a:xfrm>
              <a:off x="5103444" y="4149802"/>
              <a:ext cx="5302885" cy="67056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400" dirty="0">
                  <a:latin typeface="楷体" panose="02010609060101010101" charset="-122"/>
                  <a:ea typeface="楷体" panose="02010609060101010101" charset="-122"/>
                </a:rPr>
                <a:t>加快推进</a:t>
              </a:r>
              <a:r>
                <a:rPr lang="zh-CN" altLang="en-US" sz="2400" b="1" dirty="0">
                  <a:latin typeface="楷体" panose="02010609060101010101" charset="-122"/>
                  <a:ea typeface="楷体" panose="02010609060101010101" charset="-122"/>
                </a:rPr>
                <a:t>新技术转化为现实生产力</a:t>
              </a:r>
              <a:endParaRPr lang="zh-CN" altLang="en-US" sz="2400" b="1" dirty="0">
                <a:latin typeface="楷体" panose="02010609060101010101" charset="-122"/>
                <a:ea typeface="楷体" panose="02010609060101010101" charset="-122"/>
              </a:endParaRPr>
            </a:p>
          </p:txBody>
        </p:sp>
        <p:sp>
          <p:nvSpPr>
            <p:cNvPr id="12" name="椭圆 11"/>
            <p:cNvSpPr/>
            <p:nvPr>
              <p:custDataLst>
                <p:tags r:id="rId2"/>
              </p:custDataLst>
            </p:nvPr>
          </p:nvSpPr>
          <p:spPr>
            <a:xfrm>
              <a:off x="4822679" y="4422975"/>
              <a:ext cx="180002" cy="180000"/>
            </a:xfrm>
            <a:prstGeom prst="ellipse">
              <a:avLst/>
            </a:prstGeom>
            <a:solidFill>
              <a:srgbClr val="EE7D3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15" name="组合 14"/>
          <p:cNvGrpSpPr/>
          <p:nvPr/>
        </p:nvGrpSpPr>
        <p:grpSpPr>
          <a:xfrm>
            <a:off x="3689933" y="2860459"/>
            <a:ext cx="7529193" cy="627225"/>
            <a:chOff x="3689933" y="2860459"/>
            <a:chExt cx="7529193" cy="627225"/>
          </a:xfrm>
        </p:grpSpPr>
        <p:sp>
          <p:nvSpPr>
            <p:cNvPr id="11270" name="išlídé"/>
            <p:cNvSpPr/>
            <p:nvPr/>
          </p:nvSpPr>
          <p:spPr>
            <a:xfrm>
              <a:off x="3689933" y="2978476"/>
              <a:ext cx="7529193" cy="509208"/>
            </a:xfrm>
            <a:custGeom>
              <a:avLst/>
              <a:gdLst>
                <a:gd name="connsiteX0" fmla="*/ 0 w 7828967"/>
                <a:gd name="connsiteY0" fmla="*/ 0 h 962308"/>
                <a:gd name="connsiteX1" fmla="*/ 7828967 w 7828967"/>
                <a:gd name="connsiteY1" fmla="*/ 0 h 962308"/>
                <a:gd name="connsiteX2" fmla="*/ 7828967 w 7828967"/>
                <a:gd name="connsiteY2" fmla="*/ 962308 h 962308"/>
                <a:gd name="connsiteX3" fmla="*/ 0 w 7828967"/>
                <a:gd name="connsiteY3" fmla="*/ 962308 h 962308"/>
                <a:gd name="connsiteX4" fmla="*/ 0 w 7828967"/>
                <a:gd name="connsiteY4" fmla="*/ 0 h 962308"/>
                <a:gd name="connsiteX0-1" fmla="*/ 0 w 7828967"/>
                <a:gd name="connsiteY0-2" fmla="*/ 0 h 962308"/>
                <a:gd name="connsiteX1-3" fmla="*/ 7828967 w 7828967"/>
                <a:gd name="connsiteY1-4" fmla="*/ 0 h 962308"/>
                <a:gd name="connsiteX2-5" fmla="*/ 7828967 w 7828967"/>
                <a:gd name="connsiteY2-6" fmla="*/ 962308 h 962308"/>
                <a:gd name="connsiteX3-7" fmla="*/ 228600 w 7828967"/>
                <a:gd name="connsiteY3-8" fmla="*/ 962308 h 962308"/>
                <a:gd name="connsiteX4-9" fmla="*/ 0 w 7828967"/>
                <a:gd name="connsiteY4-10" fmla="*/ 0 h 9623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28967" h="962308">
                  <a:moveTo>
                    <a:pt x="0" y="0"/>
                  </a:moveTo>
                  <a:lnTo>
                    <a:pt x="7828967" y="0"/>
                  </a:lnTo>
                  <a:lnTo>
                    <a:pt x="7828967" y="962308"/>
                  </a:lnTo>
                  <a:lnTo>
                    <a:pt x="228600" y="962308"/>
                  </a:lnTo>
                  <a:lnTo>
                    <a:pt x="0" y="0"/>
                  </a:lnTo>
                  <a:close/>
                </a:path>
              </a:pathLst>
            </a:custGeom>
            <a:solidFill>
              <a:srgbClr val="FBAE86">
                <a:alpha val="10000"/>
              </a:srgbClr>
            </a:solidFill>
            <a:ln w="12700" cap="rnd">
              <a:solidFill>
                <a:srgbClr val="FBAE86"/>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 name="椭圆 1"/>
            <p:cNvSpPr/>
            <p:nvPr>
              <p:custDataLst>
                <p:tags r:id="rId3"/>
              </p:custDataLst>
            </p:nvPr>
          </p:nvSpPr>
          <p:spPr>
            <a:xfrm>
              <a:off x="4822679" y="3151423"/>
              <a:ext cx="180002" cy="180000"/>
            </a:xfrm>
            <a:prstGeom prst="ellipse">
              <a:avLst/>
            </a:prstGeom>
            <a:solidFill>
              <a:srgbClr val="EE7D3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 name="小标题05"/>
            <p:cNvSpPr txBox="1"/>
            <p:nvPr/>
          </p:nvSpPr>
          <p:spPr>
            <a:xfrm>
              <a:off x="5132018" y="2860459"/>
              <a:ext cx="3748405" cy="59436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400" dirty="0">
                  <a:latin typeface="楷体" panose="02010609060101010101" charset="-122"/>
                  <a:ea typeface="楷体" panose="02010609060101010101" charset="-122"/>
                </a:rPr>
                <a:t>加快发展</a:t>
              </a:r>
              <a:r>
                <a:rPr lang="zh-CN" altLang="en-US" sz="2400" b="1" dirty="0">
                  <a:latin typeface="楷体" panose="02010609060101010101" charset="-122"/>
                  <a:ea typeface="楷体" panose="02010609060101010101" charset="-122"/>
                </a:rPr>
                <a:t>智能制造</a:t>
              </a:r>
              <a:endParaRPr lang="zh-CN" altLang="en-US" sz="2400" dirty="0">
                <a:latin typeface="楷体" panose="02010609060101010101" charset="-122"/>
                <a:ea typeface="楷体" panose="02010609060101010101" charset="-122"/>
              </a:endParaRPr>
            </a:p>
          </p:txBody>
        </p:sp>
      </p:grpSp>
      <p:grpSp>
        <p:nvGrpSpPr>
          <p:cNvPr id="14" name="组合 13"/>
          <p:cNvGrpSpPr/>
          <p:nvPr/>
        </p:nvGrpSpPr>
        <p:grpSpPr>
          <a:xfrm>
            <a:off x="2574715" y="2258711"/>
            <a:ext cx="8601709" cy="645160"/>
            <a:chOff x="2574715" y="2258711"/>
            <a:chExt cx="8601709" cy="645160"/>
          </a:xfrm>
        </p:grpSpPr>
        <p:sp>
          <p:nvSpPr>
            <p:cNvPr id="11269" name="išlídé"/>
            <p:cNvSpPr/>
            <p:nvPr/>
          </p:nvSpPr>
          <p:spPr>
            <a:xfrm>
              <a:off x="2574715" y="2345370"/>
              <a:ext cx="8601709" cy="509208"/>
            </a:xfrm>
            <a:custGeom>
              <a:avLst/>
              <a:gdLst>
                <a:gd name="connsiteX0" fmla="*/ 0 w 7587825"/>
                <a:gd name="connsiteY0" fmla="*/ 0 h 962308"/>
                <a:gd name="connsiteX1" fmla="*/ 7587825 w 7587825"/>
                <a:gd name="connsiteY1" fmla="*/ 0 h 962308"/>
                <a:gd name="connsiteX2" fmla="*/ 7587825 w 7587825"/>
                <a:gd name="connsiteY2" fmla="*/ 962308 h 962308"/>
                <a:gd name="connsiteX3" fmla="*/ 0 w 7587825"/>
                <a:gd name="connsiteY3" fmla="*/ 962308 h 962308"/>
                <a:gd name="connsiteX4" fmla="*/ 0 w 7587825"/>
                <a:gd name="connsiteY4" fmla="*/ 0 h 962308"/>
                <a:gd name="connsiteX0-1" fmla="*/ 0 w 8944185"/>
                <a:gd name="connsiteY0-2" fmla="*/ 0 h 985168"/>
                <a:gd name="connsiteX1-3" fmla="*/ 8944185 w 8944185"/>
                <a:gd name="connsiteY1-4" fmla="*/ 22860 h 985168"/>
                <a:gd name="connsiteX2-5" fmla="*/ 8944185 w 8944185"/>
                <a:gd name="connsiteY2-6" fmla="*/ 985168 h 985168"/>
                <a:gd name="connsiteX3-7" fmla="*/ 1356360 w 8944185"/>
                <a:gd name="connsiteY3-8" fmla="*/ 985168 h 985168"/>
                <a:gd name="connsiteX4-9" fmla="*/ 0 w 8944185"/>
                <a:gd name="connsiteY4-10" fmla="*/ 0 h 985168"/>
                <a:gd name="connsiteX0-1-1" fmla="*/ 0 w 8944185"/>
                <a:gd name="connsiteY0-2-2" fmla="*/ 0 h 985168"/>
                <a:gd name="connsiteX1-3-3" fmla="*/ 8944185 w 8944185"/>
                <a:gd name="connsiteY1-4-4" fmla="*/ 22860 h 985168"/>
                <a:gd name="connsiteX2-5-5" fmla="*/ 8944185 w 8944185"/>
                <a:gd name="connsiteY2-6-6" fmla="*/ 985168 h 985168"/>
                <a:gd name="connsiteX3-7-7" fmla="*/ 858819 w 8944185"/>
                <a:gd name="connsiteY3-8-8" fmla="*/ 933136 h 985168"/>
                <a:gd name="connsiteX4-9-9" fmla="*/ 0 w 8944185"/>
                <a:gd name="connsiteY4-10-10" fmla="*/ 0 h 985168"/>
              </a:gdLst>
              <a:ahLst/>
              <a:cxnLst>
                <a:cxn ang="0">
                  <a:pos x="connsiteX0-1-1" y="connsiteY0-2-2"/>
                </a:cxn>
                <a:cxn ang="0">
                  <a:pos x="connsiteX1-3-3" y="connsiteY1-4-4"/>
                </a:cxn>
                <a:cxn ang="0">
                  <a:pos x="connsiteX2-5-5" y="connsiteY2-6-6"/>
                </a:cxn>
                <a:cxn ang="0">
                  <a:pos x="connsiteX3-7-7" y="connsiteY3-8-8"/>
                </a:cxn>
                <a:cxn ang="0">
                  <a:pos x="connsiteX4-9-9" y="connsiteY4-10-10"/>
                </a:cxn>
              </a:cxnLst>
              <a:rect l="l" t="t" r="r" b="b"/>
              <a:pathLst>
                <a:path w="8944185" h="985168">
                  <a:moveTo>
                    <a:pt x="0" y="0"/>
                  </a:moveTo>
                  <a:lnTo>
                    <a:pt x="8944185" y="22860"/>
                  </a:lnTo>
                  <a:lnTo>
                    <a:pt x="8944185" y="985168"/>
                  </a:lnTo>
                  <a:lnTo>
                    <a:pt x="858819" y="933136"/>
                  </a:lnTo>
                  <a:lnTo>
                    <a:pt x="0" y="0"/>
                  </a:lnTo>
                  <a:close/>
                </a:path>
              </a:pathLst>
            </a:custGeom>
            <a:solidFill>
              <a:schemeClr val="accent2">
                <a:alpha val="10000"/>
              </a:schemeClr>
            </a:solidFill>
            <a:ln w="12700" cap="rnd">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41" name="小标题05"/>
            <p:cNvSpPr txBox="1"/>
            <p:nvPr/>
          </p:nvSpPr>
          <p:spPr>
            <a:xfrm>
              <a:off x="5128178" y="2258711"/>
              <a:ext cx="3748446"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400" dirty="0">
                  <a:latin typeface="楷体" panose="02010609060101010101" charset="-122"/>
                  <a:ea typeface="楷体" panose="02010609060101010101" charset="-122"/>
                </a:rPr>
                <a:t>加大支持</a:t>
              </a:r>
              <a:r>
                <a:rPr lang="zh-CN" altLang="en-US" sz="2400" b="1" dirty="0">
                  <a:latin typeface="楷体" panose="02010609060101010101" charset="-122"/>
                  <a:ea typeface="楷体" panose="02010609060101010101" charset="-122"/>
                </a:rPr>
                <a:t>基础研究</a:t>
              </a:r>
              <a:endParaRPr lang="en-US" altLang="zh-CN" sz="2400" dirty="0">
                <a:latin typeface="楷体" panose="02010609060101010101" charset="-122"/>
                <a:ea typeface="楷体" panose="02010609060101010101" charset="-122"/>
              </a:endParaRPr>
            </a:p>
          </p:txBody>
        </p:sp>
        <p:sp>
          <p:nvSpPr>
            <p:cNvPr id="63" name="椭圆 62"/>
            <p:cNvSpPr/>
            <p:nvPr/>
          </p:nvSpPr>
          <p:spPr>
            <a:xfrm>
              <a:off x="4822679" y="2509974"/>
              <a:ext cx="180002" cy="180000"/>
            </a:xfrm>
            <a:prstGeom prst="ellipse">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3" name="标题 6"/>
          <p:cNvSpPr txBox="1"/>
          <p:nvPr/>
        </p:nvSpPr>
        <p:spPr>
          <a:xfrm>
            <a:off x="1863725" y="269875"/>
            <a:ext cx="9661525" cy="742950"/>
          </a:xfrm>
          <a:prstGeom prst="rect">
            <a:avLst/>
          </a:prstGeom>
        </p:spPr>
        <p:txBody>
          <a:bodyPr vert="horz" lIns="91440" tIns="45720" rIns="91440" bIns="45720" rtlCol="0" anchor="b">
            <a:normAutofit/>
          </a:bodyPr>
          <a:lstStyle>
            <a:defPPr>
              <a:defRPr lang="zh-CN"/>
            </a:defPPr>
            <a:lvl1pPr>
              <a:lnSpc>
                <a:spcPct val="100000"/>
              </a:lnSpc>
              <a:spcBef>
                <a:spcPts val="0"/>
              </a:spcBef>
              <a:buNone/>
              <a:defRPr sz="2400" b="1" kern="0">
                <a:gradFill>
                  <a:gsLst>
                    <a:gs pos="100000">
                      <a:srgbClr val="0041E2"/>
                    </a:gs>
                    <a:gs pos="0">
                      <a:srgbClr val="0031A5"/>
                    </a:gs>
                  </a:gsLst>
                  <a:lin ang="0" scaled="0"/>
                </a:gradFill>
                <a:latin typeface="+mn-ea"/>
              </a:defRPr>
            </a:lvl1pPr>
          </a:lstStyle>
          <a:p>
            <a:r>
              <a:rPr lang="en-US" altLang="zh-CN" dirty="0">
                <a:solidFill>
                  <a:srgbClr val="C00000"/>
                </a:solidFill>
                <a:latin typeface="黑体" panose="02010609060101010101" charset="-122"/>
                <a:ea typeface="黑体" panose="02010609060101010101" charset="-122"/>
                <a:cs typeface="黑体" panose="02010609060101010101" charset="-122"/>
              </a:rPr>
              <a:t>3. </a:t>
            </a:r>
            <a:r>
              <a:rPr lang="zh-CN" altLang="en-US" dirty="0">
                <a:solidFill>
                  <a:srgbClr val="C00000"/>
                </a:solidFill>
                <a:latin typeface="黑体" panose="02010609060101010101" charset="-122"/>
                <a:ea typeface="黑体" panose="02010609060101010101" charset="-122"/>
                <a:cs typeface="黑体" panose="02010609060101010101" charset="-122"/>
              </a:rPr>
              <a:t>增动力</a:t>
            </a:r>
            <a:endParaRPr lang="zh-CN" altLang="en-US" dirty="0">
              <a:solidFill>
                <a:srgbClr val="C00000"/>
              </a:solidFill>
              <a:latin typeface="黑体" panose="02010609060101010101" charset="-122"/>
              <a:ea typeface="黑体" panose="02010609060101010101" charset="-122"/>
              <a:cs typeface="黑体" panose="02010609060101010101" charset="-122"/>
            </a:endParaRPr>
          </a:p>
        </p:txBody>
      </p:sp>
      <p:grpSp>
        <p:nvGrpSpPr>
          <p:cNvPr id="61" name="组合 60"/>
          <p:cNvGrpSpPr/>
          <p:nvPr/>
        </p:nvGrpSpPr>
        <p:grpSpPr>
          <a:xfrm>
            <a:off x="-548216" y="1868302"/>
            <a:ext cx="6245862" cy="4163908"/>
            <a:chOff x="-1383437" y="1672045"/>
            <a:chExt cx="6957011" cy="4638007"/>
          </a:xfrm>
        </p:grpSpPr>
        <p:graphicFrame>
          <p:nvGraphicFramePr>
            <p:cNvPr id="57" name="图表 56"/>
            <p:cNvGraphicFramePr/>
            <p:nvPr/>
          </p:nvGraphicFramePr>
          <p:xfrm>
            <a:off x="-1383437" y="1672045"/>
            <a:ext cx="6957011" cy="4638007"/>
          </p:xfrm>
          <a:graphic>
            <a:graphicData uri="http://schemas.openxmlformats.org/drawingml/2006/chart">
              <c:chart xmlns:c="http://schemas.openxmlformats.org/drawingml/2006/chart" xmlns:r="http://schemas.openxmlformats.org/officeDocument/2006/relationships" r:id="rId1"/>
            </a:graphicData>
          </a:graphic>
        </p:graphicFrame>
        <p:sp>
          <p:nvSpPr>
            <p:cNvPr id="58" name="椭圆 57"/>
            <p:cNvSpPr/>
            <p:nvPr/>
          </p:nvSpPr>
          <p:spPr>
            <a:xfrm>
              <a:off x="325049" y="2221029"/>
              <a:ext cx="3540038" cy="3540038"/>
            </a:xfrm>
            <a:prstGeom prst="ellipse">
              <a:avLst/>
            </a:prstGeom>
            <a:solidFill>
              <a:schemeClr val="bg1"/>
            </a:solidFill>
            <a:ln w="19050" cap="rnd">
              <a:solidFill>
                <a:schemeClr val="accent1">
                  <a:alpha val="44000"/>
                </a:schemeClr>
              </a:solid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sp>
        <p:nvSpPr>
          <p:cNvPr id="60" name="文本框 59"/>
          <p:cNvSpPr txBox="1"/>
          <p:nvPr/>
        </p:nvSpPr>
        <p:spPr>
          <a:xfrm>
            <a:off x="779780" y="1518575"/>
            <a:ext cx="12192000" cy="645160"/>
          </a:xfrm>
          <a:prstGeom prst="rect">
            <a:avLst/>
          </a:prstGeom>
          <a:noFill/>
        </p:spPr>
        <p:txBody>
          <a:bodyPr wrap="square">
            <a:spAutoFit/>
          </a:bodyPr>
          <a:lstStyle/>
          <a:p>
            <a:pPr algn="ctr">
              <a:lnSpc>
                <a:spcPct val="150000"/>
              </a:lnSpc>
            </a:pPr>
            <a:r>
              <a:rPr lang="zh-CN" altLang="en-US" sz="2400" b="1" dirty="0">
                <a:latin typeface="黑体" panose="02010609060101010101" charset="-122"/>
                <a:ea typeface="黑体" panose="02010609060101010101" charset="-122"/>
              </a:rPr>
              <a:t>深入实施创新驱动发展战略</a:t>
            </a:r>
            <a:endParaRPr lang="zh-CN" altLang="en-US" sz="2400" b="1" dirty="0">
              <a:latin typeface="黑体" panose="02010609060101010101" charset="-122"/>
              <a:ea typeface="黑体" panose="02010609060101010101" charset="-122"/>
            </a:endParaRPr>
          </a:p>
        </p:txBody>
      </p:sp>
      <p:sp>
        <p:nvSpPr>
          <p:cNvPr id="16" name="椭圆 15"/>
          <p:cNvSpPr/>
          <p:nvPr/>
        </p:nvSpPr>
        <p:spPr>
          <a:xfrm>
            <a:off x="1287525" y="2669096"/>
            <a:ext cx="2562319" cy="2562319"/>
          </a:xfrm>
          <a:prstGeom prst="ellipse">
            <a:avLst/>
          </a:prstGeom>
          <a:blipFill dpi="0" rotWithShape="1">
            <a:blip r:embed="rId4"/>
            <a:srcRect/>
            <a:stretch>
              <a:fillRect t="-19000" r="-37000" b="-16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left)">
                                      <p:cBhvr>
                                        <p:cTn id="13" dur="1000"/>
                                        <p:tgtEl>
                                          <p:spTgt spid="60"/>
                                        </p:tgtEl>
                                      </p:cBhvr>
                                    </p:animEffect>
                                  </p:childTnLst>
                                </p:cTn>
                              </p:par>
                            </p:childTnLst>
                          </p:cTn>
                        </p:par>
                        <p:par>
                          <p:cTn id="14" fill="hold">
                            <p:stCondLst>
                              <p:cond delay="2000"/>
                            </p:stCondLst>
                            <p:childTnLst>
                              <p:par>
                                <p:cTn id="15" presetID="31"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1000" fill="hold"/>
                                        <p:tgtEl>
                                          <p:spTgt spid="16"/>
                                        </p:tgtEl>
                                        <p:attrNameLst>
                                          <p:attrName>ppt_w</p:attrName>
                                        </p:attrNameLst>
                                      </p:cBhvr>
                                      <p:tavLst>
                                        <p:tav tm="0">
                                          <p:val>
                                            <p:fltVal val="0"/>
                                          </p:val>
                                        </p:tav>
                                        <p:tav tm="100000">
                                          <p:val>
                                            <p:strVal val="#ppt_w"/>
                                          </p:val>
                                        </p:tav>
                                      </p:tavLst>
                                    </p:anim>
                                    <p:anim calcmode="lin" valueType="num">
                                      <p:cBhvr>
                                        <p:cTn id="18" dur="1000" fill="hold"/>
                                        <p:tgtEl>
                                          <p:spTgt spid="16"/>
                                        </p:tgtEl>
                                        <p:attrNameLst>
                                          <p:attrName>ppt_h</p:attrName>
                                        </p:attrNameLst>
                                      </p:cBhvr>
                                      <p:tavLst>
                                        <p:tav tm="0">
                                          <p:val>
                                            <p:fltVal val="0"/>
                                          </p:val>
                                        </p:tav>
                                        <p:tav tm="100000">
                                          <p:val>
                                            <p:strVal val="#ppt_h"/>
                                          </p:val>
                                        </p:tav>
                                      </p:tavLst>
                                    </p:anim>
                                    <p:anim calcmode="lin" valueType="num">
                                      <p:cBhvr>
                                        <p:cTn id="19" dur="1000" fill="hold"/>
                                        <p:tgtEl>
                                          <p:spTgt spid="16"/>
                                        </p:tgtEl>
                                        <p:attrNameLst>
                                          <p:attrName>style.rotation</p:attrName>
                                        </p:attrNameLst>
                                      </p:cBhvr>
                                      <p:tavLst>
                                        <p:tav tm="0">
                                          <p:val>
                                            <p:fltVal val="90"/>
                                          </p:val>
                                        </p:tav>
                                        <p:tav tm="100000">
                                          <p:val>
                                            <p:fltVal val="0"/>
                                          </p:val>
                                        </p:tav>
                                      </p:tavLst>
                                    </p:anim>
                                    <p:animEffect transition="in" filter="fade">
                                      <p:cBhvr>
                                        <p:cTn id="20" dur="1000"/>
                                        <p:tgtEl>
                                          <p:spTgt spid="16"/>
                                        </p:tgtEl>
                                      </p:cBhvr>
                                    </p:animEffect>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left)">
                                      <p:cBhvr>
                                        <p:cTn id="24" dur="1000"/>
                                        <p:tgtEl>
                                          <p:spTgt spid="61"/>
                                        </p:tgtEl>
                                      </p:cBhvr>
                                    </p:animEffect>
                                  </p:childTnLst>
                                </p:cTn>
                              </p:par>
                            </p:childTnLst>
                          </p:cTn>
                        </p:par>
                        <p:par>
                          <p:cTn id="25" fill="hold">
                            <p:stCondLst>
                              <p:cond delay="4000"/>
                            </p:stCondLst>
                            <p:childTnLst>
                              <p:par>
                                <p:cTn id="26" presetID="2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1000"/>
                                        <p:tgtEl>
                                          <p:spTgt spid="14"/>
                                        </p:tgtEl>
                                      </p:cBhvr>
                                    </p:animEffect>
                                  </p:childTnLst>
                                </p:cTn>
                              </p:par>
                            </p:childTnLst>
                          </p:cTn>
                        </p:par>
                        <p:par>
                          <p:cTn id="29" fill="hold">
                            <p:stCondLst>
                              <p:cond delay="50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1000"/>
                                        <p:tgtEl>
                                          <p:spTgt spid="15"/>
                                        </p:tgtEl>
                                      </p:cBhvr>
                                    </p:animEffect>
                                  </p:childTnLst>
                                </p:cTn>
                              </p:par>
                            </p:childTnLst>
                          </p:cTn>
                        </p:par>
                        <p:par>
                          <p:cTn id="33" fill="hold">
                            <p:stCondLst>
                              <p:cond delay="6000"/>
                            </p:stCondLst>
                            <p:childTnLst>
                              <p:par>
                                <p:cTn id="34" presetID="22" presetClass="entr" presetSubtype="8"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1000"/>
                                        <p:tgtEl>
                                          <p:spTgt spid="18"/>
                                        </p:tgtEl>
                                      </p:cBhvr>
                                    </p:animEffect>
                                  </p:childTnLst>
                                </p:cTn>
                              </p:par>
                            </p:childTnLst>
                          </p:cTn>
                        </p:par>
                        <p:par>
                          <p:cTn id="37" fill="hold">
                            <p:stCondLst>
                              <p:cond delay="7000"/>
                            </p:stCondLst>
                            <p:childTnLst>
                              <p:par>
                                <p:cTn id="38" presetID="22" presetClass="entr" presetSubtype="8"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1000"/>
                                        <p:tgtEl>
                                          <p:spTgt spid="19"/>
                                        </p:tgtEl>
                                      </p:cBhvr>
                                    </p:animEffect>
                                  </p:childTnLst>
                                </p:cTn>
                              </p:par>
                            </p:childTnLst>
                          </p:cTn>
                        </p:par>
                        <p:par>
                          <p:cTn id="41" fill="hold">
                            <p:stCondLst>
                              <p:cond delay="8000"/>
                            </p:stCondLst>
                            <p:childTnLst>
                              <p:par>
                                <p:cTn id="42" presetID="22" presetClass="entr" presetSubtype="8"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6"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00735" y="1669415"/>
            <a:ext cx="10837545" cy="4523105"/>
          </a:xfrm>
          <a:prstGeom prst="rect">
            <a:avLst/>
          </a:prstGeom>
        </p:spPr>
        <p:txBody>
          <a:bodyPr wrap="square">
            <a:spAutoFit/>
          </a:bodyPr>
          <a:lstStyle/>
          <a:p>
            <a:pPr algn="just">
              <a:lnSpc>
                <a:spcPct val="150000"/>
              </a:lnSpc>
            </a:pPr>
            <a:r>
              <a:rPr lang="en-US" altLang="zh-CN" sz="2000" dirty="0">
                <a:latin typeface="方正北魏楷书_GBK" panose="02000000000000000000" charset="-122"/>
                <a:ea typeface="方正北魏楷书_GBK" panose="02000000000000000000" charset="-122"/>
                <a:cs typeface="方正北魏楷书_GBK" panose="02000000000000000000" charset="-122"/>
                <a:sym typeface="+mn-ea"/>
              </a:rPr>
              <a:t>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习近平新时代中国特色社会主义经济思想，全面回答了</a:t>
            </a: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新时代我国经济发展怎么看、怎么干的重大问题</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，为新时代我国社会主义经济改革和发展提供了科学理论基础和重要遵循，</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也</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为世界社会主义的发展、为人类探索更加合理的社会制度、为发展中国家实现现代化贡献了中国智慧和中国方案。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十八大以来</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实践充分证明，习近平新时代中国特色社会主义经济思想，是推动我国经济社会持续健康发展的科学理论基础和行动指南，是党和国家十分宝贵的精神财富，在全面开启建设社会主义现代化国家的新征程中，必须长期坚持、不断丰富发展。</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4" name="文本框 3"/>
          <p:cNvSpPr>
            <a:spLocks noChangeArrowheads="1"/>
          </p:cNvSpPr>
          <p:nvPr/>
        </p:nvSpPr>
        <p:spPr bwMode="auto">
          <a:xfrm>
            <a:off x="3564890" y="1205865"/>
            <a:ext cx="506222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089" tIns="17044" rIns="34089" bIns="17044">
            <a:spAutoFit/>
          </a:bodyPr>
          <a:p>
            <a:r>
              <a:rPr lang="zh-CN" altLang="en-US" sz="2800" kern="0" spc="300" dirty="0">
                <a:solidFill>
                  <a:srgbClr val="C00000"/>
                </a:solidFill>
                <a:latin typeface="微软雅黑" panose="020B0503020204020204" pitchFamily="34" charset="-122"/>
                <a:ea typeface="微软雅黑" panose="020B0503020204020204" pitchFamily="34" charset="-122"/>
                <a:cs typeface="+mn-ea"/>
                <a:sym typeface="+mn-lt"/>
              </a:rPr>
              <a:t>习近平经济思想的实践意义</a:t>
            </a:r>
            <a:endParaRPr lang="zh-CN" altLang="en-US" sz="2800" kern="0" spc="3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1859339" y="392733"/>
            <a:ext cx="5922776" cy="460375"/>
          </a:xfrm>
          <a:prstGeom prst="rect">
            <a:avLst/>
          </a:prstGeom>
          <a:noFill/>
        </p:spPr>
        <p:txBody>
          <a:bodyPr wrap="square" rtlCol="0">
            <a:spAutoFit/>
          </a:bodyPr>
          <a:p>
            <a:pPr marR="0" defTabSz="914400" eaLnBrk="1" fontAlgn="auto" hangingPunct="1">
              <a:buClrTx/>
              <a:buSzTx/>
              <a:buFontTx/>
              <a:defRPr/>
            </a:pPr>
            <a:r>
              <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rPr>
              <a:t>新时代中国特色社会主义经济理论</a:t>
            </a:r>
            <a:endPar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bldLvl="0" animBg="1"/>
      <p:bldP spid="1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104064"/>
            <a:ext cx="12374565" cy="1377403"/>
            <a:chOff x="0" y="924359"/>
            <a:chExt cx="12374565" cy="1377403"/>
          </a:xfrm>
        </p:grpSpPr>
        <p:sp>
          <p:nvSpPr>
            <p:cNvPr id="5" name="矩形 4"/>
            <p:cNvSpPr/>
            <p:nvPr/>
          </p:nvSpPr>
          <p:spPr>
            <a:xfrm>
              <a:off x="0" y="924359"/>
              <a:ext cx="12192000" cy="1377403"/>
            </a:xfrm>
            <a:prstGeom prst="rect">
              <a:avLst/>
            </a:prstGeom>
            <a:gradFill>
              <a:gsLst>
                <a:gs pos="91000">
                  <a:srgbClr val="FBAE86"/>
                </a:gs>
                <a:gs pos="14000">
                  <a:srgbClr val="EE7D31"/>
                </a:gs>
              </a:gsLst>
              <a:path path="circle">
                <a:fillToRect r="100000" b="100000"/>
              </a:path>
            </a:gradFill>
            <a:ln w="38100">
              <a:noFill/>
            </a:ln>
            <a:effectLst>
              <a:outerShdw blurRad="386270" dist="38100" dir="2700000" sx="101864" sy="101864" algn="tl" rotWithShape="0">
                <a:srgbClr val="EE7D3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solidFill>
                  <a:schemeClr val="bg1"/>
                </a:solidFill>
                <a:latin typeface="思源黑体 CN Normal" panose="020B0400000000000000" pitchFamily="34" charset="-122"/>
                <a:ea typeface="思源黑体 CN Medium" panose="020B0600000000000000" pitchFamily="34" charset="-122"/>
              </a:endParaRPr>
            </a:p>
          </p:txBody>
        </p:sp>
        <p:sp>
          <p:nvSpPr>
            <p:cNvPr id="6" name="任意多边形 37"/>
            <p:cNvSpPr/>
            <p:nvPr/>
          </p:nvSpPr>
          <p:spPr>
            <a:xfrm rot="19436206">
              <a:off x="11153648" y="1922532"/>
              <a:ext cx="1220917" cy="225263"/>
            </a:xfrm>
            <a:custGeom>
              <a:avLst/>
              <a:gdLst>
                <a:gd name="connsiteX0" fmla="*/ 1468454 w 1468454"/>
                <a:gd name="connsiteY0" fmla="*/ 0 h 270934"/>
                <a:gd name="connsiteX1" fmla="*/ 1271152 w 1468454"/>
                <a:gd name="connsiteY1" fmla="*/ 270934 h 270934"/>
                <a:gd name="connsiteX2" fmla="*/ 372044 w 1468454"/>
                <a:gd name="connsiteY2" fmla="*/ 270934 h 270934"/>
                <a:gd name="connsiteX3" fmla="*/ 0 w 1468454"/>
                <a:gd name="connsiteY3" fmla="*/ 0 h 270934"/>
              </a:gdLst>
              <a:ahLst/>
              <a:cxnLst>
                <a:cxn ang="0">
                  <a:pos x="connsiteX0" y="connsiteY0"/>
                </a:cxn>
                <a:cxn ang="0">
                  <a:pos x="connsiteX1" y="connsiteY1"/>
                </a:cxn>
                <a:cxn ang="0">
                  <a:pos x="connsiteX2" y="connsiteY2"/>
                </a:cxn>
                <a:cxn ang="0">
                  <a:pos x="connsiteX3" y="connsiteY3"/>
                </a:cxn>
              </a:cxnLst>
              <a:rect l="l" t="t" r="r" b="b"/>
              <a:pathLst>
                <a:path w="1468454" h="270934">
                  <a:moveTo>
                    <a:pt x="1468454" y="0"/>
                  </a:moveTo>
                  <a:lnTo>
                    <a:pt x="1271152" y="270934"/>
                  </a:lnTo>
                  <a:lnTo>
                    <a:pt x="372044" y="27093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223164" y="2301762"/>
            <a:ext cx="8170657" cy="4093578"/>
            <a:chOff x="590275" y="1801890"/>
            <a:chExt cx="6695571" cy="3354546"/>
          </a:xfrm>
        </p:grpSpPr>
        <p:sp>
          <p:nvSpPr>
            <p:cNvPr id="26" name="椭圆 25"/>
            <p:cNvSpPr/>
            <p:nvPr/>
          </p:nvSpPr>
          <p:spPr>
            <a:xfrm rot="2693910">
              <a:off x="2279847" y="2029644"/>
              <a:ext cx="3031120" cy="3031120"/>
            </a:xfrm>
            <a:prstGeom prst="ellipse">
              <a:avLst/>
            </a:prstGeom>
            <a:noFill/>
            <a:ln w="19050" cap="rnd">
              <a:gradFill flip="none" rotWithShape="1">
                <a:gsLst>
                  <a:gs pos="2000">
                    <a:schemeClr val="accent6"/>
                  </a:gs>
                  <a:gs pos="100000">
                    <a:schemeClr val="accent6">
                      <a:lumMod val="20000"/>
                      <a:lumOff val="80000"/>
                    </a:schemeClr>
                  </a:gs>
                </a:gsLst>
                <a:lin ang="27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lang="en-US"/>
            </a:p>
          </p:txBody>
        </p:sp>
        <p:grpSp>
          <p:nvGrpSpPr>
            <p:cNvPr id="14367" name="组合 14366"/>
            <p:cNvGrpSpPr/>
            <p:nvPr/>
          </p:nvGrpSpPr>
          <p:grpSpPr>
            <a:xfrm>
              <a:off x="590275" y="1801890"/>
              <a:ext cx="6695571" cy="3354546"/>
              <a:chOff x="590275" y="1801890"/>
              <a:chExt cx="6695571" cy="3354546"/>
            </a:xfrm>
          </p:grpSpPr>
          <p:grpSp>
            <p:nvGrpSpPr>
              <p:cNvPr id="27" name="组合 26"/>
              <p:cNvGrpSpPr/>
              <p:nvPr/>
            </p:nvGrpSpPr>
            <p:grpSpPr>
              <a:xfrm>
                <a:off x="2116367" y="1801890"/>
                <a:ext cx="3354546" cy="3354546"/>
                <a:chOff x="3568698" y="901699"/>
                <a:chExt cx="5054602" cy="5054602"/>
              </a:xfrm>
            </p:grpSpPr>
            <p:sp>
              <p:nvSpPr>
                <p:cNvPr id="14347" name="椭圆 14346"/>
                <p:cNvSpPr/>
                <p:nvPr/>
              </p:nvSpPr>
              <p:spPr>
                <a:xfrm rot="2693910">
                  <a:off x="4278633" y="1708482"/>
                  <a:ext cx="3640057" cy="3640057"/>
                </a:xfrm>
                <a:prstGeom prst="ellipse">
                  <a:avLst/>
                </a:prstGeom>
                <a:noFill/>
                <a:ln w="19050" cap="rnd">
                  <a:gradFill flip="none" rotWithShape="1">
                    <a:gsLst>
                      <a:gs pos="2000">
                        <a:schemeClr val="accent6"/>
                      </a:gs>
                      <a:gs pos="100000">
                        <a:schemeClr val="accent6">
                          <a:lumMod val="20000"/>
                          <a:lumOff val="80000"/>
                        </a:schemeClr>
                      </a:gs>
                    </a:gsLst>
                    <a:lin ang="27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lang="en-US"/>
                </a:p>
              </p:txBody>
            </p:sp>
            <p:sp>
              <p:nvSpPr>
                <p:cNvPr id="14348" name="Pie 30++"/>
                <p:cNvSpPr/>
                <p:nvPr/>
              </p:nvSpPr>
              <p:spPr>
                <a:xfrm flipH="1">
                  <a:off x="3568698" y="901699"/>
                  <a:ext cx="5054602" cy="5054602"/>
                </a:xfrm>
                <a:prstGeom prst="pie">
                  <a:avLst>
                    <a:gd name="adj1" fmla="val 18258653"/>
                    <a:gd name="adj2" fmla="val 2772705"/>
                  </a:avLst>
                </a:prstGeom>
                <a:solidFill>
                  <a:schemeClr val="accent6">
                    <a:alpha val="3000"/>
                  </a:schemeClr>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lang="en-US">
                    <a:solidFill>
                      <a:schemeClr val="tx1"/>
                    </a:solidFill>
                  </a:endParaRPr>
                </a:p>
              </p:txBody>
            </p:sp>
            <p:sp>
              <p:nvSpPr>
                <p:cNvPr id="14349" name="Pie 30++"/>
                <p:cNvSpPr/>
                <p:nvPr/>
              </p:nvSpPr>
              <p:spPr>
                <a:xfrm>
                  <a:off x="3568698" y="901699"/>
                  <a:ext cx="5054602" cy="5054602"/>
                </a:xfrm>
                <a:prstGeom prst="pie">
                  <a:avLst>
                    <a:gd name="adj1" fmla="val 18258653"/>
                    <a:gd name="adj2" fmla="val 3348039"/>
                  </a:avLst>
                </a:prstGeom>
                <a:solidFill>
                  <a:schemeClr val="accent6">
                    <a:alpha val="3000"/>
                  </a:schemeClr>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lang="en-US">
                    <a:solidFill>
                      <a:schemeClr val="tx1"/>
                    </a:solidFill>
                  </a:endParaRPr>
                </a:p>
              </p:txBody>
            </p:sp>
            <p:sp>
              <p:nvSpPr>
                <p:cNvPr id="14350" name="椭圆 14349"/>
                <p:cNvSpPr/>
                <p:nvPr/>
              </p:nvSpPr>
              <p:spPr>
                <a:xfrm rot="2693910">
                  <a:off x="4755636" y="2185485"/>
                  <a:ext cx="2686050" cy="2686050"/>
                </a:xfrm>
                <a:prstGeom prst="ellipse">
                  <a:avLst/>
                </a:prstGeom>
                <a:noFill/>
                <a:ln w="19050" cap="rnd">
                  <a:gradFill flip="none" rotWithShape="1">
                    <a:gsLst>
                      <a:gs pos="2000">
                        <a:schemeClr val="accent6"/>
                      </a:gs>
                      <a:gs pos="100000">
                        <a:schemeClr val="accent6">
                          <a:lumMod val="20000"/>
                          <a:lumOff val="80000"/>
                        </a:schemeClr>
                      </a:gs>
                    </a:gsLst>
                    <a:lin ang="27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a:endParaRPr lang="en-US"/>
                </a:p>
              </p:txBody>
            </p:sp>
            <p:sp>
              <p:nvSpPr>
                <p:cNvPr id="14351" name="Oval 1+"/>
                <p:cNvSpPr/>
                <p:nvPr/>
              </p:nvSpPr>
              <p:spPr>
                <a:xfrm>
                  <a:off x="4949946" y="2379795"/>
                  <a:ext cx="2297430" cy="2297430"/>
                </a:xfrm>
                <a:prstGeom prst="ellipse">
                  <a:avLst/>
                </a:prstGeom>
                <a:gradFill>
                  <a:gsLst>
                    <a:gs pos="0">
                      <a:schemeClr val="accent3">
                        <a:lumMod val="40000"/>
                        <a:lumOff val="60000"/>
                      </a:schemeClr>
                    </a:gs>
                    <a:gs pos="60000">
                      <a:srgbClr val="0037BA"/>
                    </a:gs>
                  </a:gsLst>
                  <a:lin ang="2700000" scaled="0"/>
                </a:gradFill>
                <a:ln w="57150" cap="rnd">
                  <a:noFill/>
                  <a:prstDash val="solid"/>
                  <a:round/>
                </a:ln>
                <a:effectLst>
                  <a:outerShdw blurRad="76200" dist="50800" dir="5400000" algn="ctr" rotWithShape="0">
                    <a:schemeClr val="accent6">
                      <a:alpha val="20000"/>
                    </a:scheme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solidFill>
                      <a:srgbClr val="FFFFFF"/>
                    </a:solidFill>
                  </a:endParaRPr>
                </a:p>
              </p:txBody>
            </p:sp>
            <p:sp>
              <p:nvSpPr>
                <p:cNvPr id="14352" name="文本框 14351"/>
                <p:cNvSpPr txBox="1"/>
                <p:nvPr/>
              </p:nvSpPr>
              <p:spPr>
                <a:xfrm>
                  <a:off x="4828531" y="3220997"/>
                  <a:ext cx="2606325" cy="612228"/>
                </a:xfrm>
                <a:prstGeom prst="rect">
                  <a:avLst/>
                </a:prstGeom>
                <a:noFill/>
                <a:extLst>
                  <a:ext uri="{91240B29-F687-4F45-9708-019B960494DF}">
                    <a14:hiddenLine xmlns:a14="http://schemas.microsoft.com/office/drawing/2010/main" w="9525">
                      <a:solidFill>
                        <a:srgbClr val="000000"/>
                      </a:solidFill>
                      <a:round/>
                    </a14:hiddenLine>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effectLst>
                        <a:outerShdw blurRad="38100" dist="38100" dir="2700000" algn="tl">
                          <a:schemeClr val="accent6">
                            <a:lumMod val="50000"/>
                            <a:alpha val="40000"/>
                          </a:schemeClr>
                        </a:outerShdw>
                      </a:effectLst>
                      <a:latin typeface="Arial" panose="020B0604020202020204" pitchFamily="34" charset="0"/>
                      <a:ea typeface="微软雅黑" panose="020B0503020204020204" pitchFamily="34" charset="-122"/>
                    </a:rPr>
                    <a:t>短板产业</a:t>
                  </a:r>
                  <a:endParaRPr lang="en-US" sz="2400" b="1" dirty="0">
                    <a:solidFill>
                      <a:schemeClr val="bg1"/>
                    </a:solidFill>
                    <a:effectLst>
                      <a:outerShdw blurRad="38100" dist="38100" dir="2700000" algn="tl">
                        <a:schemeClr val="accent6">
                          <a:lumMod val="50000"/>
                          <a:alpha val="40000"/>
                        </a:schemeClr>
                      </a:outerShdw>
                    </a:effectLst>
                    <a:latin typeface="Arial" panose="020B0604020202020204" pitchFamily="34" charset="0"/>
                    <a:ea typeface="微软雅黑" panose="020B0503020204020204" pitchFamily="34" charset="-122"/>
                  </a:endParaRPr>
                </a:p>
              </p:txBody>
            </p:sp>
          </p:grpSp>
          <p:sp>
            <p:nvSpPr>
              <p:cNvPr id="14345" name="椭圆 14344"/>
              <p:cNvSpPr/>
              <p:nvPr/>
            </p:nvSpPr>
            <p:spPr>
              <a:xfrm>
                <a:off x="1740199" y="3187326"/>
                <a:ext cx="483014" cy="483012"/>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solidFill>
                    <a:schemeClr val="bg1"/>
                  </a:solidFill>
                </a:endParaRPr>
              </a:p>
            </p:txBody>
          </p:sp>
          <p:grpSp>
            <p:nvGrpSpPr>
              <p:cNvPr id="29" name="组合 28"/>
              <p:cNvGrpSpPr/>
              <p:nvPr/>
            </p:nvGrpSpPr>
            <p:grpSpPr>
              <a:xfrm>
                <a:off x="828949" y="2033355"/>
                <a:ext cx="1139941" cy="1047684"/>
                <a:chOff x="1628828" y="1250469"/>
                <a:chExt cx="1717654" cy="1578642"/>
              </a:xfrm>
            </p:grpSpPr>
            <p:sp>
              <p:nvSpPr>
                <p:cNvPr id="14343" name="椭圆 14342"/>
                <p:cNvSpPr/>
                <p:nvPr/>
              </p:nvSpPr>
              <p:spPr>
                <a:xfrm>
                  <a:off x="1711359" y="1250469"/>
                  <a:ext cx="1578642" cy="1578642"/>
                </a:xfrm>
                <a:prstGeom prst="ellipse">
                  <a:avLst/>
                </a:prstGeom>
                <a:gradFill>
                  <a:gsLst>
                    <a:gs pos="0">
                      <a:schemeClr val="accent1">
                        <a:lumMod val="40000"/>
                        <a:lumOff val="60000"/>
                      </a:schemeClr>
                    </a:gs>
                    <a:gs pos="60000">
                      <a:schemeClr val="accent1">
                        <a:lumMod val="75000"/>
                      </a:schemeClr>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solidFill>
                      <a:srgbClr val="FFFFFF"/>
                    </a:solidFill>
                  </a:endParaRPr>
                </a:p>
              </p:txBody>
            </p:sp>
            <p:sp>
              <p:nvSpPr>
                <p:cNvPr id="14344" name="文本框 14343"/>
                <p:cNvSpPr txBox="1"/>
                <p:nvPr/>
              </p:nvSpPr>
              <p:spPr>
                <a:xfrm>
                  <a:off x="1628828" y="1555016"/>
                  <a:ext cx="1717654" cy="10247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chemeClr val="bg1"/>
                      </a:solidFill>
                      <a:latin typeface="楷体" panose="02010609060101010101" charset="-122"/>
                      <a:ea typeface="楷体" panose="02010609060101010101" charset="-122"/>
                    </a:rPr>
                    <a:t>关键</a:t>
                  </a:r>
                  <a:endParaRPr lang="en-US" altLang="zh-CN" sz="2400" b="1">
                    <a:solidFill>
                      <a:schemeClr val="bg1"/>
                    </a:solidFill>
                    <a:latin typeface="楷体" panose="02010609060101010101" charset="-122"/>
                    <a:ea typeface="楷体" panose="02010609060101010101" charset="-122"/>
                  </a:endParaRPr>
                </a:p>
                <a:p>
                  <a:pPr algn="ctr"/>
                  <a:r>
                    <a:rPr lang="zh-CN" altLang="en-US" sz="2400" b="1">
                      <a:solidFill>
                        <a:schemeClr val="bg1"/>
                      </a:solidFill>
                      <a:latin typeface="楷体" panose="02010609060101010101" charset="-122"/>
                      <a:ea typeface="楷体" panose="02010609060101010101" charset="-122"/>
                    </a:rPr>
                    <a:t>原材料</a:t>
                  </a:r>
                  <a:endParaRPr lang="zh-CN" altLang="en-US" sz="2400" b="1" dirty="0">
                    <a:solidFill>
                      <a:schemeClr val="bg1"/>
                    </a:solidFill>
                    <a:latin typeface="楷体" panose="02010609060101010101" charset="-122"/>
                    <a:ea typeface="楷体" panose="02010609060101010101" charset="-122"/>
                  </a:endParaRPr>
                </a:p>
              </p:txBody>
            </p:sp>
          </p:grpSp>
          <p:grpSp>
            <p:nvGrpSpPr>
              <p:cNvPr id="31" name="组合 30"/>
              <p:cNvGrpSpPr/>
              <p:nvPr/>
            </p:nvGrpSpPr>
            <p:grpSpPr>
              <a:xfrm>
                <a:off x="590275" y="3432300"/>
                <a:ext cx="1379137" cy="990129"/>
                <a:chOff x="1269194" y="3358387"/>
                <a:chExt cx="2078072" cy="1491918"/>
              </a:xfrm>
            </p:grpSpPr>
            <p:sp>
              <p:nvSpPr>
                <p:cNvPr id="14338" name="椭圆 14337"/>
                <p:cNvSpPr/>
                <p:nvPr/>
              </p:nvSpPr>
              <p:spPr>
                <a:xfrm>
                  <a:off x="1546688" y="3358387"/>
                  <a:ext cx="1491917" cy="1491918"/>
                </a:xfrm>
                <a:prstGeom prst="ellipse">
                  <a:avLst/>
                </a:prstGeom>
                <a:gradFill>
                  <a:gsLst>
                    <a:gs pos="0">
                      <a:schemeClr val="accent1">
                        <a:lumMod val="40000"/>
                        <a:lumOff val="60000"/>
                      </a:schemeClr>
                    </a:gs>
                    <a:gs pos="60000">
                      <a:schemeClr val="accent1">
                        <a:lumMod val="75000"/>
                      </a:schemeClr>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p>
              </p:txBody>
            </p:sp>
            <p:sp>
              <p:nvSpPr>
                <p:cNvPr id="14339" name="文本框 14338"/>
                <p:cNvSpPr txBox="1"/>
                <p:nvPr/>
              </p:nvSpPr>
              <p:spPr>
                <a:xfrm>
                  <a:off x="1269194" y="3568415"/>
                  <a:ext cx="2078072" cy="1024786"/>
                </a:xfrm>
                <a:prstGeom prst="rect">
                  <a:avLst/>
                </a:prstGeom>
                <a:noFill/>
              </p:spPr>
              <p:txBody>
                <a:bodyPr wrap="square" rtlCol="0">
                  <a:spAutoFit/>
                </a:bodyPr>
                <a:lstStyle>
                  <a:defPPr>
                    <a:defRPr lang="zh-CN"/>
                  </a:defPPr>
                  <a:lvl1pPr algn="ctr">
                    <a:defRPr sz="2400">
                      <a:solidFill>
                        <a:schemeClr val="bg1"/>
                      </a:solidFill>
                      <a:effectLst>
                        <a:outerShdw blurRad="50800" dist="38100" dir="2700000" algn="tl" rotWithShape="0">
                          <a:schemeClr val="accent6">
                            <a:lumMod val="50000"/>
                            <a:alpha val="40000"/>
                          </a:schemeClr>
                        </a:outerShdw>
                      </a:effectLst>
                      <a:latin typeface="楷体" panose="02010609060101010101" charset="-122"/>
                      <a:ea typeface="楷体" panose="02010609060101010101"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effectLst/>
                    </a:rPr>
                    <a:t>关键</a:t>
                  </a:r>
                  <a:endParaRPr lang="zh-CN" altLang="en-US" b="1" dirty="0">
                    <a:effectLst/>
                  </a:endParaRPr>
                </a:p>
                <a:p>
                  <a:r>
                    <a:rPr lang="zh-CN" altLang="en-US" b="1" dirty="0">
                      <a:effectLst/>
                    </a:rPr>
                    <a:t>元器件</a:t>
                  </a:r>
                  <a:endParaRPr lang="zh-CN" altLang="en-US" b="1" dirty="0">
                    <a:effectLst/>
                  </a:endParaRPr>
                </a:p>
              </p:txBody>
            </p:sp>
          </p:grpSp>
          <p:sp>
            <p:nvSpPr>
              <p:cNvPr id="14336" name="椭圆 14335"/>
              <p:cNvSpPr/>
              <p:nvPr/>
            </p:nvSpPr>
            <p:spPr>
              <a:xfrm>
                <a:off x="2362794" y="3551265"/>
                <a:ext cx="392878" cy="392877"/>
              </a:xfrm>
              <a:prstGeom prst="ellipse">
                <a:avLst/>
              </a:prstGeom>
              <a:gradFill>
                <a:gsLst>
                  <a:gs pos="0">
                    <a:schemeClr val="accent2">
                      <a:lumMod val="20000"/>
                      <a:lumOff val="80000"/>
                    </a:schemeClr>
                  </a:gs>
                  <a:gs pos="60000">
                    <a:schemeClr val="accent2">
                      <a:lumMod val="50000"/>
                    </a:schemeClr>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p>
            </p:txBody>
          </p:sp>
          <p:grpSp>
            <p:nvGrpSpPr>
              <p:cNvPr id="33" name="组合 32"/>
              <p:cNvGrpSpPr/>
              <p:nvPr/>
            </p:nvGrpSpPr>
            <p:grpSpPr>
              <a:xfrm>
                <a:off x="1802911" y="2470582"/>
                <a:ext cx="1157309" cy="2479530"/>
                <a:chOff x="3096385" y="1909279"/>
                <a:chExt cx="1743824" cy="3736135"/>
              </a:xfrm>
            </p:grpSpPr>
            <p:sp>
              <p:nvSpPr>
                <p:cNvPr id="62" name="椭圆 61"/>
                <p:cNvSpPr/>
                <p:nvPr/>
              </p:nvSpPr>
              <p:spPr>
                <a:xfrm>
                  <a:off x="3313263" y="4294446"/>
                  <a:ext cx="1350970" cy="1350968"/>
                </a:xfrm>
                <a:prstGeom prst="ellipse">
                  <a:avLst/>
                </a:prstGeom>
                <a:gradFill>
                  <a:gsLst>
                    <a:gs pos="0">
                      <a:schemeClr val="accent1">
                        <a:lumMod val="40000"/>
                        <a:lumOff val="60000"/>
                      </a:schemeClr>
                    </a:gs>
                    <a:gs pos="60000">
                      <a:schemeClr val="accent1">
                        <a:lumMod val="75000"/>
                      </a:schemeClr>
                    </a:gs>
                  </a:gsLst>
                  <a:lin ang="2700000" scaled="0"/>
                </a:gradFill>
                <a:ln w="57150" cap="rnd">
                  <a:noFill/>
                  <a:prstDash val="solid"/>
                  <a:round/>
                </a:ln>
                <a:effectLst>
                  <a:outerShdw blurRad="76200" dist="50800" dir="5400000" algn="ctr" rotWithShape="0">
                    <a:schemeClr val="accent6">
                      <a:alpha val="20000"/>
                    </a:scheme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p>
              </p:txBody>
            </p:sp>
            <p:sp>
              <p:nvSpPr>
                <p:cNvPr id="63" name="文本框 62"/>
                <p:cNvSpPr txBox="1"/>
                <p:nvPr/>
              </p:nvSpPr>
              <p:spPr>
                <a:xfrm>
                  <a:off x="3096385" y="4473402"/>
                  <a:ext cx="1743824" cy="1014102"/>
                </a:xfrm>
                <a:prstGeom prst="rect">
                  <a:avLst/>
                </a:prstGeom>
                <a:noFill/>
                <a:extLst>
                  <a:ext uri="{91240B29-F687-4F45-9708-019B960494DF}">
                    <a14:hiddenLine xmlns:a14="http://schemas.microsoft.com/office/drawing/2010/main" w="9525">
                      <a:solidFill>
                        <a:srgbClr val="000000"/>
                      </a:solidFill>
                      <a:round/>
                    </a14:hiddenLine>
                  </a:ext>
                </a:extLst>
              </p:spPr>
              <p:txBody>
                <a:bodyPr wrap="square" rtlCol="0">
                  <a:spAutoFit/>
                </a:bodyPr>
                <a:lstStyle>
                  <a:defPPr>
                    <a:defRPr lang="zh-CN"/>
                  </a:defPPr>
                  <a:lvl1pPr algn="ctr">
                    <a:defRPr sz="2400">
                      <a:solidFill>
                        <a:schemeClr val="bg1"/>
                      </a:solidFill>
                      <a:effectLst>
                        <a:outerShdw blurRad="50800" dist="38100" dir="2700000" algn="tl" rotWithShape="0">
                          <a:schemeClr val="accent6">
                            <a:lumMod val="50000"/>
                            <a:alpha val="40000"/>
                          </a:schemeClr>
                        </a:outerShdw>
                      </a:effectLst>
                      <a:latin typeface="楷体" panose="02010609060101010101" charset="-122"/>
                      <a:ea typeface="楷体" panose="02010609060101010101"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effectLst/>
                    </a:rPr>
                    <a:t>关键</a:t>
                  </a:r>
                  <a:endParaRPr lang="zh-CN" altLang="en-US" b="1" dirty="0">
                    <a:effectLst/>
                  </a:endParaRPr>
                </a:p>
                <a:p>
                  <a:r>
                    <a:rPr lang="zh-CN" altLang="en-US" b="1" dirty="0">
                      <a:effectLst/>
                    </a:rPr>
                    <a:t>零部件</a:t>
                  </a:r>
                  <a:endParaRPr lang="zh-CN" altLang="en-US" b="1" dirty="0">
                    <a:effectLst/>
                  </a:endParaRPr>
                </a:p>
              </p:txBody>
            </p:sp>
            <p:sp>
              <p:nvSpPr>
                <p:cNvPr id="14355" name="椭圆 14354"/>
                <p:cNvSpPr/>
                <p:nvPr/>
              </p:nvSpPr>
              <p:spPr>
                <a:xfrm>
                  <a:off x="3530205" y="1909279"/>
                  <a:ext cx="956862" cy="956860"/>
                </a:xfrm>
                <a:prstGeom prst="ellipse">
                  <a:avLst/>
                </a:prstGeom>
                <a:gradFill>
                  <a:gsLst>
                    <a:gs pos="0">
                      <a:schemeClr val="accent2">
                        <a:lumMod val="20000"/>
                        <a:lumOff val="80000"/>
                      </a:schemeClr>
                    </a:gs>
                    <a:gs pos="60000">
                      <a:schemeClr val="accent2">
                        <a:lumMod val="50000"/>
                      </a:schemeClr>
                    </a:gs>
                  </a:gsLst>
                  <a:lin ang="2700000" scaled="0"/>
                </a:gradFill>
                <a:ln w="57150" cap="rnd">
                  <a:noFill/>
                  <a:prstDash val="solid"/>
                  <a:round/>
                </a:ln>
                <a:effectLst>
                  <a:outerShdw blurRad="76200" dist="50800" dir="5400000" algn="ctr" rotWithShape="0">
                    <a:schemeClr val="accent6">
                      <a:alpha val="20000"/>
                    </a:scheme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solidFill>
                      <a:srgbClr val="FFFFFF"/>
                    </a:solidFill>
                  </a:endParaRPr>
                </a:p>
              </p:txBody>
            </p:sp>
          </p:grpSp>
          <p:sp>
            <p:nvSpPr>
              <p:cNvPr id="60" name="椭圆 59"/>
              <p:cNvSpPr/>
              <p:nvPr/>
            </p:nvSpPr>
            <p:spPr>
              <a:xfrm>
                <a:off x="4996783" y="3512268"/>
                <a:ext cx="467769" cy="467769"/>
              </a:xfrm>
              <a:prstGeom prst="ellipse">
                <a:avLst/>
              </a:prstGeom>
              <a:gradFill>
                <a:gsLst>
                  <a:gs pos="0">
                    <a:schemeClr val="accent2">
                      <a:lumMod val="20000"/>
                      <a:lumOff val="80000"/>
                    </a:schemeClr>
                  </a:gs>
                  <a:gs pos="60000">
                    <a:schemeClr val="accent2">
                      <a:lumMod val="50000"/>
                    </a:schemeClr>
                  </a:gs>
                </a:gsLst>
                <a:lin ang="2700000" scaled="0"/>
              </a:gradFill>
              <a:ln w="57150" cap="rnd">
                <a:noFill/>
                <a:prstDash val="solid"/>
                <a:round/>
              </a:ln>
              <a:effectLst>
                <a:outerShdw blurRad="76200" dist="50800" dir="5400000" algn="ctr" rotWithShape="0">
                  <a:schemeClr val="accent6">
                    <a:alpha val="20000"/>
                  </a:scheme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p>
            </p:txBody>
          </p:sp>
          <p:grpSp>
            <p:nvGrpSpPr>
              <p:cNvPr id="35" name="组合 34"/>
              <p:cNvGrpSpPr/>
              <p:nvPr/>
            </p:nvGrpSpPr>
            <p:grpSpPr>
              <a:xfrm>
                <a:off x="4855285" y="4015148"/>
                <a:ext cx="1023959" cy="1023960"/>
                <a:chOff x="7695678" y="4236618"/>
                <a:chExt cx="1542893" cy="1542894"/>
              </a:xfrm>
            </p:grpSpPr>
            <p:sp>
              <p:nvSpPr>
                <p:cNvPr id="58" name="椭圆 57"/>
                <p:cNvSpPr/>
                <p:nvPr/>
              </p:nvSpPr>
              <p:spPr>
                <a:xfrm>
                  <a:off x="7695678" y="4236618"/>
                  <a:ext cx="1542893" cy="1542894"/>
                </a:xfrm>
                <a:prstGeom prst="ellipse">
                  <a:avLst/>
                </a:prstGeom>
                <a:gradFill>
                  <a:gsLst>
                    <a:gs pos="0">
                      <a:schemeClr val="accent1">
                        <a:lumMod val="40000"/>
                        <a:lumOff val="60000"/>
                      </a:schemeClr>
                    </a:gs>
                    <a:gs pos="60000">
                      <a:schemeClr val="accent1">
                        <a:lumMod val="75000"/>
                      </a:schemeClr>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p>
              </p:txBody>
            </p:sp>
            <p:sp>
              <p:nvSpPr>
                <p:cNvPr id="59" name="文本框 58"/>
                <p:cNvSpPr txBox="1"/>
                <p:nvPr/>
              </p:nvSpPr>
              <p:spPr>
                <a:xfrm>
                  <a:off x="7815621" y="4462880"/>
                  <a:ext cx="1319828" cy="1102010"/>
                </a:xfrm>
                <a:prstGeom prst="rect">
                  <a:avLst/>
                </a:prstGeom>
                <a:noFill/>
              </p:spPr>
              <p:txBody>
                <a:bodyPr wrap="square" rtlCol="0">
                  <a:spAutoFit/>
                </a:bodyPr>
                <a:lstStyle>
                  <a:defPPr>
                    <a:defRPr lang="zh-CN"/>
                  </a:defPPr>
                  <a:lvl1pPr algn="ctr">
                    <a:defRPr sz="2400" b="1">
                      <a:solidFill>
                        <a:schemeClr val="bg1"/>
                      </a:solidFill>
                      <a:effectLst/>
                      <a:latin typeface="楷体" panose="02010609060101010101" charset="-122"/>
                      <a:ea typeface="楷体" panose="02010609060101010101"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核心软件</a:t>
                  </a:r>
                  <a:endParaRPr lang="en-US" dirty="0"/>
                </a:p>
              </p:txBody>
            </p:sp>
          </p:grpSp>
          <p:grpSp>
            <p:nvGrpSpPr>
              <p:cNvPr id="36" name="组合 35"/>
              <p:cNvGrpSpPr/>
              <p:nvPr/>
            </p:nvGrpSpPr>
            <p:grpSpPr>
              <a:xfrm>
                <a:off x="5725461" y="2901968"/>
                <a:ext cx="1208415" cy="1208415"/>
                <a:chOff x="9006851" y="2559288"/>
                <a:chExt cx="1820830" cy="1820830"/>
              </a:xfrm>
            </p:grpSpPr>
            <p:sp>
              <p:nvSpPr>
                <p:cNvPr id="56" name="椭圆 55"/>
                <p:cNvSpPr/>
                <p:nvPr/>
              </p:nvSpPr>
              <p:spPr>
                <a:xfrm>
                  <a:off x="9006851" y="2559288"/>
                  <a:ext cx="1820830" cy="1820830"/>
                </a:xfrm>
                <a:prstGeom prst="ellipse">
                  <a:avLst/>
                </a:prstGeom>
                <a:gradFill>
                  <a:gsLst>
                    <a:gs pos="0">
                      <a:schemeClr val="accent1">
                        <a:lumMod val="40000"/>
                        <a:lumOff val="60000"/>
                      </a:schemeClr>
                    </a:gs>
                    <a:gs pos="60000">
                      <a:schemeClr val="accent1">
                        <a:lumMod val="75000"/>
                      </a:schemeClr>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dirty="0"/>
                </a:p>
              </p:txBody>
            </p:sp>
            <p:sp>
              <p:nvSpPr>
                <p:cNvPr id="57" name="文本框 56"/>
                <p:cNvSpPr txBox="1"/>
                <p:nvPr/>
              </p:nvSpPr>
              <p:spPr>
                <a:xfrm>
                  <a:off x="9108703" y="2898900"/>
                  <a:ext cx="1604980" cy="1024786"/>
                </a:xfrm>
                <a:prstGeom prst="rect">
                  <a:avLst/>
                </a:prstGeom>
                <a:noFill/>
              </p:spPr>
              <p:txBody>
                <a:bodyPr wrap="square" rtlCol="0">
                  <a:spAutoFit/>
                </a:bodyPr>
                <a:lstStyle>
                  <a:defPPr>
                    <a:defRPr lang="zh-CN"/>
                  </a:defPPr>
                  <a:lvl1pPr algn="ctr">
                    <a:defRPr sz="2400" b="1">
                      <a:solidFill>
                        <a:schemeClr val="bg1"/>
                      </a:solidFill>
                      <a:effectLst/>
                      <a:latin typeface="楷体" panose="02010609060101010101" charset="-122"/>
                      <a:ea typeface="楷体" panose="02010609060101010101"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高端数控机床</a:t>
                  </a:r>
                  <a:endParaRPr lang="zh-CN" altLang="en-US" dirty="0"/>
                </a:p>
              </p:txBody>
            </p:sp>
          </p:grpSp>
          <p:grpSp>
            <p:nvGrpSpPr>
              <p:cNvPr id="37" name="组合 36"/>
              <p:cNvGrpSpPr/>
              <p:nvPr/>
            </p:nvGrpSpPr>
            <p:grpSpPr>
              <a:xfrm>
                <a:off x="4713562" y="2228517"/>
                <a:ext cx="970027" cy="970027"/>
                <a:chOff x="7482130" y="1544537"/>
                <a:chExt cx="1461629" cy="1461629"/>
              </a:xfrm>
            </p:grpSpPr>
            <p:sp>
              <p:nvSpPr>
                <p:cNvPr id="54" name="椭圆 53"/>
                <p:cNvSpPr/>
                <p:nvPr/>
              </p:nvSpPr>
              <p:spPr>
                <a:xfrm>
                  <a:off x="7482130" y="1544537"/>
                  <a:ext cx="1461629" cy="1461629"/>
                </a:xfrm>
                <a:prstGeom prst="ellipse">
                  <a:avLst/>
                </a:prstGeom>
                <a:gradFill>
                  <a:gsLst>
                    <a:gs pos="0">
                      <a:schemeClr val="accent1">
                        <a:lumMod val="40000"/>
                        <a:lumOff val="60000"/>
                      </a:schemeClr>
                    </a:gs>
                    <a:gs pos="60000">
                      <a:schemeClr val="accent1">
                        <a:lumMod val="75000"/>
                      </a:schemeClr>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p>
              </p:txBody>
            </p:sp>
            <p:sp>
              <p:nvSpPr>
                <p:cNvPr id="55" name="文本框 54"/>
                <p:cNvSpPr txBox="1"/>
                <p:nvPr/>
              </p:nvSpPr>
              <p:spPr>
                <a:xfrm>
                  <a:off x="7603896" y="1798117"/>
                  <a:ext cx="1185986" cy="1024786"/>
                </a:xfrm>
                <a:prstGeom prst="rect">
                  <a:avLst/>
                </a:prstGeom>
                <a:noFill/>
              </p:spPr>
              <p:txBody>
                <a:bodyPr wrap="square" rtlCol="0">
                  <a:spAutoFit/>
                </a:bodyPr>
                <a:lstStyle>
                  <a:defPPr>
                    <a:defRPr lang="zh-CN"/>
                  </a:defPPr>
                  <a:lvl1pPr algn="ctr">
                    <a:defRPr sz="2400" b="1">
                      <a:solidFill>
                        <a:schemeClr val="bg1"/>
                      </a:solidFill>
                      <a:effectLst/>
                      <a:latin typeface="楷体" panose="02010609060101010101" charset="-122"/>
                      <a:ea typeface="楷体" panose="02010609060101010101"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集成电路</a:t>
                  </a:r>
                  <a:endParaRPr lang="zh-CN" altLang="en-US" dirty="0"/>
                </a:p>
              </p:txBody>
            </p:sp>
          </p:grpSp>
          <p:sp>
            <p:nvSpPr>
              <p:cNvPr id="52" name="椭圆 51"/>
              <p:cNvSpPr/>
              <p:nvPr/>
            </p:nvSpPr>
            <p:spPr>
              <a:xfrm>
                <a:off x="6538721" y="2095468"/>
                <a:ext cx="582962" cy="582962"/>
              </a:xfrm>
              <a:prstGeom prst="ellipse">
                <a:avLst/>
              </a:prstGeom>
              <a:gradFill>
                <a:gsLst>
                  <a:gs pos="0">
                    <a:schemeClr val="accent2">
                      <a:lumMod val="20000"/>
                      <a:lumOff val="80000"/>
                    </a:schemeClr>
                  </a:gs>
                  <a:gs pos="60000">
                    <a:schemeClr val="accent2">
                      <a:lumMod val="50000"/>
                    </a:schemeClr>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p>
            </p:txBody>
          </p:sp>
          <p:sp>
            <p:nvSpPr>
              <p:cNvPr id="41" name="椭圆 40"/>
              <p:cNvSpPr/>
              <p:nvPr/>
            </p:nvSpPr>
            <p:spPr>
              <a:xfrm>
                <a:off x="5862121" y="2472040"/>
                <a:ext cx="334014" cy="334014"/>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solidFill>
                    <a:schemeClr val="bg1"/>
                  </a:solidFill>
                </a:endParaRPr>
              </a:p>
            </p:txBody>
          </p:sp>
          <p:sp>
            <p:nvSpPr>
              <p:cNvPr id="42" name="椭圆 41"/>
              <p:cNvSpPr/>
              <p:nvPr/>
            </p:nvSpPr>
            <p:spPr>
              <a:xfrm>
                <a:off x="7104391" y="3531324"/>
                <a:ext cx="181455" cy="181455"/>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solidFill>
                    <a:schemeClr val="bg1"/>
                  </a:solidFill>
                </a:endParaRPr>
              </a:p>
            </p:txBody>
          </p:sp>
          <p:sp>
            <p:nvSpPr>
              <p:cNvPr id="43" name="椭圆 42"/>
              <p:cNvSpPr/>
              <p:nvPr/>
            </p:nvSpPr>
            <p:spPr>
              <a:xfrm>
                <a:off x="5966452" y="4177883"/>
                <a:ext cx="181455" cy="181455"/>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solidFill>
                    <a:schemeClr val="bg1"/>
                  </a:solidFill>
                </a:endParaRPr>
              </a:p>
            </p:txBody>
          </p:sp>
          <p:sp>
            <p:nvSpPr>
              <p:cNvPr id="45" name="椭圆 44"/>
              <p:cNvSpPr/>
              <p:nvPr/>
            </p:nvSpPr>
            <p:spPr>
              <a:xfrm>
                <a:off x="650013" y="3187326"/>
                <a:ext cx="257020" cy="25702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7500" lnSpcReduction="20000"/>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solidFill>
                    <a:schemeClr val="bg1"/>
                  </a:solidFill>
                </a:endParaRPr>
              </a:p>
            </p:txBody>
          </p:sp>
          <p:sp>
            <p:nvSpPr>
              <p:cNvPr id="46" name="椭圆 45"/>
              <p:cNvSpPr/>
              <p:nvPr/>
            </p:nvSpPr>
            <p:spPr>
              <a:xfrm>
                <a:off x="6150301" y="4624257"/>
                <a:ext cx="181455" cy="181455"/>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solidFill>
                    <a:schemeClr val="bg1"/>
                  </a:solidFill>
                </a:endParaRPr>
              </a:p>
            </p:txBody>
          </p:sp>
          <p:sp>
            <p:nvSpPr>
              <p:cNvPr id="47" name="椭圆 46"/>
              <p:cNvSpPr/>
              <p:nvPr/>
            </p:nvSpPr>
            <p:spPr>
              <a:xfrm>
                <a:off x="1576997" y="4489216"/>
                <a:ext cx="181455" cy="181455"/>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solidFill>
                    <a:schemeClr val="bg1"/>
                  </a:solidFill>
                </a:endParaRPr>
              </a:p>
            </p:txBody>
          </p:sp>
          <p:sp>
            <p:nvSpPr>
              <p:cNvPr id="14357" name="椭圆 14356"/>
              <p:cNvSpPr/>
              <p:nvPr/>
            </p:nvSpPr>
            <p:spPr>
              <a:xfrm>
                <a:off x="6559051" y="4291178"/>
                <a:ext cx="354495" cy="354495"/>
              </a:xfrm>
              <a:prstGeom prst="ellipse">
                <a:avLst/>
              </a:prstGeom>
              <a:gradFill>
                <a:gsLst>
                  <a:gs pos="0">
                    <a:schemeClr val="accent2">
                      <a:lumMod val="20000"/>
                      <a:lumOff val="80000"/>
                    </a:schemeClr>
                  </a:gs>
                  <a:gs pos="60000">
                    <a:schemeClr val="accent2">
                      <a:lumMod val="50000"/>
                    </a:schemeClr>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a:ea typeface="+mn-ea"/>
                    <a:cs typeface="+mn-cs"/>
                  </a:defRPr>
                </a:lvl1pPr>
                <a:lvl2pPr marL="457200" algn="l" defTabSz="914400" rtl="0" eaLnBrk="1" latinLnBrk="0" hangingPunct="1">
                  <a:defRPr sz="1800" kern="1200">
                    <a:solidFill>
                      <a:srgbClr val="FFFFFF"/>
                    </a:solidFill>
                    <a:latin typeface="Arial" panose="020B0604020202020204"/>
                    <a:ea typeface="+mn-ea"/>
                    <a:cs typeface="+mn-cs"/>
                  </a:defRPr>
                </a:lvl2pPr>
                <a:lvl3pPr marL="914400" algn="l" defTabSz="914400" rtl="0" eaLnBrk="1" latinLnBrk="0" hangingPunct="1">
                  <a:defRPr sz="1800" kern="1200">
                    <a:solidFill>
                      <a:srgbClr val="FFFFFF"/>
                    </a:solidFill>
                    <a:latin typeface="Arial" panose="020B0604020202020204"/>
                    <a:ea typeface="+mn-ea"/>
                    <a:cs typeface="+mn-cs"/>
                  </a:defRPr>
                </a:lvl3pPr>
                <a:lvl4pPr marL="1371600" algn="l" defTabSz="914400" rtl="0" eaLnBrk="1" latinLnBrk="0" hangingPunct="1">
                  <a:defRPr sz="1800" kern="1200">
                    <a:solidFill>
                      <a:srgbClr val="FFFFFF"/>
                    </a:solidFill>
                    <a:latin typeface="Arial" panose="020B0604020202020204"/>
                    <a:ea typeface="+mn-ea"/>
                    <a:cs typeface="+mn-cs"/>
                  </a:defRPr>
                </a:lvl4pPr>
                <a:lvl5pPr marL="1828800" algn="l" defTabSz="914400" rtl="0" eaLnBrk="1" latinLnBrk="0" hangingPunct="1">
                  <a:defRPr sz="1800" kern="1200">
                    <a:solidFill>
                      <a:srgbClr val="FFFFFF"/>
                    </a:solidFill>
                    <a:latin typeface="Arial" panose="020B0604020202020204"/>
                    <a:ea typeface="+mn-ea"/>
                    <a:cs typeface="+mn-cs"/>
                  </a:defRPr>
                </a:lvl5pPr>
                <a:lvl6pPr marL="2286000" algn="l" defTabSz="914400" rtl="0" eaLnBrk="1" latinLnBrk="0" hangingPunct="1">
                  <a:defRPr sz="1800" kern="1200">
                    <a:solidFill>
                      <a:srgbClr val="FFFFFF"/>
                    </a:solidFill>
                    <a:latin typeface="Arial" panose="020B0604020202020204"/>
                    <a:ea typeface="+mn-ea"/>
                    <a:cs typeface="+mn-cs"/>
                  </a:defRPr>
                </a:lvl6pPr>
                <a:lvl7pPr marL="2743200" algn="l" defTabSz="914400" rtl="0" eaLnBrk="1" latinLnBrk="0" hangingPunct="1">
                  <a:defRPr sz="1800" kern="1200">
                    <a:solidFill>
                      <a:srgbClr val="FFFFFF"/>
                    </a:solidFill>
                    <a:latin typeface="Arial" panose="020B0604020202020204"/>
                    <a:ea typeface="+mn-ea"/>
                    <a:cs typeface="+mn-cs"/>
                  </a:defRPr>
                </a:lvl7pPr>
                <a:lvl8pPr marL="3200400" algn="l" defTabSz="914400" rtl="0" eaLnBrk="1" latinLnBrk="0" hangingPunct="1">
                  <a:defRPr sz="1800" kern="1200">
                    <a:solidFill>
                      <a:srgbClr val="FFFFFF"/>
                    </a:solidFill>
                    <a:latin typeface="Arial" panose="020B0604020202020204"/>
                    <a:ea typeface="+mn-ea"/>
                    <a:cs typeface="+mn-cs"/>
                  </a:defRPr>
                </a:lvl8pPr>
                <a:lvl9pPr marL="3657600" algn="l" defTabSz="914400" rtl="0" eaLnBrk="1" latinLnBrk="0" hangingPunct="1">
                  <a:defRPr sz="1800" kern="1200">
                    <a:solidFill>
                      <a:srgbClr val="FFFFFF"/>
                    </a:solidFill>
                    <a:latin typeface="Arial" panose="020B0604020202020204"/>
                    <a:ea typeface="+mn-ea"/>
                    <a:cs typeface="+mn-cs"/>
                  </a:defRPr>
                </a:lvl9pPr>
              </a:lstStyle>
              <a:p>
                <a:pPr algn="ctr" defTabSz="913765"/>
                <a:endParaRPr lang="en-US" sz="2000" b="1"/>
              </a:p>
            </p:txBody>
          </p:sp>
        </p:grpSp>
      </p:grpSp>
      <p:sp>
        <p:nvSpPr>
          <p:cNvPr id="12" name="文本框 11"/>
          <p:cNvSpPr txBox="1"/>
          <p:nvPr/>
        </p:nvSpPr>
        <p:spPr>
          <a:xfrm>
            <a:off x="1504359" y="1146399"/>
            <a:ext cx="9316041" cy="1198880"/>
          </a:xfrm>
          <a:prstGeom prst="rect">
            <a:avLst/>
          </a:prstGeom>
          <a:noFill/>
          <a:effectLst/>
        </p:spPr>
        <p:txBody>
          <a:bodyPr wrap="square" rtlCol="0" anchor="t">
            <a:spAutoFit/>
          </a:bodyPr>
          <a:lstStyle/>
          <a:p>
            <a:pPr algn="ctr">
              <a:lnSpc>
                <a:spcPct val="150000"/>
              </a:lnSpc>
            </a:pPr>
            <a:r>
              <a:rPr lang="zh-CN" altLang="en-US" sz="2400" b="1" dirty="0">
                <a:solidFill>
                  <a:schemeClr val="bg1"/>
                </a:solidFill>
                <a:latin typeface="黑体" panose="02010609060101010101" charset="-122"/>
                <a:ea typeface="黑体" panose="02010609060101010101" charset="-122"/>
                <a:cs typeface="黑体" panose="02010609060101010101" charset="-122"/>
              </a:rPr>
              <a:t>从国家战略层面进行布局，针对产业发展的基础环节、关键环节、“卡脖子”环节，充分发挥新型举国体制优势，大力推动自主创新</a:t>
            </a:r>
            <a:endParaRPr lang="zh-CN" altLang="en-US" sz="2400" b="1" dirty="0">
              <a:solidFill>
                <a:schemeClr val="bg1"/>
              </a:solidFill>
              <a:latin typeface="黑体" panose="02010609060101010101" charset="-122"/>
              <a:ea typeface="黑体" panose="02010609060101010101" charset="-122"/>
              <a:cs typeface="黑体" panose="02010609060101010101" charset="-122"/>
            </a:endParaRPr>
          </a:p>
        </p:txBody>
      </p:sp>
      <p:sp>
        <p:nvSpPr>
          <p:cNvPr id="3" name="标题 6"/>
          <p:cNvSpPr txBox="1"/>
          <p:nvPr/>
        </p:nvSpPr>
        <p:spPr>
          <a:xfrm>
            <a:off x="2223770" y="7620"/>
            <a:ext cx="9368155" cy="1028700"/>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4. </a:t>
            </a:r>
            <a:r>
              <a:rPr lang="zh-CN" altLang="en-US" kern="0" dirty="0">
                <a:solidFill>
                  <a:srgbClr val="C00000"/>
                </a:solidFill>
                <a:latin typeface="黑体" panose="02010609060101010101" charset="-122"/>
                <a:ea typeface="黑体" panose="02010609060101010101" charset="-122"/>
                <a:cs typeface="黑体" panose="02010609060101010101" charset="-122"/>
              </a:rPr>
              <a:t>补短板</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5"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style.rotation</p:attrName>
                                        </p:attrNameLst>
                                      </p:cBhvr>
                                      <p:tavLst>
                                        <p:tav tm="0">
                                          <p:val>
                                            <p:fltVal val="720"/>
                                          </p:val>
                                        </p:tav>
                                        <p:tav tm="100000">
                                          <p:val>
                                            <p:fltVal val="0"/>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ppt_w</p:attrName>
                                        </p:attrNameLst>
                                      </p:cBhvr>
                                      <p:tavLst>
                                        <p:tav tm="0">
                                          <p:val>
                                            <p:fltVal val="0"/>
                                          </p:val>
                                        </p:tav>
                                        <p:tav tm="100000">
                                          <p:val>
                                            <p:strVal val="#ppt_w"/>
                                          </p:val>
                                        </p:tav>
                                      </p:tavLst>
                                    </p:anim>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1000"/>
                                        <p:tgtEl>
                                          <p:spTgt spid="2"/>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1083764" y="1366320"/>
            <a:ext cx="4820011" cy="5278938"/>
            <a:chOff x="737504" y="1590944"/>
            <a:chExt cx="4413616" cy="4833850"/>
          </a:xfrm>
        </p:grpSpPr>
        <p:grpSp>
          <p:nvGrpSpPr>
            <p:cNvPr id="6" name="组合 5"/>
            <p:cNvGrpSpPr/>
            <p:nvPr/>
          </p:nvGrpSpPr>
          <p:grpSpPr>
            <a:xfrm>
              <a:off x="737504" y="1590944"/>
              <a:ext cx="4413616" cy="3924754"/>
              <a:chOff x="3949950" y="1935228"/>
              <a:chExt cx="4292100" cy="3816694"/>
            </a:xfrm>
          </p:grpSpPr>
          <p:sp>
            <p:nvSpPr>
              <p:cNvPr id="19" name="任意多边形: 形状 18"/>
              <p:cNvSpPr/>
              <p:nvPr/>
            </p:nvSpPr>
            <p:spPr bwMode="auto">
              <a:xfrm>
                <a:off x="6856115" y="2914246"/>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0" name="任意多边形: 形状 19"/>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p>
            </p:txBody>
          </p:sp>
          <p:sp>
            <p:nvSpPr>
              <p:cNvPr id="21" name="任意多边形: 形状 20"/>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p>
            </p:txBody>
          </p:sp>
          <p:sp>
            <p:nvSpPr>
              <p:cNvPr id="22" name="任意多边形: 形状 21"/>
              <p:cNvSpPr/>
              <p:nvPr/>
            </p:nvSpPr>
            <p:spPr bwMode="auto">
              <a:xfrm>
                <a:off x="6528433" y="4412990"/>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7500" lnSpcReduction="20000"/>
              </a:bodyPr>
              <a:lstStyle/>
              <a:p>
                <a:pPr algn="ctr"/>
              </a:p>
            </p:txBody>
          </p:sp>
          <p:sp>
            <p:nvSpPr>
              <p:cNvPr id="23" name="任意多边形: 形状 22"/>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24" name="任意多边形: 形状 23"/>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25" name="任意多边形: 形状 24"/>
              <p:cNvSpPr/>
              <p:nvPr/>
            </p:nvSpPr>
            <p:spPr bwMode="auto">
              <a:xfrm>
                <a:off x="5663567" y="4594289"/>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6" name="任意多边形: 形状 25"/>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7" name="任意多边形: 形状 26"/>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8" name="任意多边形: 形状 27"/>
              <p:cNvSpPr/>
              <p:nvPr/>
            </p:nvSpPr>
            <p:spPr bwMode="auto">
              <a:xfrm>
                <a:off x="4693950" y="3843574"/>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29" name="任意多边形: 形状 28"/>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p>
            </p:txBody>
          </p:sp>
          <p:sp>
            <p:nvSpPr>
              <p:cNvPr id="30" name="任意多边形: 形状 29"/>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p>
            </p:txBody>
          </p:sp>
          <p:sp>
            <p:nvSpPr>
              <p:cNvPr id="31" name="任意多边形: 形状 30"/>
              <p:cNvSpPr/>
              <p:nvPr/>
            </p:nvSpPr>
            <p:spPr bwMode="auto">
              <a:xfrm>
                <a:off x="4589199" y="3095545"/>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40000" lnSpcReduction="20000"/>
              </a:bodyPr>
              <a:lstStyle/>
              <a:p>
                <a:pPr algn="ctr"/>
              </a:p>
            </p:txBody>
          </p:sp>
          <p:sp>
            <p:nvSpPr>
              <p:cNvPr id="32" name="任意多边形: 形状 31"/>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33" name="任意多边形: 形状 32"/>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34" name="任意多边形: 形状 33"/>
              <p:cNvSpPr/>
              <p:nvPr/>
            </p:nvSpPr>
            <p:spPr bwMode="auto">
              <a:xfrm>
                <a:off x="5991249" y="216756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35" name="任意多边形: 形状 34"/>
              <p:cNvSpPr/>
              <p:nvPr/>
            </p:nvSpPr>
            <p:spPr bwMode="auto">
              <a:xfrm>
                <a:off x="3949950" y="3095545"/>
                <a:ext cx="1713617" cy="2152765"/>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rgbClr val="FBAE86">
                  <a:alpha val="75096"/>
                </a:srgb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36" name="任意多边形: 形状 35"/>
              <p:cNvSpPr/>
              <p:nvPr/>
            </p:nvSpPr>
            <p:spPr bwMode="auto">
              <a:xfrm>
                <a:off x="4182282" y="1935228"/>
                <a:ext cx="2346151" cy="1404736"/>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gradFill>
                <a:gsLst>
                  <a:gs pos="0">
                    <a:schemeClr val="accent1">
                      <a:lumMod val="60000"/>
                      <a:lumOff val="40000"/>
                    </a:schemeClr>
                  </a:gs>
                  <a:gs pos="59000">
                    <a:srgbClr val="0037BA"/>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2000" b="1" dirty="0">
                  <a:solidFill>
                    <a:schemeClr val="bg1"/>
                  </a:solidFill>
                </a:endParaRPr>
              </a:p>
            </p:txBody>
          </p:sp>
          <p:sp>
            <p:nvSpPr>
              <p:cNvPr id="37" name="任意多边形: 形状 36"/>
              <p:cNvSpPr/>
              <p:nvPr/>
            </p:nvSpPr>
            <p:spPr bwMode="auto">
              <a:xfrm>
                <a:off x="5663567" y="4345842"/>
                <a:ext cx="2346151" cy="1406079"/>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rgbClr val="92D050">
                  <a:alpha val="39720"/>
                </a:srgb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38" name="任意多边形: 形状 37"/>
              <p:cNvSpPr/>
              <p:nvPr/>
            </p:nvSpPr>
            <p:spPr bwMode="auto">
              <a:xfrm>
                <a:off x="4614716" y="3843575"/>
                <a:ext cx="2002354" cy="1908347"/>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gradFill>
                <a:gsLst>
                  <a:gs pos="0">
                    <a:schemeClr val="accent3">
                      <a:lumMod val="60000"/>
                      <a:lumOff val="40000"/>
                    </a:schemeClr>
                  </a:gs>
                  <a:gs pos="60000">
                    <a:schemeClr val="accent4">
                      <a:lumMod val="50000"/>
                    </a:schemeClr>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2000" b="1" dirty="0">
                  <a:solidFill>
                    <a:schemeClr val="bg1"/>
                  </a:solidFill>
                </a:endParaRPr>
              </a:p>
            </p:txBody>
          </p:sp>
          <p:sp>
            <p:nvSpPr>
              <p:cNvPr id="39" name="任意多边形: 形状 38"/>
              <p:cNvSpPr/>
              <p:nvPr/>
            </p:nvSpPr>
            <p:spPr bwMode="auto">
              <a:xfrm>
                <a:off x="5574932" y="1935228"/>
                <a:ext cx="1999668" cy="19083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chemeClr val="accent1">
                  <a:alpha val="56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p>
            </p:txBody>
          </p:sp>
          <p:sp>
            <p:nvSpPr>
              <p:cNvPr id="40" name="任意多边形: 形状 39"/>
              <p:cNvSpPr/>
              <p:nvPr/>
            </p:nvSpPr>
            <p:spPr bwMode="auto">
              <a:xfrm>
                <a:off x="6528433" y="2437495"/>
                <a:ext cx="1713617" cy="2156794"/>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gradFill>
                <a:gsLst>
                  <a:gs pos="0">
                    <a:schemeClr val="accent2">
                      <a:lumMod val="60000"/>
                      <a:lumOff val="40000"/>
                    </a:schemeClr>
                  </a:gs>
                  <a:gs pos="60000">
                    <a:schemeClr val="accent1">
                      <a:lumMod val="75000"/>
                    </a:schemeClr>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sz="2000" b="1" dirty="0">
                  <a:solidFill>
                    <a:schemeClr val="bg1"/>
                  </a:solidFill>
                </a:endParaRPr>
              </a:p>
            </p:txBody>
          </p:sp>
        </p:grpSp>
        <p:sp>
          <p:nvSpPr>
            <p:cNvPr id="41" name="矩形 40"/>
            <p:cNvSpPr/>
            <p:nvPr/>
          </p:nvSpPr>
          <p:spPr>
            <a:xfrm>
              <a:off x="1523130" y="1997226"/>
              <a:ext cx="2485725" cy="461665"/>
            </a:xfrm>
            <a:prstGeom prst="rect">
              <a:avLst/>
            </a:prstGeom>
          </p:spPr>
          <p:txBody>
            <a:bodyPr wrap="square" lIns="91440" tIns="45720" rIns="91440" bIns="45720" anchor="t" anchorCtr="0">
              <a:spAutoFit/>
            </a:bodyPr>
            <a:lstStyle/>
            <a:p>
              <a:r>
                <a:rPr lang="zh-CN" altLang="en-US" sz="2400" b="1" dirty="0">
                  <a:solidFill>
                    <a:schemeClr val="bg1"/>
                  </a:solidFill>
                  <a:latin typeface="楷体" panose="02010609060101010101" charset="-122"/>
                  <a:ea typeface="楷体" panose="02010609060101010101" charset="-122"/>
                </a:rPr>
                <a:t>第一产业</a:t>
              </a:r>
              <a:endParaRPr lang="zh-CN" altLang="en-US" sz="2400" b="1" dirty="0">
                <a:solidFill>
                  <a:schemeClr val="bg1"/>
                </a:solidFill>
                <a:latin typeface="楷体" panose="02010609060101010101" charset="-122"/>
                <a:ea typeface="楷体" panose="02010609060101010101" charset="-122"/>
              </a:endParaRPr>
            </a:p>
          </p:txBody>
        </p:sp>
        <p:sp>
          <p:nvSpPr>
            <p:cNvPr id="42" name="矩形 41"/>
            <p:cNvSpPr/>
            <p:nvPr/>
          </p:nvSpPr>
          <p:spPr>
            <a:xfrm rot="17982361">
              <a:off x="3380959" y="2857788"/>
              <a:ext cx="2485725" cy="461665"/>
            </a:xfrm>
            <a:prstGeom prst="rect">
              <a:avLst/>
            </a:prstGeom>
          </p:spPr>
          <p:txBody>
            <a:bodyPr wrap="square" lIns="91440" tIns="45720" rIns="91440" bIns="45720" anchor="t" anchorCtr="0">
              <a:spAutoFit/>
            </a:bodyPr>
            <a:lstStyle/>
            <a:p>
              <a:r>
                <a:rPr lang="zh-CN" altLang="en-US" sz="2400" b="1" dirty="0">
                  <a:solidFill>
                    <a:schemeClr val="bg1"/>
                  </a:solidFill>
                  <a:latin typeface="楷体" panose="02010609060101010101" charset="-122"/>
                  <a:ea typeface="楷体" panose="02010609060101010101" charset="-122"/>
                </a:rPr>
                <a:t>第二产业</a:t>
              </a:r>
              <a:endParaRPr lang="zh-CN" altLang="en-US" sz="2400" b="1" dirty="0">
                <a:solidFill>
                  <a:schemeClr val="bg1"/>
                </a:solidFill>
                <a:latin typeface="楷体" panose="02010609060101010101" charset="-122"/>
                <a:ea typeface="楷体" panose="02010609060101010101" charset="-122"/>
              </a:endParaRPr>
            </a:p>
          </p:txBody>
        </p:sp>
        <p:sp>
          <p:nvSpPr>
            <p:cNvPr id="43" name="矩形 42"/>
            <p:cNvSpPr/>
            <p:nvPr/>
          </p:nvSpPr>
          <p:spPr>
            <a:xfrm rot="3513985">
              <a:off x="1256773" y="4951099"/>
              <a:ext cx="2485725" cy="461665"/>
            </a:xfrm>
            <a:prstGeom prst="rect">
              <a:avLst/>
            </a:prstGeom>
          </p:spPr>
          <p:txBody>
            <a:bodyPr wrap="square" lIns="91440" tIns="45720" rIns="91440" bIns="45720" anchor="t" anchorCtr="0">
              <a:spAutoFit/>
            </a:bodyPr>
            <a:lstStyle/>
            <a:p>
              <a:r>
                <a:rPr lang="zh-CN" altLang="en-US" sz="2400" b="1" dirty="0">
                  <a:solidFill>
                    <a:schemeClr val="bg1"/>
                  </a:solidFill>
                  <a:latin typeface="楷体" panose="02010609060101010101" charset="-122"/>
                  <a:ea typeface="楷体" panose="02010609060101010101" charset="-122"/>
                </a:rPr>
                <a:t>第三产业</a:t>
              </a:r>
              <a:endParaRPr lang="zh-CN" altLang="en-US" sz="2400" b="1" dirty="0">
                <a:solidFill>
                  <a:schemeClr val="bg1"/>
                </a:solidFill>
                <a:latin typeface="楷体" panose="02010609060101010101" charset="-122"/>
                <a:ea typeface="楷体" panose="02010609060101010101" charset="-122"/>
              </a:endParaRPr>
            </a:p>
          </p:txBody>
        </p:sp>
        <p:sp>
          <p:nvSpPr>
            <p:cNvPr id="44" name="矩形 43"/>
            <p:cNvSpPr/>
            <p:nvPr/>
          </p:nvSpPr>
          <p:spPr>
            <a:xfrm>
              <a:off x="1706363" y="3061285"/>
              <a:ext cx="2485725" cy="994664"/>
            </a:xfrm>
            <a:prstGeom prst="rect">
              <a:avLst/>
            </a:prstGeom>
          </p:spPr>
          <p:txBody>
            <a:bodyPr wrap="square" lIns="91440" tIns="45720" rIns="91440" bIns="45720" anchor="t" anchorCtr="0">
              <a:spAutoFit/>
            </a:bodyPr>
            <a:lstStyle/>
            <a:p>
              <a:pPr algn="ctr"/>
              <a:r>
                <a:rPr lang="zh-CN" altLang="en-US" sz="2800" b="1" kern="0" dirty="0">
                  <a:gradFill>
                    <a:gsLst>
                      <a:gs pos="100000">
                        <a:srgbClr val="0041E2"/>
                      </a:gs>
                      <a:gs pos="0">
                        <a:srgbClr val="0031A5"/>
                      </a:gs>
                    </a:gsLst>
                    <a:lin ang="0" scaled="0"/>
                  </a:gradFill>
                  <a:latin typeface="+mn-ea"/>
                </a:rPr>
                <a:t>三产融合</a:t>
              </a:r>
              <a:endParaRPr lang="en-US" altLang="zh-CN" sz="2800" b="1" kern="0" dirty="0">
                <a:gradFill>
                  <a:gsLst>
                    <a:gs pos="100000">
                      <a:srgbClr val="0041E2"/>
                    </a:gs>
                    <a:gs pos="0">
                      <a:srgbClr val="0031A5"/>
                    </a:gs>
                  </a:gsLst>
                  <a:lin ang="0" scaled="0"/>
                </a:gradFill>
                <a:latin typeface="+mn-ea"/>
              </a:endParaRPr>
            </a:p>
            <a:p>
              <a:pPr algn="ctr">
                <a:lnSpc>
                  <a:spcPct val="150000"/>
                </a:lnSpc>
              </a:pPr>
              <a:r>
                <a:rPr lang="zh-CN" altLang="en-US" sz="2800" b="1" kern="0" dirty="0">
                  <a:gradFill>
                    <a:gsLst>
                      <a:gs pos="100000">
                        <a:srgbClr val="0041E2"/>
                      </a:gs>
                      <a:gs pos="0">
                        <a:srgbClr val="0031A5"/>
                      </a:gs>
                    </a:gsLst>
                    <a:lin ang="0" scaled="0"/>
                  </a:gradFill>
                  <a:latin typeface="+mn-ea"/>
                </a:rPr>
                <a:t>互补共赢</a:t>
              </a:r>
              <a:endParaRPr lang="zh-CN" altLang="en-US" sz="2800" b="1" kern="0" dirty="0">
                <a:gradFill>
                  <a:gsLst>
                    <a:gs pos="100000">
                      <a:srgbClr val="0041E2"/>
                    </a:gs>
                    <a:gs pos="0">
                      <a:srgbClr val="0031A5"/>
                    </a:gs>
                  </a:gsLst>
                  <a:lin ang="0" scaled="0"/>
                </a:gradFill>
                <a:latin typeface="+mn-ea"/>
              </a:endParaRPr>
            </a:p>
          </p:txBody>
        </p:sp>
      </p:grpSp>
      <p:sp>
        <p:nvSpPr>
          <p:cNvPr id="52" name="矩形: 圆角 35"/>
          <p:cNvSpPr/>
          <p:nvPr/>
        </p:nvSpPr>
        <p:spPr>
          <a:xfrm>
            <a:off x="6333812" y="1717039"/>
            <a:ext cx="4926330" cy="2224187"/>
          </a:xfrm>
          <a:prstGeom prst="roundRect">
            <a:avLst>
              <a:gd name="adj" fmla="val 8449"/>
            </a:avLst>
          </a:prstGeom>
          <a:solidFill>
            <a:schemeClr val="bg1"/>
          </a:solidFill>
          <a:ln w="12700" cap="rnd">
            <a:solidFill>
              <a:srgbClr val="00B050"/>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2" name="标题 6"/>
          <p:cNvSpPr txBox="1"/>
          <p:nvPr/>
        </p:nvSpPr>
        <p:spPr>
          <a:xfrm>
            <a:off x="1830705" y="2540"/>
            <a:ext cx="9821545" cy="1028700"/>
          </a:xfrm>
          <a:prstGeom prst="rect">
            <a:avLst/>
          </a:prstGeom>
        </p:spPr>
        <p:txBody>
          <a:bodyPr vert="horz" lIns="91440" tIns="45720" rIns="91440" bIns="45720" rtlCol="0" anchor="b">
            <a:normAutofit/>
          </a:bodyPr>
          <a:lstStyle>
            <a:defPPr>
              <a:defRPr lang="zh-CN"/>
            </a:defPPr>
            <a:lvl1pPr>
              <a:lnSpc>
                <a:spcPct val="90000"/>
              </a:lnSpc>
              <a:spcBef>
                <a:spcPct val="0"/>
              </a:spcBef>
              <a:buNone/>
              <a:defRPr sz="2400" b="1">
                <a:solidFill>
                  <a:schemeClr val="accent1">
                    <a:lumMod val="50000"/>
                  </a:schemeClr>
                </a:solidFill>
                <a:latin typeface="+mj-lt"/>
                <a:ea typeface="+mj-ea"/>
                <a:cs typeface="+mj-cs"/>
              </a:defRPr>
            </a:lvl1pPr>
          </a:lstStyle>
          <a:p>
            <a:pPr>
              <a:lnSpc>
                <a:spcPct val="100000"/>
              </a:lnSpc>
              <a:spcBef>
                <a:spcPts val="0"/>
              </a:spcBef>
            </a:pPr>
            <a:r>
              <a:rPr lang="en-US" altLang="zh-CN" kern="0" dirty="0">
                <a:solidFill>
                  <a:srgbClr val="C00000"/>
                </a:solidFill>
                <a:latin typeface="黑体" panose="02010609060101010101" charset="-122"/>
                <a:ea typeface="黑体" panose="02010609060101010101" charset="-122"/>
                <a:cs typeface="黑体" panose="02010609060101010101" charset="-122"/>
              </a:rPr>
              <a:t>5. </a:t>
            </a:r>
            <a:r>
              <a:rPr lang="zh-CN" altLang="en-US" kern="0" dirty="0">
                <a:solidFill>
                  <a:srgbClr val="C00000"/>
                </a:solidFill>
                <a:latin typeface="黑体" panose="02010609060101010101" charset="-122"/>
                <a:ea typeface="黑体" panose="02010609060101010101" charset="-122"/>
                <a:cs typeface="黑体" panose="02010609060101010101" charset="-122"/>
              </a:rPr>
              <a:t>强协同</a:t>
            </a:r>
            <a:endParaRPr lang="zh-CN" altLang="en-US" kern="0" dirty="0">
              <a:solidFill>
                <a:srgbClr val="C00000"/>
              </a:solidFill>
              <a:latin typeface="黑体" panose="02010609060101010101" charset="-122"/>
              <a:ea typeface="黑体" panose="02010609060101010101" charset="-122"/>
              <a:cs typeface="黑体" panose="02010609060101010101" charset="-122"/>
            </a:endParaRPr>
          </a:p>
        </p:txBody>
      </p:sp>
      <p:sp>
        <p:nvSpPr>
          <p:cNvPr id="54" name="矩形: 圆角 35"/>
          <p:cNvSpPr/>
          <p:nvPr/>
        </p:nvSpPr>
        <p:spPr>
          <a:xfrm>
            <a:off x="6342683" y="4593300"/>
            <a:ext cx="4927101" cy="1005003"/>
          </a:xfrm>
          <a:prstGeom prst="roundRect">
            <a:avLst>
              <a:gd name="adj" fmla="val 21483"/>
            </a:avLst>
          </a:prstGeom>
          <a:solidFill>
            <a:schemeClr val="bg1"/>
          </a:solidFill>
          <a:ln w="12700" cap="rnd">
            <a:solidFill>
              <a:srgbClr val="0671FE"/>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grpSp>
        <p:nvGrpSpPr>
          <p:cNvPr id="9" name="组合 8"/>
          <p:cNvGrpSpPr/>
          <p:nvPr/>
        </p:nvGrpSpPr>
        <p:grpSpPr>
          <a:xfrm>
            <a:off x="6242027" y="4165923"/>
            <a:ext cx="1632807" cy="523220"/>
            <a:chOff x="6242027" y="4165923"/>
            <a:chExt cx="1632807" cy="523220"/>
          </a:xfrm>
        </p:grpSpPr>
        <p:sp>
          <p:nvSpPr>
            <p:cNvPr id="51" name="矩形 50"/>
            <p:cNvSpPr/>
            <p:nvPr/>
          </p:nvSpPr>
          <p:spPr>
            <a:xfrm>
              <a:off x="6261935" y="4445620"/>
              <a:ext cx="1612899" cy="2421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思源黑体 CN Normal" panose="020B0400000000000000" pitchFamily="34" charset="-122"/>
                <a:ea typeface="思源黑体 CN Medium" panose="020B0600000000000000" pitchFamily="34" charset="-122"/>
                <a:sym typeface="思源黑体 CN Normal" panose="020B0400000000000000" pitchFamily="34" charset="-122"/>
              </a:endParaRPr>
            </a:p>
          </p:txBody>
        </p:sp>
        <p:sp>
          <p:nvSpPr>
            <p:cNvPr id="45" name="文本框 44"/>
            <p:cNvSpPr txBox="1"/>
            <p:nvPr/>
          </p:nvSpPr>
          <p:spPr>
            <a:xfrm>
              <a:off x="6242027" y="4165923"/>
              <a:ext cx="1632807" cy="523220"/>
            </a:xfrm>
            <a:prstGeom prst="rect">
              <a:avLst/>
            </a:prstGeom>
            <a:noFill/>
          </p:spPr>
          <p:txBody>
            <a:bodyPr wrap="square" rtlCol="0" anchor="t">
              <a:spAutoFit/>
            </a:bodyPr>
            <a:lstStyle/>
            <a:p>
              <a:r>
                <a:rPr lang="zh-CN" altLang="zh-CN" sz="2800" b="1" dirty="0">
                  <a:latin typeface="楷体" panose="02010609060101010101" charset="-122"/>
                  <a:ea typeface="楷体" panose="02010609060101010101" charset="-122"/>
                  <a:sym typeface="+mn-ea"/>
                </a:rPr>
                <a:t>正确处理</a:t>
              </a:r>
              <a:endParaRPr lang="zh-CN" altLang="zh-CN" sz="2800" b="1" dirty="0">
                <a:latin typeface="楷体" panose="02010609060101010101" charset="-122"/>
                <a:ea typeface="楷体" panose="02010609060101010101" charset="-122"/>
                <a:sym typeface="+mn-ea"/>
              </a:endParaRPr>
            </a:p>
          </p:txBody>
        </p:sp>
      </p:grpSp>
      <p:grpSp>
        <p:nvGrpSpPr>
          <p:cNvPr id="3" name="组合 2"/>
          <p:cNvGrpSpPr/>
          <p:nvPr/>
        </p:nvGrpSpPr>
        <p:grpSpPr>
          <a:xfrm>
            <a:off x="6261935" y="1259696"/>
            <a:ext cx="2087320" cy="555806"/>
            <a:chOff x="6261935" y="1259696"/>
            <a:chExt cx="2087320" cy="555806"/>
          </a:xfrm>
        </p:grpSpPr>
        <p:sp>
          <p:nvSpPr>
            <p:cNvPr id="50" name="矩形 49"/>
            <p:cNvSpPr/>
            <p:nvPr/>
          </p:nvSpPr>
          <p:spPr>
            <a:xfrm>
              <a:off x="6261935" y="1572150"/>
              <a:ext cx="1611183" cy="24335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CN Normal" panose="020B0400000000000000" pitchFamily="34" charset="-122"/>
                <a:ea typeface="思源黑体 CN Medium" panose="020B0600000000000000" pitchFamily="34" charset="-122"/>
                <a:sym typeface="思源黑体 CN Normal" panose="020B0400000000000000" pitchFamily="34" charset="-122"/>
              </a:endParaRPr>
            </a:p>
          </p:txBody>
        </p:sp>
        <p:sp>
          <p:nvSpPr>
            <p:cNvPr id="18" name="文本框 17"/>
            <p:cNvSpPr txBox="1"/>
            <p:nvPr>
              <p:custDataLst>
                <p:tags r:id="rId1"/>
              </p:custDataLst>
            </p:nvPr>
          </p:nvSpPr>
          <p:spPr>
            <a:xfrm>
              <a:off x="6265654" y="1259696"/>
              <a:ext cx="2083601" cy="521970"/>
            </a:xfrm>
            <a:prstGeom prst="rect">
              <a:avLst/>
            </a:prstGeom>
          </p:spPr>
          <p:txBody>
            <a:bodyPr wrap="square">
              <a:spAutoFit/>
            </a:bodyPr>
            <a:lstStyle>
              <a:defPPr>
                <a:defRPr lang="zh-CN"/>
              </a:defPPr>
              <a:lvl1pPr>
                <a:defRPr sz="2800" b="1" spc="600"/>
              </a:lvl1pPr>
            </a:lstStyle>
            <a:p>
              <a:r>
                <a:rPr lang="zh-CN" altLang="zh-CN" spc="0" dirty="0">
                  <a:latin typeface="楷体" panose="02010609060101010101" charset="-122"/>
                  <a:ea typeface="楷体" panose="02010609060101010101" charset="-122"/>
                </a:rPr>
                <a:t>推动融合</a:t>
              </a:r>
              <a:endParaRPr lang="zh-CN" altLang="en-US" spc="0" dirty="0">
                <a:latin typeface="楷体" panose="02010609060101010101" charset="-122"/>
                <a:ea typeface="楷体" panose="02010609060101010101" charset="-122"/>
              </a:endParaRPr>
            </a:p>
          </p:txBody>
        </p:sp>
      </p:grpSp>
      <p:sp>
        <p:nvSpPr>
          <p:cNvPr id="49" name="文本框 48"/>
          <p:cNvSpPr txBox="1"/>
          <p:nvPr/>
        </p:nvSpPr>
        <p:spPr>
          <a:xfrm>
            <a:off x="5900420" y="4869790"/>
            <a:ext cx="6096000" cy="460375"/>
          </a:xfrm>
          <a:prstGeom prst="rect">
            <a:avLst/>
          </a:prstGeom>
          <a:noFill/>
        </p:spPr>
        <p:txBody>
          <a:bodyPr wrap="square" rtlCol="0" anchor="t">
            <a:spAutoFit/>
          </a:bodyPr>
          <a:lstStyle/>
          <a:p>
            <a:pPr algn="ctr"/>
            <a:r>
              <a:rPr lang="zh-CN" altLang="zh-CN" sz="2400" b="1" dirty="0">
                <a:latin typeface="楷体" panose="02010609060101010101" charset="-122"/>
                <a:ea typeface="楷体" panose="02010609060101010101" charset="-122"/>
                <a:sym typeface="+mn-ea"/>
              </a:rPr>
              <a:t>金融和实体经济的关系</a:t>
            </a:r>
            <a:endParaRPr lang="zh-CN" altLang="zh-CN" sz="2400" b="1" dirty="0">
              <a:latin typeface="楷体" panose="02010609060101010101" charset="-122"/>
              <a:ea typeface="楷体" panose="02010609060101010101" charset="-122"/>
              <a:sym typeface="+mn-ea"/>
            </a:endParaRPr>
          </a:p>
        </p:txBody>
      </p:sp>
      <p:grpSp>
        <p:nvGrpSpPr>
          <p:cNvPr id="8" name="组合 7"/>
          <p:cNvGrpSpPr/>
          <p:nvPr/>
        </p:nvGrpSpPr>
        <p:grpSpPr>
          <a:xfrm>
            <a:off x="6458272" y="1878259"/>
            <a:ext cx="4409112" cy="1631127"/>
            <a:chOff x="6458272" y="1878259"/>
            <a:chExt cx="4409112" cy="1631127"/>
          </a:xfrm>
        </p:grpSpPr>
        <p:sp>
          <p:nvSpPr>
            <p:cNvPr id="14" name="矩形 13"/>
            <p:cNvSpPr/>
            <p:nvPr>
              <p:custDataLst>
                <p:tags r:id="rId2"/>
              </p:custDataLst>
            </p:nvPr>
          </p:nvSpPr>
          <p:spPr>
            <a:xfrm>
              <a:off x="6458272" y="1910080"/>
              <a:ext cx="4249420" cy="460375"/>
            </a:xfrm>
            <a:prstGeom prst="rect">
              <a:avLst/>
            </a:prstGeom>
          </p:spPr>
          <p:txBody>
            <a:bodyPr wrap="square">
              <a:spAutoFit/>
            </a:bodyPr>
            <a:lstStyle/>
            <a:p>
              <a:pPr algn="ctr"/>
              <a:r>
                <a:rPr lang="zh-CN" altLang="zh-CN" sz="2400" b="1" kern="0" dirty="0">
                  <a:solidFill>
                    <a:schemeClr val="bg2">
                      <a:lumMod val="10000"/>
                    </a:schemeClr>
                  </a:solidFill>
                  <a:latin typeface="楷体" panose="02010609060101010101" charset="-122"/>
                  <a:ea typeface="楷体" panose="02010609060101010101" charset="-122"/>
                </a:rPr>
                <a:t>现代服务业</a:t>
              </a:r>
              <a:r>
                <a:rPr lang="zh-CN" altLang="en-US" sz="2400" b="1" kern="0" dirty="0">
                  <a:solidFill>
                    <a:schemeClr val="bg2">
                      <a:lumMod val="10000"/>
                    </a:schemeClr>
                  </a:solidFill>
                  <a:latin typeface="楷体" panose="02010609060101010101" charset="-122"/>
                  <a:ea typeface="楷体" panose="02010609060101010101" charset="-122"/>
                </a:rPr>
                <a:t>     现代农业</a:t>
              </a:r>
              <a:endParaRPr lang="en-US" altLang="zh-CN" sz="2400" b="1" kern="0" dirty="0">
                <a:solidFill>
                  <a:schemeClr val="bg2">
                    <a:lumMod val="10000"/>
                  </a:schemeClr>
                </a:solidFill>
                <a:latin typeface="楷体" panose="02010609060101010101" charset="-122"/>
                <a:ea typeface="楷体" panose="02010609060101010101" charset="-122"/>
              </a:endParaRPr>
            </a:p>
          </p:txBody>
        </p:sp>
        <p:sp>
          <p:nvSpPr>
            <p:cNvPr id="7" name="矩形 6"/>
            <p:cNvSpPr/>
            <p:nvPr/>
          </p:nvSpPr>
          <p:spPr>
            <a:xfrm>
              <a:off x="6617964" y="2726431"/>
              <a:ext cx="4249420" cy="782955"/>
            </a:xfrm>
            <a:prstGeom prst="rect">
              <a:avLst/>
            </a:prstGeom>
          </p:spPr>
          <p:txBody>
            <a:bodyPr wrap="square">
              <a:noAutofit/>
            </a:bodyPr>
            <a:lstStyle/>
            <a:p>
              <a:pPr algn="ctr"/>
              <a:r>
                <a:rPr lang="zh-CN" altLang="zh-CN" sz="2400" b="1" kern="0" dirty="0">
                  <a:solidFill>
                    <a:schemeClr val="bg2">
                      <a:lumMod val="10000"/>
                    </a:schemeClr>
                  </a:solidFill>
                  <a:latin typeface="楷体" panose="02010609060101010101" charset="-122"/>
                  <a:ea typeface="楷体" panose="02010609060101010101" charset="-122"/>
                </a:rPr>
                <a:t>现代服务业</a:t>
              </a:r>
              <a:r>
                <a:rPr lang="zh-CN" altLang="en-US" sz="2400" b="1" kern="0" baseline="-25000" dirty="0">
                  <a:solidFill>
                    <a:schemeClr val="bg2">
                      <a:lumMod val="10000"/>
                    </a:schemeClr>
                  </a:solidFill>
                  <a:latin typeface="楷体" panose="02010609060101010101" charset="-122"/>
                  <a:ea typeface="楷体" panose="02010609060101010101" charset="-122"/>
                </a:rPr>
                <a:t>       </a:t>
              </a:r>
              <a:r>
                <a:rPr lang="zh-CN" altLang="en-US" sz="2400" b="1" kern="0" dirty="0">
                  <a:solidFill>
                    <a:schemeClr val="bg2">
                      <a:lumMod val="10000"/>
                    </a:schemeClr>
                  </a:solidFill>
                  <a:latin typeface="楷体" panose="02010609060101010101" charset="-122"/>
                  <a:ea typeface="楷体" panose="02010609060101010101" charset="-122"/>
                </a:rPr>
                <a:t>先进制造业</a:t>
              </a:r>
              <a:endParaRPr lang="zh-CN" altLang="en-US" sz="2400" b="1" kern="0" dirty="0">
                <a:solidFill>
                  <a:schemeClr val="bg2">
                    <a:lumMod val="10000"/>
                  </a:schemeClr>
                </a:solidFill>
                <a:latin typeface="楷体" panose="02010609060101010101" charset="-122"/>
                <a:ea typeface="楷体" panose="02010609060101010101" charset="-122"/>
              </a:endParaRPr>
            </a:p>
            <a:p>
              <a:pPr algn="ctr"/>
              <a:endParaRPr lang="en-US" altLang="zh-CN" sz="2400" b="1" kern="0" dirty="0">
                <a:solidFill>
                  <a:schemeClr val="bg2">
                    <a:lumMod val="10000"/>
                  </a:schemeClr>
                </a:solidFill>
                <a:latin typeface="楷体" panose="02010609060101010101" charset="-122"/>
                <a:ea typeface="楷体" panose="02010609060101010101" charset="-122"/>
              </a:endParaRPr>
            </a:p>
            <a:p>
              <a:pPr algn="ctr"/>
              <a:r>
                <a:rPr lang="en-US" altLang="zh-CN" sz="2400" b="1" kern="0" dirty="0">
                  <a:solidFill>
                    <a:schemeClr val="bg2">
                      <a:lumMod val="10000"/>
                    </a:schemeClr>
                  </a:solidFill>
                  <a:latin typeface="楷体" panose="02010609060101010101" charset="-122"/>
                  <a:ea typeface="楷体" panose="02010609060101010101" charset="-122"/>
                </a:rPr>
                <a:t>……</a:t>
              </a:r>
              <a:endParaRPr lang="en-US" altLang="zh-CN" sz="2400" b="1" kern="0" dirty="0">
                <a:solidFill>
                  <a:schemeClr val="bg2">
                    <a:lumMod val="10000"/>
                  </a:schemeClr>
                </a:solidFill>
                <a:latin typeface="楷体" panose="02010609060101010101" charset="-122"/>
                <a:ea typeface="楷体" panose="02010609060101010101" charset="-122"/>
              </a:endParaRPr>
            </a:p>
            <a:p>
              <a:pPr algn="ctr"/>
              <a:endParaRPr lang="en-US" altLang="zh-CN" sz="2400" b="1" kern="0" dirty="0">
                <a:solidFill>
                  <a:schemeClr val="bg2">
                    <a:lumMod val="10000"/>
                  </a:schemeClr>
                </a:solidFill>
                <a:latin typeface="楷体" panose="02010609060101010101" charset="-122"/>
                <a:ea typeface="楷体" panose="02010609060101010101" charset="-122"/>
              </a:endParaRPr>
            </a:p>
          </p:txBody>
        </p:sp>
        <p:sp>
          <p:nvSpPr>
            <p:cNvPr id="4" name="加号 3"/>
            <p:cNvSpPr/>
            <p:nvPr>
              <p:custDataLst>
                <p:tags r:id="rId3"/>
              </p:custDataLst>
            </p:nvPr>
          </p:nvSpPr>
          <p:spPr>
            <a:xfrm>
              <a:off x="8457753" y="1878259"/>
              <a:ext cx="598805" cy="559435"/>
            </a:xfrm>
            <a:prstGeom prst="mathPlus">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加号 4"/>
            <p:cNvSpPr/>
            <p:nvPr>
              <p:custDataLst>
                <p:tags r:id="rId4"/>
              </p:custDataLst>
            </p:nvPr>
          </p:nvSpPr>
          <p:spPr>
            <a:xfrm>
              <a:off x="8467913" y="2692920"/>
              <a:ext cx="598805" cy="559435"/>
            </a:xfrm>
            <a:prstGeom prst="mathPlus">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1000" fill="hold"/>
                                        <p:tgtEl>
                                          <p:spTgt spid="47"/>
                                        </p:tgtEl>
                                        <p:attrNameLst>
                                          <p:attrName>ppt_w</p:attrName>
                                        </p:attrNameLst>
                                      </p:cBhvr>
                                      <p:tavLst>
                                        <p:tav tm="0">
                                          <p:val>
                                            <p:fltVal val="0"/>
                                          </p:val>
                                        </p:tav>
                                        <p:tav tm="100000">
                                          <p:val>
                                            <p:strVal val="#ppt_w"/>
                                          </p:val>
                                        </p:tav>
                                      </p:tavLst>
                                    </p:anim>
                                    <p:anim calcmode="lin" valueType="num">
                                      <p:cBhvr>
                                        <p:cTn id="14" dur="1000" fill="hold"/>
                                        <p:tgtEl>
                                          <p:spTgt spid="47"/>
                                        </p:tgtEl>
                                        <p:attrNameLst>
                                          <p:attrName>ppt_h</p:attrName>
                                        </p:attrNameLst>
                                      </p:cBhvr>
                                      <p:tavLst>
                                        <p:tav tm="0">
                                          <p:val>
                                            <p:fltVal val="0"/>
                                          </p:val>
                                        </p:tav>
                                        <p:tav tm="100000">
                                          <p:val>
                                            <p:strVal val="#ppt_h"/>
                                          </p:val>
                                        </p:tav>
                                      </p:tavLst>
                                    </p:anim>
                                    <p:animEffect transition="in" filter="fade">
                                      <p:cBhvr>
                                        <p:cTn id="15" dur="1000"/>
                                        <p:tgtEl>
                                          <p:spTgt spid="47"/>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par>
                          <p:cTn id="20" fill="hold">
                            <p:stCondLst>
                              <p:cond delay="3000"/>
                            </p:stCondLst>
                            <p:childTnLst>
                              <p:par>
                                <p:cTn id="21" presetID="2" presetClass="entr" presetSubtype="4"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1000" fill="hold"/>
                                        <p:tgtEl>
                                          <p:spTgt spid="52"/>
                                        </p:tgtEl>
                                        <p:attrNameLst>
                                          <p:attrName>ppt_x</p:attrName>
                                        </p:attrNameLst>
                                      </p:cBhvr>
                                      <p:tavLst>
                                        <p:tav tm="0">
                                          <p:val>
                                            <p:strVal val="#ppt_x"/>
                                          </p:val>
                                        </p:tav>
                                        <p:tav tm="100000">
                                          <p:val>
                                            <p:strVal val="#ppt_x"/>
                                          </p:val>
                                        </p:tav>
                                      </p:tavLst>
                                    </p:anim>
                                    <p:anim calcmode="lin" valueType="num">
                                      <p:cBhvr additive="base">
                                        <p:cTn id="24" dur="1000" fill="hold"/>
                                        <p:tgtEl>
                                          <p:spTgt spid="52"/>
                                        </p:tgtEl>
                                        <p:attrNameLst>
                                          <p:attrName>ppt_y</p:attrName>
                                        </p:attrNameLst>
                                      </p:cBhvr>
                                      <p:tavLst>
                                        <p:tav tm="0">
                                          <p:val>
                                            <p:strVal val="1+#ppt_h/2"/>
                                          </p:val>
                                        </p:tav>
                                        <p:tav tm="100000">
                                          <p:val>
                                            <p:strVal val="#ppt_y"/>
                                          </p:val>
                                        </p:tav>
                                      </p:tavLst>
                                    </p:anim>
                                  </p:childTnLst>
                                </p:cTn>
                              </p:par>
                            </p:childTnLst>
                          </p:cTn>
                        </p:par>
                        <p:par>
                          <p:cTn id="25" fill="hold">
                            <p:stCondLst>
                              <p:cond delay="4000"/>
                            </p:stCondLst>
                            <p:childTnLst>
                              <p:par>
                                <p:cTn id="26" presetID="22" presetClass="entr" presetSubtype="1"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1000"/>
                                        <p:tgtEl>
                                          <p:spTgt spid="8"/>
                                        </p:tgtEl>
                                      </p:cBhvr>
                                    </p:animEffect>
                                  </p:childTnLst>
                                </p:cTn>
                              </p:par>
                            </p:childTnLst>
                          </p:cTn>
                        </p:par>
                        <p:par>
                          <p:cTn id="29" fill="hold">
                            <p:stCondLst>
                              <p:cond delay="5000"/>
                            </p:stCondLst>
                            <p:childTnLst>
                              <p:par>
                                <p:cTn id="30" presetID="22" presetClass="entr" presetSubtype="8"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1000"/>
                                        <p:tgtEl>
                                          <p:spTgt spid="9"/>
                                        </p:tgtEl>
                                      </p:cBhvr>
                                    </p:animEffect>
                                  </p:childTnLst>
                                </p:cTn>
                              </p:par>
                            </p:childTnLst>
                          </p:cTn>
                        </p:par>
                        <p:par>
                          <p:cTn id="33" fill="hold">
                            <p:stCondLst>
                              <p:cond delay="6000"/>
                            </p:stCondLst>
                            <p:childTnLst>
                              <p:par>
                                <p:cTn id="34" presetID="2" presetClass="entr" presetSubtype="4" fill="hold" grpId="0" nodeType="after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1000" fill="hold"/>
                                        <p:tgtEl>
                                          <p:spTgt spid="54"/>
                                        </p:tgtEl>
                                        <p:attrNameLst>
                                          <p:attrName>ppt_x</p:attrName>
                                        </p:attrNameLst>
                                      </p:cBhvr>
                                      <p:tavLst>
                                        <p:tav tm="0">
                                          <p:val>
                                            <p:strVal val="#ppt_x"/>
                                          </p:val>
                                        </p:tav>
                                        <p:tav tm="100000">
                                          <p:val>
                                            <p:strVal val="#ppt_x"/>
                                          </p:val>
                                        </p:tav>
                                      </p:tavLst>
                                    </p:anim>
                                    <p:anim calcmode="lin" valueType="num">
                                      <p:cBhvr additive="base">
                                        <p:cTn id="37" dur="1000" fill="hold"/>
                                        <p:tgtEl>
                                          <p:spTgt spid="54"/>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2" presetClass="entr" presetSubtype="8"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left)">
                                      <p:cBhvr>
                                        <p:cTn id="41"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ldLvl="0" animBg="1"/>
      <p:bldP spid="54" grpId="0" bldLvl="0" animBg="1"/>
      <p:bldP spid="49" grpId="0"/>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423545" y="2170430"/>
            <a:ext cx="10546715" cy="922020"/>
          </a:xfrm>
          <a:prstGeom prst="rect">
            <a:avLst/>
          </a:prstGeom>
          <a:noFill/>
        </p:spPr>
        <p:txBody>
          <a:bodyPr wrap="square" rtlCol="0">
            <a:spAutoFit/>
          </a:bodyPr>
          <a:lstStyle/>
          <a:p>
            <a:r>
              <a:rPr kumimoji="1" lang="en-US" altLang="zh-CN" sz="5400" b="1" dirty="0">
                <a:solidFill>
                  <a:srgbClr val="C00000"/>
                </a:solidFill>
                <a:latin typeface="仿宋" panose="02010609060101010101" pitchFamily="49" charset="-122"/>
                <a:ea typeface="仿宋" panose="02010609060101010101" pitchFamily="49" charset="-122"/>
                <a:sym typeface="+mn-ea"/>
              </a:rPr>
              <a:t>  </a:t>
            </a:r>
            <a:r>
              <a:rPr kumimoji="1" lang="zh-CN" altLang="en-US" sz="5400" b="1" dirty="0">
                <a:solidFill>
                  <a:srgbClr val="C00000"/>
                </a:solidFill>
                <a:latin typeface="仿宋" panose="02010609060101010101" pitchFamily="49" charset="-122"/>
                <a:ea typeface="仿宋" panose="02010609060101010101" pitchFamily="49" charset="-122"/>
                <a:sym typeface="+mn-ea"/>
              </a:rPr>
              <a:t>五、完善社会主义市场经济体制</a:t>
            </a:r>
            <a:endParaRPr kumimoji="1" lang="zh-CN" altLang="en-US" sz="5400" b="1" dirty="0">
              <a:solidFill>
                <a:srgbClr val="C00000"/>
              </a:solidFill>
              <a:latin typeface="仿宋" panose="02010609060101010101" pitchFamily="49" charset="-122"/>
              <a:ea typeface="仿宋" panose="02010609060101010101" pitchFamily="49" charset="-122"/>
              <a:sym typeface="+mn-lt"/>
            </a:endParaRPr>
          </a:p>
        </p:txBody>
      </p:sp>
      <p:sp>
        <p:nvSpPr>
          <p:cNvPr id="9" name="文本框 8"/>
          <p:cNvSpPr txBox="1"/>
          <p:nvPr/>
        </p:nvSpPr>
        <p:spPr>
          <a:xfrm>
            <a:off x="5001895" y="3559294"/>
            <a:ext cx="5743575" cy="368300"/>
          </a:xfrm>
          <a:prstGeom prst="rect">
            <a:avLst/>
          </a:prstGeom>
          <a:noFill/>
        </p:spPr>
        <p:txBody>
          <a:bodyPr wrap="square">
            <a:spAutoFit/>
          </a:bodyPr>
          <a:lstStyle/>
          <a:p>
            <a:pPr algn="dist"/>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新</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时</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经</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济</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建</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设</a:t>
            </a:r>
            <a:endPar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3" grpId="0" bldLvl="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704465" y="2009775"/>
            <a:ext cx="7440930" cy="3538220"/>
          </a:xfrm>
          <a:prstGeom prst="rect">
            <a:avLst/>
          </a:prstGeom>
          <a:noFill/>
        </p:spPr>
        <p:txBody>
          <a:bodyPr wrap="square" rtlCol="0">
            <a:spAutoFit/>
          </a:bodyPr>
          <a:lstStyle/>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（一）坚持社会主义市场经济改革方向</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（二）深化国有企业改革</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（三）激发市场主体活力</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（四）创新和完善宏观调控</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p:txBody>
      </p:sp>
      <p:grpSp>
        <p:nvGrpSpPr>
          <p:cNvPr id="3" name="组合 2"/>
          <p:cNvGrpSpPr/>
          <p:nvPr/>
        </p:nvGrpSpPr>
        <p:grpSpPr>
          <a:xfrm>
            <a:off x="2397124" y="1109546"/>
            <a:ext cx="6050257" cy="609400"/>
            <a:chOff x="1293153" y="1159611"/>
            <a:chExt cx="409575" cy="2773481"/>
          </a:xfrm>
        </p:grpSpPr>
        <p:sp>
          <p:nvSpPr>
            <p:cNvPr id="4" name="任意多边形 24610"/>
            <p:cNvSpPr>
              <a:spLocks noChangeArrowheads="1"/>
            </p:cNvSpPr>
            <p:nvPr/>
          </p:nvSpPr>
          <p:spPr bwMode="auto">
            <a:xfrm>
              <a:off x="1293153" y="1159611"/>
              <a:ext cx="409575" cy="2019495"/>
            </a:xfrm>
            <a:custGeom>
              <a:avLst/>
              <a:gdLst>
                <a:gd name="T0" fmla="*/ 10800 w 21600"/>
                <a:gd name="T1" fmla="*/ 10800 h 21600"/>
                <a:gd name="T2" fmla="*/ 10800 w 21600"/>
                <a:gd name="T3" fmla="*/ 10800 h 21600"/>
                <a:gd name="T4" fmla="*/ 10800 w 21600"/>
                <a:gd name="T5" fmla="*/ 10800 h 21600"/>
                <a:gd name="T6" fmla="*/ 10800 w 21600"/>
                <a:gd name="T7" fmla="*/ 108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rPr>
                <a:t>完善社会主义市场经济体制</a:t>
              </a:r>
              <a:endPar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endParaRPr>
            </a:p>
          </p:txBody>
        </p:sp>
        <p:cxnSp>
          <p:nvCxnSpPr>
            <p:cNvPr id="5" name="直接箭头连接符 4"/>
            <p:cNvCxnSpPr/>
            <p:nvPr/>
          </p:nvCxnSpPr>
          <p:spPr>
            <a:xfrm flipH="1" flipV="1">
              <a:off x="1293153" y="3886852"/>
              <a:ext cx="292051" cy="46240"/>
            </a:xfrm>
            <a:prstGeom prst="straightConnector1">
              <a:avLst/>
            </a:prstGeom>
            <a:ln>
              <a:solidFill>
                <a:srgbClr val="C00000">
                  <a:alpha val="5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 calcmode="lin" valueType="num">
                                      <p:cBhvr additive="base">
                                        <p:cTn id="12" dur="500"/>
                                        <p:tgtEl>
                                          <p:spTgt spid="22">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22">
                                            <p:txEl>
                                              <p:pRg st="0" end="0"/>
                                            </p:txEl>
                                          </p:spTgt>
                                        </p:tgtEl>
                                      </p:cBhvr>
                                    </p:animEffect>
                                  </p:childTnLst>
                                </p:cTn>
                              </p:par>
                            </p:childTnLst>
                          </p:cTn>
                        </p:par>
                        <p:par>
                          <p:cTn id="14" fill="hold">
                            <p:stCondLst>
                              <p:cond delay="500"/>
                            </p:stCondLst>
                            <p:childTnLst>
                              <p:par>
                                <p:cTn id="15" presetID="12" presetClass="entr" presetSubtype="4" fill="hold" nodeType="after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 calcmode="lin" valueType="num">
                                      <p:cBhvr additive="base">
                                        <p:cTn id="17" dur="500"/>
                                        <p:tgtEl>
                                          <p:spTgt spid="22">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2">
                                            <p:txEl>
                                              <p:pRg st="1" end="1"/>
                                            </p:txEl>
                                          </p:spTgt>
                                        </p:tgtEl>
                                      </p:cBhvr>
                                    </p:animEffect>
                                  </p:childTnLst>
                                </p:cTn>
                              </p:par>
                            </p:childTnLst>
                          </p:cTn>
                        </p:par>
                        <p:par>
                          <p:cTn id="19" fill="hold">
                            <p:stCondLst>
                              <p:cond delay="1000"/>
                            </p:stCondLst>
                            <p:childTnLst>
                              <p:par>
                                <p:cTn id="20" presetID="12" presetClass="entr" presetSubtype="4" fill="hold" nodeType="afterEffect">
                                  <p:stCondLst>
                                    <p:cond delay="0"/>
                                  </p:stCondLst>
                                  <p:childTnLst>
                                    <p:set>
                                      <p:cBhvr>
                                        <p:cTn id="21" dur="1" fill="hold">
                                          <p:stCondLst>
                                            <p:cond delay="0"/>
                                          </p:stCondLst>
                                        </p:cTn>
                                        <p:tgtEl>
                                          <p:spTgt spid="22">
                                            <p:txEl>
                                              <p:pRg st="2" end="2"/>
                                            </p:txEl>
                                          </p:spTgt>
                                        </p:tgtEl>
                                        <p:attrNameLst>
                                          <p:attrName>style.visibility</p:attrName>
                                        </p:attrNameLst>
                                      </p:cBhvr>
                                      <p:to>
                                        <p:strVal val="visible"/>
                                      </p:to>
                                    </p:set>
                                    <p:anim calcmode="lin" valueType="num">
                                      <p:cBhvr additive="base">
                                        <p:cTn id="22" dur="500"/>
                                        <p:tgtEl>
                                          <p:spTgt spid="22">
                                            <p:txEl>
                                              <p:pRg st="2" end="2"/>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2">
                                            <p:txEl>
                                              <p:pRg st="2" end="2"/>
                                            </p:txEl>
                                          </p:spTgt>
                                        </p:tgtEl>
                                      </p:cBhvr>
                                    </p:animEffect>
                                  </p:childTnLst>
                                </p:cTn>
                              </p:par>
                            </p:childTnLst>
                          </p:cTn>
                        </p:par>
                        <p:par>
                          <p:cTn id="24" fill="hold">
                            <p:stCondLst>
                              <p:cond delay="1500"/>
                            </p:stCondLst>
                            <p:childTnLst>
                              <p:par>
                                <p:cTn id="25" presetID="12" presetClass="entr" presetSubtype="4" fill="hold" nodeType="afterEffect">
                                  <p:stCondLst>
                                    <p:cond delay="0"/>
                                  </p:stCondLst>
                                  <p:childTnLst>
                                    <p:set>
                                      <p:cBhvr>
                                        <p:cTn id="26" dur="1" fill="hold">
                                          <p:stCondLst>
                                            <p:cond delay="0"/>
                                          </p:stCondLst>
                                        </p:cTn>
                                        <p:tgtEl>
                                          <p:spTgt spid="22">
                                            <p:txEl>
                                              <p:pRg st="3" end="3"/>
                                            </p:txEl>
                                          </p:spTgt>
                                        </p:tgtEl>
                                        <p:attrNameLst>
                                          <p:attrName>style.visibility</p:attrName>
                                        </p:attrNameLst>
                                      </p:cBhvr>
                                      <p:to>
                                        <p:strVal val="visible"/>
                                      </p:to>
                                    </p:set>
                                    <p:anim calcmode="lin" valueType="num">
                                      <p:cBhvr additive="base">
                                        <p:cTn id="27" dur="500"/>
                                        <p:tgtEl>
                                          <p:spTgt spid="22">
                                            <p:txEl>
                                              <p:pRg st="3" end="3"/>
                                            </p:txEl>
                                          </p:spTgt>
                                        </p:tgtEl>
                                        <p:attrNameLst>
                                          <p:attrName>ppt_y</p:attrName>
                                        </p:attrNameLst>
                                      </p:cBhvr>
                                      <p:tavLst>
                                        <p:tav tm="0">
                                          <p:val>
                                            <p:strVal val="#ppt_y+#ppt_h*1.125000"/>
                                          </p:val>
                                        </p:tav>
                                        <p:tav tm="100000">
                                          <p:val>
                                            <p:strVal val="#ppt_y"/>
                                          </p:val>
                                        </p:tav>
                                      </p:tavLst>
                                    </p:anim>
                                    <p:animEffect transition="in" filter="wipe(up)">
                                      <p:cBhvr>
                                        <p:cTn id="28"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108075" y="2371090"/>
            <a:ext cx="10546715" cy="1753235"/>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（一）坚持社会主义市场经济改革方向</a:t>
            </a:r>
            <a:endParaRPr lang="zh-CN" altLang="en-US" sz="3600" kern="0" spc="120" dirty="0">
              <a:solidFill>
                <a:schemeClr val="accent1"/>
              </a:solidFill>
              <a:latin typeface="微软雅黑" panose="020B0503020204020204" pitchFamily="34" charset="-122"/>
              <a:ea typeface="微软雅黑" panose="020B0503020204020204" pitchFamily="34" charset="-122"/>
              <a:cs typeface="+mn-ea"/>
              <a:sym typeface="+mn-lt"/>
            </a:endParaRPr>
          </a:p>
          <a:p>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完</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会</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义</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市</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场</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经</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济</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体</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制</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6009640"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坚持社会主义市场经济的改革方向</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2110740" y="1791970"/>
            <a:ext cx="7970520" cy="977265"/>
          </a:xfrm>
          <a:prstGeom prst="rect">
            <a:avLst/>
          </a:prstGeom>
        </p:spPr>
        <p:txBody>
          <a:bodyPr wrap="square">
            <a:spAutoFit/>
          </a:bodyPr>
          <a:p>
            <a:pPr algn="just" eaLnBrk="1" hangingPunct="1">
              <a:lnSpc>
                <a:spcPct val="120000"/>
              </a:lnSpc>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just" eaLnBrk="1" hangingPunct="1">
              <a:lnSpc>
                <a:spcPct val="120000"/>
              </a:lnSpc>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0483" name="Rectangle 3"/>
          <p:cNvSpPr>
            <a:spLocks noGrp="1"/>
          </p:cNvSpPr>
          <p:nvPr/>
        </p:nvSpPr>
        <p:spPr>
          <a:xfrm>
            <a:off x="857250" y="1546860"/>
            <a:ext cx="10347325" cy="4265295"/>
          </a:xfrm>
          <a:prstGeom prst="rect">
            <a:avLst/>
          </a:prstGeom>
          <a:noFill/>
          <a:ln w="9525">
            <a:noFill/>
          </a:ln>
        </p:spPr>
        <p:txBody>
          <a:bodyPr vert="horz" wrap="square" lIns="91440" tIns="45720" rIns="91440" bIns="45720" anchor="t" anchorCtr="0"/>
          <a:lstStyle>
            <a:lvl1pPr marL="354330" indent="-354330" algn="l" rtl="0" eaLnBrk="0" fontAlgn="base" hangingPunct="0">
              <a:spcBef>
                <a:spcPct val="20000"/>
              </a:spcBef>
              <a:spcAft>
                <a:spcPct val="0"/>
              </a:spcAft>
              <a:buSzPct val="80000"/>
              <a:buFont typeface="Arial" panose="020B0604020202020204" pitchFamily="34" charset="0"/>
              <a:buBlip>
                <a:blip r:embed="rId1"/>
              </a:buBlip>
              <a:defRPr sz="2800" b="1" kern="1200">
                <a:solidFill>
                  <a:srgbClr val="FF0000"/>
                </a:solidFill>
                <a:latin typeface="Arial" panose="020B0604020202020204" pitchFamily="34" charset="0"/>
                <a:ea typeface="黑体" panose="02010609060101010101" charset="-122"/>
                <a:cs typeface="+mn-cs"/>
              </a:defRPr>
            </a:lvl1pPr>
            <a:lvl2pPr marL="533400" indent="-762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2pPr>
            <a:lvl3pPr marL="1143000" indent="-228600" algn="l" rtl="0" eaLnBrk="0" fontAlgn="base" hangingPunct="0">
              <a:spcBef>
                <a:spcPct val="20000"/>
              </a:spcBef>
              <a:spcAft>
                <a:spcPct val="0"/>
              </a:spcAft>
              <a:buFont typeface="Arial" panose="020B0604020202020204" pitchFamily="34" charset="0"/>
              <a:defRPr sz="2800" b="1" kern="1200">
                <a:solidFill>
                  <a:srgbClr val="0000CC"/>
                </a:solidFill>
                <a:latin typeface="Arial" panose="020B0604020202020204" pitchFamily="34" charset="0"/>
                <a:ea typeface="黑体" panose="02010609060101010101" charset="-122"/>
                <a:cs typeface="+mn-cs"/>
              </a:defRPr>
            </a:lvl3pPr>
            <a:lvl4pPr marL="1600200" indent="-2286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4pPr>
            <a:lvl5pPr marL="2057400" indent="-228600" algn="l" rtl="0" eaLnBrk="0" fontAlgn="base" hangingPunct="0">
              <a:spcBef>
                <a:spcPct val="20000"/>
              </a:spcBef>
              <a:spcAft>
                <a:spcPct val="0"/>
              </a:spcAft>
              <a:buFont typeface="Arial" panose="020B0604020202020204" pitchFamily="34" charset="0"/>
              <a:defRPr sz="2000" b="1" kern="1200">
                <a:solidFill>
                  <a:schemeClr val="tx1"/>
                </a:solidFill>
                <a:latin typeface="Arial" panose="020B0604020202020204" pitchFamily="34" charset="0"/>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9pPr>
          </a:lstStyle>
          <a:p>
            <a:pPr indent="457200">
              <a:lnSpc>
                <a:spcPct val="120000"/>
              </a:lnSpc>
              <a:spcBef>
                <a:spcPts val="0"/>
              </a:spcBef>
              <a:buNone/>
            </a:pP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党的十八届三中全会指出，</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经济体制改革</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全面深化改革的重点</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核心问题</a:t>
            </a:r>
            <a:r>
              <a:rPr lang="zh-CN" altLang="en-US"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是</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处理好政府和市场的关系</a:t>
            </a:r>
            <a:r>
              <a:rPr lang="zh-CN" altLang="en-US"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使市场在资源配置中起决定性作用和更好发挥政府作用。</a:t>
            </a:r>
            <a:endPar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20000"/>
              </a:lnSpc>
              <a:spcBef>
                <a:spcPts val="0"/>
              </a:spcBef>
              <a:buNone/>
            </a:pP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在全会通过的</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中共中央关于全面深化改革若干重大问题的决定</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中，把市场在资源配置中的“基础性作用”改为“</a:t>
            </a:r>
            <a:r>
              <a:rPr lang="zh-CN" altLang="en-US"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决定性作用</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”，从“基础性作用</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到“</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决定性作用”，虽只有二个字之差，但是实质上反映了我们党对社会主义市场经济规律性认识的深化，是理论和实践上的重大推进。</a:t>
            </a:r>
            <a:endPar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0483">
                                            <p:txEl>
                                              <p:pRg st="0" end="0"/>
                                            </p:txEl>
                                          </p:spTgt>
                                        </p:tgtEl>
                                        <p:attrNameLst>
                                          <p:attrName>style.visibility</p:attrName>
                                        </p:attrNameLst>
                                      </p:cBhvr>
                                      <p:to>
                                        <p:strVal val="visible"/>
                                      </p:to>
                                    </p:set>
                                    <p:anim calcmode="lin" valueType="num">
                                      <p:cBhvr additive="base">
                                        <p:cTn id="17" dur="500"/>
                                        <p:tgtEl>
                                          <p:spTgt spid="20483">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048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0483">
                                            <p:txEl>
                                              <p:pRg st="1" end="1"/>
                                            </p:txEl>
                                          </p:spTgt>
                                        </p:tgtEl>
                                        <p:attrNameLst>
                                          <p:attrName>style.visibility</p:attrName>
                                        </p:attrNameLst>
                                      </p:cBhvr>
                                      <p:to>
                                        <p:strVal val="visible"/>
                                      </p:to>
                                    </p:set>
                                    <p:anim calcmode="lin" valueType="num">
                                      <p:cBhvr additive="base">
                                        <p:cTn id="23" dur="500"/>
                                        <p:tgtEl>
                                          <p:spTgt spid="20483">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204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6009640"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坚持社会主义市场经济的改革方向</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2531" name="Rectangle 3"/>
          <p:cNvSpPr>
            <a:spLocks noGrp="1"/>
          </p:cNvSpPr>
          <p:nvPr/>
        </p:nvSpPr>
        <p:spPr>
          <a:xfrm>
            <a:off x="1730375" y="1697355"/>
            <a:ext cx="8731250" cy="5160645"/>
          </a:xfrm>
          <a:prstGeom prst="rect">
            <a:avLst/>
          </a:prstGeom>
          <a:noFill/>
          <a:ln w="9525">
            <a:noFill/>
          </a:ln>
        </p:spPr>
        <p:txBody>
          <a:bodyPr vert="horz" wrap="square" lIns="91440" tIns="45720" rIns="91440" bIns="45720" anchor="t" anchorCtr="0"/>
          <a:lstStyle>
            <a:lvl1pPr marL="354330" indent="-354330" algn="l" rtl="0" eaLnBrk="0" fontAlgn="base" hangingPunct="0">
              <a:spcBef>
                <a:spcPct val="20000"/>
              </a:spcBef>
              <a:spcAft>
                <a:spcPct val="0"/>
              </a:spcAft>
              <a:buSzPct val="80000"/>
              <a:buFont typeface="Arial" panose="020B0604020202020204" pitchFamily="34" charset="0"/>
              <a:buBlip>
                <a:blip r:embed="rId1"/>
              </a:buBlip>
              <a:defRPr sz="2800" b="1" kern="1200">
                <a:solidFill>
                  <a:srgbClr val="FF0000"/>
                </a:solidFill>
                <a:latin typeface="Arial" panose="020B0604020202020204" pitchFamily="34" charset="0"/>
                <a:ea typeface="黑体" panose="02010609060101010101" charset="-122"/>
                <a:cs typeface="+mn-cs"/>
              </a:defRPr>
            </a:lvl1pPr>
            <a:lvl2pPr marL="533400" indent="-762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2pPr>
            <a:lvl3pPr marL="1143000" indent="-228600" algn="l" rtl="0" eaLnBrk="0" fontAlgn="base" hangingPunct="0">
              <a:spcBef>
                <a:spcPct val="20000"/>
              </a:spcBef>
              <a:spcAft>
                <a:spcPct val="0"/>
              </a:spcAft>
              <a:buFont typeface="Arial" panose="020B0604020202020204" pitchFamily="34" charset="0"/>
              <a:defRPr sz="2800" b="1" kern="1200">
                <a:solidFill>
                  <a:srgbClr val="0000CC"/>
                </a:solidFill>
                <a:latin typeface="Arial" panose="020B0604020202020204" pitchFamily="34" charset="0"/>
                <a:ea typeface="黑体" panose="02010609060101010101" charset="-122"/>
                <a:cs typeface="+mn-cs"/>
              </a:defRPr>
            </a:lvl3pPr>
            <a:lvl4pPr marL="1600200" indent="-2286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4pPr>
            <a:lvl5pPr marL="2057400" indent="-228600" algn="l" rtl="0" eaLnBrk="0" fontAlgn="base" hangingPunct="0">
              <a:spcBef>
                <a:spcPct val="20000"/>
              </a:spcBef>
              <a:spcAft>
                <a:spcPct val="0"/>
              </a:spcAft>
              <a:buFont typeface="Arial" panose="020B0604020202020204" pitchFamily="34" charset="0"/>
              <a:defRPr sz="2000" b="1" kern="1200">
                <a:solidFill>
                  <a:schemeClr val="tx1"/>
                </a:solidFill>
                <a:latin typeface="Arial" panose="020B0604020202020204" pitchFamily="34" charset="0"/>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9pPr>
          </a:lstStyle>
          <a:p>
            <a:pPr>
              <a:buNone/>
            </a:pPr>
            <a:r>
              <a:rPr lang="zh-CN" altLang="en-US" dirty="0"/>
              <a:t>         </a:t>
            </a:r>
            <a:r>
              <a:rPr lang="zh-CN" altLang="en-US" dirty="0">
                <a:solidFill>
                  <a:srgbClr val="C00000"/>
                </a:solidFill>
              </a:rPr>
              <a:t> </a:t>
            </a:r>
            <a:r>
              <a:rPr lang="zh-CN" altLang="en-US"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市场决定资源配置</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是市场经济发展的</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一般规律</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，市场经济</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本质</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上就是市场决定资源配置的经济。</a:t>
            </a:r>
            <a:endPar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buNone/>
            </a:pPr>
            <a:endPar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人类社会资源配置具有</a:t>
            </a:r>
            <a:r>
              <a:rPr lang="zh-CN" altLang="en-US"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两种基本方式</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2532" name="Group 4"/>
          <p:cNvGrpSpPr/>
          <p:nvPr/>
        </p:nvGrpSpPr>
        <p:grpSpPr>
          <a:xfrm>
            <a:off x="2742883" y="3823335"/>
            <a:ext cx="6705600" cy="1760538"/>
            <a:chOff x="839" y="2478"/>
            <a:chExt cx="4224" cy="1109"/>
          </a:xfrm>
        </p:grpSpPr>
        <p:sp>
          <p:nvSpPr>
            <p:cNvPr id="22534" name="AutoShape 5"/>
            <p:cNvSpPr/>
            <p:nvPr/>
          </p:nvSpPr>
          <p:spPr>
            <a:xfrm>
              <a:off x="839" y="2541"/>
              <a:ext cx="1440" cy="1046"/>
            </a:xfrm>
            <a:prstGeom prst="roundRect">
              <a:avLst>
                <a:gd name="adj" fmla="val 16667"/>
              </a:avLst>
            </a:prstGeom>
            <a:ln>
              <a:headEnd type="none" w="med" len="med"/>
              <a:tailEnd type="none" w="med" len="med"/>
            </a:ln>
          </p:spPr>
          <p:style>
            <a:lnRef idx="2">
              <a:schemeClr val="accent1"/>
            </a:lnRef>
            <a:fillRef idx="0">
              <a:srgbClr val="FFFFFF"/>
            </a:fillRef>
            <a:effectRef idx="0">
              <a:srgbClr val="FFFFFF"/>
            </a:effectRef>
            <a:fontRef idx="minor">
              <a:schemeClr val="dk1"/>
            </a:fontRef>
          </p:style>
          <p:txBody>
            <a:bodyPr wrap="none" anchor="ctr" anchorCtr="0"/>
            <a:p>
              <a:pPr eaLnBrk="0" hangingPunct="0"/>
              <a:endParaRPr lang="zh-CN" altLang="en-US" dirty="0">
                <a:latin typeface="Verdana" panose="020B0604030504040204" pitchFamily="34" charset="0"/>
                <a:ea typeface="宋体" panose="02010600030101010101" pitchFamily="2" charset="-122"/>
              </a:endParaRPr>
            </a:p>
          </p:txBody>
        </p:sp>
        <p:sp>
          <p:nvSpPr>
            <p:cNvPr id="22535" name="Text Box 6"/>
            <p:cNvSpPr txBox="1"/>
            <p:nvPr/>
          </p:nvSpPr>
          <p:spPr>
            <a:xfrm>
              <a:off x="899" y="2788"/>
              <a:ext cx="1284" cy="329"/>
            </a:xfrm>
            <a:prstGeom prst="rect">
              <a:avLst/>
            </a:prstGeom>
            <a:noFill/>
            <a:ln w="9525">
              <a:noFill/>
            </a:ln>
          </p:spPr>
          <p:txBody>
            <a:bodyPr>
              <a:spAutoFit/>
            </a:bodyPr>
            <a:p>
              <a:pPr algn="l" eaLnBrk="0" hangingPunct="0"/>
              <a:r>
                <a:rPr lang="zh-CN" altLang="en-US" sz="2800" dirty="0">
                  <a:solidFill>
                    <a:srgbClr val="C00000"/>
                  </a:solidFill>
                  <a:latin typeface="微软雅黑" panose="020B0503020204020204" pitchFamily="34" charset="-122"/>
                  <a:ea typeface="微软雅黑" panose="020B0503020204020204" pitchFamily="34" charset="-122"/>
                </a:rPr>
                <a:t>计划经济</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28007" name="Freeform 7"/>
            <p:cNvSpPr/>
            <p:nvPr/>
          </p:nvSpPr>
          <p:spPr bwMode="gray">
            <a:xfrm>
              <a:off x="2149" y="2480"/>
              <a:ext cx="569" cy="782"/>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solidFill>
                <a:srgbClr val="9999FF"/>
              </a:solidFill>
              <a:prstDash val="solid"/>
              <a:round/>
            </a:ln>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华文琥珀" panose="02010800040101010101" pitchFamily="2" charset="-122"/>
                <a:cs typeface="+mn-cs"/>
              </a:endParaRPr>
            </a:p>
          </p:txBody>
        </p:sp>
        <p:sp>
          <p:nvSpPr>
            <p:cNvPr id="22537" name="AutoShape 8"/>
            <p:cNvSpPr>
              <a:spLocks noChangeAspect="1" noTextEdit="1"/>
            </p:cNvSpPr>
            <p:nvPr/>
          </p:nvSpPr>
          <p:spPr>
            <a:xfrm flipH="1">
              <a:off x="3186" y="2478"/>
              <a:ext cx="573" cy="784"/>
            </a:xfrm>
            <a:prstGeom prst="rect">
              <a:avLst/>
            </a:prstGeom>
            <a:noFill/>
            <a:ln w="9525">
              <a:noFill/>
            </a:ln>
          </p:spPr>
          <p:txBody>
            <a:bodyPr/>
            <a:p>
              <a:endParaRPr lang="zh-CN" altLang="en-US"/>
            </a:p>
          </p:txBody>
        </p:sp>
        <p:sp>
          <p:nvSpPr>
            <p:cNvPr id="22538" name="AutoShape 9"/>
            <p:cNvSpPr/>
            <p:nvPr/>
          </p:nvSpPr>
          <p:spPr>
            <a:xfrm>
              <a:off x="3623" y="2541"/>
              <a:ext cx="1440" cy="1046"/>
            </a:xfrm>
            <a:prstGeom prst="roundRect">
              <a:avLst>
                <a:gd name="adj" fmla="val 16667"/>
              </a:avLst>
            </a:prstGeom>
            <a:ln>
              <a:headEnd type="none" w="med" len="med"/>
              <a:tailEnd type="none" w="med" len="med"/>
            </a:ln>
          </p:spPr>
          <p:style>
            <a:lnRef idx="2">
              <a:schemeClr val="accent1"/>
            </a:lnRef>
            <a:fillRef idx="0">
              <a:srgbClr val="FFFFFF"/>
            </a:fillRef>
            <a:effectRef idx="0">
              <a:srgbClr val="FFFFFF"/>
            </a:effectRef>
            <a:fontRef idx="minor">
              <a:schemeClr val="dk1"/>
            </a:fontRef>
          </p:style>
          <p:txBody>
            <a:bodyPr wrap="none" anchor="ctr" anchorCtr="0"/>
            <a:p>
              <a:pPr eaLnBrk="0" hangingPunct="0"/>
              <a:endParaRPr lang="zh-CN" altLang="en-US" dirty="0">
                <a:latin typeface="Verdana" panose="020B0604030504040204" pitchFamily="34" charset="0"/>
                <a:ea typeface="宋体" panose="02010600030101010101" pitchFamily="2" charset="-122"/>
              </a:endParaRPr>
            </a:p>
          </p:txBody>
        </p:sp>
        <p:sp>
          <p:nvSpPr>
            <p:cNvPr id="22539" name="Text Box 10"/>
            <p:cNvSpPr txBox="1"/>
            <p:nvPr/>
          </p:nvSpPr>
          <p:spPr>
            <a:xfrm>
              <a:off x="3779" y="2806"/>
              <a:ext cx="1284" cy="329"/>
            </a:xfrm>
            <a:prstGeom prst="rect">
              <a:avLst/>
            </a:prstGeom>
            <a:noFill/>
            <a:ln w="9525">
              <a:noFill/>
            </a:ln>
          </p:spPr>
          <p:txBody>
            <a:bodyPr>
              <a:spAutoFit/>
            </a:bodyPr>
            <a:p>
              <a:pPr algn="l" eaLnBrk="0" hangingPunct="0"/>
              <a:r>
                <a:rPr lang="zh-CN" altLang="en-US" sz="2800" dirty="0">
                  <a:solidFill>
                    <a:srgbClr val="C00000"/>
                  </a:solidFill>
                  <a:latin typeface="微软雅黑" panose="020B0503020204020204" pitchFamily="34" charset="-122"/>
                  <a:ea typeface="微软雅黑" panose="020B0503020204020204" pitchFamily="34" charset="-122"/>
                </a:rPr>
                <a:t>市场经济</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28011" name="Freeform 11"/>
            <p:cNvSpPr/>
            <p:nvPr/>
          </p:nvSpPr>
          <p:spPr bwMode="gray">
            <a:xfrm flipH="1">
              <a:off x="3190" y="2480"/>
              <a:ext cx="569" cy="782"/>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华文琥珀" panose="0201080004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2531">
                                            <p:txEl>
                                              <p:pRg st="0" end="0"/>
                                            </p:txEl>
                                          </p:spTgt>
                                        </p:tgtEl>
                                        <p:attrNameLst>
                                          <p:attrName>style.visibility</p:attrName>
                                        </p:attrNameLst>
                                      </p:cBhvr>
                                      <p:to>
                                        <p:strVal val="visible"/>
                                      </p:to>
                                    </p:set>
                                    <p:anim calcmode="lin" valueType="num">
                                      <p:cBhvr additive="base">
                                        <p:cTn id="13" dur="500"/>
                                        <p:tgtEl>
                                          <p:spTgt spid="22531">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253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2531">
                                            <p:txEl>
                                              <p:pRg st="2" end="2"/>
                                            </p:txEl>
                                          </p:spTgt>
                                        </p:tgtEl>
                                        <p:attrNameLst>
                                          <p:attrName>style.visibility</p:attrName>
                                        </p:attrNameLst>
                                      </p:cBhvr>
                                      <p:to>
                                        <p:strVal val="visible"/>
                                      </p:to>
                                    </p:set>
                                    <p:anim calcmode="lin" valueType="num">
                                      <p:cBhvr additive="base">
                                        <p:cTn id="19" dur="500"/>
                                        <p:tgtEl>
                                          <p:spTgt spid="22531">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253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2532"/>
                                        </p:tgtEl>
                                        <p:attrNameLst>
                                          <p:attrName>style.visibility</p:attrName>
                                        </p:attrNameLst>
                                      </p:cBhvr>
                                      <p:to>
                                        <p:strVal val="visible"/>
                                      </p:to>
                                    </p:set>
                                    <p:anim calcmode="lin" valueType="num">
                                      <p:cBhvr additive="base">
                                        <p:cTn id="25" dur="500"/>
                                        <p:tgtEl>
                                          <p:spTgt spid="22532"/>
                                        </p:tgtEl>
                                        <p:attrNameLst>
                                          <p:attrName>ppt_y</p:attrName>
                                        </p:attrNameLst>
                                      </p:cBhvr>
                                      <p:tavLst>
                                        <p:tav tm="0">
                                          <p:val>
                                            <p:strVal val="#ppt_y+#ppt_h*1.125000"/>
                                          </p:val>
                                        </p:tav>
                                        <p:tav tm="100000">
                                          <p:val>
                                            <p:strVal val="#ppt_y"/>
                                          </p:val>
                                        </p:tav>
                                      </p:tavLst>
                                    </p:anim>
                                    <p:animEffect transition="in" filter="wipe(up)">
                                      <p:cBhvr>
                                        <p:cTn id="26"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6009640"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坚持社会主义市场经济的改革方向</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2110740" y="1791970"/>
            <a:ext cx="7970520" cy="977265"/>
          </a:xfrm>
          <a:prstGeom prst="rect">
            <a:avLst/>
          </a:prstGeom>
        </p:spPr>
        <p:txBody>
          <a:bodyPr wrap="square">
            <a:spAutoFit/>
          </a:bodyPr>
          <a:p>
            <a:pPr algn="just" eaLnBrk="1" hangingPunct="1">
              <a:lnSpc>
                <a:spcPct val="120000"/>
              </a:lnSpc>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just" eaLnBrk="1" hangingPunct="1">
              <a:lnSpc>
                <a:spcPct val="120000"/>
              </a:lnSpc>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3556" name="Text Box 5"/>
          <p:cNvSpPr txBox="1"/>
          <p:nvPr/>
        </p:nvSpPr>
        <p:spPr>
          <a:xfrm>
            <a:off x="4263390" y="1182370"/>
            <a:ext cx="4696460" cy="521970"/>
          </a:xfrm>
          <a:prstGeom prst="rect">
            <a:avLst/>
          </a:prstGeom>
          <a:noFill/>
          <a:ln w="9525">
            <a:noFill/>
          </a:ln>
        </p:spPr>
        <p:txBody>
          <a:bodyPr wrap="square">
            <a:spAutoFit/>
          </a:bodyPr>
          <a:p>
            <a:r>
              <a:rPr lang="zh-CN" altLang="en-US" sz="2800" dirty="0">
                <a:solidFill>
                  <a:srgbClr val="C00000"/>
                </a:solidFill>
                <a:latin typeface="微软雅黑" panose="020B0503020204020204" pitchFamily="34" charset="-122"/>
                <a:ea typeface="微软雅黑" panose="020B0503020204020204" pitchFamily="34" charset="-122"/>
              </a:rPr>
              <a:t>市场经济的一般特征</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23554" name="Rectangle 3"/>
          <p:cNvSpPr>
            <a:spLocks noGrp="1"/>
          </p:cNvSpPr>
          <p:nvPr/>
        </p:nvSpPr>
        <p:spPr>
          <a:xfrm>
            <a:off x="4048760" y="1956435"/>
            <a:ext cx="5949315" cy="4525645"/>
          </a:xfrm>
          <a:prstGeom prst="rect">
            <a:avLst/>
          </a:prstGeom>
          <a:noFill/>
          <a:ln w="9525">
            <a:noFill/>
          </a:ln>
        </p:spPr>
        <p:txBody>
          <a:bodyPr vert="horz" wrap="square" lIns="91440" tIns="45720" rIns="91440" bIns="45720" anchor="t" anchorCtr="0"/>
          <a:lstStyle>
            <a:lvl1pPr marL="354330" indent="-354330" algn="l" rtl="0" eaLnBrk="0" fontAlgn="base" hangingPunct="0">
              <a:spcBef>
                <a:spcPct val="20000"/>
              </a:spcBef>
              <a:spcAft>
                <a:spcPct val="0"/>
              </a:spcAft>
              <a:buSzPct val="80000"/>
              <a:buFont typeface="Arial" panose="020B0604020202020204" pitchFamily="34" charset="0"/>
              <a:buBlip>
                <a:blip r:embed="rId1"/>
              </a:buBlip>
              <a:defRPr sz="2800" b="1" kern="1200">
                <a:solidFill>
                  <a:srgbClr val="FF0000"/>
                </a:solidFill>
                <a:latin typeface="Arial" panose="020B0604020202020204" pitchFamily="34" charset="0"/>
                <a:ea typeface="黑体" panose="02010609060101010101" charset="-122"/>
                <a:cs typeface="+mn-cs"/>
              </a:defRPr>
            </a:lvl1pPr>
            <a:lvl2pPr marL="533400" indent="-762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2pPr>
            <a:lvl3pPr marL="1143000" indent="-228600" algn="l" rtl="0" eaLnBrk="0" fontAlgn="base" hangingPunct="0">
              <a:spcBef>
                <a:spcPct val="20000"/>
              </a:spcBef>
              <a:spcAft>
                <a:spcPct val="0"/>
              </a:spcAft>
              <a:buFont typeface="Arial" panose="020B0604020202020204" pitchFamily="34" charset="0"/>
              <a:defRPr sz="2800" b="1" kern="1200">
                <a:solidFill>
                  <a:srgbClr val="0000CC"/>
                </a:solidFill>
                <a:latin typeface="Arial" panose="020B0604020202020204" pitchFamily="34" charset="0"/>
                <a:ea typeface="黑体" panose="02010609060101010101" charset="-122"/>
                <a:cs typeface="+mn-cs"/>
              </a:defRPr>
            </a:lvl3pPr>
            <a:lvl4pPr marL="1600200" indent="-2286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4pPr>
            <a:lvl5pPr marL="2057400" indent="-228600" algn="l" rtl="0" eaLnBrk="0" fontAlgn="base" hangingPunct="0">
              <a:spcBef>
                <a:spcPct val="20000"/>
              </a:spcBef>
              <a:spcAft>
                <a:spcPct val="0"/>
              </a:spcAft>
              <a:buFont typeface="Arial" panose="020B0604020202020204" pitchFamily="34" charset="0"/>
              <a:defRPr sz="2000" b="1" kern="1200">
                <a:solidFill>
                  <a:schemeClr val="tx1"/>
                </a:solidFill>
                <a:latin typeface="Arial" panose="020B0604020202020204" pitchFamily="34" charset="0"/>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9pPr>
          </a:lstStyle>
          <a:p>
            <a:pPr marL="457200" indent="-457200">
              <a:lnSpc>
                <a:spcPct val="130000"/>
              </a:lnSpc>
              <a:spcBef>
                <a:spcPts val="20"/>
              </a:spcBef>
              <a:spcAft>
                <a:spcPts val="0"/>
              </a:spcAft>
              <a:buFont typeface="Wingdings" panose="05000000000000000000" charset="0"/>
              <a:buChar char="Ø"/>
            </a:pPr>
            <a:r>
              <a:rPr lang="zh-CN" altLang="en-US" b="0" dirty="0">
                <a:solidFill>
                  <a:schemeClr val="tx1"/>
                </a:solidFill>
                <a:latin typeface="微软雅黑" panose="020B0503020204020204" pitchFamily="34" charset="-122"/>
                <a:ea typeface="微软雅黑" panose="020B0503020204020204" pitchFamily="34" charset="-122"/>
              </a:rPr>
              <a:t>经济关系市场化</a:t>
            </a:r>
            <a:endParaRPr lang="zh-CN" altLang="en-US" b="0" dirty="0">
              <a:solidFill>
                <a:schemeClr val="tx1"/>
              </a:solidFill>
              <a:latin typeface="微软雅黑" panose="020B0503020204020204" pitchFamily="34" charset="-122"/>
              <a:ea typeface="微软雅黑" panose="020B0503020204020204" pitchFamily="34" charset="-122"/>
            </a:endParaRPr>
          </a:p>
          <a:p>
            <a:pPr marL="457200" indent="-457200">
              <a:lnSpc>
                <a:spcPct val="130000"/>
              </a:lnSpc>
              <a:spcBef>
                <a:spcPts val="20"/>
              </a:spcBef>
              <a:spcAft>
                <a:spcPts val="0"/>
              </a:spcAft>
              <a:buFont typeface="Wingdings" panose="05000000000000000000" charset="0"/>
              <a:buChar char="Ø"/>
            </a:pPr>
            <a:r>
              <a:rPr lang="zh-CN" altLang="en-US" b="0" dirty="0">
                <a:solidFill>
                  <a:schemeClr val="tx1"/>
                </a:solidFill>
                <a:latin typeface="微软雅黑" panose="020B0503020204020204" pitchFamily="34" charset="-122"/>
                <a:ea typeface="微软雅黑" panose="020B0503020204020204" pitchFamily="34" charset="-122"/>
              </a:rPr>
              <a:t>企业行为自主化</a:t>
            </a:r>
            <a:endParaRPr lang="zh-CN" altLang="en-US" b="0" dirty="0">
              <a:solidFill>
                <a:schemeClr val="tx1"/>
              </a:solidFill>
              <a:latin typeface="微软雅黑" panose="020B0503020204020204" pitchFamily="34" charset="-122"/>
              <a:ea typeface="微软雅黑" panose="020B0503020204020204" pitchFamily="34" charset="-122"/>
            </a:endParaRPr>
          </a:p>
          <a:p>
            <a:pPr marL="457200" indent="-457200">
              <a:lnSpc>
                <a:spcPct val="130000"/>
              </a:lnSpc>
              <a:spcBef>
                <a:spcPts val="20"/>
              </a:spcBef>
              <a:spcAft>
                <a:spcPts val="0"/>
              </a:spcAft>
              <a:buFont typeface="Wingdings" panose="05000000000000000000" charset="0"/>
              <a:buChar char="Ø"/>
            </a:pPr>
            <a:r>
              <a:rPr lang="zh-CN" altLang="en-US" b="0" dirty="0">
                <a:solidFill>
                  <a:schemeClr val="tx1"/>
                </a:solidFill>
                <a:latin typeface="微软雅黑" panose="020B0503020204020204" pitchFamily="34" charset="-122"/>
                <a:ea typeface="微软雅黑" panose="020B0503020204020204" pitchFamily="34" charset="-122"/>
              </a:rPr>
              <a:t>宏观调控间接化</a:t>
            </a:r>
            <a:endParaRPr lang="zh-CN" altLang="en-US" b="0" dirty="0">
              <a:solidFill>
                <a:schemeClr val="tx1"/>
              </a:solidFill>
              <a:latin typeface="微软雅黑" panose="020B0503020204020204" pitchFamily="34" charset="-122"/>
              <a:ea typeface="微软雅黑" panose="020B0503020204020204" pitchFamily="34" charset="-122"/>
            </a:endParaRPr>
          </a:p>
          <a:p>
            <a:pPr marL="457200" indent="-457200">
              <a:lnSpc>
                <a:spcPct val="130000"/>
              </a:lnSpc>
              <a:spcBef>
                <a:spcPts val="20"/>
              </a:spcBef>
              <a:spcAft>
                <a:spcPts val="0"/>
              </a:spcAft>
              <a:buFont typeface="Wingdings" panose="05000000000000000000" charset="0"/>
              <a:buChar char="Ø"/>
            </a:pPr>
            <a:r>
              <a:rPr lang="zh-CN" altLang="en-US" b="0" dirty="0">
                <a:solidFill>
                  <a:schemeClr val="tx1"/>
                </a:solidFill>
                <a:latin typeface="微软雅黑" panose="020B0503020204020204" pitchFamily="34" charset="-122"/>
                <a:ea typeface="微软雅黑" panose="020B0503020204020204" pitchFamily="34" charset="-122"/>
              </a:rPr>
              <a:t>经济管理法制化</a:t>
            </a:r>
            <a:endParaRPr lang="zh-CN" altLang="en-US" b="0" dirty="0">
              <a:solidFill>
                <a:schemeClr val="tx1"/>
              </a:solidFill>
              <a:latin typeface="微软雅黑" panose="020B0503020204020204" pitchFamily="34" charset="-122"/>
              <a:ea typeface="微软雅黑" panose="020B0503020204020204" pitchFamily="34" charset="-122"/>
            </a:endParaRPr>
          </a:p>
          <a:p>
            <a:pPr marL="457200" indent="-457200">
              <a:lnSpc>
                <a:spcPct val="130000"/>
              </a:lnSpc>
              <a:spcBef>
                <a:spcPts val="20"/>
              </a:spcBef>
              <a:spcAft>
                <a:spcPts val="0"/>
              </a:spcAft>
              <a:buFont typeface="Wingdings" panose="05000000000000000000" charset="0"/>
              <a:buChar char="Ø"/>
            </a:pPr>
            <a:r>
              <a:rPr lang="zh-CN" altLang="en-US" b="0" dirty="0">
                <a:solidFill>
                  <a:schemeClr val="tx1"/>
                </a:solidFill>
                <a:latin typeface="微软雅黑" panose="020B0503020204020204" pitchFamily="34" charset="-122"/>
                <a:ea typeface="微软雅黑" panose="020B0503020204020204" pitchFamily="34" charset="-122"/>
              </a:rPr>
              <a:t>保障制度社会化</a:t>
            </a:r>
            <a:endParaRPr lang="zh-CN" altLang="en-US" b="0" dirty="0">
              <a:solidFill>
                <a:schemeClr val="tx1"/>
              </a:solidFill>
              <a:latin typeface="微软雅黑" panose="020B0503020204020204" pitchFamily="34" charset="-122"/>
              <a:ea typeface="微软雅黑" panose="020B0503020204020204" pitchFamily="34" charset="-122"/>
            </a:endParaRPr>
          </a:p>
          <a:p>
            <a:pPr marL="457200" indent="-457200">
              <a:lnSpc>
                <a:spcPct val="130000"/>
              </a:lnSpc>
              <a:spcBef>
                <a:spcPts val="20"/>
              </a:spcBef>
              <a:spcAft>
                <a:spcPts val="0"/>
              </a:spcAft>
              <a:buFont typeface="Wingdings" panose="05000000000000000000" charset="0"/>
              <a:buChar char="Ø"/>
            </a:pPr>
            <a:r>
              <a:rPr lang="zh-CN" altLang="en-US" b="0" dirty="0">
                <a:solidFill>
                  <a:schemeClr val="tx1"/>
                </a:solidFill>
                <a:latin typeface="微软雅黑" panose="020B0503020204020204" pitchFamily="34" charset="-122"/>
                <a:ea typeface="微软雅黑" panose="020B0503020204020204" pitchFamily="34" charset="-122"/>
              </a:rPr>
              <a:t>市场发展开放化</a:t>
            </a:r>
            <a:endParaRPr lang="zh-CN" altLang="en-US" b="0" dirty="0">
              <a:solidFill>
                <a:schemeClr val="tx1"/>
              </a:solidFill>
              <a:latin typeface="微软雅黑" panose="020B0503020204020204" pitchFamily="34" charset="-122"/>
              <a:ea typeface="微软雅黑" panose="020B0503020204020204" pitchFamily="34" charset="-122"/>
            </a:endParaRPr>
          </a:p>
          <a:p>
            <a:pPr marL="457200" indent="-457200">
              <a:lnSpc>
                <a:spcPct val="130000"/>
              </a:lnSpc>
              <a:spcBef>
                <a:spcPts val="20"/>
              </a:spcBef>
              <a:spcAft>
                <a:spcPts val="0"/>
              </a:spcAft>
              <a:buFont typeface="Wingdings" panose="05000000000000000000" charset="0"/>
              <a:buChar char="Ø"/>
            </a:pPr>
            <a:r>
              <a:rPr lang="zh-CN" altLang="en-US" b="0" dirty="0">
                <a:solidFill>
                  <a:schemeClr val="tx1"/>
                </a:solidFill>
                <a:latin typeface="微软雅黑" panose="020B0503020204020204" pitchFamily="34" charset="-122"/>
                <a:ea typeface="微软雅黑" panose="020B0503020204020204" pitchFamily="34" charset="-122"/>
              </a:rPr>
              <a:t>市场竞争公平化</a:t>
            </a:r>
            <a:endParaRPr lang="zh-CN" altLang="en-US" b="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23556"/>
                                        </p:tgtEl>
                                        <p:attrNameLst>
                                          <p:attrName>style.visibility</p:attrName>
                                        </p:attrNameLst>
                                      </p:cBhvr>
                                      <p:to>
                                        <p:strVal val="visible"/>
                                      </p:to>
                                    </p:set>
                                    <p:animEffect transition="in" filter="fade">
                                      <p:cBhvr>
                                        <p:cTn id="13" dur="1000"/>
                                        <p:tgtEl>
                                          <p:spTgt spid="23556"/>
                                        </p:tgtEl>
                                      </p:cBhvr>
                                    </p:animEffect>
                                    <p:anim calcmode="lin" valueType="num">
                                      <p:cBhvr>
                                        <p:cTn id="14" dur="1000" fill="hold"/>
                                        <p:tgtEl>
                                          <p:spTgt spid="23556"/>
                                        </p:tgtEl>
                                        <p:attrNameLst>
                                          <p:attrName>ppt_x</p:attrName>
                                        </p:attrNameLst>
                                      </p:cBhvr>
                                      <p:tavLst>
                                        <p:tav tm="0">
                                          <p:val>
                                            <p:strVal val="#ppt_x"/>
                                          </p:val>
                                        </p:tav>
                                        <p:tav tm="100000">
                                          <p:val>
                                            <p:strVal val="#ppt_x"/>
                                          </p:val>
                                        </p:tav>
                                      </p:tavLst>
                                    </p:anim>
                                    <p:anim calcmode="lin" valueType="num">
                                      <p:cBhvr>
                                        <p:cTn id="15" dur="1000" fill="hold"/>
                                        <p:tgtEl>
                                          <p:spTgt spid="2355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23554">
                                            <p:txEl>
                                              <p:pRg st="0" end="0"/>
                                            </p:txEl>
                                          </p:spTgt>
                                        </p:tgtEl>
                                        <p:attrNameLst>
                                          <p:attrName>style.visibility</p:attrName>
                                        </p:attrNameLst>
                                      </p:cBhvr>
                                      <p:to>
                                        <p:strVal val="visible"/>
                                      </p:to>
                                    </p:set>
                                    <p:anim calcmode="lin" valueType="num">
                                      <p:cBhvr additive="base">
                                        <p:cTn id="20" dur="500"/>
                                        <p:tgtEl>
                                          <p:spTgt spid="23554">
                                            <p:txEl>
                                              <p:pRg st="0" end="0"/>
                                            </p:txEl>
                                          </p:spTgt>
                                        </p:tgtEl>
                                        <p:attrNameLst>
                                          <p:attrName>ppt_y</p:attrName>
                                        </p:attrNameLst>
                                      </p:cBhvr>
                                      <p:tavLst>
                                        <p:tav tm="0">
                                          <p:val>
                                            <p:strVal val="#ppt_y+#ppt_h*1.125000"/>
                                          </p:val>
                                        </p:tav>
                                        <p:tav tm="100000">
                                          <p:val>
                                            <p:strVal val="#ppt_y"/>
                                          </p:val>
                                        </p:tav>
                                      </p:tavLst>
                                    </p:anim>
                                    <p:animEffect transition="in" filter="wipe(up)">
                                      <p:cBhvr>
                                        <p:cTn id="21" dur="500"/>
                                        <p:tgtEl>
                                          <p:spTgt spid="2355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23554">
                                            <p:txEl>
                                              <p:pRg st="1" end="1"/>
                                            </p:txEl>
                                          </p:spTgt>
                                        </p:tgtEl>
                                        <p:attrNameLst>
                                          <p:attrName>style.visibility</p:attrName>
                                        </p:attrNameLst>
                                      </p:cBhvr>
                                      <p:to>
                                        <p:strVal val="visible"/>
                                      </p:to>
                                    </p:set>
                                    <p:anim calcmode="lin" valueType="num">
                                      <p:cBhvr additive="base">
                                        <p:cTn id="26" dur="500"/>
                                        <p:tgtEl>
                                          <p:spTgt spid="23554">
                                            <p:txEl>
                                              <p:pRg st="1" end="1"/>
                                            </p:txEl>
                                          </p:spTgt>
                                        </p:tgtEl>
                                        <p:attrNameLst>
                                          <p:attrName>ppt_y</p:attrName>
                                        </p:attrNameLst>
                                      </p:cBhvr>
                                      <p:tavLst>
                                        <p:tav tm="0">
                                          <p:val>
                                            <p:strVal val="#ppt_y+#ppt_h*1.125000"/>
                                          </p:val>
                                        </p:tav>
                                        <p:tav tm="100000">
                                          <p:val>
                                            <p:strVal val="#ppt_y"/>
                                          </p:val>
                                        </p:tav>
                                      </p:tavLst>
                                    </p:anim>
                                    <p:animEffect transition="in" filter="wipe(up)">
                                      <p:cBhvr>
                                        <p:cTn id="27" dur="500"/>
                                        <p:tgtEl>
                                          <p:spTgt spid="2355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3554">
                                            <p:txEl>
                                              <p:pRg st="2" end="2"/>
                                            </p:txEl>
                                          </p:spTgt>
                                        </p:tgtEl>
                                        <p:attrNameLst>
                                          <p:attrName>style.visibility</p:attrName>
                                        </p:attrNameLst>
                                      </p:cBhvr>
                                      <p:to>
                                        <p:strVal val="visible"/>
                                      </p:to>
                                    </p:set>
                                    <p:anim calcmode="lin" valueType="num">
                                      <p:cBhvr additive="base">
                                        <p:cTn id="32" dur="500"/>
                                        <p:tgtEl>
                                          <p:spTgt spid="23554">
                                            <p:txEl>
                                              <p:pRg st="2" end="2"/>
                                            </p:txEl>
                                          </p:spTgt>
                                        </p:tgtEl>
                                        <p:attrNameLst>
                                          <p:attrName>ppt_y</p:attrName>
                                        </p:attrNameLst>
                                      </p:cBhvr>
                                      <p:tavLst>
                                        <p:tav tm="0">
                                          <p:val>
                                            <p:strVal val="#ppt_y+#ppt_h*1.125000"/>
                                          </p:val>
                                        </p:tav>
                                        <p:tav tm="100000">
                                          <p:val>
                                            <p:strVal val="#ppt_y"/>
                                          </p:val>
                                        </p:tav>
                                      </p:tavLst>
                                    </p:anim>
                                    <p:animEffect transition="in" filter="wipe(up)">
                                      <p:cBhvr>
                                        <p:cTn id="33" dur="500"/>
                                        <p:tgtEl>
                                          <p:spTgt spid="2355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23554">
                                            <p:txEl>
                                              <p:pRg st="3" end="3"/>
                                            </p:txEl>
                                          </p:spTgt>
                                        </p:tgtEl>
                                        <p:attrNameLst>
                                          <p:attrName>style.visibility</p:attrName>
                                        </p:attrNameLst>
                                      </p:cBhvr>
                                      <p:to>
                                        <p:strVal val="visible"/>
                                      </p:to>
                                    </p:set>
                                    <p:anim calcmode="lin" valueType="num">
                                      <p:cBhvr additive="base">
                                        <p:cTn id="38" dur="500"/>
                                        <p:tgtEl>
                                          <p:spTgt spid="23554">
                                            <p:txEl>
                                              <p:pRg st="3" end="3"/>
                                            </p:txEl>
                                          </p:spTgt>
                                        </p:tgtEl>
                                        <p:attrNameLst>
                                          <p:attrName>ppt_y</p:attrName>
                                        </p:attrNameLst>
                                      </p:cBhvr>
                                      <p:tavLst>
                                        <p:tav tm="0">
                                          <p:val>
                                            <p:strVal val="#ppt_y+#ppt_h*1.125000"/>
                                          </p:val>
                                        </p:tav>
                                        <p:tav tm="100000">
                                          <p:val>
                                            <p:strVal val="#ppt_y"/>
                                          </p:val>
                                        </p:tav>
                                      </p:tavLst>
                                    </p:anim>
                                    <p:animEffect transition="in" filter="wipe(up)">
                                      <p:cBhvr>
                                        <p:cTn id="39" dur="500"/>
                                        <p:tgtEl>
                                          <p:spTgt spid="2355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23554">
                                            <p:txEl>
                                              <p:pRg st="4" end="4"/>
                                            </p:txEl>
                                          </p:spTgt>
                                        </p:tgtEl>
                                        <p:attrNameLst>
                                          <p:attrName>style.visibility</p:attrName>
                                        </p:attrNameLst>
                                      </p:cBhvr>
                                      <p:to>
                                        <p:strVal val="visible"/>
                                      </p:to>
                                    </p:set>
                                    <p:anim calcmode="lin" valueType="num">
                                      <p:cBhvr additive="base">
                                        <p:cTn id="44" dur="500"/>
                                        <p:tgtEl>
                                          <p:spTgt spid="23554">
                                            <p:txEl>
                                              <p:pRg st="4" end="4"/>
                                            </p:txEl>
                                          </p:spTgt>
                                        </p:tgtEl>
                                        <p:attrNameLst>
                                          <p:attrName>ppt_y</p:attrName>
                                        </p:attrNameLst>
                                      </p:cBhvr>
                                      <p:tavLst>
                                        <p:tav tm="0">
                                          <p:val>
                                            <p:strVal val="#ppt_y+#ppt_h*1.125000"/>
                                          </p:val>
                                        </p:tav>
                                        <p:tav tm="100000">
                                          <p:val>
                                            <p:strVal val="#ppt_y"/>
                                          </p:val>
                                        </p:tav>
                                      </p:tavLst>
                                    </p:anim>
                                    <p:animEffect transition="in" filter="wipe(up)">
                                      <p:cBhvr>
                                        <p:cTn id="45" dur="500"/>
                                        <p:tgtEl>
                                          <p:spTgt spid="23554">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23554">
                                            <p:txEl>
                                              <p:pRg st="5" end="5"/>
                                            </p:txEl>
                                          </p:spTgt>
                                        </p:tgtEl>
                                        <p:attrNameLst>
                                          <p:attrName>style.visibility</p:attrName>
                                        </p:attrNameLst>
                                      </p:cBhvr>
                                      <p:to>
                                        <p:strVal val="visible"/>
                                      </p:to>
                                    </p:set>
                                    <p:anim calcmode="lin" valueType="num">
                                      <p:cBhvr additive="base">
                                        <p:cTn id="50" dur="500"/>
                                        <p:tgtEl>
                                          <p:spTgt spid="23554">
                                            <p:txEl>
                                              <p:pRg st="5" end="5"/>
                                            </p:txEl>
                                          </p:spTgt>
                                        </p:tgtEl>
                                        <p:attrNameLst>
                                          <p:attrName>ppt_y</p:attrName>
                                        </p:attrNameLst>
                                      </p:cBhvr>
                                      <p:tavLst>
                                        <p:tav tm="0">
                                          <p:val>
                                            <p:strVal val="#ppt_y+#ppt_h*1.125000"/>
                                          </p:val>
                                        </p:tav>
                                        <p:tav tm="100000">
                                          <p:val>
                                            <p:strVal val="#ppt_y"/>
                                          </p:val>
                                        </p:tav>
                                      </p:tavLst>
                                    </p:anim>
                                    <p:animEffect transition="in" filter="wipe(up)">
                                      <p:cBhvr>
                                        <p:cTn id="51" dur="500"/>
                                        <p:tgtEl>
                                          <p:spTgt spid="2355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23554">
                                            <p:txEl>
                                              <p:pRg st="6" end="6"/>
                                            </p:txEl>
                                          </p:spTgt>
                                        </p:tgtEl>
                                        <p:attrNameLst>
                                          <p:attrName>style.visibility</p:attrName>
                                        </p:attrNameLst>
                                      </p:cBhvr>
                                      <p:to>
                                        <p:strVal val="visible"/>
                                      </p:to>
                                    </p:set>
                                    <p:anim calcmode="lin" valueType="num">
                                      <p:cBhvr additive="base">
                                        <p:cTn id="56" dur="500"/>
                                        <p:tgtEl>
                                          <p:spTgt spid="23554">
                                            <p:txEl>
                                              <p:pRg st="6" end="6"/>
                                            </p:txEl>
                                          </p:spTgt>
                                        </p:tgtEl>
                                        <p:attrNameLst>
                                          <p:attrName>ppt_y</p:attrName>
                                        </p:attrNameLst>
                                      </p:cBhvr>
                                      <p:tavLst>
                                        <p:tav tm="0">
                                          <p:val>
                                            <p:strVal val="#ppt_y+#ppt_h*1.125000"/>
                                          </p:val>
                                        </p:tav>
                                        <p:tav tm="100000">
                                          <p:val>
                                            <p:strVal val="#ppt_y"/>
                                          </p:val>
                                        </p:tav>
                                      </p:tavLst>
                                    </p:anim>
                                    <p:animEffect transition="in" filter="wipe(up)">
                                      <p:cBhvr>
                                        <p:cTn id="57" dur="500"/>
                                        <p:tgtEl>
                                          <p:spTgt spid="235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355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6009640"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坚持社会主义市场经济的改革方向</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2110740" y="1791970"/>
            <a:ext cx="7970520" cy="977265"/>
          </a:xfrm>
          <a:prstGeom prst="rect">
            <a:avLst/>
          </a:prstGeom>
        </p:spPr>
        <p:txBody>
          <a:bodyPr wrap="square">
            <a:spAutoFit/>
          </a:bodyPr>
          <a:p>
            <a:pPr algn="just" eaLnBrk="1" hangingPunct="1">
              <a:lnSpc>
                <a:spcPct val="120000"/>
              </a:lnSpc>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just" eaLnBrk="1" hangingPunct="1">
              <a:lnSpc>
                <a:spcPct val="120000"/>
              </a:lnSpc>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24585" name="Text Box 10"/>
          <p:cNvSpPr txBox="1"/>
          <p:nvPr/>
        </p:nvSpPr>
        <p:spPr>
          <a:xfrm>
            <a:off x="3584575" y="1140460"/>
            <a:ext cx="5492750" cy="521970"/>
          </a:xfrm>
          <a:prstGeom prst="rect">
            <a:avLst/>
          </a:prstGeom>
          <a:noFill/>
          <a:ln w="9525">
            <a:noFill/>
          </a:ln>
        </p:spPr>
        <p:txBody>
          <a:bodyPr wrap="square">
            <a:spAutoFit/>
          </a:bodyPr>
          <a:p>
            <a:r>
              <a:rPr lang="zh-CN" altLang="en-US" sz="2800" dirty="0">
                <a:solidFill>
                  <a:srgbClr val="C00000"/>
                </a:solidFill>
                <a:latin typeface="微软雅黑" panose="020B0503020204020204" pitchFamily="34" charset="-122"/>
                <a:ea typeface="微软雅黑" panose="020B0503020204020204" pitchFamily="34" charset="-122"/>
              </a:rPr>
              <a:t>社会主义市场经济的基本特征</a:t>
            </a:r>
            <a:endParaRPr lang="zh-CN" altLang="en-US" sz="2800" dirty="0">
              <a:latin typeface="微软雅黑" panose="020B0503020204020204" pitchFamily="34" charset="-122"/>
              <a:ea typeface="微软雅黑" panose="020B0503020204020204" pitchFamily="34" charset="-122"/>
            </a:endParaRPr>
          </a:p>
        </p:txBody>
      </p:sp>
      <p:sp>
        <p:nvSpPr>
          <p:cNvPr id="25606" name="Text Box 6"/>
          <p:cNvSpPr txBox="1"/>
          <p:nvPr/>
        </p:nvSpPr>
        <p:spPr>
          <a:xfrm>
            <a:off x="1040130" y="1791970"/>
            <a:ext cx="9848850" cy="3969385"/>
          </a:xfrm>
          <a:prstGeom prst="rect">
            <a:avLst/>
          </a:prstGeom>
          <a:noFill/>
          <a:ln w="9525">
            <a:noFill/>
          </a:ln>
        </p:spPr>
        <p:txBody>
          <a:bodyPr wrap="square">
            <a:spAutoFit/>
          </a:bodyPr>
          <a:p>
            <a:pPr marL="457200" indent="-457200" algn="just">
              <a:lnSpc>
                <a:spcPct val="150000"/>
              </a:lnSpc>
              <a:buFont typeface="Arial" panose="020B0604020202020204" pitchFamily="34" charset="0"/>
              <a:buChar char="•"/>
            </a:pPr>
            <a:r>
              <a:rPr lang="zh-CN" altLang="en-US" sz="2800" dirty="0">
                <a:solidFill>
                  <a:srgbClr val="C00000"/>
                </a:solidFill>
                <a:latin typeface="微软雅黑" panose="020B0503020204020204" pitchFamily="34" charset="-122"/>
                <a:ea typeface="微软雅黑" panose="020B0503020204020204" pitchFamily="34" charset="-122"/>
                <a:sym typeface="+mn-ea"/>
              </a:rPr>
              <a:t>在所有制结构上：</a:t>
            </a:r>
            <a:r>
              <a:rPr lang="zh-CN" altLang="en-US" sz="2800" dirty="0">
                <a:latin typeface="微软雅黑" panose="020B0503020204020204" pitchFamily="34" charset="-122"/>
                <a:ea typeface="微软雅黑" panose="020B0503020204020204" pitchFamily="34" charset="-122"/>
                <a:sym typeface="+mn-ea"/>
              </a:rPr>
              <a:t>以公有制为主体、多种所有制经济共同发展。</a:t>
            </a:r>
            <a:endParaRPr lang="zh-CN" altLang="en-US" sz="2800" dirty="0">
              <a:latin typeface="微软雅黑" panose="020B0503020204020204" pitchFamily="34" charset="-122"/>
              <a:ea typeface="微软雅黑" panose="020B0503020204020204" pitchFamily="34" charset="-122"/>
              <a:sym typeface="+mn-ea"/>
            </a:endParaRPr>
          </a:p>
          <a:p>
            <a:pPr marL="457200" indent="-457200" algn="just">
              <a:lnSpc>
                <a:spcPct val="150000"/>
              </a:lnSpc>
              <a:buFont typeface="Arial" panose="020B0604020202020204" pitchFamily="34" charset="0"/>
              <a:buChar char="•"/>
            </a:pPr>
            <a:r>
              <a:rPr lang="zh-CN" altLang="en-US" sz="2800" dirty="0">
                <a:solidFill>
                  <a:srgbClr val="C00000"/>
                </a:solidFill>
                <a:latin typeface="微软雅黑" panose="020B0503020204020204" pitchFamily="34" charset="-122"/>
                <a:ea typeface="微软雅黑" panose="020B0503020204020204" pitchFamily="34" charset="-122"/>
              </a:rPr>
              <a:t>在分配制度上：</a:t>
            </a:r>
            <a:r>
              <a:rPr lang="zh-CN" altLang="en-US" sz="2800" dirty="0">
                <a:latin typeface="微软雅黑" panose="020B0503020204020204" pitchFamily="34" charset="-122"/>
                <a:ea typeface="微软雅黑" panose="020B0503020204020204" pitchFamily="34" charset="-122"/>
              </a:rPr>
              <a:t>以按劳分配为主体、多种分配方式并存。</a:t>
            </a:r>
            <a:endParaRPr lang="zh-CN" altLang="en-US" sz="2800" dirty="0">
              <a:latin typeface="微软雅黑" panose="020B0503020204020204" pitchFamily="34" charset="-122"/>
              <a:ea typeface="微软雅黑" panose="020B0503020204020204" pitchFamily="34" charset="-122"/>
            </a:endParaRPr>
          </a:p>
          <a:p>
            <a:pPr marL="457200" indent="-457200" algn="just">
              <a:lnSpc>
                <a:spcPct val="150000"/>
              </a:lnSpc>
              <a:buFont typeface="Arial" panose="020B0604020202020204" pitchFamily="34" charset="0"/>
              <a:buChar char="•"/>
            </a:pPr>
            <a:r>
              <a:rPr lang="zh-CN" altLang="en-US" sz="2800" dirty="0">
                <a:solidFill>
                  <a:srgbClr val="C00000"/>
                </a:solidFill>
                <a:latin typeface="微软雅黑" panose="020B0503020204020204" pitchFamily="34" charset="-122"/>
                <a:ea typeface="微软雅黑" panose="020B0503020204020204" pitchFamily="34" charset="-122"/>
                <a:sym typeface="+mn-ea"/>
              </a:rPr>
              <a:t>宏观调控上：</a:t>
            </a:r>
            <a:r>
              <a:rPr lang="zh-CN" altLang="en-US" sz="2800" dirty="0">
                <a:latin typeface="微软雅黑" panose="020B0503020204020204" pitchFamily="34" charset="-122"/>
                <a:ea typeface="微软雅黑" panose="020B0503020204020204" pitchFamily="34" charset="-122"/>
                <a:sym typeface="+mn-ea"/>
              </a:rPr>
              <a:t>以实现最广大人民的利益为出发和归宿，把人民的当前利益和长远利益、局部利益和整体利益结合起来，更好地发挥计划和市场两种手段的长处。</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24585"/>
                                        </p:tgtEl>
                                        <p:attrNameLst>
                                          <p:attrName>style.visibility</p:attrName>
                                        </p:attrNameLst>
                                      </p:cBhvr>
                                      <p:to>
                                        <p:strVal val="visible"/>
                                      </p:to>
                                    </p:set>
                                    <p:animEffect transition="in" filter="fade">
                                      <p:cBhvr>
                                        <p:cTn id="13" dur="1000"/>
                                        <p:tgtEl>
                                          <p:spTgt spid="24585"/>
                                        </p:tgtEl>
                                      </p:cBhvr>
                                    </p:animEffect>
                                    <p:anim calcmode="lin" valueType="num">
                                      <p:cBhvr>
                                        <p:cTn id="14" dur="1000" fill="hold"/>
                                        <p:tgtEl>
                                          <p:spTgt spid="24585"/>
                                        </p:tgtEl>
                                        <p:attrNameLst>
                                          <p:attrName>ppt_x</p:attrName>
                                        </p:attrNameLst>
                                      </p:cBhvr>
                                      <p:tavLst>
                                        <p:tav tm="0">
                                          <p:val>
                                            <p:strVal val="#ppt_x"/>
                                          </p:val>
                                        </p:tav>
                                        <p:tav tm="100000">
                                          <p:val>
                                            <p:strVal val="#ppt_x"/>
                                          </p:val>
                                        </p:tav>
                                      </p:tavLst>
                                    </p:anim>
                                    <p:anim calcmode="lin" valueType="num">
                                      <p:cBhvr>
                                        <p:cTn id="15" dur="1000" fill="hold"/>
                                        <p:tgtEl>
                                          <p:spTgt spid="2458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25606">
                                            <p:txEl>
                                              <p:pRg st="0" end="0"/>
                                            </p:txEl>
                                          </p:spTgt>
                                        </p:tgtEl>
                                        <p:attrNameLst>
                                          <p:attrName>style.visibility</p:attrName>
                                        </p:attrNameLst>
                                      </p:cBhvr>
                                      <p:to>
                                        <p:strVal val="visible"/>
                                      </p:to>
                                    </p:set>
                                    <p:anim calcmode="lin" valueType="num">
                                      <p:cBhvr additive="base">
                                        <p:cTn id="20" dur="500"/>
                                        <p:tgtEl>
                                          <p:spTgt spid="25606">
                                            <p:txEl>
                                              <p:pRg st="0" end="0"/>
                                            </p:txEl>
                                          </p:spTgt>
                                        </p:tgtEl>
                                        <p:attrNameLst>
                                          <p:attrName>ppt_y</p:attrName>
                                        </p:attrNameLst>
                                      </p:cBhvr>
                                      <p:tavLst>
                                        <p:tav tm="0">
                                          <p:val>
                                            <p:strVal val="#ppt_y+#ppt_h*1.125000"/>
                                          </p:val>
                                        </p:tav>
                                        <p:tav tm="100000">
                                          <p:val>
                                            <p:strVal val="#ppt_y"/>
                                          </p:val>
                                        </p:tav>
                                      </p:tavLst>
                                    </p:anim>
                                    <p:animEffect transition="in" filter="wipe(up)">
                                      <p:cBhvr>
                                        <p:cTn id="21" dur="500"/>
                                        <p:tgtEl>
                                          <p:spTgt spid="2560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25606">
                                            <p:txEl>
                                              <p:pRg st="1" end="1"/>
                                            </p:txEl>
                                          </p:spTgt>
                                        </p:tgtEl>
                                        <p:attrNameLst>
                                          <p:attrName>style.visibility</p:attrName>
                                        </p:attrNameLst>
                                      </p:cBhvr>
                                      <p:to>
                                        <p:strVal val="visible"/>
                                      </p:to>
                                    </p:set>
                                    <p:anim calcmode="lin" valueType="num">
                                      <p:cBhvr additive="base">
                                        <p:cTn id="26" dur="500"/>
                                        <p:tgtEl>
                                          <p:spTgt spid="25606">
                                            <p:txEl>
                                              <p:pRg st="1" end="1"/>
                                            </p:txEl>
                                          </p:spTgt>
                                        </p:tgtEl>
                                        <p:attrNameLst>
                                          <p:attrName>ppt_y</p:attrName>
                                        </p:attrNameLst>
                                      </p:cBhvr>
                                      <p:tavLst>
                                        <p:tav tm="0">
                                          <p:val>
                                            <p:strVal val="#ppt_y+#ppt_h*1.125000"/>
                                          </p:val>
                                        </p:tav>
                                        <p:tav tm="100000">
                                          <p:val>
                                            <p:strVal val="#ppt_y"/>
                                          </p:val>
                                        </p:tav>
                                      </p:tavLst>
                                    </p:anim>
                                    <p:animEffect transition="in" filter="wipe(up)">
                                      <p:cBhvr>
                                        <p:cTn id="27" dur="500"/>
                                        <p:tgtEl>
                                          <p:spTgt spid="2560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5606">
                                            <p:txEl>
                                              <p:pRg st="2" end="2"/>
                                            </p:txEl>
                                          </p:spTgt>
                                        </p:tgtEl>
                                        <p:attrNameLst>
                                          <p:attrName>style.visibility</p:attrName>
                                        </p:attrNameLst>
                                      </p:cBhvr>
                                      <p:to>
                                        <p:strVal val="visible"/>
                                      </p:to>
                                    </p:set>
                                    <p:anim calcmode="lin" valueType="num">
                                      <p:cBhvr additive="base">
                                        <p:cTn id="32" dur="500"/>
                                        <p:tgtEl>
                                          <p:spTgt spid="25606">
                                            <p:txEl>
                                              <p:pRg st="2" end="2"/>
                                            </p:txEl>
                                          </p:spTgt>
                                        </p:tgtEl>
                                        <p:attrNameLst>
                                          <p:attrName>ppt_y</p:attrName>
                                        </p:attrNameLst>
                                      </p:cBhvr>
                                      <p:tavLst>
                                        <p:tav tm="0">
                                          <p:val>
                                            <p:strVal val="#ppt_y+#ppt_h*1.125000"/>
                                          </p:val>
                                        </p:tav>
                                        <p:tav tm="100000">
                                          <p:val>
                                            <p:strVal val="#ppt_y"/>
                                          </p:val>
                                        </p:tav>
                                      </p:tavLst>
                                    </p:anim>
                                    <p:animEffect transition="in" filter="wipe(up)">
                                      <p:cBhvr>
                                        <p:cTn id="33" dur="500"/>
                                        <p:tgtEl>
                                          <p:spTgt spid="256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458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6009640"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坚持社会主义市场经济的改革方向</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4585" name="Text Box 10"/>
          <p:cNvSpPr txBox="1"/>
          <p:nvPr/>
        </p:nvSpPr>
        <p:spPr>
          <a:xfrm>
            <a:off x="2319020" y="1164590"/>
            <a:ext cx="8200390" cy="521970"/>
          </a:xfrm>
          <a:prstGeom prst="rect">
            <a:avLst/>
          </a:prstGeom>
          <a:noFill/>
          <a:ln w="9525">
            <a:noFill/>
          </a:ln>
        </p:spPr>
        <p:txBody>
          <a:bodyPr wrap="square">
            <a:spAutoFit/>
          </a:bodyPr>
          <a:p>
            <a:r>
              <a:rPr lang="zh-CN" altLang="en-US"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rPr>
              <a:t>充分发挥市场在资源配置中起决定性作用的要求</a:t>
            </a:r>
            <a:endParaRPr lang="zh-CN" altLang="en-US"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endParaRPr>
          </a:p>
        </p:txBody>
      </p:sp>
      <p:sp>
        <p:nvSpPr>
          <p:cNvPr id="2" name="Rectangle 3"/>
          <p:cNvSpPr>
            <a:spLocks noGrp="1"/>
          </p:cNvSpPr>
          <p:nvPr/>
        </p:nvSpPr>
        <p:spPr>
          <a:xfrm>
            <a:off x="617855" y="1686560"/>
            <a:ext cx="10789285" cy="4684395"/>
          </a:xfrm>
          <a:prstGeom prst="rect">
            <a:avLst/>
          </a:prstGeom>
          <a:noFill/>
          <a:ln w="9525">
            <a:noFill/>
          </a:ln>
        </p:spPr>
        <p:txBody>
          <a:bodyPr vert="horz" wrap="square" lIns="91440" tIns="45720" rIns="91440" bIns="45720" anchor="t" anchorCtr="0"/>
          <a:lstStyle>
            <a:lvl1pPr marL="354330" indent="-354330" algn="l" rtl="0" eaLnBrk="0" fontAlgn="base" hangingPunct="0">
              <a:spcBef>
                <a:spcPct val="20000"/>
              </a:spcBef>
              <a:spcAft>
                <a:spcPct val="0"/>
              </a:spcAft>
              <a:buSzPct val="80000"/>
              <a:buFont typeface="Arial" panose="020B0604020202020204" pitchFamily="34" charset="0"/>
              <a:buBlip>
                <a:blip r:embed="rId1"/>
              </a:buBlip>
              <a:defRPr sz="2800" b="1" kern="1200">
                <a:solidFill>
                  <a:srgbClr val="FF0000"/>
                </a:solidFill>
                <a:latin typeface="Arial" panose="020B0604020202020204" pitchFamily="34" charset="0"/>
                <a:ea typeface="黑体" panose="02010609060101010101" charset="-122"/>
                <a:cs typeface="+mn-cs"/>
              </a:defRPr>
            </a:lvl1pPr>
            <a:lvl2pPr marL="533400" indent="-762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2pPr>
            <a:lvl3pPr marL="1143000" indent="-228600" algn="l" rtl="0" eaLnBrk="0" fontAlgn="base" hangingPunct="0">
              <a:spcBef>
                <a:spcPct val="20000"/>
              </a:spcBef>
              <a:spcAft>
                <a:spcPct val="0"/>
              </a:spcAft>
              <a:buFont typeface="Arial" panose="020B0604020202020204" pitchFamily="34" charset="0"/>
              <a:defRPr sz="2800" b="1" kern="1200">
                <a:solidFill>
                  <a:srgbClr val="0000CC"/>
                </a:solidFill>
                <a:latin typeface="Arial" panose="020B0604020202020204" pitchFamily="34" charset="0"/>
                <a:ea typeface="黑体" panose="02010609060101010101" charset="-122"/>
                <a:cs typeface="+mn-cs"/>
              </a:defRPr>
            </a:lvl3pPr>
            <a:lvl4pPr marL="1600200" indent="-2286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4pPr>
            <a:lvl5pPr marL="2057400" indent="-228600" algn="l" rtl="0" eaLnBrk="0" fontAlgn="base" hangingPunct="0">
              <a:spcBef>
                <a:spcPct val="20000"/>
              </a:spcBef>
              <a:spcAft>
                <a:spcPct val="0"/>
              </a:spcAft>
              <a:buFont typeface="Arial" panose="020B0604020202020204" pitchFamily="34" charset="0"/>
              <a:defRPr sz="2000" b="1" kern="1200">
                <a:solidFill>
                  <a:schemeClr val="tx1"/>
                </a:solidFill>
                <a:latin typeface="Arial" panose="020B0604020202020204" pitchFamily="34" charset="0"/>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9pPr>
          </a:lstStyle>
          <a:p>
            <a:pPr>
              <a:lnSpc>
                <a:spcPct val="150000"/>
              </a:lnSpc>
              <a:buNone/>
            </a:pPr>
            <a:r>
              <a:rPr lang="zh-CN" altLang="en-US" dirty="0"/>
              <a:t>     </a:t>
            </a:r>
            <a:r>
              <a:rPr lang="en-US" altLang="zh-CN" dirty="0"/>
              <a:t>   </a:t>
            </a:r>
            <a:r>
              <a:rPr lang="zh-CN" altLang="en-US" dirty="0"/>
              <a:t>  </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从广度和深度上推进市场化改革，减少政府对资源的直接配置，减少政府对微观经济活动的直接干预，加快建设</a:t>
            </a:r>
            <a:r>
              <a:rPr lang="zh-CN" altLang="en-US"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统一开放、竞争有序的市场体系</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，建立公平开放透明的市场规则，把市场机制能有效调节的经济活动交给市场，把政府不该管的事交给市场，让市场在所有能发挥作用的领域都充分发挥作用，推动</a:t>
            </a:r>
            <a:r>
              <a:rPr lang="zh-CN" altLang="en-US"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资源配置实现效益最大化和效率最优化</a:t>
            </a:r>
            <a:r>
              <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，让企业和个人有更多活力和更大空间去发展经济、创造财富。</a:t>
            </a:r>
            <a:endParaRPr lang="zh-CN" altLang="en-US"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24585"/>
                                        </p:tgtEl>
                                        <p:attrNameLst>
                                          <p:attrName>style.visibility</p:attrName>
                                        </p:attrNameLst>
                                      </p:cBhvr>
                                      <p:to>
                                        <p:strVal val="visible"/>
                                      </p:to>
                                    </p:set>
                                    <p:animEffect transition="in" filter="fade">
                                      <p:cBhvr>
                                        <p:cTn id="13" dur="1000"/>
                                        <p:tgtEl>
                                          <p:spTgt spid="24585"/>
                                        </p:tgtEl>
                                      </p:cBhvr>
                                    </p:animEffect>
                                    <p:anim calcmode="lin" valueType="num">
                                      <p:cBhvr>
                                        <p:cTn id="14" dur="1000" fill="hold"/>
                                        <p:tgtEl>
                                          <p:spTgt spid="24585"/>
                                        </p:tgtEl>
                                        <p:attrNameLst>
                                          <p:attrName>ppt_x</p:attrName>
                                        </p:attrNameLst>
                                      </p:cBhvr>
                                      <p:tavLst>
                                        <p:tav tm="0">
                                          <p:val>
                                            <p:strVal val="#ppt_x"/>
                                          </p:val>
                                        </p:tav>
                                        <p:tav tm="100000">
                                          <p:val>
                                            <p:strVal val="#ppt_x"/>
                                          </p:val>
                                        </p:tav>
                                      </p:tavLst>
                                    </p:anim>
                                    <p:anim calcmode="lin" valueType="num">
                                      <p:cBhvr>
                                        <p:cTn id="15" dur="1000" fill="hold"/>
                                        <p:tgtEl>
                                          <p:spTgt spid="2458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p:tgtEl>
                                          <p:spTgt spid="2"/>
                                        </p:tgtEl>
                                        <p:attrNameLst>
                                          <p:attrName>ppt_y</p:attrName>
                                        </p:attrNameLst>
                                      </p:cBhvr>
                                      <p:tavLst>
                                        <p:tav tm="0">
                                          <p:val>
                                            <p:strVal val="#ppt_y+#ppt_h*1.125000"/>
                                          </p:val>
                                        </p:tav>
                                        <p:tav tm="100000">
                                          <p:val>
                                            <p:strVal val="#ppt_y"/>
                                          </p:val>
                                        </p:tav>
                                      </p:tavLst>
                                    </p:anim>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4585"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156335" y="2447290"/>
            <a:ext cx="9879965" cy="645160"/>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（二）新时代中国特色社会主义经济制度</a:t>
            </a:r>
            <a:endParaRPr kumimoji="1" lang="zh-CN" altLang="en-US" sz="3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 name="文本框 8"/>
          <p:cNvSpPr txBox="1"/>
          <p:nvPr/>
        </p:nvSpPr>
        <p:spPr>
          <a:xfrm>
            <a:off x="5001895" y="3559175"/>
            <a:ext cx="6359525" cy="368300"/>
          </a:xfrm>
          <a:prstGeom prst="rect">
            <a:avLst/>
          </a:prstGeom>
          <a:noFill/>
        </p:spPr>
        <p:txBody>
          <a:bodyPr wrap="square">
            <a:spAutoFit/>
          </a:bodyPr>
          <a:lstStyle/>
          <a:p>
            <a:pPr algn="dist"/>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新</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时</a:t>
            </a:r>
            <a:r>
              <a:rPr lang="en-US" altLang="zh-CN"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a:t>
            </a:r>
            <a:r>
              <a:rPr lang="zh-CN" altLang="en-US"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代</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经</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济</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理</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论</a:t>
            </a:r>
            <a:r>
              <a:rPr lang="en-US" altLang="zh-CN"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a:t>
            </a:r>
            <a:r>
              <a:rPr lang="zh-CN" altLang="en-US"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与</a:t>
            </a:r>
            <a:r>
              <a:rPr lang="en-US" altLang="zh-CN"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a:t>
            </a:r>
            <a:r>
              <a:rPr lang="zh-CN" altLang="en-US"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制</a:t>
            </a:r>
            <a:r>
              <a:rPr lang="en-US" altLang="zh-CN"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a:t>
            </a:r>
            <a:r>
              <a:rPr lang="zh-CN" altLang="en-US"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度</a:t>
            </a:r>
            <a:endPar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3"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6009640"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坚持社会主义市场经济的改革方向</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4585" name="Text Box 10"/>
          <p:cNvSpPr txBox="1"/>
          <p:nvPr/>
        </p:nvSpPr>
        <p:spPr>
          <a:xfrm>
            <a:off x="3255645" y="1240155"/>
            <a:ext cx="5498465" cy="521970"/>
          </a:xfrm>
          <a:prstGeom prst="rect">
            <a:avLst/>
          </a:prstGeom>
          <a:noFill/>
          <a:ln w="9525">
            <a:noFill/>
          </a:ln>
        </p:spPr>
        <p:txBody>
          <a:bodyPr wrap="square">
            <a:spAutoFit/>
          </a:bodyPr>
          <a:p>
            <a:r>
              <a:rPr lang="zh-CN" altLang="en-US"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rPr>
              <a:t>全面正确理解市场和政府的作用</a:t>
            </a:r>
            <a:endParaRPr lang="zh-CN" altLang="en-US"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endParaRPr>
          </a:p>
        </p:txBody>
      </p:sp>
      <p:sp>
        <p:nvSpPr>
          <p:cNvPr id="2" name="Rectangle 3"/>
          <p:cNvSpPr>
            <a:spLocks noGrp="1"/>
          </p:cNvSpPr>
          <p:nvPr/>
        </p:nvSpPr>
        <p:spPr>
          <a:xfrm>
            <a:off x="348615" y="1873250"/>
            <a:ext cx="11149965" cy="4154170"/>
          </a:xfrm>
          <a:prstGeom prst="rect">
            <a:avLst/>
          </a:prstGeom>
          <a:noFill/>
          <a:ln w="9525">
            <a:noFill/>
          </a:ln>
        </p:spPr>
        <p:txBody>
          <a:bodyPr vert="horz" wrap="square" lIns="91440" tIns="45720" rIns="91440" bIns="45720" anchor="t" anchorCtr="0"/>
          <a:lstStyle>
            <a:lvl1pPr marL="354330" indent="-354330" algn="l" rtl="0" eaLnBrk="0" fontAlgn="base" hangingPunct="0">
              <a:spcBef>
                <a:spcPct val="20000"/>
              </a:spcBef>
              <a:spcAft>
                <a:spcPct val="0"/>
              </a:spcAft>
              <a:buSzPct val="80000"/>
              <a:buFont typeface="Arial" panose="020B0604020202020204" pitchFamily="34" charset="0"/>
              <a:buBlip>
                <a:blip r:embed="rId1"/>
              </a:buBlip>
              <a:defRPr sz="2800" b="1" kern="1200">
                <a:solidFill>
                  <a:srgbClr val="FF0000"/>
                </a:solidFill>
                <a:latin typeface="Arial" panose="020B0604020202020204" pitchFamily="34" charset="0"/>
                <a:ea typeface="黑体" panose="02010609060101010101" charset="-122"/>
                <a:cs typeface="+mn-cs"/>
              </a:defRPr>
            </a:lvl1pPr>
            <a:lvl2pPr marL="533400" indent="-762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2pPr>
            <a:lvl3pPr marL="1143000" indent="-228600" algn="l" rtl="0" eaLnBrk="0" fontAlgn="base" hangingPunct="0">
              <a:spcBef>
                <a:spcPct val="20000"/>
              </a:spcBef>
              <a:spcAft>
                <a:spcPct val="0"/>
              </a:spcAft>
              <a:buFont typeface="Arial" panose="020B0604020202020204" pitchFamily="34" charset="0"/>
              <a:defRPr sz="2800" b="1" kern="1200">
                <a:solidFill>
                  <a:srgbClr val="0000CC"/>
                </a:solidFill>
                <a:latin typeface="Arial" panose="020B0604020202020204" pitchFamily="34" charset="0"/>
                <a:ea typeface="黑体" panose="02010609060101010101" charset="-122"/>
                <a:cs typeface="+mn-cs"/>
              </a:defRPr>
            </a:lvl3pPr>
            <a:lvl4pPr marL="1600200" indent="-2286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4pPr>
            <a:lvl5pPr marL="2057400" indent="-228600" algn="l" rtl="0" eaLnBrk="0" fontAlgn="base" hangingPunct="0">
              <a:spcBef>
                <a:spcPct val="20000"/>
              </a:spcBef>
              <a:spcAft>
                <a:spcPct val="0"/>
              </a:spcAft>
              <a:buFont typeface="Arial" panose="020B0604020202020204" pitchFamily="34" charset="0"/>
              <a:defRPr sz="2000" b="1" kern="1200">
                <a:solidFill>
                  <a:schemeClr val="tx1"/>
                </a:solidFill>
                <a:latin typeface="Arial" panose="020B0604020202020204" pitchFamily="34" charset="0"/>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9pPr>
          </a:lstStyle>
          <a:p>
            <a:pPr>
              <a:lnSpc>
                <a:spcPct val="120000"/>
              </a:lnSpc>
              <a:spcBef>
                <a:spcPts val="20"/>
              </a:spcBef>
              <a:spcAft>
                <a:spcPts val="0"/>
              </a:spcAft>
              <a:buNone/>
            </a:pPr>
            <a:r>
              <a:rPr lang="zh-CN" altLang="en-US" dirty="0"/>
              <a:t>     </a:t>
            </a:r>
            <a:r>
              <a:rPr lang="en-US" altLang="zh-CN" dirty="0"/>
              <a:t>    </a:t>
            </a:r>
            <a:r>
              <a:rPr lang="zh-CN" altLang="en-US" sz="2400" b="0" dirty="0">
                <a:solidFill>
                  <a:srgbClr val="C00000"/>
                </a:solidFill>
                <a:latin typeface="微软雅黑" panose="020B0503020204020204" pitchFamily="34" charset="-122"/>
                <a:ea typeface="微软雅黑" panose="020B0503020204020204" pitchFamily="34" charset="-122"/>
              </a:rPr>
              <a:t>市场起决定性作用，</a:t>
            </a:r>
            <a:r>
              <a:rPr lang="zh-CN" altLang="en-US" sz="2400" b="0" dirty="0">
                <a:solidFill>
                  <a:schemeClr val="tx1"/>
                </a:solidFill>
                <a:latin typeface="微软雅黑" panose="020B0503020204020204" pitchFamily="34" charset="-122"/>
                <a:ea typeface="微软雅黑" panose="020B0503020204020204" pitchFamily="34" charset="-122"/>
              </a:rPr>
              <a:t>是从总体上讲的，不能盲目绝对讲市场起决定性作用，而是既要使市场在资源配置中起决定性作用，又要更好发挥政府作用。有的领域如国防建设，就是政府起决定性作用。一些带有战略性的能源资源，政府要牢牢掌控，但可以让市场机制去做。</a:t>
            </a:r>
            <a:endParaRPr lang="zh-CN" altLang="en-US" sz="2400" b="0" dirty="0">
              <a:solidFill>
                <a:schemeClr val="tx1"/>
              </a:solidFill>
              <a:latin typeface="微软雅黑" panose="020B0503020204020204" pitchFamily="34" charset="-122"/>
              <a:ea typeface="微软雅黑" panose="020B0503020204020204" pitchFamily="34" charset="-122"/>
            </a:endParaRPr>
          </a:p>
          <a:p>
            <a:pPr>
              <a:lnSpc>
                <a:spcPct val="120000"/>
              </a:lnSpc>
              <a:spcBef>
                <a:spcPts val="20"/>
              </a:spcBef>
              <a:spcAft>
                <a:spcPts val="0"/>
              </a:spcAft>
              <a:buNone/>
            </a:pPr>
            <a:r>
              <a:rPr lang="en-US" altLang="zh-CN"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科学的宏观调控</a:t>
            </a:r>
            <a:r>
              <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发挥社会主义市场经济体制优势的内在要求。政府的职责和作用主要是保持宏观经济稳定，加强和优化公共服务，保障公平竞争，加强市场监管，维护市场秩序，推动可持续发展，促进共同富裕，弥补市场失灵。</a:t>
            </a:r>
            <a:endPar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20"/>
              </a:spcBef>
              <a:spcAft>
                <a:spcPts val="0"/>
              </a:spcAft>
              <a:buNone/>
            </a:pPr>
            <a:r>
              <a:rPr lang="en-US" altLang="zh-CN"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更好发挥政府作用，不是要更多发挥政府作用</a:t>
            </a:r>
            <a:r>
              <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，而是要在保证市场发挥决定性作用前提下，管好那些市场关不了或管不好的事情。</a:t>
            </a:r>
            <a:endPar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24585"/>
                                        </p:tgtEl>
                                        <p:attrNameLst>
                                          <p:attrName>style.visibility</p:attrName>
                                        </p:attrNameLst>
                                      </p:cBhvr>
                                      <p:to>
                                        <p:strVal val="visible"/>
                                      </p:to>
                                    </p:set>
                                    <p:animEffect transition="in" filter="fade">
                                      <p:cBhvr>
                                        <p:cTn id="13" dur="1000"/>
                                        <p:tgtEl>
                                          <p:spTgt spid="24585"/>
                                        </p:tgtEl>
                                      </p:cBhvr>
                                    </p:animEffect>
                                    <p:anim calcmode="lin" valueType="num">
                                      <p:cBhvr>
                                        <p:cTn id="14" dur="1000" fill="hold"/>
                                        <p:tgtEl>
                                          <p:spTgt spid="24585"/>
                                        </p:tgtEl>
                                        <p:attrNameLst>
                                          <p:attrName>ppt_x</p:attrName>
                                        </p:attrNameLst>
                                      </p:cBhvr>
                                      <p:tavLst>
                                        <p:tav tm="0">
                                          <p:val>
                                            <p:strVal val="#ppt_x"/>
                                          </p:val>
                                        </p:tav>
                                        <p:tav tm="100000">
                                          <p:val>
                                            <p:strVal val="#ppt_x"/>
                                          </p:val>
                                        </p:tav>
                                      </p:tavLst>
                                    </p:anim>
                                    <p:anim calcmode="lin" valueType="num">
                                      <p:cBhvr>
                                        <p:cTn id="15" dur="1000" fill="hold"/>
                                        <p:tgtEl>
                                          <p:spTgt spid="2458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 calcmode="lin" valueType="num">
                                      <p:cBhvr additive="base">
                                        <p:cTn id="20"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21" dur="500"/>
                                        <p:tgtEl>
                                          <p:spTgt spid="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 calcmode="lin" valueType="num">
                                      <p:cBhvr additive="base">
                                        <p:cTn id="26"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 calcmode="lin" valueType="num">
                                      <p:cBhvr additive="base">
                                        <p:cTn id="32"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3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458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108075" y="2371090"/>
            <a:ext cx="10546715" cy="1753235"/>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（二）深化国有企业改革</a:t>
            </a:r>
            <a:endParaRPr lang="zh-CN" altLang="en-US" sz="3600" kern="0" spc="120" dirty="0">
              <a:solidFill>
                <a:schemeClr val="accent1"/>
              </a:solidFill>
              <a:latin typeface="微软雅黑" panose="020B0503020204020204" pitchFamily="34" charset="-122"/>
              <a:ea typeface="微软雅黑" panose="020B0503020204020204" pitchFamily="34" charset="-122"/>
              <a:cs typeface="+mn-ea"/>
              <a:sym typeface="+mn-lt"/>
            </a:endParaRPr>
          </a:p>
          <a:p>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完</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会</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义</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市</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场</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经</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济</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体</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制</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深化国有企业改革</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4585" name="Text Box 10"/>
          <p:cNvSpPr txBox="1"/>
          <p:nvPr/>
        </p:nvSpPr>
        <p:spPr>
          <a:xfrm>
            <a:off x="3979545" y="1036320"/>
            <a:ext cx="4703445" cy="521970"/>
          </a:xfrm>
          <a:prstGeom prst="rect">
            <a:avLst/>
          </a:prstGeom>
          <a:noFill/>
          <a:ln w="9525">
            <a:noFill/>
          </a:ln>
        </p:spPr>
        <p:txBody>
          <a:bodyPr wrap="square">
            <a:spAutoFit/>
          </a:bodyPr>
          <a:p>
            <a:r>
              <a:rPr lang="zh-CN" altLang="en-US"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rPr>
              <a:t>国有经济的含义及其作用</a:t>
            </a:r>
            <a:endParaRPr lang="zh-CN" altLang="en-US"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endParaRPr>
          </a:p>
        </p:txBody>
      </p:sp>
      <p:sp>
        <p:nvSpPr>
          <p:cNvPr id="2" name="Rectangle 3"/>
          <p:cNvSpPr>
            <a:spLocks noGrp="1"/>
          </p:cNvSpPr>
          <p:nvPr/>
        </p:nvSpPr>
        <p:spPr>
          <a:xfrm>
            <a:off x="685800" y="1558290"/>
            <a:ext cx="10721340" cy="4703445"/>
          </a:xfrm>
          <a:prstGeom prst="rect">
            <a:avLst/>
          </a:prstGeom>
          <a:noFill/>
          <a:ln w="9525">
            <a:noFill/>
          </a:ln>
        </p:spPr>
        <p:txBody>
          <a:bodyPr vert="horz" wrap="square" lIns="91440" tIns="45720" rIns="91440" bIns="45720" anchor="t" anchorCtr="0"/>
          <a:lstStyle>
            <a:lvl1pPr marL="354330" indent="-354330" algn="l" rtl="0" eaLnBrk="0" fontAlgn="base" hangingPunct="0">
              <a:spcBef>
                <a:spcPct val="20000"/>
              </a:spcBef>
              <a:spcAft>
                <a:spcPct val="0"/>
              </a:spcAft>
              <a:buSzPct val="80000"/>
              <a:buFont typeface="Arial" panose="020B0604020202020204" pitchFamily="34" charset="0"/>
              <a:buBlip>
                <a:blip r:embed="rId1"/>
              </a:buBlip>
              <a:defRPr sz="2800" b="1" kern="1200">
                <a:solidFill>
                  <a:srgbClr val="FF0000"/>
                </a:solidFill>
                <a:latin typeface="Arial" panose="020B0604020202020204" pitchFamily="34" charset="0"/>
                <a:ea typeface="黑体" panose="02010609060101010101" charset="-122"/>
                <a:cs typeface="+mn-cs"/>
              </a:defRPr>
            </a:lvl1pPr>
            <a:lvl2pPr marL="533400" indent="-762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2pPr>
            <a:lvl3pPr marL="1143000" indent="-228600" algn="l" rtl="0" eaLnBrk="0" fontAlgn="base" hangingPunct="0">
              <a:spcBef>
                <a:spcPct val="20000"/>
              </a:spcBef>
              <a:spcAft>
                <a:spcPct val="0"/>
              </a:spcAft>
              <a:buFont typeface="Arial" panose="020B0604020202020204" pitchFamily="34" charset="0"/>
              <a:defRPr sz="2800" b="1" kern="1200">
                <a:solidFill>
                  <a:srgbClr val="0000CC"/>
                </a:solidFill>
                <a:latin typeface="Arial" panose="020B0604020202020204" pitchFamily="34" charset="0"/>
                <a:ea typeface="黑体" panose="02010609060101010101" charset="-122"/>
                <a:cs typeface="+mn-cs"/>
              </a:defRPr>
            </a:lvl3pPr>
            <a:lvl4pPr marL="1600200" indent="-2286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4pPr>
            <a:lvl5pPr marL="2057400" indent="-228600" algn="l" rtl="0" eaLnBrk="0" fontAlgn="base" hangingPunct="0">
              <a:spcBef>
                <a:spcPct val="20000"/>
              </a:spcBef>
              <a:spcAft>
                <a:spcPct val="0"/>
              </a:spcAft>
              <a:buFont typeface="Arial" panose="020B0604020202020204" pitchFamily="34" charset="0"/>
              <a:defRPr sz="2000" b="1" kern="1200">
                <a:solidFill>
                  <a:schemeClr val="tx1"/>
                </a:solidFill>
                <a:latin typeface="Arial" panose="020B0604020202020204" pitchFamily="34" charset="0"/>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9pPr>
          </a:lstStyle>
          <a:p>
            <a:pPr>
              <a:lnSpc>
                <a:spcPct val="150000"/>
              </a:lnSpc>
              <a:buNone/>
            </a:pPr>
            <a:r>
              <a:rPr lang="zh-CN" altLang="en-US" dirty="0"/>
              <a:t>     </a:t>
            </a:r>
            <a:r>
              <a:rPr lang="en-US" altLang="zh-CN" dirty="0"/>
              <a:t>   </a:t>
            </a:r>
            <a:r>
              <a:rPr lang="en-US" altLang="zh-CN" sz="2400"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国有经济</a:t>
            </a:r>
            <a:r>
              <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，指生产资料归国家所有的一种经济类型，即社会主义全民所有制经济，它是</a:t>
            </a:r>
            <a:r>
              <a:rPr lang="zh-CN" altLang="en-US" sz="2400"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社会主义公有制经济</a:t>
            </a:r>
            <a:r>
              <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sz="2400"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重要组成部分</a:t>
            </a:r>
            <a:r>
              <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zh-CN" altLang="en-US" sz="2400"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国民经济中的主导力量</a:t>
            </a:r>
            <a:r>
              <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None/>
            </a:pPr>
            <a:r>
              <a:rPr lang="en-US" altLang="zh-CN"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国有企业</a:t>
            </a:r>
            <a:r>
              <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作为</a:t>
            </a:r>
            <a:r>
              <a:rPr lang="zh-CN" altLang="en-US" sz="2400"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国有经济的主要载体</a:t>
            </a:r>
            <a:r>
              <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，是中国特色社会主义的重要物质基础和政治基础，是我们党执政兴国的重要支柱和依靠力量，关系公有制主体地位的巩固，关系我们党的执政地位和执政能力，关系我国社会主义制度。</a:t>
            </a:r>
            <a:r>
              <a:rPr lang="zh-CN" altLang="en-US" sz="2400" b="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深化国企改革</a:t>
            </a:r>
            <a:r>
              <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是坚持和发展中国特色社会主义的必然要求，也是完善社会主义市场经济体制的重要内容。</a:t>
            </a:r>
            <a:endParaRPr lang="zh-CN" altLang="en-US"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None/>
            </a:pPr>
            <a:r>
              <a:rPr lang="en-US" altLang="zh-CN"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24585"/>
                                        </p:tgtEl>
                                        <p:attrNameLst>
                                          <p:attrName>style.visibility</p:attrName>
                                        </p:attrNameLst>
                                      </p:cBhvr>
                                      <p:to>
                                        <p:strVal val="visible"/>
                                      </p:to>
                                    </p:set>
                                    <p:animEffect transition="in" filter="fade">
                                      <p:cBhvr>
                                        <p:cTn id="17" dur="1000"/>
                                        <p:tgtEl>
                                          <p:spTgt spid="24585"/>
                                        </p:tgtEl>
                                      </p:cBhvr>
                                    </p:animEffect>
                                    <p:anim calcmode="lin" valueType="num">
                                      <p:cBhvr>
                                        <p:cTn id="18" dur="1000" fill="hold"/>
                                        <p:tgtEl>
                                          <p:spTgt spid="24585"/>
                                        </p:tgtEl>
                                        <p:attrNameLst>
                                          <p:attrName>ppt_x</p:attrName>
                                        </p:attrNameLst>
                                      </p:cBhvr>
                                      <p:tavLst>
                                        <p:tav tm="0">
                                          <p:val>
                                            <p:strVal val="#ppt_x"/>
                                          </p:val>
                                        </p:tav>
                                        <p:tav tm="100000">
                                          <p:val>
                                            <p:strVal val="#ppt_x"/>
                                          </p:val>
                                        </p:tav>
                                      </p:tavLst>
                                    </p:anim>
                                    <p:anim calcmode="lin" valueType="num">
                                      <p:cBhvr>
                                        <p:cTn id="19" dur="1000" fill="hold"/>
                                        <p:tgtEl>
                                          <p:spTgt spid="2458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 calcmode="lin" valueType="num">
                                      <p:cBhvr additive="base">
                                        <p:cTn id="24"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25" dur="500"/>
                                        <p:tgtEl>
                                          <p:spTgt spid="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2">
                                            <p:txEl>
                                              <p:pRg st="1" end="1"/>
                                            </p:txEl>
                                          </p:spTgt>
                                        </p:tgtEl>
                                        <p:attrNameLst>
                                          <p:attrName>style.visibility</p:attrName>
                                        </p:attrNameLst>
                                      </p:cBhvr>
                                      <p:to>
                                        <p:strVal val="visible"/>
                                      </p:to>
                                    </p:set>
                                    <p:anim calcmode="lin" valueType="num">
                                      <p:cBhvr additive="base">
                                        <p:cTn id="30"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3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2458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深化国有企业改革</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8920" name="Rectangle 8"/>
          <p:cNvSpPr>
            <a:spLocks noGrp="1"/>
          </p:cNvSpPr>
          <p:nvPr/>
        </p:nvSpPr>
        <p:spPr>
          <a:xfrm>
            <a:off x="2275523" y="1072198"/>
            <a:ext cx="8424862" cy="5000625"/>
          </a:xfrm>
          <a:prstGeom prst="rect">
            <a:avLst/>
          </a:prstGeom>
          <a:noFill/>
          <a:ln w="9525">
            <a:noFill/>
          </a:ln>
        </p:spPr>
        <p:txBody>
          <a:bodyPr vert="horz" wrap="square" lIns="91440" tIns="45720" rIns="91440" bIns="45720" anchor="t" anchorCtr="0"/>
          <a:lstStyle>
            <a:lvl1pPr marL="354330" indent="-354330" algn="l" rtl="0" eaLnBrk="0" fontAlgn="base" hangingPunct="0">
              <a:spcBef>
                <a:spcPct val="20000"/>
              </a:spcBef>
              <a:spcAft>
                <a:spcPct val="0"/>
              </a:spcAft>
              <a:buSzPct val="80000"/>
              <a:buFont typeface="Arial" panose="020B0604020202020204" pitchFamily="34" charset="0"/>
              <a:buBlip>
                <a:blip r:embed="rId1"/>
              </a:buBlip>
              <a:defRPr sz="2800" b="1" kern="1200">
                <a:solidFill>
                  <a:srgbClr val="FF0000"/>
                </a:solidFill>
                <a:latin typeface="Arial" panose="020B0604020202020204" pitchFamily="34" charset="0"/>
                <a:ea typeface="黑体" panose="02010609060101010101" charset="-122"/>
                <a:cs typeface="+mn-cs"/>
              </a:defRPr>
            </a:lvl1pPr>
            <a:lvl2pPr marL="533400" indent="-762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2pPr>
            <a:lvl3pPr marL="1143000" indent="-228600" algn="l" rtl="0" eaLnBrk="0" fontAlgn="base" hangingPunct="0">
              <a:spcBef>
                <a:spcPct val="20000"/>
              </a:spcBef>
              <a:spcAft>
                <a:spcPct val="0"/>
              </a:spcAft>
              <a:buFont typeface="Arial" panose="020B0604020202020204" pitchFamily="34" charset="0"/>
              <a:defRPr sz="2800" b="1" kern="1200">
                <a:solidFill>
                  <a:srgbClr val="0000CC"/>
                </a:solidFill>
                <a:latin typeface="Arial" panose="020B0604020202020204" pitchFamily="34" charset="0"/>
                <a:ea typeface="黑体" panose="02010609060101010101" charset="-122"/>
                <a:cs typeface="+mn-cs"/>
              </a:defRPr>
            </a:lvl3pPr>
            <a:lvl4pPr marL="1600200" indent="-2286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4pPr>
            <a:lvl5pPr marL="2057400" indent="-228600" algn="l" rtl="0" eaLnBrk="0" fontAlgn="base" hangingPunct="0">
              <a:spcBef>
                <a:spcPct val="20000"/>
              </a:spcBef>
              <a:spcAft>
                <a:spcPct val="0"/>
              </a:spcAft>
              <a:buFont typeface="Arial" panose="020B0604020202020204" pitchFamily="34" charset="0"/>
              <a:defRPr sz="2000" b="1" kern="1200">
                <a:solidFill>
                  <a:schemeClr val="tx1"/>
                </a:solidFill>
                <a:latin typeface="Arial" panose="020B0604020202020204" pitchFamily="34" charset="0"/>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9pPr>
          </a:lstStyle>
          <a:p>
            <a:pPr>
              <a:spcBef>
                <a:spcPct val="0"/>
              </a:spcBef>
            </a:pPr>
            <a:r>
              <a:rPr lang="zh-CN" altLang="en-US" b="0" dirty="0">
                <a:solidFill>
                  <a:srgbClr val="C00000"/>
                </a:solidFill>
                <a:latin typeface="微软雅黑" panose="020B0503020204020204" pitchFamily="34" charset="-122"/>
                <a:ea typeface="微软雅黑" panose="020B0503020204020204" pitchFamily="34" charset="-122"/>
              </a:rPr>
              <a:t>国有经济起主导作用，主要体现在</a:t>
            </a:r>
            <a:r>
              <a:rPr lang="zh-CN" altLang="en-US" dirty="0">
                <a:solidFill>
                  <a:srgbClr val="C00000"/>
                </a:solidFill>
                <a:latin typeface="微软雅黑" panose="020B0503020204020204" pitchFamily="34" charset="-122"/>
                <a:ea typeface="微软雅黑" panose="020B0503020204020204" pitchFamily="34" charset="-122"/>
              </a:rPr>
              <a:t>控制力</a:t>
            </a:r>
            <a:r>
              <a:rPr lang="zh-CN" altLang="en-US" b="0" dirty="0">
                <a:solidFill>
                  <a:srgbClr val="C00000"/>
                </a:solidFill>
                <a:latin typeface="微软雅黑" panose="020B0503020204020204" pitchFamily="34" charset="-122"/>
                <a:ea typeface="微软雅黑" panose="020B0503020204020204" pitchFamily="34" charset="-122"/>
              </a:rPr>
              <a:t>上。</a:t>
            </a:r>
            <a:endParaRPr lang="zh-CN" altLang="en-US" b="0" dirty="0">
              <a:solidFill>
                <a:srgbClr val="C00000"/>
              </a:solidFill>
              <a:latin typeface="微软雅黑" panose="020B0503020204020204" pitchFamily="34" charset="-122"/>
              <a:ea typeface="微软雅黑" panose="020B0503020204020204" pitchFamily="34" charset="-122"/>
            </a:endParaRPr>
          </a:p>
        </p:txBody>
      </p:sp>
      <p:sp>
        <p:nvSpPr>
          <p:cNvPr id="38917" name="WordArt 7"/>
          <p:cNvSpPr>
            <a:spLocks noTextEdit="1"/>
          </p:cNvSpPr>
          <p:nvPr/>
        </p:nvSpPr>
        <p:spPr>
          <a:xfrm>
            <a:off x="3933508" y="2690178"/>
            <a:ext cx="2016125" cy="468312"/>
          </a:xfrm>
          <a:prstGeom prst="rect">
            <a:avLst/>
          </a:prstGeom>
        </p:spPr>
        <p:txBody>
          <a:bodyPr wrap="none" fromWordArt="1">
            <a:prstTxWarp prst="textPlain">
              <a:avLst>
                <a:gd name="adj" fmla="val 50000"/>
              </a:avLst>
            </a:prstTxWarp>
            <a:normAutofit fontScale="50000"/>
          </a:bodyPr>
          <a:p>
            <a:pPr algn="ctr" eaLnBrk="0" hangingPunct="0"/>
            <a:r>
              <a:rPr lang="zh-CN" altLang="en-US" sz="4800" b="1">
                <a:ln w="12700" cap="flat" cmpd="sng">
                  <a:solidFill>
                    <a:schemeClr val="tx2"/>
                  </a:solidFill>
                  <a:prstDash val="solid"/>
                  <a:headEnd type="none" w="med" len="med"/>
                  <a:tailEnd type="none" w="sm" len="lg"/>
                </a:ln>
                <a:solidFill>
                  <a:srgbClr val="CCFFCC"/>
                </a:solidFill>
                <a:latin typeface="宋体" panose="02010600030101010101" pitchFamily="2" charset="-122"/>
                <a:ea typeface="宋体" panose="02010600030101010101" pitchFamily="2" charset="-122"/>
              </a:rPr>
              <a:t>控制力</a:t>
            </a:r>
            <a:endParaRPr lang="zh-CN" altLang="en-US" sz="4800" b="1">
              <a:ln w="12700" cap="flat" cmpd="sng">
                <a:solidFill>
                  <a:schemeClr val="tx2"/>
                </a:solidFill>
                <a:prstDash val="solid"/>
                <a:headEnd type="none" w="med" len="med"/>
                <a:tailEnd type="none" w="sm" len="lg"/>
              </a:ln>
              <a:solidFill>
                <a:srgbClr val="CCFFCC"/>
              </a:solidFill>
              <a:latin typeface="宋体" panose="02010600030101010101" pitchFamily="2" charset="-122"/>
              <a:ea typeface="宋体" panose="02010600030101010101" pitchFamily="2" charset="-122"/>
            </a:endParaRPr>
          </a:p>
        </p:txBody>
      </p:sp>
      <p:sp>
        <p:nvSpPr>
          <p:cNvPr id="38915" name="AutoShape 5"/>
          <p:cNvSpPr/>
          <p:nvPr/>
        </p:nvSpPr>
        <p:spPr>
          <a:xfrm rot="-2012016">
            <a:off x="2304098" y="3071178"/>
            <a:ext cx="7323137" cy="2308225"/>
          </a:xfrm>
          <a:prstGeom prst="rightArrow">
            <a:avLst>
              <a:gd name="adj1" fmla="val 50000"/>
              <a:gd name="adj2" fmla="val 79315"/>
            </a:avLst>
          </a:prstGeom>
          <a:gradFill rotWithShape="0">
            <a:gsLst>
              <a:gs pos="0">
                <a:srgbClr val="FF9999"/>
              </a:gs>
              <a:gs pos="100000">
                <a:srgbClr val="FF3300"/>
              </a:gs>
            </a:gsLst>
            <a:lin ang="18900000" scaled="1"/>
            <a:tileRect/>
          </a:gradFill>
          <a:ln w="9525" cap="flat" cmpd="sng">
            <a:prstDash val="solid"/>
            <a:miter/>
            <a:headEnd type="none" w="med" len="med"/>
            <a:tailEnd type="none" w="med" len="med"/>
          </a:ln>
          <a:scene3d>
            <a:camera prst="legacyObliqueFront">
              <a:rot lat="18600000" lon="0" rev="0"/>
            </a:camera>
            <a:lightRig rig="legacyNormal3" dir="b"/>
          </a:scene3d>
          <a:sp3d extrusionH="163500" prstMaterial="legacyMatte">
            <a:bevelT w="13500" h="13500" prst="angle"/>
            <a:bevelB w="13500" h="13500" prst="angle"/>
            <a:extrusionClr>
              <a:srgbClr val="FF3300"/>
            </a:extrusionClr>
          </a:sp3d>
        </p:spPr>
        <p:txBody>
          <a:bodyPr wrap="none" anchor="ctr" anchorCtr="0">
            <a:flatTx/>
          </a:bodyPr>
          <a:p>
            <a:pPr algn="l"/>
            <a:endParaRPr lang="zh-CN" altLang="en-US" dirty="0">
              <a:latin typeface="Arial" panose="020B0604020202020204" pitchFamily="34" charset="0"/>
              <a:ea typeface="宋体" panose="02010600030101010101" pitchFamily="2" charset="-122"/>
            </a:endParaRPr>
          </a:p>
        </p:txBody>
      </p:sp>
      <p:sp>
        <p:nvSpPr>
          <p:cNvPr id="38916" name="WordArt 6"/>
          <p:cNvSpPr>
            <a:spLocks noTextEdit="1"/>
          </p:cNvSpPr>
          <p:nvPr/>
        </p:nvSpPr>
        <p:spPr>
          <a:xfrm rot="-225271">
            <a:off x="2972118" y="4388803"/>
            <a:ext cx="2270125" cy="1208087"/>
          </a:xfrm>
          <a:prstGeom prst="rect">
            <a:avLst/>
          </a:prstGeom>
        </p:spPr>
        <p:txBody>
          <a:bodyPr wrap="none" fromWordArt="1">
            <a:prstTxWarp prst="textSlantUp">
              <a:avLst>
                <a:gd name="adj" fmla="val 59838"/>
              </a:avLst>
            </a:prstTxWarp>
            <a:normAutofit/>
          </a:bodyPr>
          <a:p>
            <a:pPr algn="ctr" eaLnBrk="0" hangingPunct="0"/>
            <a:r>
              <a:rPr lang="zh-CN" altLang="en-US" sz="5400" b="1">
                <a:ln w="9525" cap="flat" cmpd="sng">
                  <a:solidFill>
                    <a:srgbClr val="000000"/>
                  </a:solidFill>
                  <a:prstDash val="solid"/>
                  <a:headEnd type="none" w="med" len="med"/>
                  <a:tailEnd type="none" w="sm" len="lg"/>
                </a:ln>
                <a:gradFill rotWithShape="1">
                  <a:gsLst>
                    <a:gs pos="0">
                      <a:schemeClr val="accent2"/>
                    </a:gs>
                    <a:gs pos="100000">
                      <a:srgbClr val="66FFFF"/>
                    </a:gs>
                  </a:gsLst>
                  <a:lin ang="19080000" scaled="1"/>
                  <a:tileRect/>
                </a:gradFill>
                <a:latin typeface="宋体" panose="02010600030101010101" pitchFamily="2" charset="-122"/>
                <a:ea typeface="宋体" panose="02010600030101010101" pitchFamily="2" charset="-122"/>
              </a:rPr>
              <a:t>国有经济</a:t>
            </a:r>
            <a:endParaRPr lang="zh-CN" altLang="en-US" sz="5400" b="1">
              <a:ln w="9525" cap="flat" cmpd="sng">
                <a:solidFill>
                  <a:srgbClr val="000000"/>
                </a:solidFill>
                <a:prstDash val="solid"/>
                <a:headEnd type="none" w="med" len="med"/>
                <a:tailEnd type="none" w="sm" len="lg"/>
              </a:ln>
              <a:gradFill rotWithShape="1">
                <a:gsLst>
                  <a:gs pos="0">
                    <a:schemeClr val="accent2"/>
                  </a:gs>
                  <a:gs pos="100000">
                    <a:srgbClr val="66FFFF"/>
                  </a:gs>
                </a:gsLst>
                <a:lin ang="19080000" scaled="1"/>
                <a:tileRect/>
              </a:gradFill>
              <a:latin typeface="宋体" panose="02010600030101010101" pitchFamily="2" charset="-122"/>
              <a:ea typeface="宋体" panose="02010600030101010101" pitchFamily="2" charset="-122"/>
            </a:endParaRPr>
          </a:p>
        </p:txBody>
      </p:sp>
      <p:sp>
        <p:nvSpPr>
          <p:cNvPr id="38918" name="WordArt 8"/>
          <p:cNvSpPr>
            <a:spLocks noTextEdit="1"/>
          </p:cNvSpPr>
          <p:nvPr/>
        </p:nvSpPr>
        <p:spPr>
          <a:xfrm rot="-769281">
            <a:off x="5605463" y="3872548"/>
            <a:ext cx="1946275" cy="468312"/>
          </a:xfrm>
          <a:prstGeom prst="rect">
            <a:avLst/>
          </a:prstGeom>
        </p:spPr>
        <p:txBody>
          <a:bodyPr wrap="none" fromWordArt="1">
            <a:prstTxWarp prst="textPlain">
              <a:avLst>
                <a:gd name="adj" fmla="val 50000"/>
              </a:avLst>
            </a:prstTxWarp>
            <a:normAutofit fontScale="50000"/>
          </a:bodyPr>
          <a:p>
            <a:pPr algn="ctr" eaLnBrk="0" hangingPunct="0"/>
            <a:r>
              <a:rPr lang="zh-CN" altLang="en-US" sz="4800" b="1">
                <a:ln w="19050" cap="flat" cmpd="sng">
                  <a:solidFill>
                    <a:srgbClr val="000000"/>
                  </a:solidFill>
                  <a:prstDash val="solid"/>
                  <a:headEnd type="none" w="med" len="med"/>
                  <a:tailEnd type="none" w="sm" len="lg"/>
                </a:ln>
                <a:solidFill>
                  <a:srgbClr val="FFCC00"/>
                </a:solidFill>
                <a:latin typeface="宋体" panose="02010600030101010101" pitchFamily="2" charset="-122"/>
                <a:ea typeface="宋体" panose="02010600030101010101" pitchFamily="2" charset="-122"/>
              </a:rPr>
              <a:t>影响力</a:t>
            </a:r>
            <a:endParaRPr lang="zh-CN" altLang="en-US" sz="4800" b="1">
              <a:ln w="19050" cap="flat" cmpd="sng">
                <a:solidFill>
                  <a:srgbClr val="000000"/>
                </a:solidFill>
                <a:prstDash val="solid"/>
                <a:headEnd type="none" w="med" len="med"/>
                <a:tailEnd type="none" w="sm" len="lg"/>
              </a:ln>
              <a:solidFill>
                <a:srgbClr val="FFCC00"/>
              </a:solidFill>
              <a:latin typeface="宋体" panose="02010600030101010101" pitchFamily="2" charset="-122"/>
              <a:ea typeface="宋体" panose="02010600030101010101" pitchFamily="2" charset="-122"/>
            </a:endParaRPr>
          </a:p>
        </p:txBody>
      </p:sp>
      <p:sp>
        <p:nvSpPr>
          <p:cNvPr id="38919" name="WordArt 9"/>
          <p:cNvSpPr>
            <a:spLocks noTextEdit="1"/>
          </p:cNvSpPr>
          <p:nvPr/>
        </p:nvSpPr>
        <p:spPr>
          <a:xfrm>
            <a:off x="6329045" y="4885055"/>
            <a:ext cx="1828800" cy="685800"/>
          </a:xfrm>
          <a:prstGeom prst="rect">
            <a:avLst/>
          </a:prstGeom>
        </p:spPr>
        <p:txBody>
          <a:bodyPr wrap="none" fromWordArt="1">
            <a:prstTxWarp prst="textPlain">
              <a:avLst>
                <a:gd name="adj" fmla="val 50000"/>
              </a:avLst>
            </a:prstTxWarp>
            <a:normAutofit fontScale="90000" lnSpcReduction="20000"/>
          </a:bodyPr>
          <a:p>
            <a:pPr algn="ctr" eaLnBrk="0" hangingPunct="0"/>
            <a:r>
              <a:rPr lang="zh-CN" altLang="en-US" sz="4800" b="1">
                <a:ln w="9525" cap="flat" cmpd="sng">
                  <a:solidFill>
                    <a:schemeClr val="tx2"/>
                  </a:solidFill>
                  <a:prstDash val="solid"/>
                  <a:headEnd type="none" w="med" len="med"/>
                  <a:tailEnd type="none" w="sm" len="lg"/>
                </a:ln>
                <a:solidFill>
                  <a:srgbClr val="00FF00"/>
                </a:solidFill>
                <a:latin typeface="宋体" panose="02010600030101010101" pitchFamily="2" charset="-122"/>
                <a:ea typeface="宋体" panose="02010600030101010101" pitchFamily="2" charset="-122"/>
              </a:rPr>
              <a:t>带动力</a:t>
            </a:r>
            <a:endParaRPr lang="zh-CN" altLang="en-US" sz="4800" b="1">
              <a:ln w="9525" cap="flat" cmpd="sng">
                <a:solidFill>
                  <a:schemeClr val="tx2"/>
                </a:solidFill>
                <a:prstDash val="solid"/>
                <a:headEnd type="none" w="med" len="med"/>
                <a:tailEnd type="none" w="sm" len="lg"/>
              </a:ln>
              <a:solidFill>
                <a:srgbClr val="00FF00"/>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528" fill="hold" nodeType="afterEffect">
                                  <p:stCondLst>
                                    <p:cond delay="0"/>
                                  </p:stCondLst>
                                  <p:childTnLst>
                                    <p:set>
                                      <p:cBhvr>
                                        <p:cTn id="11" dur="1" fill="hold">
                                          <p:stCondLst>
                                            <p:cond delay="0"/>
                                          </p:stCondLst>
                                        </p:cTn>
                                        <p:tgtEl>
                                          <p:spTgt spid="38917"/>
                                        </p:tgtEl>
                                        <p:attrNameLst>
                                          <p:attrName>style.visibility</p:attrName>
                                        </p:attrNameLst>
                                      </p:cBhvr>
                                      <p:to>
                                        <p:strVal val="visible"/>
                                      </p:to>
                                    </p:set>
                                    <p:anim calcmode="lin" valueType="num">
                                      <p:cBhvr>
                                        <p:cTn id="12" dur="500" fill="hold"/>
                                        <p:tgtEl>
                                          <p:spTgt spid="38917"/>
                                        </p:tgtEl>
                                        <p:attrNameLst>
                                          <p:attrName>ppt_w</p:attrName>
                                        </p:attrNameLst>
                                      </p:cBhvr>
                                      <p:tavLst>
                                        <p:tav tm="0">
                                          <p:val>
                                            <p:fltVal val="0.000000"/>
                                          </p:val>
                                        </p:tav>
                                        <p:tav tm="100000">
                                          <p:val>
                                            <p:strVal val="#ppt_w"/>
                                          </p:val>
                                        </p:tav>
                                      </p:tavLst>
                                    </p:anim>
                                    <p:anim calcmode="lin" valueType="num">
                                      <p:cBhvr>
                                        <p:cTn id="13" dur="500" fill="hold"/>
                                        <p:tgtEl>
                                          <p:spTgt spid="38917"/>
                                        </p:tgtEl>
                                        <p:attrNameLst>
                                          <p:attrName>ppt_h</p:attrName>
                                        </p:attrNameLst>
                                      </p:cBhvr>
                                      <p:tavLst>
                                        <p:tav tm="0">
                                          <p:val>
                                            <p:fltVal val="0.000000"/>
                                          </p:val>
                                        </p:tav>
                                        <p:tav tm="100000">
                                          <p:val>
                                            <p:strVal val="#ppt_h"/>
                                          </p:val>
                                        </p:tav>
                                      </p:tavLst>
                                    </p:anim>
                                    <p:anim calcmode="lin" valueType="num">
                                      <p:cBhvr>
                                        <p:cTn id="14" dur="500" fill="hold"/>
                                        <p:tgtEl>
                                          <p:spTgt spid="38917"/>
                                        </p:tgtEl>
                                        <p:attrNameLst>
                                          <p:attrName>ppt_x</p:attrName>
                                        </p:attrNameLst>
                                      </p:cBhvr>
                                      <p:tavLst>
                                        <p:tav tm="0">
                                          <p:val>
                                            <p:fltVal val="0.500000"/>
                                          </p:val>
                                        </p:tav>
                                        <p:tav tm="100000">
                                          <p:val>
                                            <p:strVal val="#ppt_x"/>
                                          </p:val>
                                        </p:tav>
                                      </p:tavLst>
                                    </p:anim>
                                    <p:anim calcmode="lin" valueType="num">
                                      <p:cBhvr>
                                        <p:cTn id="15" dur="500" fill="hold"/>
                                        <p:tgtEl>
                                          <p:spTgt spid="38917"/>
                                        </p:tgtEl>
                                        <p:attrNameLst>
                                          <p:attrName>ppt_y</p:attrName>
                                        </p:attrNameLst>
                                      </p:cBhvr>
                                      <p:tavLst>
                                        <p:tav tm="0">
                                          <p:val>
                                            <p:fltVal val="0.500000"/>
                                          </p:val>
                                        </p:tav>
                                        <p:tav tm="100000">
                                          <p:val>
                                            <p:strVal val="#ppt_y"/>
                                          </p:val>
                                        </p:tav>
                                      </p:tavLst>
                                    </p:anim>
                                  </p:childTnLst>
                                </p:cTn>
                              </p:par>
                            </p:childTnLst>
                          </p:cTn>
                        </p:par>
                        <p:par>
                          <p:cTn id="16" fill="hold">
                            <p:stCondLst>
                              <p:cond delay="1000"/>
                            </p:stCondLst>
                            <p:childTnLst>
                              <p:par>
                                <p:cTn id="17" presetID="23" presetClass="entr" presetSubtype="528" fill="hold" nodeType="afterEffect">
                                  <p:stCondLst>
                                    <p:cond delay="0"/>
                                  </p:stCondLst>
                                  <p:childTnLst>
                                    <p:set>
                                      <p:cBhvr>
                                        <p:cTn id="18" dur="1" fill="hold">
                                          <p:stCondLst>
                                            <p:cond delay="0"/>
                                          </p:stCondLst>
                                        </p:cTn>
                                        <p:tgtEl>
                                          <p:spTgt spid="38918"/>
                                        </p:tgtEl>
                                        <p:attrNameLst>
                                          <p:attrName>style.visibility</p:attrName>
                                        </p:attrNameLst>
                                      </p:cBhvr>
                                      <p:to>
                                        <p:strVal val="visible"/>
                                      </p:to>
                                    </p:set>
                                    <p:anim calcmode="lin" valueType="num">
                                      <p:cBhvr>
                                        <p:cTn id="19" dur="500" fill="hold"/>
                                        <p:tgtEl>
                                          <p:spTgt spid="38918"/>
                                        </p:tgtEl>
                                        <p:attrNameLst>
                                          <p:attrName>ppt_w</p:attrName>
                                        </p:attrNameLst>
                                      </p:cBhvr>
                                      <p:tavLst>
                                        <p:tav tm="0">
                                          <p:val>
                                            <p:fltVal val="0.000000"/>
                                          </p:val>
                                        </p:tav>
                                        <p:tav tm="100000">
                                          <p:val>
                                            <p:strVal val="#ppt_w"/>
                                          </p:val>
                                        </p:tav>
                                      </p:tavLst>
                                    </p:anim>
                                    <p:anim calcmode="lin" valueType="num">
                                      <p:cBhvr>
                                        <p:cTn id="20" dur="500" fill="hold"/>
                                        <p:tgtEl>
                                          <p:spTgt spid="38918"/>
                                        </p:tgtEl>
                                        <p:attrNameLst>
                                          <p:attrName>ppt_h</p:attrName>
                                        </p:attrNameLst>
                                      </p:cBhvr>
                                      <p:tavLst>
                                        <p:tav tm="0">
                                          <p:val>
                                            <p:fltVal val="0.000000"/>
                                          </p:val>
                                        </p:tav>
                                        <p:tav tm="100000">
                                          <p:val>
                                            <p:strVal val="#ppt_h"/>
                                          </p:val>
                                        </p:tav>
                                      </p:tavLst>
                                    </p:anim>
                                    <p:anim calcmode="lin" valueType="num">
                                      <p:cBhvr>
                                        <p:cTn id="21" dur="500" fill="hold"/>
                                        <p:tgtEl>
                                          <p:spTgt spid="38918"/>
                                        </p:tgtEl>
                                        <p:attrNameLst>
                                          <p:attrName>ppt_x</p:attrName>
                                        </p:attrNameLst>
                                      </p:cBhvr>
                                      <p:tavLst>
                                        <p:tav tm="0">
                                          <p:val>
                                            <p:fltVal val="0.500000"/>
                                          </p:val>
                                        </p:tav>
                                        <p:tav tm="100000">
                                          <p:val>
                                            <p:strVal val="#ppt_x"/>
                                          </p:val>
                                        </p:tav>
                                      </p:tavLst>
                                    </p:anim>
                                    <p:anim calcmode="lin" valueType="num">
                                      <p:cBhvr>
                                        <p:cTn id="22" dur="500" fill="hold"/>
                                        <p:tgtEl>
                                          <p:spTgt spid="38918"/>
                                        </p:tgtEl>
                                        <p:attrNameLst>
                                          <p:attrName>ppt_y</p:attrName>
                                        </p:attrNameLst>
                                      </p:cBhvr>
                                      <p:tavLst>
                                        <p:tav tm="0">
                                          <p:val>
                                            <p:fltVal val="0.500000"/>
                                          </p:val>
                                        </p:tav>
                                        <p:tav tm="100000">
                                          <p:val>
                                            <p:strVal val="#ppt_y"/>
                                          </p:val>
                                        </p:tav>
                                      </p:tavLst>
                                    </p:anim>
                                  </p:childTnLst>
                                </p:cTn>
                              </p:par>
                            </p:childTnLst>
                          </p:cTn>
                        </p:par>
                        <p:par>
                          <p:cTn id="23" fill="hold">
                            <p:stCondLst>
                              <p:cond delay="1500"/>
                            </p:stCondLst>
                            <p:childTnLst>
                              <p:par>
                                <p:cTn id="24" presetID="23" presetClass="entr" presetSubtype="528" fill="hold" nodeType="afterEffect">
                                  <p:stCondLst>
                                    <p:cond delay="0"/>
                                  </p:stCondLst>
                                  <p:childTnLst>
                                    <p:set>
                                      <p:cBhvr>
                                        <p:cTn id="25" dur="1" fill="hold">
                                          <p:stCondLst>
                                            <p:cond delay="0"/>
                                          </p:stCondLst>
                                        </p:cTn>
                                        <p:tgtEl>
                                          <p:spTgt spid="38919"/>
                                        </p:tgtEl>
                                        <p:attrNameLst>
                                          <p:attrName>style.visibility</p:attrName>
                                        </p:attrNameLst>
                                      </p:cBhvr>
                                      <p:to>
                                        <p:strVal val="visible"/>
                                      </p:to>
                                    </p:set>
                                    <p:anim calcmode="lin" valueType="num">
                                      <p:cBhvr>
                                        <p:cTn id="26" dur="500" fill="hold"/>
                                        <p:tgtEl>
                                          <p:spTgt spid="38919"/>
                                        </p:tgtEl>
                                        <p:attrNameLst>
                                          <p:attrName>ppt_w</p:attrName>
                                        </p:attrNameLst>
                                      </p:cBhvr>
                                      <p:tavLst>
                                        <p:tav tm="0">
                                          <p:val>
                                            <p:fltVal val="0.000000"/>
                                          </p:val>
                                        </p:tav>
                                        <p:tav tm="100000">
                                          <p:val>
                                            <p:strVal val="#ppt_w"/>
                                          </p:val>
                                        </p:tav>
                                      </p:tavLst>
                                    </p:anim>
                                    <p:anim calcmode="lin" valueType="num">
                                      <p:cBhvr>
                                        <p:cTn id="27" dur="500" fill="hold"/>
                                        <p:tgtEl>
                                          <p:spTgt spid="38919"/>
                                        </p:tgtEl>
                                        <p:attrNameLst>
                                          <p:attrName>ppt_h</p:attrName>
                                        </p:attrNameLst>
                                      </p:cBhvr>
                                      <p:tavLst>
                                        <p:tav tm="0">
                                          <p:val>
                                            <p:fltVal val="0.000000"/>
                                          </p:val>
                                        </p:tav>
                                        <p:tav tm="100000">
                                          <p:val>
                                            <p:strVal val="#ppt_h"/>
                                          </p:val>
                                        </p:tav>
                                      </p:tavLst>
                                    </p:anim>
                                    <p:anim calcmode="lin" valueType="num">
                                      <p:cBhvr>
                                        <p:cTn id="28" dur="500" fill="hold"/>
                                        <p:tgtEl>
                                          <p:spTgt spid="38919"/>
                                        </p:tgtEl>
                                        <p:attrNameLst>
                                          <p:attrName>ppt_x</p:attrName>
                                        </p:attrNameLst>
                                      </p:cBhvr>
                                      <p:tavLst>
                                        <p:tav tm="0">
                                          <p:val>
                                            <p:fltVal val="0.500000"/>
                                          </p:val>
                                        </p:tav>
                                        <p:tav tm="100000">
                                          <p:val>
                                            <p:strVal val="#ppt_x"/>
                                          </p:val>
                                        </p:tav>
                                      </p:tavLst>
                                    </p:anim>
                                    <p:anim calcmode="lin" valueType="num">
                                      <p:cBhvr>
                                        <p:cTn id="29" dur="500" fill="hold"/>
                                        <p:tgtEl>
                                          <p:spTgt spid="38919"/>
                                        </p:tgtEl>
                                        <p:attrNameLst>
                                          <p:attrName>ppt_y</p:attrName>
                                        </p:attrNameLst>
                                      </p:cBhvr>
                                      <p:tavLst>
                                        <p:tav tm="0">
                                          <p:val>
                                            <p:fltVal val="0.500000"/>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38920"/>
                                        </p:tgtEl>
                                        <p:attrNameLst>
                                          <p:attrName>style.visibility</p:attrName>
                                        </p:attrNameLst>
                                      </p:cBhvr>
                                      <p:to>
                                        <p:strVal val="visible"/>
                                      </p:to>
                                    </p:set>
                                    <p:anim calcmode="lin" valueType="num">
                                      <p:cBhvr additive="base">
                                        <p:cTn id="34" dur="500"/>
                                        <p:tgtEl>
                                          <p:spTgt spid="38920"/>
                                        </p:tgtEl>
                                        <p:attrNameLst>
                                          <p:attrName>ppt_y</p:attrName>
                                        </p:attrNameLst>
                                      </p:cBhvr>
                                      <p:tavLst>
                                        <p:tav tm="0">
                                          <p:val>
                                            <p:strVal val="#ppt_y+#ppt_h*1.125000"/>
                                          </p:val>
                                        </p:tav>
                                        <p:tav tm="100000">
                                          <p:val>
                                            <p:strVal val="#ppt_y"/>
                                          </p:val>
                                        </p:tav>
                                      </p:tavLst>
                                    </p:anim>
                                    <p:animEffect transition="in" filter="wipe(up)">
                                      <p:cBhvr>
                                        <p:cTn id="35" dur="500"/>
                                        <p:tgtEl>
                                          <p:spTgt spid="3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892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深化国有企业改革</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9938" name="Rectangle 2"/>
          <p:cNvSpPr>
            <a:spLocks noGrp="1"/>
          </p:cNvSpPr>
          <p:nvPr/>
        </p:nvSpPr>
        <p:spPr>
          <a:xfrm>
            <a:off x="2328545" y="1478915"/>
            <a:ext cx="8229600" cy="4516120"/>
          </a:xfrm>
          <a:prstGeom prst="rect">
            <a:avLst/>
          </a:prstGeom>
          <a:noFill/>
          <a:ln w="9525">
            <a:noFill/>
          </a:ln>
        </p:spPr>
        <p:txBody>
          <a:bodyPr vert="horz" wrap="square" lIns="91440" tIns="45720" rIns="91440" bIns="45720" anchor="t" anchorCtr="0"/>
          <a:lstStyle>
            <a:lvl1pPr marL="354330" indent="-354330" algn="l" rtl="0" eaLnBrk="0" fontAlgn="base" hangingPunct="0">
              <a:spcBef>
                <a:spcPct val="20000"/>
              </a:spcBef>
              <a:spcAft>
                <a:spcPct val="0"/>
              </a:spcAft>
              <a:buSzPct val="80000"/>
              <a:buFont typeface="Arial" panose="020B0604020202020204" pitchFamily="34" charset="0"/>
              <a:buBlip>
                <a:blip r:embed="rId1"/>
              </a:buBlip>
              <a:defRPr sz="2800" b="1" kern="1200">
                <a:solidFill>
                  <a:srgbClr val="FF0000"/>
                </a:solidFill>
                <a:latin typeface="Arial" panose="020B0604020202020204" pitchFamily="34" charset="0"/>
                <a:ea typeface="黑体" panose="02010609060101010101" charset="-122"/>
                <a:cs typeface="+mn-cs"/>
              </a:defRPr>
            </a:lvl1pPr>
            <a:lvl2pPr marL="533400" indent="-762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2pPr>
            <a:lvl3pPr marL="1143000" indent="-228600" algn="l" rtl="0" eaLnBrk="0" fontAlgn="base" hangingPunct="0">
              <a:spcBef>
                <a:spcPct val="20000"/>
              </a:spcBef>
              <a:spcAft>
                <a:spcPct val="0"/>
              </a:spcAft>
              <a:buFont typeface="Arial" panose="020B0604020202020204" pitchFamily="34" charset="0"/>
              <a:defRPr sz="2800" b="1" kern="1200">
                <a:solidFill>
                  <a:srgbClr val="0000CC"/>
                </a:solidFill>
                <a:latin typeface="Arial" panose="020B0604020202020204" pitchFamily="34" charset="0"/>
                <a:ea typeface="黑体" panose="02010609060101010101" charset="-122"/>
                <a:cs typeface="+mn-cs"/>
              </a:defRPr>
            </a:lvl3pPr>
            <a:lvl4pPr marL="1600200" indent="-228600" algn="l" rtl="0" eaLnBrk="0" fontAlgn="base" hangingPunct="0">
              <a:spcBef>
                <a:spcPct val="20000"/>
              </a:spcBef>
              <a:spcAft>
                <a:spcPct val="0"/>
              </a:spcAft>
              <a:buFont typeface="Arial" panose="020B0604020202020204" pitchFamily="34" charset="0"/>
              <a:defRPr sz="2800" b="1" kern="1200">
                <a:solidFill>
                  <a:schemeClr val="tx1"/>
                </a:solidFill>
                <a:latin typeface="Arial" panose="020B0604020202020204" pitchFamily="34" charset="0"/>
                <a:ea typeface="黑体" panose="02010609060101010101" charset="-122"/>
                <a:cs typeface="+mn-cs"/>
              </a:defRPr>
            </a:lvl4pPr>
            <a:lvl5pPr marL="2057400" indent="-228600" algn="l" rtl="0" eaLnBrk="0" fontAlgn="base" hangingPunct="0">
              <a:spcBef>
                <a:spcPct val="20000"/>
              </a:spcBef>
              <a:spcAft>
                <a:spcPct val="0"/>
              </a:spcAft>
              <a:buFont typeface="Arial" panose="020B0604020202020204" pitchFamily="34" charset="0"/>
              <a:defRPr sz="2000" b="1" kern="1200">
                <a:solidFill>
                  <a:schemeClr val="tx1"/>
                </a:solidFill>
                <a:latin typeface="Arial" panose="020B0604020202020204" pitchFamily="34" charset="0"/>
                <a:ea typeface="+mj-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mn-cs"/>
              </a:defRPr>
            </a:lvl9pPr>
          </a:lstStyle>
          <a:p>
            <a:pPr>
              <a:buNone/>
            </a:pPr>
            <a:r>
              <a:rPr lang="zh-CN" altLang="en-US" dirty="0"/>
              <a:t> </a:t>
            </a:r>
            <a:r>
              <a:rPr lang="zh-CN" altLang="en-US" b="0" dirty="0">
                <a:solidFill>
                  <a:srgbClr val="C00000"/>
                </a:solidFill>
                <a:latin typeface="微软雅黑" panose="020B0503020204020204" pitchFamily="34" charset="-122"/>
                <a:ea typeface="微软雅黑" panose="020B0503020204020204" pitchFamily="34" charset="-122"/>
              </a:rPr>
              <a:t>国有经济需要</a:t>
            </a:r>
            <a:r>
              <a:rPr lang="zh-CN" altLang="en-US" dirty="0">
                <a:solidFill>
                  <a:srgbClr val="C00000"/>
                </a:solidFill>
                <a:latin typeface="微软雅黑" panose="020B0503020204020204" pitchFamily="34" charset="-122"/>
                <a:ea typeface="微软雅黑" panose="020B0503020204020204" pitchFamily="34" charset="-122"/>
              </a:rPr>
              <a:t>控制</a:t>
            </a:r>
            <a:r>
              <a:rPr lang="zh-CN" altLang="en-US" b="0" dirty="0">
                <a:solidFill>
                  <a:srgbClr val="C00000"/>
                </a:solidFill>
                <a:latin typeface="微软雅黑" panose="020B0503020204020204" pitchFamily="34" charset="-122"/>
                <a:ea typeface="微软雅黑" panose="020B0503020204020204" pitchFamily="34" charset="-122"/>
              </a:rPr>
              <a:t>的行业和领域主要包括：</a:t>
            </a:r>
            <a:endParaRPr lang="zh-CN" altLang="en-US" b="0" dirty="0">
              <a:solidFill>
                <a:srgbClr val="C00000"/>
              </a:solidFill>
              <a:latin typeface="微软雅黑" panose="020B0503020204020204" pitchFamily="34" charset="-122"/>
              <a:ea typeface="微软雅黑" panose="020B0503020204020204" pitchFamily="34" charset="-122"/>
            </a:endParaRPr>
          </a:p>
          <a:p>
            <a:pPr>
              <a:buNone/>
            </a:pPr>
            <a:endParaRPr lang="zh-CN" altLang="en-US" b="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400" b="0" dirty="0">
                <a:solidFill>
                  <a:schemeClr val="tx1"/>
                </a:solidFill>
                <a:latin typeface="微软雅黑" panose="020B0503020204020204" pitchFamily="34" charset="-122"/>
                <a:ea typeface="微软雅黑" panose="020B0503020204020204" pitchFamily="34" charset="-122"/>
              </a:rPr>
              <a:t>涉及国家安全的行业</a:t>
            </a:r>
            <a:endParaRPr lang="zh-CN" altLang="en-US" sz="2400" b="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400" b="0" dirty="0">
                <a:solidFill>
                  <a:schemeClr val="tx1"/>
                </a:solidFill>
                <a:latin typeface="微软雅黑" panose="020B0503020204020204" pitchFamily="34" charset="-122"/>
                <a:ea typeface="微软雅黑" panose="020B0503020204020204" pitchFamily="34" charset="-122"/>
              </a:rPr>
              <a:t>自然垄断的行业</a:t>
            </a:r>
            <a:endParaRPr lang="zh-CN" altLang="en-US" sz="2400" b="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400" b="0" dirty="0">
                <a:solidFill>
                  <a:schemeClr val="tx1"/>
                </a:solidFill>
                <a:latin typeface="微软雅黑" panose="020B0503020204020204" pitchFamily="34" charset="-122"/>
                <a:ea typeface="微软雅黑" panose="020B0503020204020204" pitchFamily="34" charset="-122"/>
              </a:rPr>
              <a:t>提供重要公共产品和服务的行业</a:t>
            </a:r>
            <a:endParaRPr lang="zh-CN" altLang="en-US" sz="2400" b="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400" b="0" dirty="0">
                <a:solidFill>
                  <a:schemeClr val="tx1"/>
                </a:solidFill>
                <a:latin typeface="微软雅黑" panose="020B0503020204020204" pitchFamily="34" charset="-122"/>
                <a:ea typeface="微软雅黑" panose="020B0503020204020204" pitchFamily="34" charset="-122"/>
              </a:rPr>
              <a:t>支柱产业和高新技术产业中的重要骨干企业</a:t>
            </a:r>
            <a:endParaRPr lang="zh-CN" altLang="en-US" sz="2400" b="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9938">
                                            <p:txEl>
                                              <p:pRg st="0" end="0"/>
                                            </p:txEl>
                                          </p:spTgt>
                                        </p:tgtEl>
                                        <p:attrNameLst>
                                          <p:attrName>style.visibility</p:attrName>
                                        </p:attrNameLst>
                                      </p:cBhvr>
                                      <p:to>
                                        <p:strVal val="visible"/>
                                      </p:to>
                                    </p:set>
                                    <p:anim calcmode="lin" valueType="num">
                                      <p:cBhvr additive="base">
                                        <p:cTn id="13" dur="500"/>
                                        <p:tgtEl>
                                          <p:spTgt spid="39938">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993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9938">
                                            <p:txEl>
                                              <p:pRg st="2" end="2"/>
                                            </p:txEl>
                                          </p:spTgt>
                                        </p:tgtEl>
                                        <p:attrNameLst>
                                          <p:attrName>style.visibility</p:attrName>
                                        </p:attrNameLst>
                                      </p:cBhvr>
                                      <p:to>
                                        <p:strVal val="visible"/>
                                      </p:to>
                                    </p:set>
                                    <p:anim calcmode="lin" valueType="num">
                                      <p:cBhvr additive="base">
                                        <p:cTn id="19" dur="500"/>
                                        <p:tgtEl>
                                          <p:spTgt spid="39938">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993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9938">
                                            <p:txEl>
                                              <p:pRg st="3" end="3"/>
                                            </p:txEl>
                                          </p:spTgt>
                                        </p:tgtEl>
                                        <p:attrNameLst>
                                          <p:attrName>style.visibility</p:attrName>
                                        </p:attrNameLst>
                                      </p:cBhvr>
                                      <p:to>
                                        <p:strVal val="visible"/>
                                      </p:to>
                                    </p:set>
                                    <p:anim calcmode="lin" valueType="num">
                                      <p:cBhvr additive="base">
                                        <p:cTn id="25" dur="500"/>
                                        <p:tgtEl>
                                          <p:spTgt spid="39938">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993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9938">
                                            <p:txEl>
                                              <p:pRg st="4" end="4"/>
                                            </p:txEl>
                                          </p:spTgt>
                                        </p:tgtEl>
                                        <p:attrNameLst>
                                          <p:attrName>style.visibility</p:attrName>
                                        </p:attrNameLst>
                                      </p:cBhvr>
                                      <p:to>
                                        <p:strVal val="visible"/>
                                      </p:to>
                                    </p:set>
                                    <p:anim calcmode="lin" valueType="num">
                                      <p:cBhvr additive="base">
                                        <p:cTn id="31" dur="500"/>
                                        <p:tgtEl>
                                          <p:spTgt spid="39938">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993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9938">
                                            <p:txEl>
                                              <p:pRg st="5" end="5"/>
                                            </p:txEl>
                                          </p:spTgt>
                                        </p:tgtEl>
                                        <p:attrNameLst>
                                          <p:attrName>style.visibility</p:attrName>
                                        </p:attrNameLst>
                                      </p:cBhvr>
                                      <p:to>
                                        <p:strVal val="visible"/>
                                      </p:to>
                                    </p:set>
                                    <p:anim calcmode="lin" valueType="num">
                                      <p:cBhvr additive="base">
                                        <p:cTn id="37" dur="500"/>
                                        <p:tgtEl>
                                          <p:spTgt spid="39938">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993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539200" y="-429790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46" name="矩形 45"/>
          <p:cNvSpPr/>
          <p:nvPr/>
        </p:nvSpPr>
        <p:spPr>
          <a:xfrm>
            <a:off x="1377950" y="3676650"/>
            <a:ext cx="1844040" cy="607695"/>
          </a:xfrm>
          <a:prstGeom prst="rect">
            <a:avLst/>
          </a:prstGeom>
        </p:spPr>
        <p:txBody>
          <a:bodyPr wrap="square">
            <a:spAutoFit/>
          </a:bodyPr>
          <a:p>
            <a:pPr lvl="0" algn="ctr" defTabSz="1422400">
              <a:lnSpc>
                <a:spcPct val="120000"/>
              </a:lnSpc>
              <a:spcAft>
                <a:spcPts val="0"/>
              </a:spcAft>
            </a:pPr>
            <a:r>
              <a:rPr lang="zh-CN" altLang="en-US" sz="2800" b="1" spc="300" dirty="0">
                <a:solidFill>
                  <a:schemeClr val="accent1"/>
                </a:solidFill>
                <a:latin typeface="微软雅黑" panose="020B0503020204020204" pitchFamily="34" charset="-122"/>
                <a:ea typeface="微软雅黑" panose="020B0503020204020204" pitchFamily="34" charset="-122"/>
              </a:rPr>
              <a:t>三个坚持</a:t>
            </a:r>
            <a:endParaRPr lang="zh-CN" altLang="en-US" sz="2800" b="1" spc="300" dirty="0">
              <a:solidFill>
                <a:schemeClr val="accent1"/>
              </a:solidFill>
              <a:latin typeface="微软雅黑" panose="020B0503020204020204" pitchFamily="34" charset="-122"/>
              <a:ea typeface="微软雅黑" panose="020B0503020204020204" pitchFamily="34" charset="-122"/>
            </a:endParaRPr>
          </a:p>
        </p:txBody>
      </p:sp>
      <p:sp>
        <p:nvSpPr>
          <p:cNvPr id="26" name="KSO_Shape"/>
          <p:cNvSpPr/>
          <p:nvPr/>
        </p:nvSpPr>
        <p:spPr>
          <a:xfrm rot="13500000">
            <a:off x="1360206" y="2459072"/>
            <a:ext cx="1878971" cy="1528230"/>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92D050"/>
              </a:gs>
              <a:gs pos="100000">
                <a:srgbClr val="1AB1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KSO_Shape"/>
          <p:cNvSpPr/>
          <p:nvPr/>
        </p:nvSpPr>
        <p:spPr>
          <a:xfrm rot="6300000">
            <a:off x="775206" y="3788788"/>
            <a:ext cx="1878971" cy="1528230"/>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FF1000"/>
              </a:gs>
              <a:gs pos="100000">
                <a:srgbClr val="FFB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KSO_Shape"/>
          <p:cNvSpPr/>
          <p:nvPr/>
        </p:nvSpPr>
        <p:spPr>
          <a:xfrm rot="20700000">
            <a:off x="2311952" y="3664582"/>
            <a:ext cx="1878971" cy="1528229"/>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558ED5"/>
              </a:gs>
              <a:gs pos="100000">
                <a:srgbClr val="7031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33" name="直接箭头连接符 32"/>
          <p:cNvCxnSpPr/>
          <p:nvPr/>
        </p:nvCxnSpPr>
        <p:spPr>
          <a:xfrm>
            <a:off x="4356700" y="2128047"/>
            <a:ext cx="0" cy="3960000"/>
          </a:xfrm>
          <a:prstGeom prst="straightConnector1">
            <a:avLst/>
          </a:prstGeom>
          <a:ln w="15875">
            <a:gradFill>
              <a:gsLst>
                <a:gs pos="0">
                  <a:srgbClr val="FF0400"/>
                </a:gs>
                <a:gs pos="50000">
                  <a:srgbClr val="558ED5"/>
                </a:gs>
                <a:gs pos="100000">
                  <a:srgbClr val="92D051"/>
                </a:gs>
              </a:gsLst>
              <a:lin ang="5400000" scaled="1"/>
            </a:gra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380230" y="1910080"/>
            <a:ext cx="6187440" cy="1638300"/>
            <a:chOff x="4356700" y="1231080"/>
            <a:chExt cx="6480175" cy="1842770"/>
          </a:xfrm>
        </p:grpSpPr>
        <p:sp>
          <p:nvSpPr>
            <p:cNvPr id="9" name="右箭头 8"/>
            <p:cNvSpPr/>
            <p:nvPr/>
          </p:nvSpPr>
          <p:spPr>
            <a:xfrm>
              <a:off x="4356700" y="1231080"/>
              <a:ext cx="6480175" cy="1842770"/>
            </a:xfrm>
            <a:prstGeom prst="rightArrow">
              <a:avLst/>
            </a:prstGeom>
            <a:gradFill>
              <a:gsLst>
                <a:gs pos="0">
                  <a:srgbClr val="FF0000"/>
                </a:gs>
                <a:gs pos="100000">
                  <a:srgbClr val="FFC000"/>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7"/>
            <p:cNvSpPr txBox="1"/>
            <p:nvPr/>
          </p:nvSpPr>
          <p:spPr bwMode="auto">
            <a:xfrm>
              <a:off x="4638640" y="1747970"/>
              <a:ext cx="6002020" cy="794962"/>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坚持和完善社会主义初级阶段生产资料所有制，是深化国企改革必须把握的根本要求</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9" name="右箭头 28"/>
          <p:cNvSpPr/>
          <p:nvPr/>
        </p:nvSpPr>
        <p:spPr>
          <a:xfrm>
            <a:off x="4649777" y="3260295"/>
            <a:ext cx="6480000" cy="1440000"/>
          </a:xfrm>
          <a:prstGeom prst="rightArrow">
            <a:avLst/>
          </a:prstGeom>
          <a:gradFill>
            <a:gsLst>
              <a:gs pos="0">
                <a:schemeClr val="tx2">
                  <a:lumMod val="60000"/>
                  <a:lumOff val="40000"/>
                </a:schemeClr>
              </a:gs>
              <a:gs pos="100000">
                <a:srgbClr val="7030A0"/>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右箭头 30"/>
          <p:cNvSpPr/>
          <p:nvPr/>
        </p:nvSpPr>
        <p:spPr>
          <a:xfrm>
            <a:off x="4952902" y="4647369"/>
            <a:ext cx="6480000" cy="1440000"/>
          </a:xfrm>
          <a:prstGeom prst="rightArrow">
            <a:avLst/>
          </a:prstGeom>
          <a:gradFill>
            <a:gsLst>
              <a:gs pos="0">
                <a:srgbClr val="92D050"/>
              </a:gs>
              <a:gs pos="100000">
                <a:srgbClr val="1AB1D4"/>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TextBox 87"/>
          <p:cNvSpPr txBox="1"/>
          <p:nvPr/>
        </p:nvSpPr>
        <p:spPr bwMode="auto">
          <a:xfrm>
            <a:off x="5030470" y="5013960"/>
            <a:ext cx="5901690" cy="70675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坚持和加强党对国企的领导，是深化国企改革坚持正确方向的根本保证</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1095375" y="116840"/>
            <a:ext cx="425767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深化国有企业改革</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TextBox 87"/>
          <p:cNvSpPr txBox="1"/>
          <p:nvPr/>
        </p:nvSpPr>
        <p:spPr bwMode="auto">
          <a:xfrm>
            <a:off x="4820920" y="3627120"/>
            <a:ext cx="5819775" cy="70675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坚持增强活力和强化监管相结合，是深化国企改革必须把握的重要关系</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585" name="Text Box 10"/>
          <p:cNvSpPr txBox="1"/>
          <p:nvPr/>
        </p:nvSpPr>
        <p:spPr>
          <a:xfrm>
            <a:off x="3504565" y="1160145"/>
            <a:ext cx="5330825" cy="521970"/>
          </a:xfrm>
          <a:prstGeom prst="rect">
            <a:avLst/>
          </a:prstGeom>
          <a:noFill/>
          <a:ln w="9525">
            <a:noFill/>
          </a:ln>
        </p:spPr>
        <p:txBody>
          <a:bodyPr wrap="square">
            <a:spAutoFit/>
          </a:bodyPr>
          <a:p>
            <a:r>
              <a:rPr lang="zh-CN" altLang="en-US"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rPr>
              <a:t>深化国有企业改革的原则要求</a:t>
            </a:r>
            <a:endParaRPr lang="zh-CN" altLang="en-US"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24585"/>
                                        </p:tgtEl>
                                        <p:attrNameLst>
                                          <p:attrName>style.visibility</p:attrName>
                                        </p:attrNameLst>
                                      </p:cBhvr>
                                      <p:to>
                                        <p:strVal val="visible"/>
                                      </p:to>
                                    </p:set>
                                    <p:animEffect transition="in" filter="fade">
                                      <p:cBhvr>
                                        <p:cTn id="13" dur="1000"/>
                                        <p:tgtEl>
                                          <p:spTgt spid="24585"/>
                                        </p:tgtEl>
                                      </p:cBhvr>
                                    </p:animEffect>
                                    <p:anim calcmode="lin" valueType="num">
                                      <p:cBhvr>
                                        <p:cTn id="14" dur="1000" fill="hold"/>
                                        <p:tgtEl>
                                          <p:spTgt spid="24585"/>
                                        </p:tgtEl>
                                        <p:attrNameLst>
                                          <p:attrName>ppt_x</p:attrName>
                                        </p:attrNameLst>
                                      </p:cBhvr>
                                      <p:tavLst>
                                        <p:tav tm="0">
                                          <p:val>
                                            <p:strVal val="#ppt_x"/>
                                          </p:val>
                                        </p:tav>
                                        <p:tav tm="100000">
                                          <p:val>
                                            <p:strVal val="#ppt_x"/>
                                          </p:val>
                                        </p:tav>
                                      </p:tavLst>
                                    </p:anim>
                                    <p:anim calcmode="lin" valueType="num">
                                      <p:cBhvr>
                                        <p:cTn id="15" dur="1000" fill="hold"/>
                                        <p:tgtEl>
                                          <p:spTgt spid="2458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par>
                          <p:cTn id="21" fill="hold">
                            <p:stCondLst>
                              <p:cond delay="500"/>
                            </p:stCondLst>
                            <p:childTnLst>
                              <p:par>
                                <p:cTn id="22" presetID="22" presetClass="entr" presetSubtype="2"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right)">
                                      <p:cBhvr>
                                        <p:cTn id="24" dur="500"/>
                                        <p:tgtEl>
                                          <p:spTgt spid="26"/>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childTnLst>
                          </p:cTn>
                        </p:par>
                        <p:par>
                          <p:cTn id="31" fill="hold">
                            <p:stCondLst>
                              <p:cond delay="1000"/>
                            </p:stCondLst>
                            <p:childTnLst>
                              <p:par>
                                <p:cTn id="32" presetID="22" presetClass="entr" presetSubtype="1"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500"/>
                                        <p:tgtEl>
                                          <p:spTgt spid="33"/>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1000"/>
                                        <p:tgtEl>
                                          <p:spTgt spid="29"/>
                                        </p:tgtEl>
                                      </p:cBhvr>
                                    </p:animEffect>
                                    <p:anim calcmode="lin" valueType="num">
                                      <p:cBhvr>
                                        <p:cTn id="49" dur="1000" fill="hold"/>
                                        <p:tgtEl>
                                          <p:spTgt spid="29"/>
                                        </p:tgtEl>
                                        <p:attrNameLst>
                                          <p:attrName>ppt_x</p:attrName>
                                        </p:attrNameLst>
                                      </p:cBhvr>
                                      <p:tavLst>
                                        <p:tav tm="0">
                                          <p:val>
                                            <p:strVal val="#ppt_x"/>
                                          </p:val>
                                        </p:tav>
                                        <p:tav tm="100000">
                                          <p:val>
                                            <p:strVal val="#ppt_x"/>
                                          </p:val>
                                        </p:tav>
                                      </p:tavLst>
                                    </p:anim>
                                    <p:anim calcmode="lin" valueType="num">
                                      <p:cBhvr>
                                        <p:cTn id="5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anim calcmode="lin" valueType="num">
                                      <p:cBhvr>
                                        <p:cTn id="56" dur="1000" fill="hold"/>
                                        <p:tgtEl>
                                          <p:spTgt spid="32"/>
                                        </p:tgtEl>
                                        <p:attrNameLst>
                                          <p:attrName>ppt_x</p:attrName>
                                        </p:attrNameLst>
                                      </p:cBhvr>
                                      <p:tavLst>
                                        <p:tav tm="0">
                                          <p:val>
                                            <p:strVal val="#ppt_x"/>
                                          </p:val>
                                        </p:tav>
                                        <p:tav tm="100000">
                                          <p:val>
                                            <p:strVal val="#ppt_x"/>
                                          </p:val>
                                        </p:tav>
                                      </p:tavLst>
                                    </p:anim>
                                    <p:anim calcmode="lin" valueType="num">
                                      <p:cBhvr>
                                        <p:cTn id="57" dur="1000" fill="hold"/>
                                        <p:tgtEl>
                                          <p:spTgt spid="32"/>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anim calcmode="lin" valueType="num">
                                      <p:cBhvr>
                                        <p:cTn id="61" dur="1000" fill="hold"/>
                                        <p:tgtEl>
                                          <p:spTgt spid="31"/>
                                        </p:tgtEl>
                                        <p:attrNameLst>
                                          <p:attrName>ppt_x</p:attrName>
                                        </p:attrNameLst>
                                      </p:cBhvr>
                                      <p:tavLst>
                                        <p:tav tm="0">
                                          <p:val>
                                            <p:strVal val="#ppt_x"/>
                                          </p:val>
                                        </p:tav>
                                        <p:tav tm="100000">
                                          <p:val>
                                            <p:strVal val="#ppt_x"/>
                                          </p:val>
                                        </p:tav>
                                      </p:tavLst>
                                    </p:anim>
                                    <p:anim calcmode="lin" valueType="num">
                                      <p:cBhvr>
                                        <p:cTn id="6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6" grpId="0"/>
      <p:bldP spid="26" grpId="0" bldLvl="0" animBg="1"/>
      <p:bldP spid="27" grpId="0" bldLvl="0" animBg="1"/>
      <p:bldP spid="23" grpId="0" bldLvl="0" animBg="1"/>
      <p:bldP spid="24585" grpId="0"/>
      <p:bldP spid="2" grpId="0"/>
      <p:bldP spid="29" grpId="0" bldLvl="0" animBg="1"/>
      <p:bldP spid="32" grpId="0"/>
      <p:bldP spid="31"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35763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深化国有企业改革</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50" name="组合 49"/>
          <p:cNvGrpSpPr/>
          <p:nvPr/>
        </p:nvGrpSpPr>
        <p:grpSpPr>
          <a:xfrm>
            <a:off x="4817643" y="3168341"/>
            <a:ext cx="2748860" cy="2748860"/>
            <a:chOff x="782508" y="1717154"/>
            <a:chExt cx="3420000" cy="3420000"/>
          </a:xfrm>
        </p:grpSpPr>
        <p:sp>
          <p:nvSpPr>
            <p:cNvPr id="52" name="椭圆 51"/>
            <p:cNvSpPr/>
            <p:nvPr/>
          </p:nvSpPr>
          <p:spPr>
            <a:xfrm>
              <a:off x="782508" y="1717154"/>
              <a:ext cx="3420000" cy="3420000"/>
            </a:xfrm>
            <a:prstGeom prst="ellipse">
              <a:avLst/>
            </a:prstGeom>
            <a:solidFill>
              <a:schemeClr val="bg1">
                <a:lumMod val="95000"/>
              </a:schemeClr>
            </a:solidFill>
            <a:ln>
              <a:gradFill flip="none" rotWithShape="1">
                <a:gsLst>
                  <a:gs pos="50000">
                    <a:srgbClr val="FFFFF5"/>
                  </a:gs>
                  <a:gs pos="100000">
                    <a:srgbClr val="C00000"/>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268508" y="2203154"/>
              <a:ext cx="2448000" cy="2448000"/>
            </a:xfrm>
            <a:prstGeom prst="ellipse">
              <a:avLst/>
            </a:prstGeom>
            <a:solidFill>
              <a:srgbClr val="C00000"/>
            </a:solid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矩形 56"/>
            <p:cNvSpPr/>
            <p:nvPr/>
          </p:nvSpPr>
          <p:spPr>
            <a:xfrm>
              <a:off x="1493454" y="2945313"/>
              <a:ext cx="1997213" cy="756065"/>
            </a:xfrm>
            <a:prstGeom prst="rect">
              <a:avLst/>
            </a:prstGeom>
          </p:spPr>
          <p:txBody>
            <a:bodyPr wrap="none">
              <a:spAutoFit/>
            </a:bodyPr>
            <a:p>
              <a:pPr algn="ctr">
                <a:lnSpc>
                  <a:spcPct val="120000"/>
                </a:lnSpc>
              </a:pPr>
              <a:r>
                <a:rPr lang="zh-CN" altLang="en-US" sz="2800" dirty="0">
                  <a:solidFill>
                    <a:srgbClr val="FFFFF5"/>
                  </a:solidFill>
                  <a:latin typeface="微软雅黑" panose="020B0503020204020204" pitchFamily="34" charset="-122"/>
                  <a:ea typeface="微软雅黑" panose="020B0503020204020204" pitchFamily="34" charset="-122"/>
                </a:rPr>
                <a:t>主要任务</a:t>
              </a:r>
              <a:endParaRPr lang="zh-CN" altLang="en-US" sz="2800" dirty="0">
                <a:solidFill>
                  <a:srgbClr val="FFFFF5"/>
                </a:solidFill>
                <a:latin typeface="微软雅黑" panose="020B0503020204020204" pitchFamily="34" charset="-122"/>
                <a:ea typeface="微软雅黑" panose="020B0503020204020204" pitchFamily="34" charset="-122"/>
              </a:endParaRPr>
            </a:p>
          </p:txBody>
        </p:sp>
      </p:grpSp>
      <p:sp>
        <p:nvSpPr>
          <p:cNvPr id="58" name="弧形 57"/>
          <p:cNvSpPr/>
          <p:nvPr/>
        </p:nvSpPr>
        <p:spPr>
          <a:xfrm rot="16200000" flipH="1">
            <a:off x="4551128" y="2620539"/>
            <a:ext cx="3266483" cy="3327567"/>
          </a:xfrm>
          <a:prstGeom prst="arc">
            <a:avLst>
              <a:gd name="adj1" fmla="val 13010278"/>
              <a:gd name="adj2" fmla="val 8774760"/>
            </a:avLst>
          </a:prstGeom>
          <a:noFill/>
          <a:ln w="28575">
            <a:gradFill flip="none" rotWithShape="1">
              <a:gsLst>
                <a:gs pos="85000">
                  <a:srgbClr val="F1CBCC"/>
                </a:gs>
                <a:gs pos="0">
                  <a:srgbClr val="BD0F38"/>
                </a:gs>
                <a:gs pos="100000">
                  <a:srgbClr val="FFFFF5"/>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71" name="直接连接符 70"/>
          <p:cNvCxnSpPr/>
          <p:nvPr/>
        </p:nvCxnSpPr>
        <p:spPr>
          <a:xfrm>
            <a:off x="7703185" y="4954270"/>
            <a:ext cx="622935" cy="825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7606555" y="4837768"/>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8404225" y="4744720"/>
            <a:ext cx="3242945" cy="977265"/>
          </a:xfrm>
          <a:prstGeom prst="rect">
            <a:avLst/>
          </a:prstGeom>
        </p:spPr>
        <p:txBody>
          <a:bodyPr wrap="square">
            <a:spAutoFit/>
          </a:bodyPr>
          <a:p>
            <a:pPr lvl="0">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要培育具有全球竞争力的世界一流企业</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65" name="直接连接符 64"/>
          <p:cNvCxnSpPr/>
          <p:nvPr/>
        </p:nvCxnSpPr>
        <p:spPr>
          <a:xfrm flipV="1">
            <a:off x="7752080" y="4110990"/>
            <a:ext cx="634365" cy="1206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7722065" y="4034676"/>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8463280" y="3659505"/>
            <a:ext cx="3297555" cy="977265"/>
          </a:xfrm>
          <a:prstGeom prst="rect">
            <a:avLst/>
          </a:prstGeom>
        </p:spPr>
        <p:txBody>
          <a:bodyPr wrap="square">
            <a:spAutoFit/>
          </a:bodyPr>
          <a:p>
            <a:pPr lvl="0">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要加强监管，有效防止国有资产流失</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18" name="直接连接符 17"/>
          <p:cNvCxnSpPr/>
          <p:nvPr/>
        </p:nvCxnSpPr>
        <p:spPr>
          <a:xfrm>
            <a:off x="7388860" y="3072765"/>
            <a:ext cx="520065" cy="508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7209361" y="2985795"/>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7976235" y="2131060"/>
            <a:ext cx="3942715" cy="1420495"/>
          </a:xfrm>
          <a:prstGeom prst="rect">
            <a:avLst/>
          </a:prstGeom>
        </p:spPr>
        <p:txBody>
          <a:bodyPr wrap="square">
            <a:spAutoFit/>
          </a:bodyPr>
          <a:p>
            <a:pPr lvl="0">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要形成有效制衡的公司法人治理结构和灵活高效的市场化经营机制</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67" name="直接连接符 66"/>
          <p:cNvCxnSpPr/>
          <p:nvPr/>
        </p:nvCxnSpPr>
        <p:spPr>
          <a:xfrm flipH="1" flipV="1">
            <a:off x="3863975" y="4923155"/>
            <a:ext cx="882015" cy="952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4597768" y="4860058"/>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357505" y="4744720"/>
            <a:ext cx="3340100" cy="534035"/>
          </a:xfrm>
          <a:prstGeom prst="rect">
            <a:avLst/>
          </a:prstGeom>
        </p:spPr>
        <p:txBody>
          <a:bodyPr wrap="square">
            <a:spAutoFit/>
          </a:bodyPr>
          <a:p>
            <a:pPr lvl="0" algn="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要发展混合所有制经济</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28" name="直接连接符 27"/>
          <p:cNvCxnSpPr>
            <a:stCxn id="61" idx="2"/>
          </p:cNvCxnSpPr>
          <p:nvPr/>
        </p:nvCxnSpPr>
        <p:spPr>
          <a:xfrm flipH="1" flipV="1">
            <a:off x="3804285" y="3869055"/>
            <a:ext cx="648335" cy="63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4452585" y="3779840"/>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47"/>
          <p:cNvSpPr/>
          <p:nvPr/>
        </p:nvSpPr>
        <p:spPr>
          <a:xfrm>
            <a:off x="259080" y="3504565"/>
            <a:ext cx="3662045" cy="977265"/>
          </a:xfrm>
          <a:prstGeom prst="rect">
            <a:avLst/>
          </a:prstGeom>
        </p:spPr>
        <p:txBody>
          <a:bodyPr wrap="square">
            <a:spAutoFit/>
          </a:bodyPr>
          <a:p>
            <a:pPr algn="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要加快国有经济布局优化、结构调整、战略性重组</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nvCxnSpPr>
        <p:spPr>
          <a:xfrm flipH="1">
            <a:off x="4518025" y="3042920"/>
            <a:ext cx="513715" cy="254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5028809" y="2953896"/>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452755" y="2707005"/>
            <a:ext cx="4035425" cy="534035"/>
          </a:xfrm>
          <a:prstGeom prst="rect">
            <a:avLst/>
          </a:prstGeom>
        </p:spPr>
        <p:txBody>
          <a:bodyPr wrap="square">
            <a:spAutoFit/>
          </a:bodyPr>
          <a:p>
            <a:pPr algn="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完善各类国有资产管理体制</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2693035" y="1113155"/>
            <a:ext cx="645033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新时代深化国有企业改革</a:t>
            </a:r>
            <a:r>
              <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的主要任务</a:t>
            </a:r>
            <a:endPar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p:cTn id="23" dur="500" fill="hold"/>
                                        <p:tgtEl>
                                          <p:spTgt spid="58"/>
                                        </p:tgtEl>
                                        <p:attrNameLst>
                                          <p:attrName>ppt_w</p:attrName>
                                        </p:attrNameLst>
                                      </p:cBhvr>
                                      <p:tavLst>
                                        <p:tav tm="0">
                                          <p:val>
                                            <p:fltVal val="0"/>
                                          </p:val>
                                        </p:tav>
                                        <p:tav tm="100000">
                                          <p:val>
                                            <p:strVal val="#ppt_w"/>
                                          </p:val>
                                        </p:tav>
                                      </p:tavLst>
                                    </p:anim>
                                    <p:anim calcmode="lin" valueType="num">
                                      <p:cBhvr>
                                        <p:cTn id="24" dur="500" fill="hold"/>
                                        <p:tgtEl>
                                          <p:spTgt spid="58"/>
                                        </p:tgtEl>
                                        <p:attrNameLst>
                                          <p:attrName>ppt_h</p:attrName>
                                        </p:attrNameLst>
                                      </p:cBhvr>
                                      <p:tavLst>
                                        <p:tav tm="0">
                                          <p:val>
                                            <p:fltVal val="0"/>
                                          </p:val>
                                        </p:tav>
                                        <p:tav tm="100000">
                                          <p:val>
                                            <p:strVal val="#ppt_h"/>
                                          </p:val>
                                        </p:tav>
                                      </p:tavLst>
                                    </p:anim>
                                    <p:animEffect transition="in" filter="fade">
                                      <p:cBhvr>
                                        <p:cTn id="25" dur="500"/>
                                        <p:tgtEl>
                                          <p:spTgt spid="58"/>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wipe(left)">
                                      <p:cBhvr>
                                        <p:cTn id="29" dur="500"/>
                                        <p:tgtEl>
                                          <p:spTgt spid="71"/>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p:cTn id="33" dur="500" fill="hold"/>
                                        <p:tgtEl>
                                          <p:spTgt spid="64"/>
                                        </p:tgtEl>
                                        <p:attrNameLst>
                                          <p:attrName>ppt_w</p:attrName>
                                        </p:attrNameLst>
                                      </p:cBhvr>
                                      <p:tavLst>
                                        <p:tav tm="0">
                                          <p:val>
                                            <p:fltVal val="0"/>
                                          </p:val>
                                        </p:tav>
                                        <p:tav tm="100000">
                                          <p:val>
                                            <p:strVal val="#ppt_w"/>
                                          </p:val>
                                        </p:tav>
                                      </p:tavLst>
                                    </p:anim>
                                    <p:anim calcmode="lin" valueType="num">
                                      <p:cBhvr>
                                        <p:cTn id="34" dur="500" fill="hold"/>
                                        <p:tgtEl>
                                          <p:spTgt spid="64"/>
                                        </p:tgtEl>
                                        <p:attrNameLst>
                                          <p:attrName>ppt_h</p:attrName>
                                        </p:attrNameLst>
                                      </p:cBhvr>
                                      <p:tavLst>
                                        <p:tav tm="0">
                                          <p:val>
                                            <p:fltVal val="0"/>
                                          </p:val>
                                        </p:tav>
                                        <p:tav tm="100000">
                                          <p:val>
                                            <p:strVal val="#ppt_h"/>
                                          </p:val>
                                        </p:tav>
                                      </p:tavLst>
                                    </p:anim>
                                    <p:animEffect transition="in" filter="fade">
                                      <p:cBhvr>
                                        <p:cTn id="35" dur="500"/>
                                        <p:tgtEl>
                                          <p:spTgt spid="64"/>
                                        </p:tgtEl>
                                      </p:cBhvr>
                                    </p:animEffect>
                                  </p:childTnLst>
                                </p:cTn>
                              </p:par>
                            </p:childTnLst>
                          </p:cTn>
                        </p:par>
                        <p:par>
                          <p:cTn id="36" fill="hold">
                            <p:stCondLst>
                              <p:cond delay="250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par>
                          <p:cTn id="40" fill="hold">
                            <p:stCondLst>
                              <p:cond delay="3799"/>
                            </p:stCondLst>
                            <p:childTnLst>
                              <p:par>
                                <p:cTn id="41" presetID="22" presetClass="entr" presetSubtype="8" fill="hold"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par>
                          <p:cTn id="44" fill="hold">
                            <p:stCondLst>
                              <p:cond delay="4299"/>
                            </p:stCondLst>
                            <p:childTnLst>
                              <p:par>
                                <p:cTn id="45" presetID="53" presetClass="entr" presetSubtype="16" fill="hold" grpId="0" nodeType="after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p:cTn id="47" dur="500" fill="hold"/>
                                        <p:tgtEl>
                                          <p:spTgt spid="62"/>
                                        </p:tgtEl>
                                        <p:attrNameLst>
                                          <p:attrName>ppt_w</p:attrName>
                                        </p:attrNameLst>
                                      </p:cBhvr>
                                      <p:tavLst>
                                        <p:tav tm="0">
                                          <p:val>
                                            <p:fltVal val="0"/>
                                          </p:val>
                                        </p:tav>
                                        <p:tav tm="100000">
                                          <p:val>
                                            <p:strVal val="#ppt_w"/>
                                          </p:val>
                                        </p:tav>
                                      </p:tavLst>
                                    </p:anim>
                                    <p:anim calcmode="lin" valueType="num">
                                      <p:cBhvr>
                                        <p:cTn id="48" dur="500" fill="hold"/>
                                        <p:tgtEl>
                                          <p:spTgt spid="62"/>
                                        </p:tgtEl>
                                        <p:attrNameLst>
                                          <p:attrName>ppt_h</p:attrName>
                                        </p:attrNameLst>
                                      </p:cBhvr>
                                      <p:tavLst>
                                        <p:tav tm="0">
                                          <p:val>
                                            <p:fltVal val="0"/>
                                          </p:val>
                                        </p:tav>
                                        <p:tav tm="100000">
                                          <p:val>
                                            <p:strVal val="#ppt_h"/>
                                          </p:val>
                                        </p:tav>
                                      </p:tavLst>
                                    </p:anim>
                                    <p:animEffect transition="in" filter="fade">
                                      <p:cBhvr>
                                        <p:cTn id="49" dur="500"/>
                                        <p:tgtEl>
                                          <p:spTgt spid="62"/>
                                        </p:tgtEl>
                                      </p:cBhvr>
                                    </p:animEffect>
                                  </p:childTnLst>
                                </p:cTn>
                              </p:par>
                            </p:childTnLst>
                          </p:cTn>
                        </p:par>
                        <p:par>
                          <p:cTn id="50" fill="hold">
                            <p:stCondLst>
                              <p:cond delay="4799"/>
                            </p:stCondLst>
                            <p:childTnLst>
                              <p:par>
                                <p:cTn id="51" presetID="10" presetClass="entr" presetSubtype="0" fill="hold" grpId="0" nodeType="afterEffect">
                                  <p:stCondLst>
                                    <p:cond delay="0"/>
                                  </p:stCondLst>
                                  <p:iterate type="wd">
                                    <p:tmPct val="10000"/>
                                  </p:iterate>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6050"/>
                            </p:stCondLst>
                            <p:childTnLst>
                              <p:par>
                                <p:cTn id="55" presetID="22" presetClass="entr" presetSubtype="8"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par>
                          <p:cTn id="58" fill="hold">
                            <p:stCondLst>
                              <p:cond delay="6550"/>
                            </p:stCondLst>
                            <p:childTnLst>
                              <p:par>
                                <p:cTn id="59" presetID="53" presetClass="entr" presetSubtype="16"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p:cTn id="61" dur="500" fill="hold"/>
                                        <p:tgtEl>
                                          <p:spTgt spid="60"/>
                                        </p:tgtEl>
                                        <p:attrNameLst>
                                          <p:attrName>ppt_w</p:attrName>
                                        </p:attrNameLst>
                                      </p:cBhvr>
                                      <p:tavLst>
                                        <p:tav tm="0">
                                          <p:val>
                                            <p:fltVal val="0"/>
                                          </p:val>
                                        </p:tav>
                                        <p:tav tm="100000">
                                          <p:val>
                                            <p:strVal val="#ppt_w"/>
                                          </p:val>
                                        </p:tav>
                                      </p:tavLst>
                                    </p:anim>
                                    <p:anim calcmode="lin" valueType="num">
                                      <p:cBhvr>
                                        <p:cTn id="62" dur="500" fill="hold"/>
                                        <p:tgtEl>
                                          <p:spTgt spid="60"/>
                                        </p:tgtEl>
                                        <p:attrNameLst>
                                          <p:attrName>ppt_h</p:attrName>
                                        </p:attrNameLst>
                                      </p:cBhvr>
                                      <p:tavLst>
                                        <p:tav tm="0">
                                          <p:val>
                                            <p:fltVal val="0"/>
                                          </p:val>
                                        </p:tav>
                                        <p:tav tm="100000">
                                          <p:val>
                                            <p:strVal val="#ppt_h"/>
                                          </p:val>
                                        </p:tav>
                                      </p:tavLst>
                                    </p:anim>
                                    <p:animEffect transition="in" filter="fade">
                                      <p:cBhvr>
                                        <p:cTn id="63" dur="500"/>
                                        <p:tgtEl>
                                          <p:spTgt spid="60"/>
                                        </p:tgtEl>
                                      </p:cBhvr>
                                    </p:animEffect>
                                  </p:childTnLst>
                                </p:cTn>
                              </p:par>
                            </p:childTnLst>
                          </p:cTn>
                        </p:par>
                        <p:par>
                          <p:cTn id="64" fill="hold">
                            <p:stCondLst>
                              <p:cond delay="7050"/>
                            </p:stCondLst>
                            <p:childTnLst>
                              <p:par>
                                <p:cTn id="65" presetID="10" presetClass="entr" presetSubtype="0" fill="hold" grpId="0" nodeType="afterEffect">
                                  <p:stCondLst>
                                    <p:cond delay="0"/>
                                  </p:stCondLst>
                                  <p:iterate type="wd">
                                    <p:tmPct val="10000"/>
                                  </p:iterate>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par>
                          <p:cTn id="68" fill="hold">
                            <p:stCondLst>
                              <p:cond delay="8949"/>
                            </p:stCondLst>
                            <p:childTnLst>
                              <p:par>
                                <p:cTn id="69" presetID="22" presetClass="entr" presetSubtype="2" fill="hold"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right)">
                                      <p:cBhvr>
                                        <p:cTn id="71" dur="500"/>
                                        <p:tgtEl>
                                          <p:spTgt spid="67"/>
                                        </p:tgtEl>
                                      </p:cBhvr>
                                    </p:animEffect>
                                  </p:childTnLst>
                                </p:cTn>
                              </p:par>
                            </p:childTnLst>
                          </p:cTn>
                        </p:par>
                        <p:par>
                          <p:cTn id="72" fill="hold">
                            <p:stCondLst>
                              <p:cond delay="9449"/>
                            </p:stCondLst>
                            <p:childTnLst>
                              <p:par>
                                <p:cTn id="73" presetID="53" presetClass="entr" presetSubtype="16" fill="hold" grpId="0" nodeType="after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p:cTn id="75" dur="500" fill="hold"/>
                                        <p:tgtEl>
                                          <p:spTgt spid="63"/>
                                        </p:tgtEl>
                                        <p:attrNameLst>
                                          <p:attrName>ppt_w</p:attrName>
                                        </p:attrNameLst>
                                      </p:cBhvr>
                                      <p:tavLst>
                                        <p:tav tm="0">
                                          <p:val>
                                            <p:fltVal val="0"/>
                                          </p:val>
                                        </p:tav>
                                        <p:tav tm="100000">
                                          <p:val>
                                            <p:strVal val="#ppt_w"/>
                                          </p:val>
                                        </p:tav>
                                      </p:tavLst>
                                    </p:anim>
                                    <p:anim calcmode="lin" valueType="num">
                                      <p:cBhvr>
                                        <p:cTn id="76" dur="500" fill="hold"/>
                                        <p:tgtEl>
                                          <p:spTgt spid="63"/>
                                        </p:tgtEl>
                                        <p:attrNameLst>
                                          <p:attrName>ppt_h</p:attrName>
                                        </p:attrNameLst>
                                      </p:cBhvr>
                                      <p:tavLst>
                                        <p:tav tm="0">
                                          <p:val>
                                            <p:fltVal val="0"/>
                                          </p:val>
                                        </p:tav>
                                        <p:tav tm="100000">
                                          <p:val>
                                            <p:strVal val="#ppt_h"/>
                                          </p:val>
                                        </p:tav>
                                      </p:tavLst>
                                    </p:anim>
                                    <p:animEffect transition="in" filter="fade">
                                      <p:cBhvr>
                                        <p:cTn id="77" dur="500"/>
                                        <p:tgtEl>
                                          <p:spTgt spid="63"/>
                                        </p:tgtEl>
                                      </p:cBhvr>
                                    </p:animEffect>
                                  </p:childTnLst>
                                </p:cTn>
                              </p:par>
                            </p:childTnLst>
                          </p:cTn>
                        </p:par>
                        <p:par>
                          <p:cTn id="78" fill="hold">
                            <p:stCondLst>
                              <p:cond delay="9949"/>
                            </p:stCondLst>
                            <p:childTnLst>
                              <p:par>
                                <p:cTn id="79" presetID="10" presetClass="entr" presetSubtype="0" fill="hold" grpId="0" nodeType="afterEffect">
                                  <p:stCondLst>
                                    <p:cond delay="0"/>
                                  </p:stCondLst>
                                  <p:iterate type="wd">
                                    <p:tmPct val="10000"/>
                                  </p:iterate>
                                  <p:childTnLst>
                                    <p:set>
                                      <p:cBhvr>
                                        <p:cTn id="80" dur="1" fill="hold">
                                          <p:stCondLst>
                                            <p:cond delay="0"/>
                                          </p:stCondLst>
                                        </p:cTn>
                                        <p:tgtEl>
                                          <p:spTgt spid="49"/>
                                        </p:tgtEl>
                                        <p:attrNameLst>
                                          <p:attrName>style.visibility</p:attrName>
                                        </p:attrNameLst>
                                      </p:cBhvr>
                                      <p:to>
                                        <p:strVal val="visible"/>
                                      </p:to>
                                    </p:set>
                                    <p:animEffect transition="in" filter="fade">
                                      <p:cBhvr>
                                        <p:cTn id="81" dur="500"/>
                                        <p:tgtEl>
                                          <p:spTgt spid="49"/>
                                        </p:tgtEl>
                                      </p:cBhvr>
                                    </p:animEffect>
                                  </p:childTnLst>
                                </p:cTn>
                              </p:par>
                            </p:childTnLst>
                          </p:cTn>
                        </p:par>
                        <p:par>
                          <p:cTn id="82" fill="hold">
                            <p:stCondLst>
                              <p:cond delay="10899"/>
                            </p:stCondLst>
                            <p:childTnLst>
                              <p:par>
                                <p:cTn id="83" presetID="22" presetClass="entr" presetSubtype="2" fill="hold"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right)">
                                      <p:cBhvr>
                                        <p:cTn id="85" dur="500"/>
                                        <p:tgtEl>
                                          <p:spTgt spid="28"/>
                                        </p:tgtEl>
                                      </p:cBhvr>
                                    </p:animEffect>
                                  </p:childTnLst>
                                </p:cTn>
                              </p:par>
                            </p:childTnLst>
                          </p:cTn>
                        </p:par>
                        <p:par>
                          <p:cTn id="86" fill="hold">
                            <p:stCondLst>
                              <p:cond delay="11399"/>
                            </p:stCondLst>
                            <p:childTnLst>
                              <p:par>
                                <p:cTn id="87" presetID="53" presetClass="entr" presetSubtype="16" fill="hold" grpId="0" nodeType="afterEffect">
                                  <p:stCondLst>
                                    <p:cond delay="0"/>
                                  </p:stCondLst>
                                  <p:childTnLst>
                                    <p:set>
                                      <p:cBhvr>
                                        <p:cTn id="88" dur="1" fill="hold">
                                          <p:stCondLst>
                                            <p:cond delay="0"/>
                                          </p:stCondLst>
                                        </p:cTn>
                                        <p:tgtEl>
                                          <p:spTgt spid="61"/>
                                        </p:tgtEl>
                                        <p:attrNameLst>
                                          <p:attrName>style.visibility</p:attrName>
                                        </p:attrNameLst>
                                      </p:cBhvr>
                                      <p:to>
                                        <p:strVal val="visible"/>
                                      </p:to>
                                    </p:set>
                                    <p:anim calcmode="lin" valueType="num">
                                      <p:cBhvr>
                                        <p:cTn id="89" dur="500" fill="hold"/>
                                        <p:tgtEl>
                                          <p:spTgt spid="61"/>
                                        </p:tgtEl>
                                        <p:attrNameLst>
                                          <p:attrName>ppt_w</p:attrName>
                                        </p:attrNameLst>
                                      </p:cBhvr>
                                      <p:tavLst>
                                        <p:tav tm="0">
                                          <p:val>
                                            <p:fltVal val="0"/>
                                          </p:val>
                                        </p:tav>
                                        <p:tav tm="100000">
                                          <p:val>
                                            <p:strVal val="#ppt_w"/>
                                          </p:val>
                                        </p:tav>
                                      </p:tavLst>
                                    </p:anim>
                                    <p:anim calcmode="lin" valueType="num">
                                      <p:cBhvr>
                                        <p:cTn id="90" dur="500" fill="hold"/>
                                        <p:tgtEl>
                                          <p:spTgt spid="61"/>
                                        </p:tgtEl>
                                        <p:attrNameLst>
                                          <p:attrName>ppt_h</p:attrName>
                                        </p:attrNameLst>
                                      </p:cBhvr>
                                      <p:tavLst>
                                        <p:tav tm="0">
                                          <p:val>
                                            <p:fltVal val="0"/>
                                          </p:val>
                                        </p:tav>
                                        <p:tav tm="100000">
                                          <p:val>
                                            <p:strVal val="#ppt_h"/>
                                          </p:val>
                                        </p:tav>
                                      </p:tavLst>
                                    </p:anim>
                                    <p:animEffect transition="in" filter="fade">
                                      <p:cBhvr>
                                        <p:cTn id="91" dur="500"/>
                                        <p:tgtEl>
                                          <p:spTgt spid="61"/>
                                        </p:tgtEl>
                                      </p:cBhvr>
                                    </p:animEffect>
                                  </p:childTnLst>
                                </p:cTn>
                              </p:par>
                            </p:childTnLst>
                          </p:cTn>
                        </p:par>
                        <p:par>
                          <p:cTn id="92" fill="hold">
                            <p:stCondLst>
                              <p:cond delay="11899"/>
                            </p:stCondLst>
                            <p:childTnLst>
                              <p:par>
                                <p:cTn id="93" presetID="10" presetClass="entr" presetSubtype="0" fill="hold" grpId="0" nodeType="afterEffect">
                                  <p:stCondLst>
                                    <p:cond delay="0"/>
                                  </p:stCondLst>
                                  <p:iterate type="wd">
                                    <p:tmPct val="10000"/>
                                  </p:iterate>
                                  <p:childTnLst>
                                    <p:set>
                                      <p:cBhvr>
                                        <p:cTn id="94" dur="1" fill="hold">
                                          <p:stCondLst>
                                            <p:cond delay="0"/>
                                          </p:stCondLst>
                                        </p:cTn>
                                        <p:tgtEl>
                                          <p:spTgt spid="48"/>
                                        </p:tgtEl>
                                        <p:attrNameLst>
                                          <p:attrName>style.visibility</p:attrName>
                                        </p:attrNameLst>
                                      </p:cBhvr>
                                      <p:to>
                                        <p:strVal val="visible"/>
                                      </p:to>
                                    </p:set>
                                    <p:animEffect transition="in" filter="fade">
                                      <p:cBhvr>
                                        <p:cTn id="95" dur="500"/>
                                        <p:tgtEl>
                                          <p:spTgt spid="48"/>
                                        </p:tgtEl>
                                      </p:cBhvr>
                                    </p:animEffect>
                                  </p:childTnLst>
                                </p:cTn>
                              </p:par>
                            </p:childTnLst>
                          </p:cTn>
                        </p:par>
                        <p:par>
                          <p:cTn id="96" fill="hold">
                            <p:stCondLst>
                              <p:cond delay="13449"/>
                            </p:stCondLst>
                            <p:childTnLst>
                              <p:par>
                                <p:cTn id="97" presetID="22" presetClass="entr" presetSubtype="2" fill="hold" nodeType="after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wipe(right)">
                                      <p:cBhvr>
                                        <p:cTn id="99" dur="500"/>
                                        <p:tgtEl>
                                          <p:spTgt spid="6"/>
                                        </p:tgtEl>
                                      </p:cBhvr>
                                    </p:animEffect>
                                  </p:childTnLst>
                                </p:cTn>
                              </p:par>
                            </p:childTnLst>
                          </p:cTn>
                        </p:par>
                        <p:par>
                          <p:cTn id="100" fill="hold">
                            <p:stCondLst>
                              <p:cond delay="13949"/>
                            </p:stCondLst>
                            <p:childTnLst>
                              <p:par>
                                <p:cTn id="101" presetID="53" presetClass="entr" presetSubtype="16" fill="hold" grpId="0" nodeType="afterEffect">
                                  <p:stCondLst>
                                    <p:cond delay="0"/>
                                  </p:stCondLst>
                                  <p:childTnLst>
                                    <p:set>
                                      <p:cBhvr>
                                        <p:cTn id="102" dur="1" fill="hold">
                                          <p:stCondLst>
                                            <p:cond delay="0"/>
                                          </p:stCondLst>
                                        </p:cTn>
                                        <p:tgtEl>
                                          <p:spTgt spid="59"/>
                                        </p:tgtEl>
                                        <p:attrNameLst>
                                          <p:attrName>style.visibility</p:attrName>
                                        </p:attrNameLst>
                                      </p:cBhvr>
                                      <p:to>
                                        <p:strVal val="visible"/>
                                      </p:to>
                                    </p:set>
                                    <p:anim calcmode="lin" valueType="num">
                                      <p:cBhvr>
                                        <p:cTn id="103" dur="500" fill="hold"/>
                                        <p:tgtEl>
                                          <p:spTgt spid="59"/>
                                        </p:tgtEl>
                                        <p:attrNameLst>
                                          <p:attrName>ppt_w</p:attrName>
                                        </p:attrNameLst>
                                      </p:cBhvr>
                                      <p:tavLst>
                                        <p:tav tm="0">
                                          <p:val>
                                            <p:fltVal val="0"/>
                                          </p:val>
                                        </p:tav>
                                        <p:tav tm="100000">
                                          <p:val>
                                            <p:strVal val="#ppt_w"/>
                                          </p:val>
                                        </p:tav>
                                      </p:tavLst>
                                    </p:anim>
                                    <p:anim calcmode="lin" valueType="num">
                                      <p:cBhvr>
                                        <p:cTn id="104" dur="500" fill="hold"/>
                                        <p:tgtEl>
                                          <p:spTgt spid="59"/>
                                        </p:tgtEl>
                                        <p:attrNameLst>
                                          <p:attrName>ppt_h</p:attrName>
                                        </p:attrNameLst>
                                      </p:cBhvr>
                                      <p:tavLst>
                                        <p:tav tm="0">
                                          <p:val>
                                            <p:fltVal val="0"/>
                                          </p:val>
                                        </p:tav>
                                        <p:tav tm="100000">
                                          <p:val>
                                            <p:strVal val="#ppt_h"/>
                                          </p:val>
                                        </p:tav>
                                      </p:tavLst>
                                    </p:anim>
                                    <p:animEffect transition="in" filter="fade">
                                      <p:cBhvr>
                                        <p:cTn id="105" dur="500"/>
                                        <p:tgtEl>
                                          <p:spTgt spid="59"/>
                                        </p:tgtEl>
                                      </p:cBhvr>
                                    </p:animEffect>
                                  </p:childTnLst>
                                </p:cTn>
                              </p:par>
                            </p:childTnLst>
                          </p:cTn>
                        </p:par>
                        <p:par>
                          <p:cTn id="106" fill="hold">
                            <p:stCondLst>
                              <p:cond delay="14449"/>
                            </p:stCondLst>
                            <p:childTnLst>
                              <p:par>
                                <p:cTn id="107" presetID="10" presetClass="entr" presetSubtype="0" fill="hold" grpId="0" nodeType="afterEffect">
                                  <p:stCondLst>
                                    <p:cond delay="0"/>
                                  </p:stCondLst>
                                  <p:iterate type="wd">
                                    <p:tmPct val="10000"/>
                                  </p:iterate>
                                  <p:childTnLst>
                                    <p:set>
                                      <p:cBhvr>
                                        <p:cTn id="108" dur="1" fill="hold">
                                          <p:stCondLst>
                                            <p:cond delay="0"/>
                                          </p:stCondLst>
                                        </p:cTn>
                                        <p:tgtEl>
                                          <p:spTgt spid="47"/>
                                        </p:tgtEl>
                                        <p:attrNameLst>
                                          <p:attrName>style.visibility</p:attrName>
                                        </p:attrNameLst>
                                      </p:cBhvr>
                                      <p:to>
                                        <p:strVal val="visible"/>
                                      </p:to>
                                    </p:set>
                                    <p:animEffect transition="in" filter="fade">
                                      <p:cBhvr>
                                        <p:cTn id="10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8" grpId="0" bldLvl="0" animBg="1"/>
      <p:bldP spid="64" grpId="0" bldLvl="0" animBg="1"/>
      <p:bldP spid="41" grpId="0"/>
      <p:bldP spid="62" grpId="0" bldLvl="0" animBg="1"/>
      <p:bldP spid="40" grpId="0"/>
      <p:bldP spid="60" grpId="0" bldLvl="0" animBg="1"/>
      <p:bldP spid="37" grpId="0"/>
      <p:bldP spid="63" grpId="0" bldLvl="0" animBg="1"/>
      <p:bldP spid="49" grpId="0"/>
      <p:bldP spid="61" grpId="0" bldLvl="0" animBg="1"/>
      <p:bldP spid="48" grpId="0"/>
      <p:bldP spid="59" grpId="0" bldLvl="0" animBg="1"/>
      <p:bldP spid="47" grpId="0"/>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108075" y="2371090"/>
            <a:ext cx="10546715" cy="1753235"/>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（三）激发市场主体活力</a:t>
            </a:r>
            <a:endParaRPr lang="zh-CN" altLang="en-US" sz="3600" kern="0" spc="120" dirty="0">
              <a:solidFill>
                <a:schemeClr val="accent1"/>
              </a:solidFill>
              <a:latin typeface="微软雅黑" panose="020B0503020204020204" pitchFamily="34" charset="-122"/>
              <a:ea typeface="微软雅黑" panose="020B0503020204020204" pitchFamily="34" charset="-122"/>
              <a:cs typeface="+mn-ea"/>
              <a:sym typeface="+mn-lt"/>
            </a:endParaRPr>
          </a:p>
          <a:p>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完</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会</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义</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市</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场</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经</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济</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体</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制</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激发市场主体活力</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4585" name="Text Box 10"/>
          <p:cNvSpPr txBox="1"/>
          <p:nvPr/>
        </p:nvSpPr>
        <p:spPr>
          <a:xfrm>
            <a:off x="1078230" y="1731010"/>
            <a:ext cx="10180320" cy="4615815"/>
          </a:xfrm>
          <a:prstGeom prst="rect">
            <a:avLst/>
          </a:prstGeom>
          <a:noFill/>
          <a:ln w="9525">
            <a:noFill/>
          </a:ln>
        </p:spPr>
        <p:txBody>
          <a:bodyPr wrap="square">
            <a:spAutoFit/>
          </a:bodyPr>
          <a:p>
            <a:pPr>
              <a:lnSpc>
                <a:spcPct val="150000"/>
              </a:lnSpc>
            </a:pPr>
            <a:r>
              <a:rPr lang="en-US" altLang="zh-CN"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rPr>
              <a:t>市场主体</a:t>
            </a:r>
            <a:r>
              <a:rPr lang="zh-CN" altLang="en-US" sz="2400" dirty="0">
                <a:solidFill>
                  <a:schemeClr val="tx1"/>
                </a:solidFill>
                <a:latin typeface="微软雅黑" panose="020B0503020204020204" pitchFamily="34" charset="-122"/>
                <a:ea typeface="微软雅黑" panose="020B0503020204020204" pitchFamily="34" charset="-122"/>
              </a:rPr>
              <a:t>是市场上从事生产和交易活动的组织和个人，包括自然人和法人。在所有参与经济活动的主体中，</a:t>
            </a:r>
            <a:r>
              <a:rPr lang="zh-CN" altLang="en-US" sz="2400" b="1" dirty="0">
                <a:solidFill>
                  <a:srgbClr val="C00000"/>
                </a:solidFill>
                <a:latin typeface="微软雅黑" panose="020B0503020204020204" pitchFamily="34" charset="-122"/>
                <a:ea typeface="微软雅黑" panose="020B0503020204020204" pitchFamily="34" charset="-122"/>
              </a:rPr>
              <a:t>企业</a:t>
            </a:r>
            <a:r>
              <a:rPr lang="zh-CN" altLang="en-US" sz="2400" dirty="0">
                <a:solidFill>
                  <a:schemeClr val="tx1"/>
                </a:solidFill>
                <a:latin typeface="微软雅黑" panose="020B0503020204020204" pitchFamily="34" charset="-122"/>
                <a:ea typeface="微软雅黑" panose="020B0503020204020204" pitchFamily="34" charset="-122"/>
              </a:rPr>
              <a:t>是</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最重要的市场主体</a:t>
            </a:r>
            <a:r>
              <a:rPr lang="zh-CN" altLang="en-US" sz="2400" dirty="0">
                <a:solidFill>
                  <a:schemeClr val="tx1"/>
                </a:solidFill>
                <a:latin typeface="微软雅黑" panose="020B0503020204020204" pitchFamily="34" charset="-122"/>
                <a:ea typeface="微软雅黑" panose="020B0503020204020204" pitchFamily="34" charset="-122"/>
              </a:rPr>
              <a:t>。任何市场主体参与经济活动都带有明确的目的，以在满足社会需要中追求自身利益最大化为目标。</a:t>
            </a:r>
            <a:endParaRPr lang="zh-CN" altLang="en-US" sz="2400"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十三五</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期间，我国市场主体数量新增</a:t>
            </a:r>
            <a:r>
              <a:rPr lang="en-US" altLang="zh-CN" sz="2400" dirty="0">
                <a:solidFill>
                  <a:schemeClr val="tx1"/>
                </a:solidFill>
                <a:latin typeface="微软雅黑" panose="020B0503020204020204" pitchFamily="34" charset="-122"/>
                <a:ea typeface="微软雅黑" panose="020B0503020204020204" pitchFamily="34" charset="-122"/>
              </a:rPr>
              <a:t>6000</a:t>
            </a:r>
            <a:r>
              <a:rPr lang="zh-CN" altLang="en-US" sz="2400" dirty="0">
                <a:solidFill>
                  <a:schemeClr val="tx1"/>
                </a:solidFill>
                <a:latin typeface="微软雅黑" panose="020B0503020204020204" pitchFamily="34" charset="-122"/>
                <a:ea typeface="微软雅黑" panose="020B0503020204020204" pitchFamily="34" charset="-122"/>
              </a:rPr>
              <a:t>多万户。</a:t>
            </a:r>
            <a:r>
              <a:rPr sz="2400" dirty="0">
                <a:solidFill>
                  <a:schemeClr val="tx1"/>
                </a:solidFill>
                <a:latin typeface="微软雅黑" panose="020B0503020204020204" pitchFamily="34" charset="-122"/>
                <a:ea typeface="微软雅黑" panose="020B0503020204020204" pitchFamily="34" charset="-122"/>
              </a:rPr>
              <a:t>截至2022年底，全国登记在册市场主体1.69亿户，较2021年底增长10.03%。其中企业5282.6万户，个体工商户1.1亿户，农民专业合作社223.6万户；全国新设市场主体2907.6万户，同比增长0.71%。</a:t>
            </a:r>
            <a:r>
              <a:rPr lang="zh-CN" altLang="en-US" sz="2400" dirty="0">
                <a:solidFill>
                  <a:schemeClr val="tx1"/>
                </a:solidFill>
                <a:latin typeface="微软雅黑" panose="020B0503020204020204" pitchFamily="34" charset="-122"/>
                <a:ea typeface="微软雅黑" panose="020B0503020204020204" pitchFamily="34" charset="-122"/>
              </a:rPr>
              <a:t>。</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613025" y="1120775"/>
            <a:ext cx="645033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什么是市场主体？</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4585">
                                            <p:txEl>
                                              <p:pRg st="0" end="0"/>
                                            </p:txEl>
                                          </p:spTgt>
                                        </p:tgtEl>
                                        <p:attrNameLst>
                                          <p:attrName>style.visibility</p:attrName>
                                        </p:attrNameLst>
                                      </p:cBhvr>
                                      <p:to>
                                        <p:strVal val="visible"/>
                                      </p:to>
                                    </p:set>
                                    <p:anim calcmode="lin" valueType="num">
                                      <p:cBhvr additive="base">
                                        <p:cTn id="22" dur="500"/>
                                        <p:tgtEl>
                                          <p:spTgt spid="24585">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458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4585">
                                            <p:txEl>
                                              <p:pRg st="1" end="1"/>
                                            </p:txEl>
                                          </p:spTgt>
                                        </p:tgtEl>
                                        <p:attrNameLst>
                                          <p:attrName>style.visibility</p:attrName>
                                        </p:attrNameLst>
                                      </p:cBhvr>
                                      <p:to>
                                        <p:strVal val="visible"/>
                                      </p:to>
                                    </p:set>
                                    <p:anim calcmode="lin" valueType="num">
                                      <p:cBhvr additive="base">
                                        <p:cTn id="28" dur="500"/>
                                        <p:tgtEl>
                                          <p:spTgt spid="24585">
                                            <p:txEl>
                                              <p:pRg st="1" end="1"/>
                                            </p:txEl>
                                          </p:spTgt>
                                        </p:tgtEl>
                                        <p:attrNameLst>
                                          <p:attrName>ppt_y</p:attrName>
                                        </p:attrNameLst>
                                      </p:cBhvr>
                                      <p:tavLst>
                                        <p:tav tm="0">
                                          <p:val>
                                            <p:strVal val="#ppt_y+#ppt_h*1.125000"/>
                                          </p:val>
                                        </p:tav>
                                        <p:tav tm="100000">
                                          <p:val>
                                            <p:strVal val="#ppt_y"/>
                                          </p:val>
                                        </p:tav>
                                      </p:tavLst>
                                    </p:anim>
                                    <p:animEffect transition="in" filter="wipe(up)">
                                      <p:cBhvr>
                                        <p:cTn id="29" dur="500"/>
                                        <p:tgtEl>
                                          <p:spTgt spid="245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激发市场主体活力</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4585" name="Text Box 10"/>
          <p:cNvSpPr txBox="1"/>
          <p:nvPr/>
        </p:nvSpPr>
        <p:spPr>
          <a:xfrm>
            <a:off x="1174115" y="2242185"/>
            <a:ext cx="9935210" cy="3322955"/>
          </a:xfrm>
          <a:prstGeom prst="rect">
            <a:avLst/>
          </a:prstGeom>
          <a:noFill/>
          <a:ln w="9525">
            <a:noFill/>
          </a:ln>
        </p:spPr>
        <p:txBody>
          <a:bodyPr wrap="square">
            <a:spAutoFit/>
          </a:bodyPr>
          <a:p>
            <a:pPr>
              <a:lnSpc>
                <a:spcPct val="150000"/>
              </a:lnSpc>
            </a:pPr>
            <a:r>
              <a:rPr lang="en-US" altLang="zh-CN"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rPr>
              <a:t>      </a:t>
            </a:r>
            <a:r>
              <a:rPr lang="zh-CN" altLang="en-US" sz="2800" dirty="0">
                <a:solidFill>
                  <a:srgbClr val="C00000"/>
                </a:solidFill>
                <a:latin typeface="微软雅黑" panose="020B0503020204020204" pitchFamily="34" charset="-122"/>
                <a:ea typeface="微软雅黑" panose="020B0503020204020204" pitchFamily="34" charset="-122"/>
              </a:rPr>
              <a:t>市场主体</a:t>
            </a:r>
            <a:r>
              <a:rPr lang="zh-CN" altLang="en-US" sz="2800" dirty="0">
                <a:solidFill>
                  <a:schemeClr val="tx1"/>
                </a:solidFill>
                <a:latin typeface="微软雅黑" panose="020B0503020204020204" pitchFamily="34" charset="-122"/>
                <a:ea typeface="微软雅黑" panose="020B0503020204020204" pitchFamily="34" charset="-122"/>
              </a:rPr>
              <a:t>的质量和活力关系到</a:t>
            </a:r>
            <a:r>
              <a:rPr lang="zh-CN" altLang="en-US" sz="2800" dirty="0">
                <a:solidFill>
                  <a:srgbClr val="C00000"/>
                </a:solidFill>
                <a:latin typeface="微软雅黑" panose="020B0503020204020204" pitchFamily="34" charset="-122"/>
                <a:ea typeface="微软雅黑" panose="020B0503020204020204" pitchFamily="34" charset="-122"/>
              </a:rPr>
              <a:t>宏观经济整体</a:t>
            </a:r>
            <a:r>
              <a:rPr lang="zh-CN" altLang="en-US" sz="2800" dirty="0">
                <a:solidFill>
                  <a:schemeClr val="tx1"/>
                </a:solidFill>
                <a:latin typeface="微软雅黑" panose="020B0503020204020204" pitchFamily="34" charset="-122"/>
                <a:ea typeface="微软雅黑" panose="020B0503020204020204" pitchFamily="34" charset="-122"/>
              </a:rPr>
              <a:t>的质量和活力。激发公有制经济、非公有制经济等各类市场主体活力，平等保护各类市场主体的合法权益，加强市场主体的服务和监管，维护市场正常秩序、促进市场公平竞争有利于充分发挥市场在资源配置中的决定性作用，促进经济社会持续健康发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870835" y="1362710"/>
            <a:ext cx="645033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为什么要激发市场主体活力？</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4585">
                                            <p:txEl>
                                              <p:pRg st="0" end="0"/>
                                            </p:txEl>
                                          </p:spTgt>
                                        </p:tgtEl>
                                        <p:attrNameLst>
                                          <p:attrName>style.visibility</p:attrName>
                                        </p:attrNameLst>
                                      </p:cBhvr>
                                      <p:to>
                                        <p:strVal val="visible"/>
                                      </p:to>
                                    </p:set>
                                    <p:anim calcmode="lin" valueType="num">
                                      <p:cBhvr additive="base">
                                        <p:cTn id="17" dur="500"/>
                                        <p:tgtEl>
                                          <p:spTgt spid="24585">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45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51364" y="366698"/>
            <a:ext cx="5922776" cy="460375"/>
          </a:xfrm>
          <a:prstGeom prst="rect">
            <a:avLst/>
          </a:prstGeom>
          <a:noFill/>
        </p:spPr>
        <p:txBody>
          <a:bodyPr wrap="square" rtlCol="0">
            <a:spAutoFit/>
          </a:bodyPr>
          <a:lstStyle/>
          <a:p>
            <a:pPr marR="0" defTabSz="914400" eaLnBrk="1" fontAlgn="auto" hangingPunct="1">
              <a:buClrTx/>
              <a:buSzTx/>
              <a:buFontTx/>
              <a:defRPr/>
            </a:pPr>
            <a:r>
              <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rPr>
              <a:t>新时代中国特色社会主义经济制度</a:t>
            </a:r>
            <a:endPar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endParaRPr>
          </a:p>
        </p:txBody>
      </p:sp>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4" name="文本框 3"/>
          <p:cNvSpPr>
            <a:spLocks noChangeArrowheads="1"/>
          </p:cNvSpPr>
          <p:nvPr/>
        </p:nvSpPr>
        <p:spPr bwMode="auto">
          <a:xfrm>
            <a:off x="4478020" y="1692275"/>
            <a:ext cx="2911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089" tIns="17044" rIns="34089" bIns="17044">
            <a:spAutoFit/>
          </a:bodyPr>
          <a:p>
            <a:r>
              <a:rPr lang="zh-CN" altLang="en-US" sz="2800" b="1" kern="0" spc="300" dirty="0">
                <a:solidFill>
                  <a:srgbClr val="C00000"/>
                </a:solidFill>
                <a:latin typeface="微软雅黑" panose="020B0503020204020204" pitchFamily="34" charset="-122"/>
                <a:ea typeface="微软雅黑" panose="020B0503020204020204" pitchFamily="34" charset="-122"/>
                <a:cs typeface="+mn-ea"/>
                <a:sym typeface="+mn-lt"/>
              </a:rPr>
              <a:t>经济制度</a:t>
            </a:r>
            <a:r>
              <a:rPr lang="zh-CN" altLang="en-US" sz="2800" kern="0" spc="300" dirty="0">
                <a:solidFill>
                  <a:srgbClr val="C00000"/>
                </a:solidFill>
                <a:latin typeface="微软雅黑" panose="020B0503020204020204" pitchFamily="34" charset="-122"/>
                <a:ea typeface="微软雅黑" panose="020B0503020204020204" pitchFamily="34" charset="-122"/>
                <a:cs typeface="+mn-ea"/>
                <a:sym typeface="+mn-lt"/>
              </a:rPr>
              <a:t>的含义</a:t>
            </a:r>
            <a:endParaRPr lang="zh-CN" altLang="en-US" sz="2800" kern="0" spc="3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321435" y="2161540"/>
            <a:ext cx="9972040" cy="2861310"/>
          </a:xfrm>
          <a:prstGeom prst="rect">
            <a:avLst/>
          </a:prstGeom>
        </p:spPr>
        <p:txBody>
          <a:bodyPr wrap="square">
            <a:spAutoFit/>
          </a:bodyPr>
          <a:p>
            <a:pPr indent="601345" algn="just" fontAlgn="auto">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经济制度：“一定社会生产关系的总和”，它体现一定社会中最基本、最本质的经济关系。经济制度的选择取决于一国</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生产力发展水平</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具体的社会经济条件</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601345" algn="just"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社会主义基本经济制度</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在经济制度体系中具有</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基础性决定性地位</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，是中国特色社会主义制度的重要支柱。</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1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激发市场主体活力</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2624455" y="862330"/>
            <a:ext cx="645033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如何激发市场主体活力？</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0" name=" 219"/>
          <p:cNvSpPr/>
          <p:nvPr/>
        </p:nvSpPr>
        <p:spPr>
          <a:xfrm>
            <a:off x="1172845" y="1715135"/>
            <a:ext cx="6049645" cy="788035"/>
          </a:xfrm>
          <a:prstGeom prst="roundRect">
            <a:avLst>
              <a:gd name="adj" fmla="val 50000"/>
            </a:avLst>
          </a:prstGeom>
          <a:gradFill>
            <a:gsLst>
              <a:gs pos="0">
                <a:srgbClr val="17406D">
                  <a:lumMod val="60000"/>
                  <a:lumOff val="40000"/>
                </a:srgbClr>
              </a:gs>
              <a:gs pos="100000">
                <a:srgbClr val="035C7D"/>
              </a:gs>
            </a:gsLst>
            <a:lin ang="5400000" scaled="0"/>
          </a:gradFill>
          <a:ln w="12700" cap="flat" cmpd="sng" algn="ctr">
            <a:noFill/>
            <a:prstDash val="solid"/>
            <a:miter lim="800000"/>
          </a:ln>
          <a:effectLst/>
        </p:spPr>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Lao UI" panose="020B0502040204020203"/>
                <a:ea typeface="方正苏新诗柳楷简体"/>
                <a:cs typeface="+mn-cs"/>
                <a:sym typeface="+mn-ea"/>
              </a:rPr>
              <a:t>　 </a:t>
            </a:r>
            <a:r>
              <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rPr>
              <a:t>转变政府职能，积极简政放权，更好发挥政府作用。</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1" name=" 6"/>
          <p:cNvSpPr/>
          <p:nvPr/>
        </p:nvSpPr>
        <p:spPr>
          <a:xfrm>
            <a:off x="1174115" y="2595880"/>
            <a:ext cx="6047740" cy="704850"/>
          </a:xfrm>
          <a:prstGeom prst="roundRect">
            <a:avLst>
              <a:gd name="adj" fmla="val 50000"/>
            </a:avLst>
          </a:prstGeom>
          <a:solidFill>
            <a:srgbClr val="FF0000"/>
          </a:solidFill>
          <a:ln w="12700" cap="flat" cmpd="sng" algn="ctr">
            <a:noFill/>
            <a:prstDash val="solid"/>
            <a:miter lim="800000"/>
          </a:ln>
          <a:effectLst/>
        </p:spPr>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 </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完善产权保护制度，深化产权制度改革。</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  </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华文中宋" panose="02010600040101010101" pitchFamily="2" charset="-122"/>
                <a:sym typeface="+mn-ea"/>
              </a:rPr>
              <a:t> </a:t>
            </a:r>
            <a:endParaRPr kumimoji="0"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华文中宋" panose="02010600040101010101" pitchFamily="2" charset="-122"/>
              <a:sym typeface="+mn-ea"/>
            </a:endParaRPr>
          </a:p>
        </p:txBody>
      </p:sp>
      <p:sp>
        <p:nvSpPr>
          <p:cNvPr id="12" name=" 7"/>
          <p:cNvSpPr/>
          <p:nvPr/>
        </p:nvSpPr>
        <p:spPr>
          <a:xfrm>
            <a:off x="1174115" y="3393440"/>
            <a:ext cx="6047740" cy="1013460"/>
          </a:xfrm>
          <a:prstGeom prst="roundRect">
            <a:avLst>
              <a:gd name="adj" fmla="val 50000"/>
            </a:avLst>
          </a:prstGeom>
          <a:solidFill>
            <a:srgbClr val="7030A0"/>
          </a:solidFill>
          <a:ln w="12700" cap="flat" cmpd="sng" algn="ctr">
            <a:noFill/>
            <a:prstDash val="solid"/>
            <a:miter lim="800000"/>
          </a:ln>
          <a:effectLst/>
        </p:spPr>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0" fontAlgn="auto"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全面实施市场准入负面清单制度，清理废除妨碍统一市场和公平竞争的各种规定和做法</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en-US" altLang="zh-CN"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 4"/>
          <p:cNvSpPr/>
          <p:nvPr/>
        </p:nvSpPr>
        <p:spPr>
          <a:xfrm>
            <a:off x="1173480" y="4497705"/>
            <a:ext cx="6048375" cy="822325"/>
          </a:xfrm>
          <a:prstGeom prst="roundRect">
            <a:avLst>
              <a:gd name="adj" fmla="val 50000"/>
            </a:avLst>
          </a:prstGeom>
          <a:solidFill>
            <a:srgbClr val="AF0B06"/>
          </a:solidFill>
          <a:ln w="12700" cap="flat" cmpd="sng" algn="ctr">
            <a:noFill/>
            <a:prstDash val="solid"/>
            <a:miter lim="800000"/>
          </a:ln>
          <a:effectLst/>
        </p:spPr>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完善主要由市场决定价格的机制，加快要素价格市场化改革。</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 name=" 219"/>
          <p:cNvSpPr/>
          <p:nvPr/>
        </p:nvSpPr>
        <p:spPr>
          <a:xfrm>
            <a:off x="1255395" y="5410200"/>
            <a:ext cx="5967095" cy="798830"/>
          </a:xfrm>
          <a:prstGeom prst="roundRect">
            <a:avLst>
              <a:gd name="adj" fmla="val 50000"/>
            </a:avLst>
          </a:prstGeom>
          <a:gradFill>
            <a:gsLst>
              <a:gs pos="0">
                <a:srgbClr val="17406D">
                  <a:lumMod val="60000"/>
                  <a:lumOff val="40000"/>
                </a:srgbClr>
              </a:gs>
              <a:gs pos="100000">
                <a:srgbClr val="035C7D"/>
              </a:gs>
            </a:gsLst>
            <a:lin ang="5400000" scaled="0"/>
          </a:gradFill>
          <a:ln w="12700" cap="flat" cmpd="sng" algn="ctr">
            <a:noFill/>
            <a:prstDash val="solid"/>
            <a:miter lim="800000"/>
          </a:ln>
          <a:effectLst/>
        </p:spPr>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Lao UI" panose="020B0502040204020203"/>
                <a:ea typeface="方正苏新诗柳楷简体"/>
                <a:cs typeface="+mn-cs"/>
                <a:sym typeface="+mn-ea"/>
              </a:rPr>
              <a:t>　  </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促进民营企业高质量发展。</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55302" name="Picture 6" descr="u=684715147,290606676&amp;gp=2"/>
          <p:cNvPicPr>
            <a:picLocks noChangeAspect="1"/>
          </p:cNvPicPr>
          <p:nvPr/>
        </p:nvPicPr>
        <p:blipFill>
          <a:blip r:embed="rId1">
            <a:lum bright="-6000"/>
          </a:blip>
          <a:stretch>
            <a:fillRect/>
          </a:stretch>
        </p:blipFill>
        <p:spPr>
          <a:xfrm>
            <a:off x="7818438" y="2132330"/>
            <a:ext cx="3539490" cy="35401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55302"/>
                                        </p:tgtEl>
                                        <p:attrNameLst>
                                          <p:attrName>style.visibility</p:attrName>
                                        </p:attrNameLst>
                                      </p:cBhvr>
                                      <p:to>
                                        <p:strVal val="visible"/>
                                      </p:to>
                                    </p:set>
                                    <p:anim calcmode="lin" valueType="num">
                                      <p:cBhvr additive="base">
                                        <p:cTn id="16" dur="500"/>
                                        <p:tgtEl>
                                          <p:spTgt spid="55302"/>
                                        </p:tgtEl>
                                        <p:attrNameLst>
                                          <p:attrName>ppt_y</p:attrName>
                                        </p:attrNameLst>
                                      </p:cBhvr>
                                      <p:tavLst>
                                        <p:tav tm="0">
                                          <p:val>
                                            <p:strVal val="#ppt_y+#ppt_h*1.125000"/>
                                          </p:val>
                                        </p:tav>
                                        <p:tav tm="100000">
                                          <p:val>
                                            <p:strVal val="#ppt_y"/>
                                          </p:val>
                                        </p:tav>
                                      </p:tavLst>
                                    </p:anim>
                                    <p:animEffect transition="in" filter="wipe(up)">
                                      <p:cBhvr>
                                        <p:cTn id="17" dur="500"/>
                                        <p:tgtEl>
                                          <p:spTgt spid="55302"/>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anim calcmode="lin" valueType="num">
                                      <p:cBhvr>
                                        <p:cTn id="51" dur="1000" fill="hold"/>
                                        <p:tgtEl>
                                          <p:spTgt spid="2"/>
                                        </p:tgtEl>
                                        <p:attrNameLst>
                                          <p:attrName>ppt_x</p:attrName>
                                        </p:attrNameLst>
                                      </p:cBhvr>
                                      <p:tavLst>
                                        <p:tav tm="0">
                                          <p:val>
                                            <p:strVal val="#ppt_x"/>
                                          </p:val>
                                        </p:tav>
                                        <p:tav tm="100000">
                                          <p:val>
                                            <p:strVal val="#ppt_x"/>
                                          </p:val>
                                        </p:tav>
                                      </p:tavLst>
                                    </p:anim>
                                    <p:anim calcmode="lin" valueType="num">
                                      <p:cBhvr>
                                        <p:cTn id="5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10" grpId="0" bldLvl="0" animBg="1"/>
      <p:bldP spid="11" grpId="0" bldLvl="0" animBg="1"/>
      <p:bldP spid="12" grpId="0" bldLvl="0" animBg="1"/>
      <p:bldP spid="14" grpId="0" bldLvl="0" animBg="1"/>
      <p:bldP spid="2" grpId="0" bldLvl="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激发市场主体活力</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52228" name="图片 4"/>
          <p:cNvPicPr>
            <a:picLocks noChangeAspect="1" noChangeArrowheads="1"/>
          </p:cNvPicPr>
          <p:nvPr/>
        </p:nvPicPr>
        <p:blipFill>
          <a:blip r:embed="rId1"/>
          <a:srcRect/>
          <a:stretch>
            <a:fillRect/>
          </a:stretch>
        </p:blipFill>
        <p:spPr bwMode="auto">
          <a:xfrm>
            <a:off x="254635" y="2650490"/>
            <a:ext cx="4926965" cy="302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标题 1"/>
          <p:cNvSpPr>
            <a:spLocks noGrp="1" noChangeArrowheads="1"/>
          </p:cNvSpPr>
          <p:nvPr/>
        </p:nvSpPr>
        <p:spPr>
          <a:xfrm>
            <a:off x="769135" y="1218320"/>
            <a:ext cx="3898900" cy="10139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fontAlgn="auto">
              <a:spcAft>
                <a:spcPts val="0"/>
              </a:spcAft>
              <a:defRPr/>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“两个毫不动摇”</a:t>
            </a:r>
            <a:endPar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内容占位符 2"/>
          <p:cNvSpPr>
            <a:spLocks noGrp="1" noChangeArrowheads="1"/>
          </p:cNvSpPr>
          <p:nvPr/>
        </p:nvSpPr>
        <p:spPr>
          <a:xfrm>
            <a:off x="5568950" y="1558290"/>
            <a:ext cx="5944235" cy="5020310"/>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fontAlgn="auto">
              <a:lnSpc>
                <a:spcPct val="150000"/>
              </a:lnSpc>
              <a:spcAft>
                <a:spcPts val="0"/>
              </a:spcAft>
              <a:buFont typeface="Wingdings" panose="05000000000000000000" pitchFamily="2" charset="2"/>
              <a:buNone/>
              <a:defRPr/>
            </a:pPr>
            <a:r>
              <a:rPr lang="zh-CN" altLang="en-US" sz="2800" b="1" dirty="0"/>
              <a:t>   </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习近平强调，公有制为主体、多种所有制经济共同发展的基本经济制度，是中国特色社会主义制度的重要组成部分，也是完善社会主义市场经济体制的必然要求。非公有制经济在我国经济社会发展中的地位和作用没有变，我们必须</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毫不动摇</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巩固和发展公有制经济，</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毫不动摇</a:t>
            </a:r>
            <a:r>
              <a:rPr lang="zh-CN" altLang="en-US"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鼓励、支持和引导非公有制经济发展。</a:t>
            </a:r>
            <a:endParaRPr lang="en-US"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r" fontAlgn="auto">
              <a:lnSpc>
                <a:spcPct val="150000"/>
              </a:lnSpc>
              <a:spcAft>
                <a:spcPts val="0"/>
              </a:spcAft>
              <a:buFont typeface="Wingdings" panose="05000000000000000000" pitchFamily="2" charset="2"/>
              <a:buNone/>
              <a:defRPr/>
            </a:pPr>
            <a:r>
              <a:rPr lang="zh-CN" altLang="en-US" sz="2800" b="1" dirty="0"/>
              <a:t>　      </a:t>
            </a:r>
            <a:r>
              <a:rPr lang="en-US" altLang="zh-CN" sz="1900" b="1" dirty="0"/>
              <a:t>《</a:t>
            </a:r>
            <a:r>
              <a:rPr lang="zh-CN" altLang="en-US" sz="1900" b="1" dirty="0"/>
              <a:t>人民日报</a:t>
            </a:r>
            <a:r>
              <a:rPr lang="en-US" altLang="zh-CN" sz="1900" b="1" dirty="0"/>
              <a:t>》</a:t>
            </a:r>
            <a:r>
              <a:rPr lang="zh-CN" altLang="en-US" sz="1900" b="1" dirty="0"/>
              <a:t>（</a:t>
            </a:r>
            <a:r>
              <a:rPr lang="en-US" altLang="zh-CN" sz="1900" b="1" dirty="0"/>
              <a:t>2018</a:t>
            </a:r>
            <a:r>
              <a:rPr lang="zh-CN" altLang="en-US" sz="1900" b="1" dirty="0"/>
              <a:t>年</a:t>
            </a:r>
            <a:r>
              <a:rPr lang="en-US" altLang="zh-CN" sz="1900" b="1" dirty="0"/>
              <a:t>11</a:t>
            </a:r>
            <a:r>
              <a:rPr lang="zh-CN" altLang="en-US" sz="1900" b="1" dirty="0"/>
              <a:t>月</a:t>
            </a:r>
            <a:r>
              <a:rPr lang="en-US" altLang="zh-CN" sz="1900" b="1" dirty="0"/>
              <a:t>02</a:t>
            </a:r>
            <a:r>
              <a:rPr lang="zh-CN" altLang="en-US" sz="1900" b="1" dirty="0"/>
              <a:t>日</a:t>
            </a:r>
            <a:r>
              <a:rPr lang="en-US" altLang="zh-CN" sz="1900" b="1" dirty="0"/>
              <a:t>01</a:t>
            </a:r>
            <a:r>
              <a:rPr lang="zh-CN" altLang="en-US" sz="1900" b="1" dirty="0"/>
              <a:t>版）</a:t>
            </a:r>
            <a:endParaRPr lang="en-US" altLang="zh-CN" sz="190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2228"/>
                                        </p:tgtEl>
                                        <p:attrNameLst>
                                          <p:attrName>style.visibility</p:attrName>
                                        </p:attrNameLst>
                                      </p:cBhvr>
                                      <p:to>
                                        <p:strVal val="visible"/>
                                      </p:to>
                                    </p:set>
                                    <p:anim calcmode="lin" valueType="num">
                                      <p:cBhvr additive="base">
                                        <p:cTn id="13" dur="500" fill="hold"/>
                                        <p:tgtEl>
                                          <p:spTgt spid="52228"/>
                                        </p:tgtEl>
                                        <p:attrNameLst>
                                          <p:attrName>ppt_x</p:attrName>
                                        </p:attrNameLst>
                                      </p:cBhvr>
                                      <p:tavLst>
                                        <p:tav tm="0">
                                          <p:val>
                                            <p:strVal val="#ppt_x"/>
                                          </p:val>
                                        </p:tav>
                                        <p:tav tm="100000">
                                          <p:val>
                                            <p:strVal val="#ppt_x"/>
                                          </p:val>
                                        </p:tav>
                                      </p:tavLst>
                                    </p:anim>
                                    <p:anim calcmode="lin" valueType="num">
                                      <p:cBhvr additive="base">
                                        <p:cTn id="14"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890"/>
                                        </p:tgtEl>
                                        <p:attrNameLst>
                                          <p:attrName>style.visibility</p:attrName>
                                        </p:attrNameLst>
                                      </p:cBhvr>
                                      <p:to>
                                        <p:strVal val="visible"/>
                                      </p:to>
                                    </p:set>
                                    <p:anim calcmode="lin" valueType="num">
                                      <p:cBhvr additive="base">
                                        <p:cTn id="19" dur="500" fill="hold"/>
                                        <p:tgtEl>
                                          <p:spTgt spid="37890"/>
                                        </p:tgtEl>
                                        <p:attrNameLst>
                                          <p:attrName>ppt_x</p:attrName>
                                        </p:attrNameLst>
                                      </p:cBhvr>
                                      <p:tavLst>
                                        <p:tav tm="0">
                                          <p:val>
                                            <p:strVal val="#ppt_x"/>
                                          </p:val>
                                        </p:tav>
                                        <p:tav tm="100000">
                                          <p:val>
                                            <p:strVal val="#ppt_x"/>
                                          </p:val>
                                        </p:tav>
                                      </p:tavLst>
                                    </p:anim>
                                    <p:anim calcmode="lin" valueType="num">
                                      <p:cBhvr additive="base">
                                        <p:cTn id="20" dur="500" fill="hold"/>
                                        <p:tgtEl>
                                          <p:spTgt spid="3789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 calcmode="lin" valueType="num">
                                      <p:cBhvr additive="base">
                                        <p:cTn id="2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2">
                                            <p:txEl>
                                              <p:pRg st="1" end="1"/>
                                            </p:txEl>
                                          </p:spTgt>
                                        </p:tgtEl>
                                        <p:attrNameLst>
                                          <p:attrName>style.visibility</p:attrName>
                                        </p:attrNameLst>
                                      </p:cBhvr>
                                      <p:to>
                                        <p:strVal val="visible"/>
                                      </p:to>
                                    </p:set>
                                    <p:anim calcmode="lin" valueType="num">
                                      <p:cBhvr additive="base">
                                        <p:cTn id="30"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7890" grpId="0"/>
      <p:bldP spid="2" grpId="0" uiExpand="1"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激发市场主体活力</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7890" name="标题 1"/>
          <p:cNvSpPr>
            <a:spLocks noGrp="1" noChangeArrowheads="1"/>
          </p:cNvSpPr>
          <p:nvPr/>
        </p:nvSpPr>
        <p:spPr>
          <a:xfrm>
            <a:off x="768643" y="1102067"/>
            <a:ext cx="3898900" cy="120381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fontAlgn="auto">
              <a:spcAft>
                <a:spcPts val="0"/>
              </a:spcAft>
              <a:defRPr/>
            </a:pPr>
            <a:r>
              <a:rPr lang="zh-CN" altLang="en-US" b="1" dirty="0"/>
              <a:t> </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“三个没有变”</a:t>
            </a:r>
            <a:endParaRPr lang="zh-CN" altLang="en-US" dirty="0"/>
          </a:p>
        </p:txBody>
      </p:sp>
      <p:sp>
        <p:nvSpPr>
          <p:cNvPr id="2" name="内容占位符 2"/>
          <p:cNvSpPr>
            <a:spLocks noGrp="1" noChangeArrowheads="1"/>
          </p:cNvSpPr>
          <p:nvPr/>
        </p:nvSpPr>
        <p:spPr>
          <a:xfrm>
            <a:off x="5693410" y="1797685"/>
            <a:ext cx="5822950" cy="458152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fontAlgn="auto">
              <a:lnSpc>
                <a:spcPct val="150000"/>
              </a:lnSpc>
              <a:spcAft>
                <a:spcPts val="0"/>
              </a:spcAft>
              <a:buFont typeface="Wingdings" panose="05000000000000000000" pitchFamily="2" charset="2"/>
              <a:buNone/>
              <a:defRPr/>
            </a:pPr>
            <a:r>
              <a:rPr lang="zh-CN" altLang="en-US" sz="2800" b="1" dirty="0"/>
              <a:t>　  </a:t>
            </a:r>
            <a:r>
              <a:rPr lang="zh-CN" altLang="en-US" sz="2800" dirty="0">
                <a:latin typeface="微软雅黑" panose="020B0503020204020204" pitchFamily="34" charset="-122"/>
                <a:ea typeface="微软雅黑" panose="020B0503020204020204" pitchFamily="34" charset="-122"/>
              </a:rPr>
              <a:t>非公有制经济在我国经济社会发展中的地位和作用</a:t>
            </a:r>
            <a:r>
              <a:rPr lang="zh-CN" altLang="en-US" sz="2800" dirty="0">
                <a:solidFill>
                  <a:srgbClr val="C00000"/>
                </a:solidFill>
                <a:latin typeface="微软雅黑" panose="020B0503020204020204" pitchFamily="34" charset="-122"/>
                <a:ea typeface="微软雅黑" panose="020B0503020204020204" pitchFamily="34" charset="-122"/>
              </a:rPr>
              <a:t>没有变</a:t>
            </a:r>
            <a:r>
              <a:rPr lang="zh-CN" altLang="en-US" sz="2800" dirty="0">
                <a:latin typeface="微软雅黑" panose="020B0503020204020204" pitchFamily="34" charset="-122"/>
                <a:ea typeface="微软雅黑" panose="020B0503020204020204" pitchFamily="34" charset="-122"/>
              </a:rPr>
              <a:t>，我们鼓励、支持、引导非公有制经济发展的方针政策</a:t>
            </a:r>
            <a:r>
              <a:rPr lang="zh-CN" altLang="en-US" sz="2800" dirty="0">
                <a:solidFill>
                  <a:srgbClr val="C00000"/>
                </a:solidFill>
                <a:latin typeface="微软雅黑" panose="020B0503020204020204" pitchFamily="34" charset="-122"/>
                <a:ea typeface="微软雅黑" panose="020B0503020204020204" pitchFamily="34" charset="-122"/>
              </a:rPr>
              <a:t>没有变</a:t>
            </a:r>
            <a:r>
              <a:rPr lang="zh-CN" altLang="en-US" sz="2800" dirty="0">
                <a:latin typeface="微软雅黑" panose="020B0503020204020204" pitchFamily="34" charset="-122"/>
                <a:ea typeface="微软雅黑" panose="020B0503020204020204" pitchFamily="34" charset="-122"/>
              </a:rPr>
              <a:t>，我们致力于为非公有制经济发展营造良好环境和提供更多机会的方针政策</a:t>
            </a:r>
            <a:r>
              <a:rPr lang="zh-CN" altLang="en-US" sz="2800" dirty="0">
                <a:solidFill>
                  <a:srgbClr val="C00000"/>
                </a:solidFill>
                <a:latin typeface="微软雅黑" panose="020B0503020204020204" pitchFamily="34" charset="-122"/>
                <a:ea typeface="微软雅黑" panose="020B0503020204020204" pitchFamily="34" charset="-122"/>
              </a:rPr>
              <a:t>没有变</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0" indent="0" algn="r" fontAlgn="auto">
              <a:lnSpc>
                <a:spcPct val="150000"/>
              </a:lnSpc>
              <a:spcAft>
                <a:spcPts val="0"/>
              </a:spcAft>
              <a:buFont typeface="Wingdings" panose="05000000000000000000" pitchFamily="2" charset="2"/>
              <a:buNone/>
              <a:defRPr/>
            </a:pPr>
            <a:r>
              <a:rPr lang="en-US" altLang="zh-CN" sz="2800" b="1" dirty="0"/>
              <a:t>    </a:t>
            </a:r>
            <a:r>
              <a:rPr lang="en-US" altLang="zh-CN" sz="1900" b="1" dirty="0"/>
              <a:t>《</a:t>
            </a:r>
            <a:r>
              <a:rPr lang="zh-CN" altLang="en-US" sz="1900" b="1" dirty="0"/>
              <a:t>人民日报</a:t>
            </a:r>
            <a:r>
              <a:rPr lang="en-US" altLang="zh-CN" sz="1900" b="1" dirty="0"/>
              <a:t>》</a:t>
            </a:r>
            <a:r>
              <a:rPr lang="zh-CN" altLang="en-US" sz="1900" b="1" dirty="0"/>
              <a:t>（</a:t>
            </a:r>
            <a:r>
              <a:rPr lang="en-US" altLang="zh-CN" sz="1900" b="1" dirty="0"/>
              <a:t>2018</a:t>
            </a:r>
            <a:r>
              <a:rPr lang="zh-CN" altLang="en-US" sz="1900" b="1" dirty="0"/>
              <a:t>年</a:t>
            </a:r>
            <a:r>
              <a:rPr lang="en-US" altLang="zh-CN" sz="1900" b="1" dirty="0"/>
              <a:t>11</a:t>
            </a:r>
            <a:r>
              <a:rPr lang="zh-CN" altLang="en-US" sz="1900" b="1" dirty="0"/>
              <a:t>月</a:t>
            </a:r>
            <a:r>
              <a:rPr lang="en-US" altLang="zh-CN" sz="1900" b="1" dirty="0"/>
              <a:t>02</a:t>
            </a:r>
            <a:r>
              <a:rPr lang="zh-CN" altLang="en-US" sz="1900" b="1" dirty="0"/>
              <a:t>日</a:t>
            </a:r>
            <a:r>
              <a:rPr lang="en-US" altLang="zh-CN" sz="1900" b="1" dirty="0"/>
              <a:t>01</a:t>
            </a:r>
            <a:r>
              <a:rPr lang="zh-CN" altLang="en-US" sz="1900" b="1" dirty="0"/>
              <a:t>版）</a:t>
            </a:r>
            <a:endParaRPr lang="en-US" altLang="zh-CN" sz="1900" b="1" dirty="0">
              <a:solidFill>
                <a:srgbClr val="FF0000"/>
              </a:solidFill>
            </a:endParaRPr>
          </a:p>
        </p:txBody>
      </p:sp>
      <p:pic>
        <p:nvPicPr>
          <p:cNvPr id="4" name="图片 4"/>
          <p:cNvPicPr>
            <a:picLocks noChangeAspect="1" noChangeArrowheads="1"/>
          </p:cNvPicPr>
          <p:nvPr>
            <p:custDataLst>
              <p:tags r:id="rId1"/>
            </p:custDataLst>
          </p:nvPr>
        </p:nvPicPr>
        <p:blipFill>
          <a:blip r:embed="rId2"/>
          <a:srcRect/>
          <a:stretch>
            <a:fillRect/>
          </a:stretch>
        </p:blipFill>
        <p:spPr bwMode="auto">
          <a:xfrm>
            <a:off x="254635" y="2650490"/>
            <a:ext cx="4926965" cy="302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890"/>
                                        </p:tgtEl>
                                        <p:attrNameLst>
                                          <p:attrName>style.visibility</p:attrName>
                                        </p:attrNameLst>
                                      </p:cBhvr>
                                      <p:to>
                                        <p:strVal val="visible"/>
                                      </p:to>
                                    </p:set>
                                    <p:anim calcmode="lin" valueType="num">
                                      <p:cBhvr additive="base">
                                        <p:cTn id="13" dur="500" fill="hold"/>
                                        <p:tgtEl>
                                          <p:spTgt spid="37890"/>
                                        </p:tgtEl>
                                        <p:attrNameLst>
                                          <p:attrName>ppt_x</p:attrName>
                                        </p:attrNameLst>
                                      </p:cBhvr>
                                      <p:tavLst>
                                        <p:tav tm="0">
                                          <p:val>
                                            <p:strVal val="#ppt_x"/>
                                          </p:val>
                                        </p:tav>
                                        <p:tav tm="100000">
                                          <p:val>
                                            <p:strVal val="#ppt_x"/>
                                          </p:val>
                                        </p:tav>
                                      </p:tavLst>
                                    </p:anim>
                                    <p:anim calcmode="lin" valueType="num">
                                      <p:cBhvr additive="base">
                                        <p:cTn id="14" dur="500" fill="hold"/>
                                        <p:tgtEl>
                                          <p:spTgt spid="3789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 calcmode="lin" valueType="num">
                                      <p:cBhvr additive="base">
                                        <p:cTn id="24"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7890" grpId="0"/>
      <p:bldP spid="2"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激发市场主体活力</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6866" name="Rectangle 3"/>
          <p:cNvSpPr>
            <a:spLocks noGrp="1" noChangeArrowheads="1"/>
          </p:cNvSpPr>
          <p:nvPr/>
        </p:nvSpPr>
        <p:spPr>
          <a:xfrm>
            <a:off x="1247140" y="1322705"/>
            <a:ext cx="9810750" cy="4314190"/>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fontAlgn="auto">
              <a:lnSpc>
                <a:spcPct val="110000"/>
              </a:lnSpc>
              <a:spcAft>
                <a:spcPts val="0"/>
              </a:spcAft>
              <a:buFont typeface="Wingdings" panose="05000000000000000000" pitchFamily="2" charset="2"/>
              <a:buNone/>
              <a:defRPr/>
            </a:pPr>
            <a:r>
              <a:rPr lang="en-US" altLang="zh-CN" sz="2800" b="1" dirty="0">
                <a:latin typeface="黑体" panose="02010609060101010101" charset="-122"/>
                <a:ea typeface="黑体" panose="02010609060101010101" charset="-122"/>
                <a:cs typeface="黑体" panose="02010609060101010101" charset="-122"/>
              </a:rPr>
              <a:t>    </a:t>
            </a:r>
            <a:r>
              <a:rPr lang="zh-CN" altLang="en-US" sz="2800" b="1" dirty="0">
                <a:latin typeface="黑体" panose="02010609060101010101" charset="-122"/>
                <a:ea typeface="黑体" panose="02010609060101010101" charset="-122"/>
                <a:cs typeface="黑体" panose="02010609060101010101" charset="-122"/>
              </a:rPr>
              <a:t>要坚持：</a:t>
            </a:r>
            <a:endParaRPr lang="zh-CN" altLang="en-US" sz="2800" b="1" dirty="0">
              <a:solidFill>
                <a:srgbClr val="FF0000"/>
              </a:solidFill>
              <a:latin typeface="黑体" panose="02010609060101010101" charset="-122"/>
              <a:ea typeface="黑体" panose="02010609060101010101" charset="-122"/>
              <a:cs typeface="黑体" panose="02010609060101010101" charset="-122"/>
            </a:endParaRPr>
          </a:p>
          <a:p>
            <a:pPr marL="0" indent="0" fontAlgn="auto">
              <a:lnSpc>
                <a:spcPct val="110000"/>
              </a:lnSpc>
              <a:spcAft>
                <a:spcPts val="0"/>
              </a:spcAft>
              <a:buFont typeface="Wingdings" panose="05000000000000000000" pitchFamily="2" charset="2"/>
              <a:buNone/>
              <a:defRPr/>
            </a:pPr>
            <a:endParaRPr lang="zh-CN" altLang="en-US" sz="2800" b="1" dirty="0">
              <a:solidFill>
                <a:srgbClr val="FF0000"/>
              </a:solidFill>
              <a:latin typeface="黑体" panose="02010609060101010101" charset="-122"/>
              <a:ea typeface="黑体" panose="02010609060101010101" charset="-122"/>
              <a:cs typeface="黑体" panose="02010609060101010101" charset="-122"/>
            </a:endParaRPr>
          </a:p>
          <a:p>
            <a:pPr marL="0" indent="0" fontAlgn="auto">
              <a:lnSpc>
                <a:spcPct val="110000"/>
              </a:lnSpc>
              <a:spcAft>
                <a:spcPts val="0"/>
              </a:spcAft>
              <a:buFont typeface="Wingdings" panose="05000000000000000000" pitchFamily="2" charset="2"/>
              <a:buNone/>
              <a:defRPr/>
            </a:pPr>
            <a:endParaRPr lang="zh-CN" altLang="en-US" sz="2800" b="1" dirty="0">
              <a:solidFill>
                <a:srgbClr val="FF0000"/>
              </a:solidFill>
              <a:latin typeface="黑体" panose="02010609060101010101" charset="-122"/>
              <a:ea typeface="黑体" panose="02010609060101010101" charset="-122"/>
              <a:cs typeface="黑体" panose="02010609060101010101" charset="-122"/>
            </a:endParaRPr>
          </a:p>
          <a:p>
            <a:pPr marL="0" indent="0" fontAlgn="auto">
              <a:lnSpc>
                <a:spcPct val="110000"/>
              </a:lnSpc>
              <a:spcAft>
                <a:spcPts val="0"/>
              </a:spcAft>
              <a:buFont typeface="Wingdings" panose="05000000000000000000" pitchFamily="2" charset="2"/>
              <a:buNone/>
              <a:defRPr/>
            </a:pPr>
            <a:r>
              <a:rPr lang="en-US" altLang="zh-CN" sz="2800" b="1" dirty="0">
                <a:latin typeface="黑体" panose="02010609060101010101" charset="-122"/>
                <a:ea typeface="黑体" panose="02010609060101010101" charset="-122"/>
                <a:cs typeface="黑体" panose="02010609060101010101" charset="-122"/>
              </a:rPr>
              <a:t>   </a:t>
            </a:r>
            <a:endParaRPr lang="en-US" altLang="zh-CN" sz="2800" b="1" dirty="0">
              <a:latin typeface="黑体" panose="02010609060101010101" charset="-122"/>
              <a:ea typeface="黑体" panose="02010609060101010101" charset="-122"/>
              <a:cs typeface="黑体" panose="02010609060101010101" charset="-122"/>
            </a:endParaRPr>
          </a:p>
          <a:p>
            <a:pPr marL="0" indent="0" fontAlgn="auto">
              <a:lnSpc>
                <a:spcPct val="150000"/>
              </a:lnSpc>
              <a:spcAft>
                <a:spcPts val="0"/>
              </a:spcAft>
              <a:buFont typeface="Wingdings" panose="05000000000000000000" pitchFamily="2" charset="2"/>
              <a:buNone/>
              <a:defRPr/>
            </a:pPr>
            <a:r>
              <a:rPr lang="en-US" altLang="zh-CN" sz="2800" b="1" dirty="0">
                <a:latin typeface="黑体" panose="02010609060101010101" charset="-122"/>
                <a:ea typeface="黑体" panose="02010609060101010101" charset="-122"/>
                <a:cs typeface="黑体" panose="02010609060101010101" charset="-122"/>
              </a:rPr>
              <a:t>    </a:t>
            </a:r>
            <a:r>
              <a:rPr lang="zh-CN" altLang="en-US" sz="2800" b="1" dirty="0">
                <a:latin typeface="黑体" panose="02010609060101010101" charset="-122"/>
                <a:ea typeface="黑体" panose="02010609060101010101" charset="-122"/>
                <a:cs typeface="黑体" panose="02010609060101010101" charset="-122"/>
              </a:rPr>
              <a:t>废除对非公有制经济各种形式的不合理规定，保证各种所有制经济依法</a:t>
            </a:r>
            <a:r>
              <a:rPr lang="zh-CN" altLang="en-US" sz="2800" b="1" dirty="0">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平等使用生产要素、公开公平公正参与市场竞争</a:t>
            </a:r>
            <a:r>
              <a:rPr lang="zh-CN" altLang="en-US" sz="2800" b="1" dirty="0">
                <a:latin typeface="黑体" panose="02010609060101010101" charset="-122"/>
                <a:ea typeface="黑体" panose="02010609060101010101" charset="-122"/>
                <a:cs typeface="黑体" panose="02010609060101010101" charset="-122"/>
              </a:rPr>
              <a:t>。</a:t>
            </a:r>
            <a:endParaRPr lang="en-US" altLang="zh-CN" sz="2800" b="1" dirty="0">
              <a:latin typeface="黑体" panose="02010609060101010101" charset="-122"/>
              <a:ea typeface="黑体" panose="02010609060101010101" charset="-122"/>
              <a:cs typeface="黑体" panose="02010609060101010101" charset="-122"/>
            </a:endParaRPr>
          </a:p>
        </p:txBody>
      </p:sp>
      <p:sp>
        <p:nvSpPr>
          <p:cNvPr id="2" name="矩形 1"/>
          <p:cNvSpPr/>
          <p:nvPr/>
        </p:nvSpPr>
        <p:spPr>
          <a:xfrm>
            <a:off x="1133744" y="2340463"/>
            <a:ext cx="9924512" cy="829945"/>
          </a:xfrm>
          <a:prstGeom prst="rect">
            <a:avLst/>
          </a:prstGeom>
          <a:noFill/>
        </p:spPr>
        <p:txBody>
          <a:bodyPr wrap="square" lIns="91440" tIns="45720" rIns="91440" bIns="45720">
            <a:spAutoFit/>
          </a:bodyPr>
          <a:p>
            <a:pPr algn="ctr"/>
            <a:r>
              <a:rPr lang="zh-CN" altLang="en-US" sz="4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权利平等、机会平等、规则平等</a:t>
            </a:r>
            <a:endParaRPr lang="zh-CN" altLang="en-US" sz="4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866">
                                            <p:txEl>
                                              <p:pRg st="0" end="0"/>
                                            </p:txEl>
                                          </p:spTgt>
                                        </p:tgtEl>
                                        <p:attrNameLst>
                                          <p:attrName>style.visibility</p:attrName>
                                        </p:attrNameLst>
                                      </p:cBhvr>
                                      <p:to>
                                        <p:strVal val="visible"/>
                                      </p:to>
                                    </p:set>
                                    <p:anim calcmode="lin" valueType="num">
                                      <p:cBhvr additive="base">
                                        <p:cTn id="13" dur="500" fill="hold"/>
                                        <p:tgtEl>
                                          <p:spTgt spid="3686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8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866">
                                            <p:txEl>
                                              <p:pRg st="4" end="4"/>
                                            </p:txEl>
                                          </p:spTgt>
                                        </p:tgtEl>
                                        <p:attrNameLst>
                                          <p:attrName>style.visibility</p:attrName>
                                        </p:attrNameLst>
                                      </p:cBhvr>
                                      <p:to>
                                        <p:strVal val="visible"/>
                                      </p:to>
                                    </p:set>
                                    <p:anim calcmode="lin" valueType="num">
                                      <p:cBhvr additive="base">
                                        <p:cTn id="25" dur="500" fill="hold"/>
                                        <p:tgtEl>
                                          <p:spTgt spid="3686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86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6866" grpId="0" uiExpand="1" build="p"/>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108075" y="2371090"/>
            <a:ext cx="10546715" cy="1753235"/>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（四）创新和完善宏观调控</a:t>
            </a:r>
            <a:endParaRPr lang="zh-CN" altLang="en-US" sz="3600" kern="0" spc="120" dirty="0">
              <a:solidFill>
                <a:schemeClr val="accent1"/>
              </a:solidFill>
              <a:latin typeface="微软雅黑" panose="020B0503020204020204" pitchFamily="34" charset="-122"/>
              <a:ea typeface="微软雅黑" panose="020B0503020204020204" pitchFamily="34" charset="-122"/>
              <a:cs typeface="+mn-ea"/>
              <a:sym typeface="+mn-lt"/>
            </a:endParaRPr>
          </a:p>
          <a:p>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完</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会</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义</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市</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场</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经</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济</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体</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制</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创新和完善宏观调控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4585" name="Text Box 10"/>
          <p:cNvSpPr txBox="1"/>
          <p:nvPr/>
        </p:nvSpPr>
        <p:spPr>
          <a:xfrm>
            <a:off x="979170" y="1953895"/>
            <a:ext cx="10233025" cy="3728085"/>
          </a:xfrm>
          <a:prstGeom prst="rect">
            <a:avLst/>
          </a:prstGeom>
          <a:noFill/>
          <a:ln w="9525">
            <a:noFill/>
          </a:ln>
        </p:spPr>
        <p:txBody>
          <a:bodyPr wrap="square">
            <a:noAutofit/>
          </a:bodyPr>
          <a:p>
            <a:pPr>
              <a:lnSpc>
                <a:spcPct val="150000"/>
              </a:lnSpc>
            </a:pPr>
            <a:r>
              <a:rPr lang="zh-CN" altLang="en-US" sz="2800" dirty="0">
                <a:solidFill>
                  <a:srgbClr val="C00000"/>
                </a:solidFill>
                <a:latin typeface="微软雅黑" panose="020B0503020204020204" pitchFamily="34" charset="-122"/>
                <a:ea typeface="微软雅黑" panose="020B0503020204020204" pitchFamily="34" charset="-122"/>
              </a:rPr>
              <a:t>含义</a:t>
            </a:r>
            <a:r>
              <a:rPr lang="zh-CN" altLang="en-US"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rPr>
              <a:t>：</a:t>
            </a:r>
            <a:r>
              <a:rPr lang="zh-CN" altLang="en-US" sz="2800" dirty="0">
                <a:solidFill>
                  <a:schemeClr val="tx1"/>
                </a:solidFill>
                <a:latin typeface="微软雅黑" panose="020B0503020204020204" pitchFamily="34" charset="-122"/>
                <a:ea typeface="微软雅黑" panose="020B0503020204020204" pitchFamily="34" charset="-122"/>
              </a:rPr>
              <a:t>宏观调控是国家通过运用行政手段和经济手段，主要是经济手段（包括</a:t>
            </a:r>
            <a:r>
              <a:rPr lang="zh-CN" altLang="en-US" sz="2800" b="1" dirty="0">
                <a:solidFill>
                  <a:schemeClr val="tx1"/>
                </a:solidFill>
                <a:latin typeface="微软雅黑" panose="020B0503020204020204" pitchFamily="34" charset="-122"/>
                <a:ea typeface="微软雅黑" panose="020B0503020204020204" pitchFamily="34" charset="-122"/>
              </a:rPr>
              <a:t>经济杠杆、财政政策、货币政策、工资政策</a:t>
            </a:r>
            <a:r>
              <a:rPr lang="zh-CN" altLang="en-US" sz="2800" dirty="0">
                <a:solidFill>
                  <a:schemeClr val="tx1"/>
                </a:solidFill>
                <a:latin typeface="微软雅黑" panose="020B0503020204020204" pitchFamily="34" charset="-122"/>
                <a:ea typeface="微软雅黑" panose="020B0503020204020204" pitchFamily="34" charset="-122"/>
              </a:rPr>
              <a:t>等等），对经济运行状态和经济关系进行干预和调整。以保证经济结构平衡、国民经济的持续、快速、协调、健康发展。</a:t>
            </a:r>
            <a:endParaRPr lang="zh-CN" altLang="en-US" sz="28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C00000"/>
                </a:solidFill>
                <a:latin typeface="微软雅黑" panose="020B0503020204020204" pitchFamily="34" charset="-122"/>
                <a:ea typeface="微软雅黑" panose="020B0503020204020204" pitchFamily="34" charset="-122"/>
              </a:rPr>
              <a:t>目标：</a:t>
            </a:r>
            <a:r>
              <a:rPr lang="zh-CN" altLang="en-US" sz="2800" dirty="0">
                <a:solidFill>
                  <a:schemeClr val="tx1"/>
                </a:solidFill>
                <a:latin typeface="微软雅黑" panose="020B0503020204020204" pitchFamily="34" charset="-122"/>
                <a:ea typeface="微软雅黑" panose="020B0503020204020204" pitchFamily="34" charset="-122"/>
              </a:rPr>
              <a:t>保持社会总供给与总需求的基本平衡，弥补市场调节不足。从而促进经济增长，增加就业，稳定物价，保持国际收支平衡。</a:t>
            </a:r>
            <a:endParaRPr lang="en-US" altLang="zh-CN" sz="28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endParaRPr>
          </a:p>
        </p:txBody>
      </p:sp>
      <p:sp>
        <p:nvSpPr>
          <p:cNvPr id="7" name="文本框 6"/>
          <p:cNvSpPr txBox="1"/>
          <p:nvPr/>
        </p:nvSpPr>
        <p:spPr>
          <a:xfrm>
            <a:off x="2870200" y="1137920"/>
            <a:ext cx="6450330" cy="737235"/>
          </a:xfrm>
          <a:prstGeom prst="rect">
            <a:avLst/>
          </a:prstGeom>
          <a:noFill/>
          <a:ln>
            <a:noFill/>
          </a:ln>
        </p:spPr>
        <p:txBody>
          <a:bodyPr vert="horz" wrap="square" rtlCol="0">
            <a:spAutoFit/>
          </a:bodyPr>
          <a:p>
            <a:pPr algn="ctr" eaLnBrk="1" hangingPunct="1">
              <a:lnSpc>
                <a:spcPct val="150000"/>
              </a:lnSpc>
              <a:defRPr/>
            </a:pP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宏观调控的含义和目标</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399"/>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4585">
                                            <p:txEl>
                                              <p:pRg st="0" end="0"/>
                                            </p:txEl>
                                          </p:spTgt>
                                        </p:tgtEl>
                                        <p:attrNameLst>
                                          <p:attrName>style.visibility</p:attrName>
                                        </p:attrNameLst>
                                      </p:cBhvr>
                                      <p:to>
                                        <p:strVal val="visible"/>
                                      </p:to>
                                    </p:set>
                                    <p:anim calcmode="lin" valueType="num">
                                      <p:cBhvr additive="base">
                                        <p:cTn id="21" dur="500"/>
                                        <p:tgtEl>
                                          <p:spTgt spid="24585">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2458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4585">
                                            <p:txEl>
                                              <p:pRg st="1" end="1"/>
                                            </p:txEl>
                                          </p:spTgt>
                                        </p:tgtEl>
                                        <p:attrNameLst>
                                          <p:attrName>style.visibility</p:attrName>
                                        </p:attrNameLst>
                                      </p:cBhvr>
                                      <p:to>
                                        <p:strVal val="visible"/>
                                      </p:to>
                                    </p:set>
                                    <p:anim calcmode="lin" valueType="num">
                                      <p:cBhvr additive="base">
                                        <p:cTn id="27" dur="500"/>
                                        <p:tgtEl>
                                          <p:spTgt spid="24585">
                                            <p:txEl>
                                              <p:pRg st="1" end="1"/>
                                            </p:txEl>
                                          </p:spTgt>
                                        </p:tgtEl>
                                        <p:attrNameLst>
                                          <p:attrName>ppt_y</p:attrName>
                                        </p:attrNameLst>
                                      </p:cBhvr>
                                      <p:tavLst>
                                        <p:tav tm="0">
                                          <p:val>
                                            <p:strVal val="#ppt_y+#ppt_h*1.125000"/>
                                          </p:val>
                                        </p:tav>
                                        <p:tav tm="100000">
                                          <p:val>
                                            <p:strVal val="#ppt_y"/>
                                          </p:val>
                                        </p:tav>
                                      </p:tavLst>
                                    </p:anim>
                                    <p:animEffect transition="in" filter="wipe(up)">
                                      <p:cBhvr>
                                        <p:cTn id="28" dur="500"/>
                                        <p:tgtEl>
                                          <p:spTgt spid="245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创新和完善宏观调控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4585" name="Text Box 10"/>
          <p:cNvSpPr txBox="1"/>
          <p:nvPr/>
        </p:nvSpPr>
        <p:spPr>
          <a:xfrm>
            <a:off x="1329055" y="1869440"/>
            <a:ext cx="10078085" cy="3969385"/>
          </a:xfrm>
          <a:prstGeom prst="rect">
            <a:avLst/>
          </a:prstGeom>
          <a:noFill/>
          <a:ln w="9525">
            <a:noFill/>
          </a:ln>
        </p:spPr>
        <p:txBody>
          <a:bodyPr wrap="square">
            <a:spAutoFit/>
          </a:bodyPr>
          <a:p>
            <a:pPr>
              <a:lnSpc>
                <a:spcPct val="150000"/>
              </a:lnSpc>
            </a:pPr>
            <a:r>
              <a:rPr lang="en-US" altLang="zh-CN" sz="2400" dirty="0">
                <a:gradFill>
                  <a:gsLst>
                    <a:gs pos="0">
                      <a:srgbClr val="E30000"/>
                    </a:gs>
                    <a:gs pos="100000">
                      <a:srgbClr val="760303"/>
                    </a:gs>
                  </a:gsLst>
                  <a:lin scaled="0"/>
                </a:gra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首先，市场调节不是万能的。</a:t>
            </a:r>
            <a:r>
              <a:rPr lang="zh-CN" altLang="en-US" sz="2800" dirty="0">
                <a:solidFill>
                  <a:srgbClr val="C00000"/>
                </a:solidFill>
                <a:latin typeface="微软雅黑" panose="020B0503020204020204" pitchFamily="34" charset="-122"/>
                <a:ea typeface="微软雅黑" panose="020B0503020204020204" pitchFamily="34" charset="-122"/>
              </a:rPr>
              <a:t>有些领域不能让市场调节</a:t>
            </a:r>
            <a:r>
              <a:rPr lang="zh-CN" altLang="en-US" sz="2800" dirty="0">
                <a:solidFill>
                  <a:schemeClr val="tx1"/>
                </a:solidFill>
                <a:latin typeface="微软雅黑" panose="020B0503020204020204" pitchFamily="34" charset="-122"/>
                <a:ea typeface="微软雅黑" panose="020B0503020204020204" pitchFamily="34" charset="-122"/>
              </a:rPr>
              <a:t>，有些领域不能依靠市场来调节。</a:t>
            </a:r>
            <a:endParaRPr lang="zh-CN" altLang="en-US" sz="2800"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chemeClr val="tx1"/>
                </a:soli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其次，</a:t>
            </a:r>
            <a:r>
              <a:rPr lang="en-US" altLang="zh-CN" sz="2800" dirty="0">
                <a:solidFill>
                  <a:schemeClr val="tx1"/>
                </a:soli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即使在市场可以调节的领域，</a:t>
            </a:r>
            <a:r>
              <a:rPr lang="zh-CN" altLang="en-US" sz="2800" dirty="0">
                <a:solidFill>
                  <a:srgbClr val="C00000"/>
                </a:solidFill>
                <a:latin typeface="微软雅黑" panose="020B0503020204020204" pitchFamily="34" charset="-122"/>
                <a:ea typeface="微软雅黑" panose="020B0503020204020204" pitchFamily="34" charset="-122"/>
              </a:rPr>
              <a:t>市场</a:t>
            </a:r>
            <a:r>
              <a:rPr lang="zh-CN" altLang="en-US" sz="2800" dirty="0">
                <a:solidFill>
                  <a:schemeClr val="tx1"/>
                </a:solidFill>
                <a:latin typeface="微软雅黑" panose="020B0503020204020204" pitchFamily="34" charset="-122"/>
                <a:ea typeface="微软雅黑" panose="020B0503020204020204" pitchFamily="34" charset="-122"/>
              </a:rPr>
              <a:t>也存在固有的弱点和缺陷，包括</a:t>
            </a:r>
            <a:r>
              <a:rPr lang="zh-CN" altLang="en-US" sz="2800" dirty="0">
                <a:solidFill>
                  <a:srgbClr val="C00000"/>
                </a:solidFill>
                <a:latin typeface="微软雅黑" panose="020B0503020204020204" pitchFamily="34" charset="-122"/>
                <a:ea typeface="微软雅黑" panose="020B0503020204020204" pitchFamily="34" charset="-122"/>
              </a:rPr>
              <a:t>自发性、盲目性和滞后性</a:t>
            </a:r>
            <a:r>
              <a:rPr lang="zh-CN" altLang="en-US" sz="2800" dirty="0">
                <a:solidFill>
                  <a:schemeClr val="tx1"/>
                </a:solidFill>
                <a:latin typeface="微软雅黑" panose="020B0503020204020204" pitchFamily="34" charset="-122"/>
                <a:ea typeface="微软雅黑" panose="020B0503020204020204" pitchFamily="34" charset="-122"/>
              </a:rPr>
              <a:t>。</a:t>
            </a:r>
            <a:endParaRPr lang="zh-CN" altLang="en-US" sz="2800"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chemeClr val="tx1"/>
                </a:soli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最后，宏观调控有利于帮助人们认识市场的弱点和缺陷，保证市场经济</a:t>
            </a:r>
            <a:r>
              <a:rPr lang="zh-CN" altLang="en-US" sz="2800" dirty="0">
                <a:solidFill>
                  <a:srgbClr val="C00000"/>
                </a:solidFill>
                <a:latin typeface="微软雅黑" panose="020B0503020204020204" pitchFamily="34" charset="-122"/>
                <a:ea typeface="微软雅黑" panose="020B0503020204020204" pitchFamily="34" charset="-122"/>
              </a:rPr>
              <a:t>健康有序</a:t>
            </a:r>
            <a:r>
              <a:rPr lang="zh-CN" altLang="en-US" sz="2800" dirty="0">
                <a:solidFill>
                  <a:schemeClr val="tx1"/>
                </a:solidFill>
                <a:latin typeface="微软雅黑" panose="020B0503020204020204" pitchFamily="34" charset="-122"/>
                <a:ea typeface="微软雅黑" panose="020B0503020204020204" pitchFamily="34" charset="-122"/>
              </a:rPr>
              <a:t>发展。</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886075" y="1132205"/>
            <a:ext cx="6348730" cy="737235"/>
          </a:xfrm>
          <a:prstGeom prst="rect">
            <a:avLst/>
          </a:prstGeom>
          <a:noFill/>
          <a:ln>
            <a:noFill/>
          </a:ln>
        </p:spPr>
        <p:txBody>
          <a:bodyPr vert="horz" wrap="square" rtlCol="0">
            <a:spAutoFit/>
          </a:bodyPr>
          <a:p>
            <a:pPr algn="ctr" eaLnBrk="1" hangingPunct="1">
              <a:lnSpc>
                <a:spcPct val="150000"/>
              </a:lnSpc>
              <a:defRPr/>
            </a:pP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为什么要进行宏观调控？</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4585">
                                            <p:txEl>
                                              <p:pRg st="0" end="0"/>
                                            </p:txEl>
                                          </p:spTgt>
                                        </p:tgtEl>
                                        <p:attrNameLst>
                                          <p:attrName>style.visibility</p:attrName>
                                        </p:attrNameLst>
                                      </p:cBhvr>
                                      <p:to>
                                        <p:strVal val="visible"/>
                                      </p:to>
                                    </p:set>
                                    <p:anim calcmode="lin" valueType="num">
                                      <p:cBhvr additive="base">
                                        <p:cTn id="17" dur="500"/>
                                        <p:tgtEl>
                                          <p:spTgt spid="24585">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2458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4585">
                                            <p:txEl>
                                              <p:pRg st="1" end="1"/>
                                            </p:txEl>
                                          </p:spTgt>
                                        </p:tgtEl>
                                        <p:attrNameLst>
                                          <p:attrName>style.visibility</p:attrName>
                                        </p:attrNameLst>
                                      </p:cBhvr>
                                      <p:to>
                                        <p:strVal val="visible"/>
                                      </p:to>
                                    </p:set>
                                    <p:anim calcmode="lin" valueType="num">
                                      <p:cBhvr additive="base">
                                        <p:cTn id="23" dur="500"/>
                                        <p:tgtEl>
                                          <p:spTgt spid="24585">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2458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4585">
                                            <p:txEl>
                                              <p:pRg st="2" end="2"/>
                                            </p:txEl>
                                          </p:spTgt>
                                        </p:tgtEl>
                                        <p:attrNameLst>
                                          <p:attrName>style.visibility</p:attrName>
                                        </p:attrNameLst>
                                      </p:cBhvr>
                                      <p:to>
                                        <p:strVal val="visible"/>
                                      </p:to>
                                    </p:set>
                                    <p:anim calcmode="lin" valueType="num">
                                      <p:cBhvr additive="base">
                                        <p:cTn id="29" dur="500"/>
                                        <p:tgtEl>
                                          <p:spTgt spid="24585">
                                            <p:txEl>
                                              <p:pRg st="2" end="2"/>
                                            </p:txEl>
                                          </p:spTgt>
                                        </p:tgtEl>
                                        <p:attrNameLst>
                                          <p:attrName>ppt_y</p:attrName>
                                        </p:attrNameLst>
                                      </p:cBhvr>
                                      <p:tavLst>
                                        <p:tav tm="0">
                                          <p:val>
                                            <p:strVal val="#ppt_y+#ppt_h*1.125000"/>
                                          </p:val>
                                        </p:tav>
                                        <p:tav tm="100000">
                                          <p:val>
                                            <p:strVal val="#ppt_y"/>
                                          </p:val>
                                        </p:tav>
                                      </p:tavLst>
                                    </p:anim>
                                    <p:animEffect transition="in" filter="wipe(up)">
                                      <p:cBhvr>
                                        <p:cTn id="30" dur="500"/>
                                        <p:tgtEl>
                                          <p:spTgt spid="2458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403796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创新和完善宏观调控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4585" name="Text Box 10"/>
          <p:cNvSpPr txBox="1"/>
          <p:nvPr/>
        </p:nvSpPr>
        <p:spPr>
          <a:xfrm>
            <a:off x="684530" y="2588260"/>
            <a:ext cx="6939915" cy="2676525"/>
          </a:xfrm>
          <a:prstGeom prst="rect">
            <a:avLst/>
          </a:prstGeom>
          <a:noFill/>
          <a:ln w="9525">
            <a:solidFill>
              <a:schemeClr val="accent1"/>
            </a:solidFill>
          </a:ln>
        </p:spPr>
        <p:txBody>
          <a:bodyPr wrap="square">
            <a:spAutoFit/>
          </a:bodyPr>
          <a:p>
            <a:pPr marL="457200" indent="-457200">
              <a:lnSpc>
                <a:spcPct val="150000"/>
              </a:lnSpc>
              <a:buFont typeface="Wingdings" panose="05000000000000000000" charset="0"/>
              <a:buChar char="Ø"/>
            </a:pPr>
            <a:r>
              <a:rPr lang="zh-CN" altLang="en-US" sz="2800" dirty="0">
                <a:solidFill>
                  <a:schemeClr val="tx1"/>
                </a:solidFill>
                <a:latin typeface="微软雅黑" panose="020B0503020204020204" pitchFamily="34" charset="-122"/>
                <a:ea typeface="微软雅黑" panose="020B0503020204020204" pitchFamily="34" charset="-122"/>
              </a:rPr>
              <a:t>一是</a:t>
            </a:r>
            <a:r>
              <a:rPr lang="en-US" altLang="zh-CN" sz="2800" dirty="0">
                <a:solidFill>
                  <a:schemeClr val="tx1"/>
                </a:soli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发挥国家发展规划的战略导向作用。</a:t>
            </a:r>
            <a:endParaRPr lang="zh-CN" altLang="en-US" sz="2800" dirty="0">
              <a:solidFill>
                <a:schemeClr val="tx1"/>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charset="0"/>
              <a:buChar char="Ø"/>
            </a:pPr>
            <a:r>
              <a:rPr lang="zh-CN" altLang="en-US" sz="2800" dirty="0">
                <a:solidFill>
                  <a:schemeClr val="tx1"/>
                </a:solidFill>
                <a:latin typeface="微软雅黑" panose="020B0503020204020204" pitchFamily="34" charset="-122"/>
                <a:ea typeface="微软雅黑" panose="020B0503020204020204" pitchFamily="34" charset="-122"/>
              </a:rPr>
              <a:t>二是</a:t>
            </a:r>
            <a:r>
              <a:rPr lang="en-US" altLang="zh-CN" sz="2800" dirty="0">
                <a:solidFill>
                  <a:schemeClr val="tx1"/>
                </a:soli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健全宏观调控的政策体系。</a:t>
            </a:r>
            <a:endParaRPr lang="zh-CN" altLang="en-US" sz="2800" dirty="0">
              <a:solidFill>
                <a:schemeClr val="tx1"/>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charset="0"/>
              <a:buChar char="Ø"/>
            </a:pPr>
            <a:r>
              <a:rPr lang="zh-CN" altLang="en-US" sz="2800" dirty="0">
                <a:solidFill>
                  <a:schemeClr val="tx1"/>
                </a:solidFill>
                <a:latin typeface="微软雅黑" panose="020B0503020204020204" pitchFamily="34" charset="-122"/>
                <a:ea typeface="微软雅黑" panose="020B0503020204020204" pitchFamily="34" charset="-122"/>
              </a:rPr>
              <a:t>三是</a:t>
            </a:r>
            <a:r>
              <a:rPr lang="en-US" altLang="zh-CN" sz="2800" dirty="0">
                <a:solidFill>
                  <a:schemeClr val="tx1"/>
                </a:soli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完善宏观经济政策的协调机制。</a:t>
            </a:r>
            <a:endParaRPr lang="zh-CN" altLang="en-US" sz="2800" dirty="0">
              <a:solidFill>
                <a:schemeClr val="tx1"/>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charset="0"/>
              <a:buChar char="Ø"/>
            </a:pPr>
            <a:r>
              <a:rPr lang="zh-CN" altLang="en-US" sz="2800" dirty="0">
                <a:solidFill>
                  <a:schemeClr val="tx1"/>
                </a:solidFill>
                <a:latin typeface="微软雅黑" panose="020B0503020204020204" pitchFamily="34" charset="-122"/>
                <a:ea typeface="微软雅黑" panose="020B0503020204020204" pitchFamily="34" charset="-122"/>
              </a:rPr>
              <a:t>四是</a:t>
            </a:r>
            <a:r>
              <a:rPr lang="en-US" altLang="zh-CN" sz="2800" dirty="0">
                <a:solidFill>
                  <a:schemeClr val="tx1"/>
                </a:solidFill>
                <a:latin typeface="微软雅黑" panose="020B0503020204020204" pitchFamily="34" charset="-122"/>
                <a:ea typeface="微软雅黑" panose="020B0503020204020204" pitchFamily="34" charset="-122"/>
              </a:rPr>
              <a:t> </a:t>
            </a:r>
            <a:r>
              <a:rPr lang="zh-CN" altLang="en-US" sz="2800" dirty="0">
                <a:solidFill>
                  <a:schemeClr val="tx1"/>
                </a:solidFill>
                <a:latin typeface="微软雅黑" panose="020B0503020204020204" pitchFamily="34" charset="-122"/>
                <a:ea typeface="微软雅黑" panose="020B0503020204020204" pitchFamily="34" charset="-122"/>
              </a:rPr>
              <a:t>注重引导市场行为和社会预期。</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29005" y="1565910"/>
            <a:ext cx="6450330" cy="737235"/>
          </a:xfrm>
          <a:prstGeom prst="rect">
            <a:avLst/>
          </a:prstGeom>
          <a:noFill/>
          <a:ln>
            <a:noFill/>
          </a:ln>
        </p:spPr>
        <p:txBody>
          <a:bodyPr vert="horz" wrap="square" rtlCol="0">
            <a:spAutoFit/>
          </a:bodyPr>
          <a:p>
            <a:pPr algn="ctr" eaLnBrk="1" hangingPunct="1">
              <a:lnSpc>
                <a:spcPct val="150000"/>
              </a:lnSpc>
              <a:defRPr/>
            </a:pP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创新和完善宏观调控的措施</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pic>
        <p:nvPicPr>
          <p:cNvPr id="61445" name="Picture 5" descr="1649178179">
            <a:hlinkClick r:id="rId1"/>
          </p:cNvPr>
          <p:cNvPicPr>
            <a:picLocks noChangeAspect="1"/>
          </p:cNvPicPr>
          <p:nvPr/>
        </p:nvPicPr>
        <p:blipFill>
          <a:blip r:embed="rId2"/>
          <a:stretch>
            <a:fillRect/>
          </a:stretch>
        </p:blipFill>
        <p:spPr>
          <a:xfrm>
            <a:off x="8123238" y="1565910"/>
            <a:ext cx="3010535" cy="46437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61445"/>
                                        </p:tgtEl>
                                        <p:attrNameLst>
                                          <p:attrName>style.visibility</p:attrName>
                                        </p:attrNameLst>
                                      </p:cBhvr>
                                      <p:to>
                                        <p:strVal val="visible"/>
                                      </p:to>
                                    </p:set>
                                    <p:animEffect transition="in" filter="fade">
                                      <p:cBhvr>
                                        <p:cTn id="17" dur="1000"/>
                                        <p:tgtEl>
                                          <p:spTgt spid="61445"/>
                                        </p:tgtEl>
                                      </p:cBhvr>
                                    </p:animEffect>
                                    <p:anim calcmode="lin" valueType="num">
                                      <p:cBhvr>
                                        <p:cTn id="18" dur="1000" fill="hold"/>
                                        <p:tgtEl>
                                          <p:spTgt spid="61445"/>
                                        </p:tgtEl>
                                        <p:attrNameLst>
                                          <p:attrName>ppt_x</p:attrName>
                                        </p:attrNameLst>
                                      </p:cBhvr>
                                      <p:tavLst>
                                        <p:tav tm="0">
                                          <p:val>
                                            <p:strVal val="#ppt_x"/>
                                          </p:val>
                                        </p:tav>
                                        <p:tav tm="100000">
                                          <p:val>
                                            <p:strVal val="#ppt_x"/>
                                          </p:val>
                                        </p:tav>
                                      </p:tavLst>
                                    </p:anim>
                                    <p:anim calcmode="lin" valueType="num">
                                      <p:cBhvr>
                                        <p:cTn id="19" dur="1000" fill="hold"/>
                                        <p:tgtEl>
                                          <p:spTgt spid="6144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24585">
                                            <p:txEl>
                                              <p:pRg st="4294967295" end="4294967295"/>
                                            </p:txEl>
                                          </p:spTgt>
                                        </p:tgtEl>
                                        <p:attrNameLst>
                                          <p:attrName>style.visibility</p:attrName>
                                        </p:attrNameLst>
                                      </p:cBhvr>
                                      <p:to>
                                        <p:strVal val="visible"/>
                                      </p:to>
                                    </p:set>
                                    <p:anim calcmode="lin" valueType="num">
                                      <p:cBhvr additive="base">
                                        <p:cTn id="24" dur="500"/>
                                        <p:tgtEl>
                                          <p:spTgt spid="24585">
                                            <p:txEl>
                                              <p:pRg st="4294967295" end="4294967295"/>
                                            </p:txEl>
                                          </p:spTgt>
                                        </p:tgtEl>
                                        <p:attrNameLst>
                                          <p:attrName>ppt_y</p:attrName>
                                        </p:attrNameLst>
                                      </p:cBhvr>
                                      <p:tavLst>
                                        <p:tav tm="0">
                                          <p:val>
                                            <p:strVal val="#ppt_y+#ppt_h*1.125000"/>
                                          </p:val>
                                        </p:tav>
                                        <p:tav tm="100000">
                                          <p:val>
                                            <p:strVal val="#ppt_y"/>
                                          </p:val>
                                        </p:tav>
                                      </p:tavLst>
                                    </p:anim>
                                    <p:animEffect transition="in" filter="wipe(up)">
                                      <p:cBhvr>
                                        <p:cTn id="25" dur="500"/>
                                        <p:tgtEl>
                                          <p:spTgt spid="24585">
                                            <p:txEl>
                                              <p:pRg st="4294967295" end="429496729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4585">
                                            <p:txEl>
                                              <p:pRg st="4294967295" end="4294967295"/>
                                            </p:txEl>
                                          </p:spTgt>
                                        </p:tgtEl>
                                        <p:attrNameLst>
                                          <p:attrName>style.visibility</p:attrName>
                                        </p:attrNameLst>
                                      </p:cBhvr>
                                      <p:to>
                                        <p:strVal val="visible"/>
                                      </p:to>
                                    </p:set>
                                    <p:anim calcmode="lin" valueType="num">
                                      <p:cBhvr additive="base">
                                        <p:cTn id="30" dur="500"/>
                                        <p:tgtEl>
                                          <p:spTgt spid="24585">
                                            <p:txEl>
                                              <p:pRg st="4294967295" end="4294967295"/>
                                            </p:txEl>
                                          </p:spTgt>
                                        </p:tgtEl>
                                        <p:attrNameLst>
                                          <p:attrName>ppt_y</p:attrName>
                                        </p:attrNameLst>
                                      </p:cBhvr>
                                      <p:tavLst>
                                        <p:tav tm="0">
                                          <p:val>
                                            <p:strVal val="#ppt_y+#ppt_h*1.125000"/>
                                          </p:val>
                                        </p:tav>
                                        <p:tav tm="100000">
                                          <p:val>
                                            <p:strVal val="#ppt_y"/>
                                          </p:val>
                                        </p:tav>
                                      </p:tavLst>
                                    </p:anim>
                                    <p:animEffect transition="in" filter="wipe(up)">
                                      <p:cBhvr>
                                        <p:cTn id="31" dur="500"/>
                                        <p:tgtEl>
                                          <p:spTgt spid="24585">
                                            <p:txEl>
                                              <p:pRg st="4294967295" end="429496729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24585">
                                            <p:txEl>
                                              <p:pRg st="0" end="0"/>
                                            </p:txEl>
                                          </p:spTgt>
                                        </p:tgtEl>
                                        <p:attrNameLst>
                                          <p:attrName>style.visibility</p:attrName>
                                        </p:attrNameLst>
                                      </p:cBhvr>
                                      <p:to>
                                        <p:strVal val="visible"/>
                                      </p:to>
                                    </p:set>
                                    <p:anim calcmode="lin" valueType="num">
                                      <p:cBhvr additive="base">
                                        <p:cTn id="36" dur="500"/>
                                        <p:tgtEl>
                                          <p:spTgt spid="24585">
                                            <p:txEl>
                                              <p:pRg st="0" end="0"/>
                                            </p:txEl>
                                          </p:spTgt>
                                        </p:tgtEl>
                                        <p:attrNameLst>
                                          <p:attrName>ppt_y</p:attrName>
                                        </p:attrNameLst>
                                      </p:cBhvr>
                                      <p:tavLst>
                                        <p:tav tm="0">
                                          <p:val>
                                            <p:strVal val="#ppt_y+#ppt_h*1.125000"/>
                                          </p:val>
                                        </p:tav>
                                        <p:tav tm="100000">
                                          <p:val>
                                            <p:strVal val="#ppt_y"/>
                                          </p:val>
                                        </p:tav>
                                      </p:tavLst>
                                    </p:anim>
                                    <p:animEffect transition="in" filter="wipe(up)">
                                      <p:cBhvr>
                                        <p:cTn id="37" dur="500"/>
                                        <p:tgtEl>
                                          <p:spTgt spid="2458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4585">
                                            <p:txEl>
                                              <p:pRg st="1" end="1"/>
                                            </p:txEl>
                                          </p:spTgt>
                                        </p:tgtEl>
                                        <p:attrNameLst>
                                          <p:attrName>style.visibility</p:attrName>
                                        </p:attrNameLst>
                                      </p:cBhvr>
                                      <p:to>
                                        <p:strVal val="visible"/>
                                      </p:to>
                                    </p:set>
                                    <p:anim calcmode="lin" valueType="num">
                                      <p:cBhvr additive="base">
                                        <p:cTn id="42" dur="500"/>
                                        <p:tgtEl>
                                          <p:spTgt spid="24585">
                                            <p:txEl>
                                              <p:pRg st="1" end="1"/>
                                            </p:txEl>
                                          </p:spTgt>
                                        </p:tgtEl>
                                        <p:attrNameLst>
                                          <p:attrName>ppt_y</p:attrName>
                                        </p:attrNameLst>
                                      </p:cBhvr>
                                      <p:tavLst>
                                        <p:tav tm="0">
                                          <p:val>
                                            <p:strVal val="#ppt_y+#ppt_h*1.125000"/>
                                          </p:val>
                                        </p:tav>
                                        <p:tav tm="100000">
                                          <p:val>
                                            <p:strVal val="#ppt_y"/>
                                          </p:val>
                                        </p:tav>
                                      </p:tavLst>
                                    </p:anim>
                                    <p:animEffect transition="in" filter="wipe(up)">
                                      <p:cBhvr>
                                        <p:cTn id="43" dur="500"/>
                                        <p:tgtEl>
                                          <p:spTgt spid="24585">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24585">
                                            <p:txEl>
                                              <p:pRg st="2" end="2"/>
                                            </p:txEl>
                                          </p:spTgt>
                                        </p:tgtEl>
                                        <p:attrNameLst>
                                          <p:attrName>style.visibility</p:attrName>
                                        </p:attrNameLst>
                                      </p:cBhvr>
                                      <p:to>
                                        <p:strVal val="visible"/>
                                      </p:to>
                                    </p:set>
                                    <p:anim calcmode="lin" valueType="num">
                                      <p:cBhvr additive="base">
                                        <p:cTn id="48" dur="500"/>
                                        <p:tgtEl>
                                          <p:spTgt spid="24585">
                                            <p:txEl>
                                              <p:pRg st="2" end="2"/>
                                            </p:txEl>
                                          </p:spTgt>
                                        </p:tgtEl>
                                        <p:attrNameLst>
                                          <p:attrName>ppt_y</p:attrName>
                                        </p:attrNameLst>
                                      </p:cBhvr>
                                      <p:tavLst>
                                        <p:tav tm="0">
                                          <p:val>
                                            <p:strVal val="#ppt_y+#ppt_h*1.125000"/>
                                          </p:val>
                                        </p:tav>
                                        <p:tav tm="100000">
                                          <p:val>
                                            <p:strVal val="#ppt_y"/>
                                          </p:val>
                                        </p:tav>
                                      </p:tavLst>
                                    </p:anim>
                                    <p:animEffect transition="in" filter="wipe(up)">
                                      <p:cBhvr>
                                        <p:cTn id="49" dur="500"/>
                                        <p:tgtEl>
                                          <p:spTgt spid="24585">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24585">
                                            <p:txEl>
                                              <p:pRg st="3" end="3"/>
                                            </p:txEl>
                                          </p:spTgt>
                                        </p:tgtEl>
                                        <p:attrNameLst>
                                          <p:attrName>style.visibility</p:attrName>
                                        </p:attrNameLst>
                                      </p:cBhvr>
                                      <p:to>
                                        <p:strVal val="visible"/>
                                      </p:to>
                                    </p:set>
                                    <p:anim calcmode="lin" valueType="num">
                                      <p:cBhvr additive="base">
                                        <p:cTn id="54" dur="500"/>
                                        <p:tgtEl>
                                          <p:spTgt spid="24585">
                                            <p:txEl>
                                              <p:pRg st="3" end="3"/>
                                            </p:txEl>
                                          </p:spTgt>
                                        </p:tgtEl>
                                        <p:attrNameLst>
                                          <p:attrName>ppt_y</p:attrName>
                                        </p:attrNameLst>
                                      </p:cBhvr>
                                      <p:tavLst>
                                        <p:tav tm="0">
                                          <p:val>
                                            <p:strVal val="#ppt_y+#ppt_h*1.125000"/>
                                          </p:val>
                                        </p:tav>
                                        <p:tav tm="100000">
                                          <p:val>
                                            <p:strVal val="#ppt_y"/>
                                          </p:val>
                                        </p:tav>
                                      </p:tavLst>
                                    </p:anim>
                                    <p:animEffect transition="in" filter="wipe(up)">
                                      <p:cBhvr>
                                        <p:cTn id="55" dur="500"/>
                                        <p:tgtEl>
                                          <p:spTgt spid="2458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p:bldP spid="24585" grpId="0" bldLvl="0" uiExpand="1" build="allAtOnce"/>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423545" y="2170430"/>
            <a:ext cx="10546715" cy="922020"/>
          </a:xfrm>
          <a:prstGeom prst="rect">
            <a:avLst/>
          </a:prstGeom>
          <a:noFill/>
        </p:spPr>
        <p:txBody>
          <a:bodyPr wrap="square" rtlCol="0">
            <a:spAutoFit/>
          </a:bodyPr>
          <a:lstStyle/>
          <a:p>
            <a:r>
              <a:rPr kumimoji="1" lang="en-US" altLang="zh-CN" sz="5400" b="1" dirty="0">
                <a:solidFill>
                  <a:srgbClr val="C00000"/>
                </a:solidFill>
                <a:latin typeface="仿宋" panose="02010609060101010101" pitchFamily="49" charset="-122"/>
                <a:ea typeface="仿宋" panose="02010609060101010101" pitchFamily="49" charset="-122"/>
                <a:sym typeface="+mn-ea"/>
              </a:rPr>
              <a:t>  </a:t>
            </a:r>
            <a:r>
              <a:rPr kumimoji="1" lang="zh-CN" altLang="en-US" sz="5400" b="1" dirty="0">
                <a:solidFill>
                  <a:srgbClr val="C00000"/>
                </a:solidFill>
                <a:latin typeface="仿宋" panose="02010609060101010101" pitchFamily="49" charset="-122"/>
                <a:ea typeface="仿宋" panose="02010609060101010101" pitchFamily="49" charset="-122"/>
                <a:sym typeface="+mn-ea"/>
              </a:rPr>
              <a:t>六、推动形成全面开放新格局</a:t>
            </a:r>
            <a:endParaRPr kumimoji="1" lang="zh-CN" altLang="en-US" sz="5400" b="1" dirty="0">
              <a:solidFill>
                <a:srgbClr val="C00000"/>
              </a:solidFill>
              <a:latin typeface="仿宋" panose="02010609060101010101" pitchFamily="49" charset="-122"/>
              <a:ea typeface="仿宋" panose="02010609060101010101" pitchFamily="49" charset="-122"/>
              <a:sym typeface="+mn-lt"/>
            </a:endParaRPr>
          </a:p>
        </p:txBody>
      </p:sp>
      <p:sp>
        <p:nvSpPr>
          <p:cNvPr id="9" name="文本框 8"/>
          <p:cNvSpPr txBox="1"/>
          <p:nvPr/>
        </p:nvSpPr>
        <p:spPr>
          <a:xfrm>
            <a:off x="5001895" y="3559294"/>
            <a:ext cx="5743575" cy="368300"/>
          </a:xfrm>
          <a:prstGeom prst="rect">
            <a:avLst/>
          </a:prstGeom>
          <a:noFill/>
        </p:spPr>
        <p:txBody>
          <a:bodyPr wrap="square">
            <a:spAutoFit/>
          </a:bodyPr>
          <a:lstStyle/>
          <a:p>
            <a:pPr algn="dist"/>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新</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时</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经</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济</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建</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设</a:t>
            </a:r>
            <a:endPar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3" grpId="0" bldLvl="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525395" y="2161540"/>
            <a:ext cx="7440930" cy="2676525"/>
          </a:xfrm>
          <a:prstGeom prst="rect">
            <a:avLst/>
          </a:prstGeom>
          <a:noFill/>
        </p:spPr>
        <p:txBody>
          <a:bodyPr wrap="square" rtlCol="0">
            <a:spAutoFit/>
          </a:bodyPr>
          <a:lstStyle/>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（一）中国开放的大门只会越开越大</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（二）推动</a:t>
            </a:r>
            <a:r>
              <a:rPr kumimoji="1" lang="en-US" altLang="zh-CN" sz="2800" dirty="0">
                <a:solidFill>
                  <a:srgbClr val="C00000"/>
                </a:solidFill>
                <a:latin typeface="方正小标宋简体" panose="00000600000000000000" charset="-122"/>
                <a:ea typeface="方正小标宋简体" panose="00000600000000000000" charset="-122"/>
                <a:sym typeface="+mn-ea"/>
              </a:rPr>
              <a:t>“</a:t>
            </a:r>
            <a:r>
              <a:rPr kumimoji="1" lang="zh-CN" altLang="en-US" sz="2800" dirty="0">
                <a:solidFill>
                  <a:srgbClr val="C00000"/>
                </a:solidFill>
                <a:latin typeface="方正小标宋简体" panose="00000600000000000000" charset="-122"/>
                <a:ea typeface="方正小标宋简体" panose="00000600000000000000" charset="-122"/>
                <a:sym typeface="+mn-ea"/>
              </a:rPr>
              <a:t>一带一路</a:t>
            </a:r>
            <a:r>
              <a:rPr kumimoji="1" lang="en-US" altLang="zh-CN" sz="2800" dirty="0">
                <a:solidFill>
                  <a:srgbClr val="C00000"/>
                </a:solidFill>
                <a:latin typeface="方正小标宋简体" panose="00000600000000000000" charset="-122"/>
                <a:ea typeface="方正小标宋简体" panose="00000600000000000000" charset="-122"/>
                <a:sym typeface="+mn-ea"/>
              </a:rPr>
              <a:t>”</a:t>
            </a:r>
            <a:r>
              <a:rPr kumimoji="1" lang="zh-CN" altLang="en-US" sz="2800" dirty="0">
                <a:solidFill>
                  <a:srgbClr val="C00000"/>
                </a:solidFill>
                <a:latin typeface="方正小标宋简体" panose="00000600000000000000" charset="-122"/>
                <a:ea typeface="方正小标宋简体" panose="00000600000000000000" charset="-122"/>
                <a:sym typeface="+mn-ea"/>
              </a:rPr>
              <a:t>建设</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（三）实施高水平对外开放</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p:txBody>
      </p:sp>
      <p:grpSp>
        <p:nvGrpSpPr>
          <p:cNvPr id="3" name="组合 2"/>
          <p:cNvGrpSpPr/>
          <p:nvPr/>
        </p:nvGrpSpPr>
        <p:grpSpPr>
          <a:xfrm>
            <a:off x="2397124" y="1109546"/>
            <a:ext cx="6050257" cy="609400"/>
            <a:chOff x="1293153" y="1159611"/>
            <a:chExt cx="409575" cy="2773481"/>
          </a:xfrm>
        </p:grpSpPr>
        <p:sp>
          <p:nvSpPr>
            <p:cNvPr id="4" name="任意多边形 24610"/>
            <p:cNvSpPr>
              <a:spLocks noChangeArrowheads="1"/>
            </p:cNvSpPr>
            <p:nvPr/>
          </p:nvSpPr>
          <p:spPr bwMode="auto">
            <a:xfrm>
              <a:off x="1293153" y="1159611"/>
              <a:ext cx="409575" cy="2019495"/>
            </a:xfrm>
            <a:custGeom>
              <a:avLst/>
              <a:gdLst>
                <a:gd name="T0" fmla="*/ 10800 w 21600"/>
                <a:gd name="T1" fmla="*/ 10800 h 21600"/>
                <a:gd name="T2" fmla="*/ 10800 w 21600"/>
                <a:gd name="T3" fmla="*/ 10800 h 21600"/>
                <a:gd name="T4" fmla="*/ 10800 w 21600"/>
                <a:gd name="T5" fmla="*/ 10800 h 21600"/>
                <a:gd name="T6" fmla="*/ 10800 w 21600"/>
                <a:gd name="T7" fmla="*/ 108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rPr>
                <a:t>推动形成全面开放新格局</a:t>
              </a:r>
              <a:endPar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endParaRPr>
            </a:p>
          </p:txBody>
        </p:sp>
        <p:cxnSp>
          <p:nvCxnSpPr>
            <p:cNvPr id="5" name="直接箭头连接符 4"/>
            <p:cNvCxnSpPr/>
            <p:nvPr/>
          </p:nvCxnSpPr>
          <p:spPr>
            <a:xfrm flipH="1" flipV="1">
              <a:off x="1293153" y="3886852"/>
              <a:ext cx="292051" cy="46240"/>
            </a:xfrm>
            <a:prstGeom prst="straightConnector1">
              <a:avLst/>
            </a:prstGeom>
            <a:ln>
              <a:solidFill>
                <a:srgbClr val="C00000">
                  <a:alpha val="5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1000"/>
                                        <p:tgtEl>
                                          <p:spTgt spid="22">
                                            <p:txEl>
                                              <p:pRg st="0" end="0"/>
                                            </p:txEl>
                                          </p:spTgt>
                                        </p:tgtEl>
                                      </p:cBhvr>
                                    </p:animEffect>
                                    <p:anim calcmode="lin" valueType="num">
                                      <p:cBhvr>
                                        <p:cTn id="13"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22">
                                            <p:txEl>
                                              <p:pRg st="1" end="1"/>
                                            </p:txEl>
                                          </p:spTgt>
                                        </p:tgtEl>
                                        <p:attrNameLst>
                                          <p:attrName>style.visibility</p:attrName>
                                        </p:attrNameLst>
                                      </p:cBhvr>
                                      <p:to>
                                        <p:strVal val="visible"/>
                                      </p:to>
                                    </p:set>
                                    <p:animEffect transition="in" filter="fade">
                                      <p:cBhvr>
                                        <p:cTn id="18" dur="1000"/>
                                        <p:tgtEl>
                                          <p:spTgt spid="22">
                                            <p:txEl>
                                              <p:pRg st="1" end="1"/>
                                            </p:txEl>
                                          </p:spTgt>
                                        </p:tgtEl>
                                      </p:cBhvr>
                                    </p:animEffect>
                                    <p:anim calcmode="lin" valueType="num">
                                      <p:cBhvr>
                                        <p:cTn id="19"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nodeType="afterEffect">
                                  <p:stCondLst>
                                    <p:cond delay="0"/>
                                  </p:stCondLst>
                                  <p:childTnLst>
                                    <p:set>
                                      <p:cBhvr>
                                        <p:cTn id="23" dur="1" fill="hold">
                                          <p:stCondLst>
                                            <p:cond delay="0"/>
                                          </p:stCondLst>
                                        </p:cTn>
                                        <p:tgtEl>
                                          <p:spTgt spid="22">
                                            <p:txEl>
                                              <p:pRg st="2" end="2"/>
                                            </p:txEl>
                                          </p:spTgt>
                                        </p:tgtEl>
                                        <p:attrNameLst>
                                          <p:attrName>style.visibility</p:attrName>
                                        </p:attrNameLst>
                                      </p:cBhvr>
                                      <p:to>
                                        <p:strVal val="visible"/>
                                      </p:to>
                                    </p:set>
                                    <p:animEffect transition="in" filter="fade">
                                      <p:cBhvr>
                                        <p:cTn id="24" dur="1000"/>
                                        <p:tgtEl>
                                          <p:spTgt spid="22">
                                            <p:txEl>
                                              <p:pRg st="2" end="2"/>
                                            </p:txEl>
                                          </p:spTgt>
                                        </p:tgtEl>
                                      </p:cBhvr>
                                    </p:animEffect>
                                    <p:anim calcmode="lin" valueType="num">
                                      <p:cBhvr>
                                        <p:cTn id="25"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p:cNvGrpSpPr/>
          <p:nvPr/>
        </p:nvGrpSpPr>
        <p:grpSpPr>
          <a:xfrm>
            <a:off x="789305" y="2783840"/>
            <a:ext cx="3275330" cy="3404235"/>
            <a:chOff x="5876331" y="1435177"/>
            <a:chExt cx="7374716" cy="3540729"/>
          </a:xfrm>
        </p:grpSpPr>
        <p:sp>
          <p:nvSpPr>
            <p:cNvPr id="88"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89"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0"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grpSp>
        <p:nvGrpSpPr>
          <p:cNvPr id="82" name="组合 81"/>
          <p:cNvGrpSpPr/>
          <p:nvPr/>
        </p:nvGrpSpPr>
        <p:grpSpPr>
          <a:xfrm>
            <a:off x="4641215" y="2783840"/>
            <a:ext cx="3477895" cy="3404235"/>
            <a:chOff x="5754975" y="1435177"/>
            <a:chExt cx="7658769" cy="3640771"/>
          </a:xfrm>
        </p:grpSpPr>
        <p:sp>
          <p:nvSpPr>
            <p:cNvPr id="83" name="圆角矩形 2"/>
            <p:cNvSpPr/>
            <p:nvPr/>
          </p:nvSpPr>
          <p:spPr>
            <a:xfrm>
              <a:off x="5754975" y="1493279"/>
              <a:ext cx="7510767" cy="3582669"/>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1" name="矩形 93"/>
            <p:cNvSpPr/>
            <p:nvPr/>
          </p:nvSpPr>
          <p:spPr>
            <a:xfrm>
              <a:off x="5766977"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2" name="矩形 93"/>
            <p:cNvSpPr/>
            <p:nvPr/>
          </p:nvSpPr>
          <p:spPr>
            <a:xfrm rot="10800000">
              <a:off x="13125712" y="4787916"/>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grpSp>
        <p:nvGrpSpPr>
          <p:cNvPr id="95" name="组合 94"/>
          <p:cNvGrpSpPr/>
          <p:nvPr/>
        </p:nvGrpSpPr>
        <p:grpSpPr>
          <a:xfrm>
            <a:off x="8653145" y="2826385"/>
            <a:ext cx="2904490" cy="3361690"/>
            <a:chOff x="5876331" y="1435177"/>
            <a:chExt cx="7374716" cy="3540729"/>
          </a:xfrm>
        </p:grpSpPr>
        <p:sp>
          <p:nvSpPr>
            <p:cNvPr id="96"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7"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8"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10" name="矩形 9"/>
          <p:cNvSpPr/>
          <p:nvPr/>
        </p:nvSpPr>
        <p:spPr>
          <a:xfrm>
            <a:off x="862330" y="2883535"/>
            <a:ext cx="3295015" cy="3046095"/>
          </a:xfrm>
          <a:prstGeom prst="rect">
            <a:avLst/>
          </a:prstGeom>
        </p:spPr>
        <p:txBody>
          <a:bodyPr wrap="square">
            <a:spAutoFit/>
          </a:bodyPr>
          <a:lstStyle/>
          <a:p>
            <a:pPr>
              <a:lnSpc>
                <a:spcPct val="120000"/>
              </a:lnSpc>
              <a:spcBef>
                <a:spcPts val="0"/>
              </a:spcBef>
              <a:spcAft>
                <a:spcPts val="0"/>
              </a:spcAft>
            </a:pPr>
            <a:r>
              <a:rPr lang="zh-CN" altLang="en-US" sz="2000" dirty="0">
                <a:solidFill>
                  <a:srgbClr val="C00000"/>
                </a:solidFill>
                <a:latin typeface="微软雅黑" panose="020B0503020204020204" pitchFamily="34" charset="-122"/>
                <a:ea typeface="微软雅黑" panose="020B0503020204020204" pitchFamily="34" charset="-122"/>
              </a:rPr>
              <a:t>以公有制为主体、多种所有制经济共同发展</a:t>
            </a:r>
            <a:r>
              <a:rPr lang="zh-CN" altLang="en-US"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a:lnSpc>
                <a:spcPct val="120000"/>
              </a:lnSpc>
              <a:spcBef>
                <a:spcPts val="0"/>
              </a:spcBef>
              <a:spcAft>
                <a:spcPts val="0"/>
              </a:spcAft>
            </a:pPr>
            <a:r>
              <a:rPr lang="zh-CN" altLang="en-US" sz="2000" dirty="0">
                <a:solidFill>
                  <a:schemeClr val="tx1"/>
                </a:solidFill>
                <a:latin typeface="微软雅黑" panose="020B0503020204020204" pitchFamily="34" charset="-122"/>
                <a:ea typeface="微软雅黑" panose="020B0503020204020204" pitchFamily="34" charset="-122"/>
              </a:rPr>
              <a:t>决定着我国基本经济制度的根本性质和发展方向。</a:t>
            </a:r>
            <a:endParaRPr lang="zh-CN" altLang="en-US" sz="2000" dirty="0">
              <a:solidFill>
                <a:schemeClr val="tx1"/>
              </a:solidFill>
              <a:latin typeface="微软雅黑" panose="020B0503020204020204" pitchFamily="34" charset="-122"/>
              <a:ea typeface="微软雅黑" panose="020B0503020204020204" pitchFamily="34" charset="-122"/>
            </a:endParaRPr>
          </a:p>
          <a:p>
            <a:pPr>
              <a:lnSpc>
                <a:spcPct val="120000"/>
              </a:lnSpc>
              <a:spcBef>
                <a:spcPts val="0"/>
              </a:spcBef>
              <a:spcAft>
                <a:spcPts val="0"/>
              </a:spcAft>
            </a:pPr>
            <a:r>
              <a:rPr lang="zh-CN" altLang="en-US" sz="2000" dirty="0">
                <a:solidFill>
                  <a:schemeClr val="tx1"/>
                </a:solidFill>
                <a:latin typeface="微软雅黑" panose="020B0503020204020204" pitchFamily="34" charset="-122"/>
                <a:ea typeface="微软雅黑" panose="020B0503020204020204" pitchFamily="34" charset="-122"/>
              </a:rPr>
              <a:t>公有制经济和非公有经济都是社会主义市场经济的重要组成部分，是我国经济社会发展的重要基础</a:t>
            </a:r>
            <a:r>
              <a:rPr lang="zh-CN" altLang="en-US"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701405" y="2884170"/>
            <a:ext cx="2834640" cy="3023235"/>
          </a:xfrm>
          <a:prstGeom prst="rect">
            <a:avLst/>
          </a:prstGeom>
          <a:noFill/>
        </p:spPr>
        <p:txBody>
          <a:bodyPr wrap="square" rtlCol="0" anchor="t">
            <a:noAutofit/>
          </a:bodyPr>
          <a:p>
            <a:pPr>
              <a:lnSpc>
                <a:spcPct val="120000"/>
              </a:lnSpc>
              <a:spcBef>
                <a:spcPts val="0"/>
              </a:spcBef>
              <a:spcAft>
                <a:spcPts val="0"/>
              </a:spcAft>
            </a:pPr>
            <a:r>
              <a:rPr lang="zh-CN" altLang="en-US" sz="2000">
                <a:solidFill>
                  <a:schemeClr val="tx1"/>
                </a:solidFill>
                <a:latin typeface="微软雅黑" panose="020B0503020204020204" pitchFamily="34" charset="-122"/>
                <a:ea typeface="微软雅黑" panose="020B0503020204020204" pitchFamily="34" charset="-122"/>
              </a:rPr>
              <a:t>市场经济体制，是指以市场为配置资源基本手段的一种经济体制。</a:t>
            </a:r>
            <a:endParaRPr lang="zh-CN" altLang="en-US" sz="2000">
              <a:solidFill>
                <a:schemeClr val="tx1"/>
              </a:solidFill>
              <a:latin typeface="微软雅黑" panose="020B0503020204020204" pitchFamily="34" charset="-122"/>
              <a:ea typeface="微软雅黑" panose="020B0503020204020204" pitchFamily="34" charset="-122"/>
            </a:endParaRPr>
          </a:p>
          <a:p>
            <a:pPr>
              <a:lnSpc>
                <a:spcPct val="120000"/>
              </a:lnSpc>
              <a:spcBef>
                <a:spcPts val="0"/>
              </a:spcBef>
              <a:spcAft>
                <a:spcPts val="0"/>
              </a:spcAft>
            </a:pPr>
            <a:r>
              <a:rPr lang="zh-CN" altLang="en-US" sz="2000">
                <a:solidFill>
                  <a:schemeClr val="tx1"/>
                </a:solidFill>
                <a:latin typeface="微软雅黑" panose="020B0503020204020204" pitchFamily="34" charset="-122"/>
                <a:ea typeface="微软雅黑" panose="020B0503020204020204" pitchFamily="34" charset="-122"/>
              </a:rPr>
              <a:t>要</a:t>
            </a:r>
            <a:r>
              <a:rPr lang="zh-CN" altLang="en-US" sz="2000">
                <a:solidFill>
                  <a:srgbClr val="C00000"/>
                </a:solidFill>
                <a:latin typeface="微软雅黑" panose="020B0503020204020204" pitchFamily="34" charset="-122"/>
                <a:ea typeface="微软雅黑" panose="020B0503020204020204" pitchFamily="34" charset="-122"/>
              </a:rPr>
              <a:t>使市场在资源配置中起决定性作用和更好发挥政府作用</a:t>
            </a:r>
            <a:r>
              <a:rPr lang="zh-CN" altLang="en-US" sz="2000">
                <a:solidFill>
                  <a:schemeClr val="tx1"/>
                </a:solidFill>
                <a:latin typeface="微软雅黑" panose="020B0503020204020204" pitchFamily="34" charset="-122"/>
                <a:ea typeface="微软雅黑" panose="020B0503020204020204" pitchFamily="34" charset="-122"/>
              </a:rPr>
              <a:t>，必须完善社会主义市场经济法律制度。</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51364" y="366698"/>
            <a:ext cx="5922776" cy="460375"/>
          </a:xfrm>
          <a:prstGeom prst="rect">
            <a:avLst/>
          </a:prstGeom>
          <a:noFill/>
        </p:spPr>
        <p:txBody>
          <a:bodyPr wrap="square" rtlCol="0">
            <a:spAutoFit/>
          </a:bodyPr>
          <a:p>
            <a:pPr marR="0" defTabSz="914400" eaLnBrk="1" fontAlgn="auto" hangingPunct="1">
              <a:buClrTx/>
              <a:buSzTx/>
              <a:buFontTx/>
              <a:defRPr/>
            </a:pPr>
            <a:r>
              <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rPr>
              <a:t>新时代中国特色社会主义经济制度</a:t>
            </a:r>
            <a:endPar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endParaRPr>
          </a:p>
        </p:txBody>
      </p:sp>
      <p:sp>
        <p:nvSpPr>
          <p:cNvPr id="14" name="矩形 13"/>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3" name="文本框 2"/>
          <p:cNvSpPr txBox="1"/>
          <p:nvPr/>
        </p:nvSpPr>
        <p:spPr>
          <a:xfrm>
            <a:off x="695325" y="1838960"/>
            <a:ext cx="3209925" cy="829945"/>
          </a:xfrm>
          <a:prstGeom prst="rect">
            <a:avLst/>
          </a:prstGeom>
          <a:noFill/>
        </p:spPr>
        <p:txBody>
          <a:bodyPr wrap="squar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zh-CN" altLang="en-US" sz="2400" kern="0"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社会主义初级阶段的生产资料所有制</a:t>
            </a:r>
            <a:endParaRPr lang="zh-CN" altLang="en-US" sz="2400" kern="0" noProof="0" dirty="0">
              <a:ln>
                <a:noFill/>
              </a:ln>
              <a:solidFill>
                <a:srgbClr val="C00000"/>
              </a:solidFill>
              <a:effectLst/>
              <a:uLnTx/>
              <a:uFillTx/>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4682490" y="1844675"/>
            <a:ext cx="3096895" cy="829945"/>
          </a:xfrm>
          <a:prstGeom prst="rect">
            <a:avLst/>
          </a:prstGeom>
          <a:noFill/>
        </p:spPr>
        <p:txBody>
          <a:bodyPr wrap="square" rtlCol="0" anchor="t">
            <a:spAutoFit/>
          </a:bodyPr>
          <a:p>
            <a:pPr marL="0" marR="0" lvl="0" indent="0" algn="ctr" defTabSz="914400" eaLnBrk="1" fontAlgn="auto" latinLnBrk="0" hangingPunct="1">
              <a:lnSpc>
                <a:spcPct val="100000"/>
              </a:lnSpc>
              <a:spcBef>
                <a:spcPts val="0"/>
              </a:spcBef>
              <a:spcAft>
                <a:spcPts val="0"/>
              </a:spcAft>
              <a:buClrTx/>
              <a:buSzTx/>
              <a:buFontTx/>
              <a:buNone/>
              <a:defRPr/>
            </a:pPr>
            <a:r>
              <a:rPr lang="zh-CN" altLang="en-US" sz="2400" kern="0"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社会主义初级阶段的收入分配制度</a:t>
            </a:r>
            <a:endParaRPr lang="zh-CN" altLang="en-US" sz="2400" kern="0" noProof="0" dirty="0">
              <a:ln>
                <a:noFill/>
              </a:ln>
              <a:solidFill>
                <a:srgbClr val="C00000"/>
              </a:solidFill>
              <a:effectLst/>
              <a:uLnTx/>
              <a:uFillTx/>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8460740" y="2024380"/>
            <a:ext cx="3230880" cy="460375"/>
          </a:xfrm>
          <a:prstGeom prst="rect">
            <a:avLst/>
          </a:prstGeom>
          <a:noFill/>
        </p:spPr>
        <p:txBody>
          <a:bodyPr wrap="none" rtlCol="0" anchor="t">
            <a:spAutoFit/>
          </a:bodyPr>
          <a:p>
            <a:r>
              <a:rPr lang="zh-CN" altLang="en-US" sz="2400" kern="0"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社会主义市场经济体制</a:t>
            </a:r>
            <a:endParaRPr lang="zh-CN" altLang="en-US" sz="2400" kern="0" noProof="0" dirty="0">
              <a:ln>
                <a:noFill/>
              </a:ln>
              <a:solidFill>
                <a:srgbClr val="C00000"/>
              </a:solidFill>
              <a:effectLst/>
              <a:uLnTx/>
              <a:uFillTx/>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4682490" y="2868295"/>
            <a:ext cx="3376295" cy="3046095"/>
          </a:xfrm>
          <a:prstGeom prst="rect">
            <a:avLst/>
          </a:prstGeom>
        </p:spPr>
        <p:txBody>
          <a:bodyPr wrap="square">
            <a:spAutoFit/>
          </a:bodyPr>
          <a:p>
            <a:pPr>
              <a:lnSpc>
                <a:spcPct val="120000"/>
              </a:lnSpc>
              <a:spcBef>
                <a:spcPts val="0"/>
              </a:spcBef>
              <a:spcAft>
                <a:spcPts val="0"/>
              </a:spcAft>
            </a:pPr>
            <a:r>
              <a:rPr lang="zh-CN" altLang="en-US" sz="2000" dirty="0">
                <a:solidFill>
                  <a:srgbClr val="C00000"/>
                </a:solidFill>
                <a:latin typeface="微软雅黑" panose="020B0503020204020204" pitchFamily="34" charset="-122"/>
                <a:ea typeface="微软雅黑" panose="020B0503020204020204" pitchFamily="34" charset="-122"/>
              </a:rPr>
              <a:t>以按劳分配为主体、多种分配方式并存</a:t>
            </a:r>
            <a:r>
              <a:rPr lang="zh-CN" altLang="en-US"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a:lnSpc>
                <a:spcPct val="120000"/>
              </a:lnSpc>
              <a:spcBef>
                <a:spcPts val="0"/>
              </a:spcBef>
              <a:spcAft>
                <a:spcPts val="0"/>
              </a:spcAft>
            </a:pPr>
            <a:r>
              <a:rPr lang="zh-CN" altLang="en-US" sz="2000" dirty="0">
                <a:solidFill>
                  <a:schemeClr val="tx1"/>
                </a:solidFill>
                <a:latin typeface="微软雅黑" panose="020B0503020204020204" pitchFamily="34" charset="-122"/>
                <a:ea typeface="微软雅黑" panose="020B0503020204020204" pitchFamily="34" charset="-122"/>
              </a:rPr>
              <a:t>健全工资增长机制，完善按要素分配政策制度，健全再分配调节机制，重视发挥第三次分配作用，让广大人民群众共享发展成果，朝着共同富裕目标前进。</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79700" y="1102360"/>
            <a:ext cx="7205345" cy="521970"/>
          </a:xfrm>
          <a:prstGeom prst="rect">
            <a:avLst/>
          </a:prstGeom>
          <a:noFill/>
        </p:spPr>
        <p:txBody>
          <a:bodyPr wrap="square" rtlCol="0">
            <a:spAutoFit/>
          </a:bodyPr>
          <a:p>
            <a:pPr marR="0" defTabSz="914400" eaLnBrk="1" fontAlgn="auto" hangingPunct="1">
              <a:buClrTx/>
              <a:buSzTx/>
              <a:buFontTx/>
              <a:defRPr/>
            </a:pPr>
            <a:r>
              <a:rPr kumimoji="1" lang="zh-CN" altLang="en-US" sz="28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rPr>
              <a:t>中国特色社会主义基本经济制度</a:t>
            </a:r>
            <a:r>
              <a:rPr kumimoji="1" lang="zh-CN" altLang="en-US" sz="2800" dirty="0">
                <a:solidFill>
                  <a:srgbClr val="C00000"/>
                </a:solidFill>
                <a:latin typeface="微软雅黑" panose="020B0503020204020204" pitchFamily="34" charset="-122"/>
                <a:ea typeface="微软雅黑" panose="020B0503020204020204" pitchFamily="34" charset="-122"/>
                <a:cs typeface="方正小标宋简体" panose="00000600000000000000" charset="-122"/>
              </a:rPr>
              <a:t>的主要内容</a:t>
            </a:r>
            <a:endParaRPr kumimoji="1" lang="zh-CN" altLang="en-US" sz="2800" dirty="0">
              <a:solidFill>
                <a:srgbClr val="C00000"/>
              </a:solidFill>
              <a:latin typeface="微软雅黑" panose="020B0503020204020204" pitchFamily="34" charset="-122"/>
              <a:ea typeface="微软雅黑" panose="020B0503020204020204" pitchFamily="34" charset="-122"/>
              <a:cs typeface="方正小标宋简体" panose="000006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p:tgtEl>
                                          <p:spTgt spid="3"/>
                                        </p:tgtEl>
                                        <p:attrNameLst>
                                          <p:attrName>ppt_y</p:attrName>
                                        </p:attrNameLst>
                                      </p:cBhvr>
                                      <p:tavLst>
                                        <p:tav tm="0">
                                          <p:val>
                                            <p:strVal val="#ppt_y+#ppt_h*1.125000"/>
                                          </p:val>
                                        </p:tav>
                                        <p:tav tm="100000">
                                          <p:val>
                                            <p:strVal val="#ppt_y"/>
                                          </p:val>
                                        </p:tav>
                                      </p:tavLst>
                                    </p:anim>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ppt_y</p:attrName>
                                        </p:attrNameLst>
                                      </p:cBhvr>
                                      <p:tavLst>
                                        <p:tav tm="0">
                                          <p:val>
                                            <p:strVal val="#ppt_y+#ppt_h*1.125000"/>
                                          </p:val>
                                        </p:tav>
                                        <p:tav tm="100000">
                                          <p:val>
                                            <p:strVal val="#ppt_y"/>
                                          </p:val>
                                        </p:tav>
                                      </p:tavLst>
                                    </p:anim>
                                    <p:animEffect transition="in" filter="wipe(up)">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up)">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87"/>
                                        </p:tgtEl>
                                        <p:attrNameLst>
                                          <p:attrName>style.visibility</p:attrName>
                                        </p:attrNameLst>
                                      </p:cBhvr>
                                      <p:to>
                                        <p:strVal val="visible"/>
                                      </p:to>
                                    </p:set>
                                    <p:anim calcmode="lin" valueType="num">
                                      <p:cBhvr additive="base">
                                        <p:cTn id="38" dur="500"/>
                                        <p:tgtEl>
                                          <p:spTgt spid="87"/>
                                        </p:tgtEl>
                                        <p:attrNameLst>
                                          <p:attrName>ppt_y</p:attrName>
                                        </p:attrNameLst>
                                      </p:cBhvr>
                                      <p:tavLst>
                                        <p:tav tm="0">
                                          <p:val>
                                            <p:strVal val="#ppt_y+#ppt_h*1.125000"/>
                                          </p:val>
                                        </p:tav>
                                        <p:tav tm="100000">
                                          <p:val>
                                            <p:strVal val="#ppt_y"/>
                                          </p:val>
                                        </p:tav>
                                      </p:tavLst>
                                    </p:anim>
                                    <p:animEffect transition="in" filter="wipe(up)">
                                      <p:cBhvr>
                                        <p:cTn id="39" dur="500"/>
                                        <p:tgtEl>
                                          <p:spTgt spid="87"/>
                                        </p:tgtEl>
                                      </p:cBhvr>
                                    </p:animEffect>
                                  </p:childTnLst>
                                </p:cTn>
                              </p:par>
                            </p:childTnLst>
                          </p:cTn>
                        </p:par>
                        <p:par>
                          <p:cTn id="40" fill="hold">
                            <p:stCondLst>
                              <p:cond delay="500"/>
                            </p:stCondLst>
                            <p:childTnLst>
                              <p:par>
                                <p:cTn id="41" presetID="12" presetClass="entr" presetSubtype="4"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p:tgtEl>
                                          <p:spTgt spid="10"/>
                                        </p:tgtEl>
                                        <p:attrNameLst>
                                          <p:attrName>ppt_y</p:attrName>
                                        </p:attrNameLst>
                                      </p:cBhvr>
                                      <p:tavLst>
                                        <p:tav tm="0">
                                          <p:val>
                                            <p:strVal val="#ppt_y+#ppt_h*1.125000"/>
                                          </p:val>
                                        </p:tav>
                                        <p:tav tm="100000">
                                          <p:val>
                                            <p:strVal val="#ppt_y"/>
                                          </p:val>
                                        </p:tav>
                                      </p:tavLst>
                                    </p:anim>
                                    <p:animEffect transition="in" filter="wipe(up)">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82"/>
                                        </p:tgtEl>
                                        <p:attrNameLst>
                                          <p:attrName>style.visibility</p:attrName>
                                        </p:attrNameLst>
                                      </p:cBhvr>
                                      <p:to>
                                        <p:strVal val="visible"/>
                                      </p:to>
                                    </p:set>
                                    <p:anim calcmode="lin" valueType="num">
                                      <p:cBhvr additive="base">
                                        <p:cTn id="49" dur="500"/>
                                        <p:tgtEl>
                                          <p:spTgt spid="82"/>
                                        </p:tgtEl>
                                        <p:attrNameLst>
                                          <p:attrName>ppt_y</p:attrName>
                                        </p:attrNameLst>
                                      </p:cBhvr>
                                      <p:tavLst>
                                        <p:tav tm="0">
                                          <p:val>
                                            <p:strVal val="#ppt_y+#ppt_h*1.125000"/>
                                          </p:val>
                                        </p:tav>
                                        <p:tav tm="100000">
                                          <p:val>
                                            <p:strVal val="#ppt_y"/>
                                          </p:val>
                                        </p:tav>
                                      </p:tavLst>
                                    </p:anim>
                                    <p:animEffect transition="in" filter="wipe(up)">
                                      <p:cBhvr>
                                        <p:cTn id="50" dur="500"/>
                                        <p:tgtEl>
                                          <p:spTgt spid="82"/>
                                        </p:tgtEl>
                                      </p:cBhvr>
                                    </p:animEffect>
                                  </p:childTnLst>
                                </p:cTn>
                              </p:par>
                            </p:childTnLst>
                          </p:cTn>
                        </p:par>
                        <p:par>
                          <p:cTn id="51" fill="hold">
                            <p:stCondLst>
                              <p:cond delay="500"/>
                            </p:stCondLst>
                            <p:childTnLst>
                              <p:par>
                                <p:cTn id="52" presetID="12" presetClass="entr" presetSubtype="4"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p:tgtEl>
                                          <p:spTgt spid="7"/>
                                        </p:tgtEl>
                                        <p:attrNameLst>
                                          <p:attrName>ppt_y</p:attrName>
                                        </p:attrNameLst>
                                      </p:cBhvr>
                                      <p:tavLst>
                                        <p:tav tm="0">
                                          <p:val>
                                            <p:strVal val="#ppt_y+#ppt_h*1.125000"/>
                                          </p:val>
                                        </p:tav>
                                        <p:tav tm="100000">
                                          <p:val>
                                            <p:strVal val="#ppt_y"/>
                                          </p:val>
                                        </p:tav>
                                      </p:tavLst>
                                    </p:anim>
                                    <p:animEffect transition="in" filter="wipe(up)">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nodeType="clickEffect">
                                  <p:stCondLst>
                                    <p:cond delay="0"/>
                                  </p:stCondLst>
                                  <p:childTnLst>
                                    <p:set>
                                      <p:cBhvr>
                                        <p:cTn id="59" dur="1" fill="hold">
                                          <p:stCondLst>
                                            <p:cond delay="0"/>
                                          </p:stCondLst>
                                        </p:cTn>
                                        <p:tgtEl>
                                          <p:spTgt spid="95"/>
                                        </p:tgtEl>
                                        <p:attrNameLst>
                                          <p:attrName>style.visibility</p:attrName>
                                        </p:attrNameLst>
                                      </p:cBhvr>
                                      <p:to>
                                        <p:strVal val="visible"/>
                                      </p:to>
                                    </p:set>
                                    <p:anim calcmode="lin" valueType="num">
                                      <p:cBhvr additive="base">
                                        <p:cTn id="60" dur="500"/>
                                        <p:tgtEl>
                                          <p:spTgt spid="95"/>
                                        </p:tgtEl>
                                        <p:attrNameLst>
                                          <p:attrName>ppt_y</p:attrName>
                                        </p:attrNameLst>
                                      </p:cBhvr>
                                      <p:tavLst>
                                        <p:tav tm="0">
                                          <p:val>
                                            <p:strVal val="#ppt_y+#ppt_h*1.125000"/>
                                          </p:val>
                                        </p:tav>
                                        <p:tav tm="100000">
                                          <p:val>
                                            <p:strVal val="#ppt_y"/>
                                          </p:val>
                                        </p:tav>
                                      </p:tavLst>
                                    </p:anim>
                                    <p:animEffect transition="in" filter="wipe(up)">
                                      <p:cBhvr>
                                        <p:cTn id="61" dur="500"/>
                                        <p:tgtEl>
                                          <p:spTgt spid="95"/>
                                        </p:tgtEl>
                                      </p:cBhvr>
                                    </p:animEffect>
                                  </p:childTnLst>
                                </p:cTn>
                              </p:par>
                            </p:childTnLst>
                          </p:cTn>
                        </p:par>
                        <p:par>
                          <p:cTn id="62" fill="hold">
                            <p:stCondLst>
                              <p:cond delay="500"/>
                            </p:stCondLst>
                            <p:childTnLst>
                              <p:par>
                                <p:cTn id="63" presetID="12" presetClass="entr" presetSubtype="4"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additive="base">
                                        <p:cTn id="65" dur="500"/>
                                        <p:tgtEl>
                                          <p:spTgt spid="12"/>
                                        </p:tgtEl>
                                        <p:attrNameLst>
                                          <p:attrName>ppt_y</p:attrName>
                                        </p:attrNameLst>
                                      </p:cBhvr>
                                      <p:tavLst>
                                        <p:tav tm="0">
                                          <p:val>
                                            <p:strVal val="#ppt_y+#ppt_h*1.125000"/>
                                          </p:val>
                                        </p:tav>
                                        <p:tav tm="100000">
                                          <p:val>
                                            <p:strVal val="#ppt_y"/>
                                          </p:val>
                                        </p:tav>
                                      </p:tavLst>
                                    </p:anim>
                                    <p:animEffect transition="in" filter="wipe(up)">
                                      <p:cBhvr>
                                        <p:cTn id="6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5" grpId="0"/>
      <p:bldP spid="3" grpId="0"/>
      <p:bldP spid="10" grpId="0"/>
      <p:bldP spid="4" grpId="0"/>
      <p:bldP spid="7" grpId="0"/>
      <p:bldP spid="6" grpId="0"/>
      <p:bldP spid="1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108075" y="2371090"/>
            <a:ext cx="10546715" cy="1753235"/>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（一）中国开放的大门只会越开越大</a:t>
            </a:r>
            <a:endParaRPr lang="zh-CN" altLang="en-US" sz="3600" kern="0" spc="120" dirty="0">
              <a:solidFill>
                <a:schemeClr val="accent1"/>
              </a:solidFill>
              <a:latin typeface="微软雅黑" panose="020B0503020204020204" pitchFamily="34" charset="-122"/>
              <a:ea typeface="微软雅黑" panose="020B0503020204020204" pitchFamily="34" charset="-122"/>
              <a:cs typeface="+mn-ea"/>
              <a:sym typeface="+mn-lt"/>
            </a:endParaRPr>
          </a:p>
          <a:p>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推</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动</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形</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成</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全</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面</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开</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新</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格</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局</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noChangeArrowheads="1"/>
          </p:cNvPicPr>
          <p:nvPr/>
        </p:nvPicPr>
        <p:blipFill>
          <a:blip r:embed="rId1"/>
          <a:srcRect/>
          <a:stretch>
            <a:fillRect/>
          </a:stretch>
        </p:blipFill>
        <p:spPr bwMode="auto">
          <a:xfrm>
            <a:off x="464185" y="1788160"/>
            <a:ext cx="5106035" cy="40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570220" y="1778000"/>
            <a:ext cx="5986780" cy="2694305"/>
          </a:xfrm>
          <a:prstGeom prst="rect">
            <a:avLst/>
          </a:prstGeom>
          <a:noFill/>
        </p:spPr>
        <p:txBody>
          <a:bodyPr wrap="square" rtlCol="0" anchor="t">
            <a:spAutoFit/>
          </a:bodyPr>
          <a:p>
            <a:pPr lvl="0" algn="just" eaLnBrk="1" hangingPunct="1">
              <a:lnSpc>
                <a:spcPct val="150000"/>
              </a:lnSpc>
            </a:pPr>
            <a:r>
              <a:rPr lang="zh-CN" altLang="en-US" b="1" kern="0" spc="5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 </a:t>
            </a:r>
            <a:r>
              <a:rPr lang="en-US" altLang="zh-CN" b="1" kern="0" spc="5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         </a:t>
            </a:r>
            <a:r>
              <a:rPr lang="zh-CN" altLang="en-US" sz="2800" b="1" kern="0" spc="5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开放带来进步，封闭必然落后。中国开放的大门不会关闭，只会越开越大</a:t>
            </a:r>
            <a:r>
              <a:rPr lang="zh-CN" altLang="en-US" sz="2800" b="1" kern="0" spc="5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t>
            </a:r>
            <a:endParaRPr lang="en-US" altLang="zh-CN" sz="2800" dirty="0" smtClean="0">
              <a:solidFill>
                <a:srgbClr val="C00000"/>
              </a:solidFill>
              <a:latin typeface="微软雅黑" panose="020B0503020204020204" pitchFamily="34" charset="-122"/>
              <a:ea typeface="微软雅黑" panose="020B0503020204020204" pitchFamily="34" charset="-122"/>
              <a:cs typeface="华文中宋" panose="02010600040101010101" pitchFamily="2" charset="-122"/>
            </a:endParaRPr>
          </a:p>
          <a:p>
            <a:pPr algn="r" eaLnBrk="1" hangingPunct="1">
              <a:lnSpc>
                <a:spcPct val="120000"/>
              </a:lnSpc>
              <a:defRPr/>
            </a:pPr>
            <a:r>
              <a:rPr lang="en-US" altLang="zh-CN" dirty="0">
                <a:solidFill>
                  <a:srgbClr val="C00000"/>
                </a:solidFill>
                <a:latin typeface="微软雅黑" panose="020B0503020204020204" pitchFamily="34" charset="-122"/>
                <a:ea typeface="微软雅黑" panose="020B0503020204020204" pitchFamily="34" charset="-122"/>
                <a:sym typeface="+mn-ea"/>
              </a:rPr>
              <a:t>——2017</a:t>
            </a:r>
            <a:r>
              <a:rPr lang="zh-CN" altLang="en-US" dirty="0">
                <a:solidFill>
                  <a:srgbClr val="C00000"/>
                </a:solidFill>
                <a:latin typeface="微软雅黑" panose="020B0503020204020204" pitchFamily="34" charset="-122"/>
                <a:ea typeface="微软雅黑" panose="020B0503020204020204" pitchFamily="34" charset="-122"/>
                <a:sym typeface="+mn-ea"/>
              </a:rPr>
              <a:t>年</a:t>
            </a:r>
            <a:r>
              <a:rPr lang="en-US" altLang="zh-CN" dirty="0">
                <a:solidFill>
                  <a:srgbClr val="C00000"/>
                </a:solidFill>
                <a:latin typeface="微软雅黑" panose="020B0503020204020204" pitchFamily="34" charset="-122"/>
                <a:ea typeface="微软雅黑" panose="020B0503020204020204" pitchFamily="34" charset="-122"/>
                <a:sym typeface="+mn-ea"/>
              </a:rPr>
              <a:t>10</a:t>
            </a:r>
            <a:r>
              <a:rPr lang="zh-CN" altLang="en-US" dirty="0">
                <a:solidFill>
                  <a:srgbClr val="C00000"/>
                </a:solidFill>
                <a:latin typeface="微软雅黑" panose="020B0503020204020204" pitchFamily="34" charset="-122"/>
                <a:ea typeface="微软雅黑" panose="020B0503020204020204" pitchFamily="34" charset="-122"/>
                <a:sym typeface="+mn-ea"/>
              </a:rPr>
              <a:t>月</a:t>
            </a:r>
            <a:r>
              <a:rPr lang="en-US" altLang="zh-CN" dirty="0">
                <a:solidFill>
                  <a:srgbClr val="C00000"/>
                </a:solidFill>
                <a:latin typeface="微软雅黑" panose="020B0503020204020204" pitchFamily="34" charset="-122"/>
                <a:ea typeface="微软雅黑" panose="020B0503020204020204" pitchFamily="34" charset="-122"/>
                <a:sym typeface="+mn-ea"/>
              </a:rPr>
              <a:t>18</a:t>
            </a:r>
            <a:r>
              <a:rPr lang="zh-CN" altLang="en-US" dirty="0">
                <a:solidFill>
                  <a:srgbClr val="C00000"/>
                </a:solidFill>
                <a:latin typeface="微软雅黑" panose="020B0503020204020204" pitchFamily="34" charset="-122"/>
                <a:ea typeface="微软雅黑" panose="020B0503020204020204" pitchFamily="34" charset="-122"/>
                <a:sym typeface="+mn-ea"/>
              </a:rPr>
              <a:t>日，习近平在</a:t>
            </a:r>
            <a:r>
              <a:rPr lang="zh-CN" altLang="en-US" dirty="0" smtClean="0">
                <a:solidFill>
                  <a:srgbClr val="C00000"/>
                </a:solidFill>
                <a:latin typeface="微软雅黑" panose="020B0503020204020204" pitchFamily="34" charset="-122"/>
                <a:ea typeface="微软雅黑" panose="020B0503020204020204" pitchFamily="34" charset="-122"/>
                <a:sym typeface="+mn-ea"/>
              </a:rPr>
              <a:t>中国共产党</a:t>
            </a:r>
            <a:endParaRPr lang="en-US" altLang="zh-CN" dirty="0" smtClean="0">
              <a:solidFill>
                <a:srgbClr val="C00000"/>
              </a:solidFill>
              <a:latin typeface="微软雅黑" panose="020B0503020204020204" pitchFamily="34" charset="-122"/>
              <a:ea typeface="微软雅黑" panose="020B0503020204020204" pitchFamily="34" charset="-122"/>
            </a:endParaRPr>
          </a:p>
          <a:p>
            <a:pPr algn="r" eaLnBrk="1" hangingPunct="1">
              <a:lnSpc>
                <a:spcPct val="120000"/>
              </a:lnSpc>
              <a:defRPr/>
            </a:pPr>
            <a:r>
              <a:rPr lang="zh-CN" altLang="en-US" dirty="0" smtClean="0">
                <a:solidFill>
                  <a:srgbClr val="C00000"/>
                </a:solidFill>
                <a:latin typeface="微软雅黑" panose="020B0503020204020204" pitchFamily="34" charset="-122"/>
                <a:ea typeface="微软雅黑" panose="020B0503020204020204" pitchFamily="34" charset="-122"/>
                <a:sym typeface="+mn-ea"/>
              </a:rPr>
              <a:t>第十九</a:t>
            </a:r>
            <a:r>
              <a:rPr lang="zh-CN" altLang="en-US" dirty="0">
                <a:solidFill>
                  <a:srgbClr val="C00000"/>
                </a:solidFill>
                <a:latin typeface="微软雅黑" panose="020B0503020204020204" pitchFamily="34" charset="-122"/>
                <a:ea typeface="微软雅黑" panose="020B0503020204020204" pitchFamily="34" charset="-122"/>
                <a:sym typeface="+mn-ea"/>
              </a:rPr>
              <a:t>次全国代表大会上的</a:t>
            </a:r>
            <a:r>
              <a:rPr lang="zh-CN" altLang="en-US" dirty="0">
                <a:solidFill>
                  <a:schemeClr val="bg1"/>
                </a:solidFill>
                <a:latin typeface="微软雅黑" panose="020B0503020204020204" pitchFamily="34" charset="-122"/>
                <a:ea typeface="微软雅黑" panose="020B0503020204020204" pitchFamily="34" charset="-122"/>
                <a:sym typeface="+mn-ea"/>
              </a:rPr>
              <a:t>报告</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中国开放的大门只会越开越大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7" name="TextBox 100"/>
          <p:cNvSpPr txBox="1">
            <a:spLocks noChangeArrowheads="1"/>
          </p:cNvSpPr>
          <p:nvPr/>
        </p:nvSpPr>
        <p:spPr bwMode="auto">
          <a:xfrm>
            <a:off x="1017270" y="918845"/>
            <a:ext cx="1007173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lvl="0" algn="ctr">
              <a:defRPr/>
            </a:pPr>
            <a:r>
              <a:rPr sz="2400" dirty="0">
                <a:solidFill>
                  <a:srgbClr val="C00000"/>
                </a:solidFill>
                <a:latin typeface="微软雅黑" panose="020B0503020204020204" pitchFamily="34" charset="-122"/>
                <a:ea typeface="微软雅黑" panose="020B0503020204020204" pitchFamily="34" charset="-122"/>
              </a:rPr>
              <a:t>习近平主席2014年3月27日在联合国教科文组织总部的演讲</a:t>
            </a:r>
            <a:r>
              <a:rPr lang="zh-CN" sz="2400" dirty="0">
                <a:solidFill>
                  <a:srgbClr val="C00000"/>
                </a:solidFill>
                <a:latin typeface="微软雅黑" panose="020B0503020204020204" pitchFamily="34" charset="-122"/>
                <a:ea typeface="微软雅黑" panose="020B0503020204020204" pitchFamily="34" charset="-122"/>
              </a:rPr>
              <a:t>：</a:t>
            </a:r>
            <a:endParaRPr lang="zh-CN" sz="2400" dirty="0">
              <a:solidFill>
                <a:srgbClr val="C00000"/>
              </a:solidFill>
              <a:latin typeface="微软雅黑" panose="020B0503020204020204" pitchFamily="34" charset="-122"/>
              <a:ea typeface="微软雅黑" panose="020B0503020204020204" pitchFamily="34" charset="-122"/>
            </a:endParaRPr>
          </a:p>
          <a:p>
            <a:pPr lvl="0" algn="ctr">
              <a:defRPr/>
            </a:pPr>
            <a:r>
              <a:rPr lang="zh-CN" sz="2400" dirty="0">
                <a:solidFill>
                  <a:srgbClr val="C00000"/>
                </a:solidFill>
                <a:latin typeface="微软雅黑" panose="020B0503020204020204" pitchFamily="34" charset="-122"/>
                <a:ea typeface="微软雅黑" panose="020B0503020204020204" pitchFamily="34" charset="-122"/>
              </a:rPr>
              <a:t>文明交流互鉴是推动人类文明进步和世界和平发展的重要动力</a:t>
            </a:r>
            <a:endParaRPr lang="zh-CN" sz="2400"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27100" y="1746885"/>
            <a:ext cx="10252075" cy="4826000"/>
          </a:xfrm>
          <a:prstGeom prst="rect">
            <a:avLst/>
          </a:prstGeom>
          <a:ln>
            <a:solidFill>
              <a:schemeClr val="accent1"/>
            </a:solidFill>
          </a:ln>
        </p:spPr>
        <p:txBody>
          <a:bodyPr wrap="square">
            <a:noAutofit/>
          </a:bodyPr>
          <a:p>
            <a:pPr indent="533400" algn="just" fontAlgn="auto">
              <a:lnSpc>
                <a:spcPct val="100000"/>
              </a:lnSpc>
            </a:pPr>
            <a:r>
              <a:rPr lang="zh-CN" sz="2400" dirty="0">
                <a:solidFill>
                  <a:schemeClr val="tx1">
                    <a:lumMod val="75000"/>
                  </a:schemeClr>
                </a:solidFill>
                <a:ea typeface="微软雅黑" panose="020B0503020204020204" pitchFamily="34" charset="-122"/>
                <a:cs typeface="宋体" panose="02010600030101010101" pitchFamily="2" charset="-122"/>
              </a:rPr>
              <a:t>公元前100多年，中国就开始开辟通往西域的丝绸之路。汉代张骞于公元前138年和119年两次出使西域，向西域传播了中华文化，也引进了葡萄、苜蓿、石榴、胡麻、芝麻等西域文化成果。西汉时期，中国的船队就到达了印度和斯里兰卡，用中国的丝绸换取了琉璃、珍珠等物品。中国唐代是中国历史上对外交流的活跃期。据史料记载，唐代中国通使交好的国家多达70多个，那时候的首都长安里来自各国的使臣、商人、留学生云集成群。这个大交流促进了中华文化远播世界，也促进了各国文化和物产传入中国。15世纪初，中国明代著名航海家郑和七次远洋航海，到了东南亚很多国家，一直抵达非洲东海岸的肯尼亚，留下了中国同沿途各国人民友好交往的佳话。明末清初，中国人积极学习现代科技知识，欧洲的天文学、医学、数学、几何学、地理学知识纷纷传入中国，开阔中国人的知识视野。之后，中外文明交流互鉴更是频繁展开，这其中有冲突、矛盾、疑惑、拒绝，但更多是学习、消化、融合、创新。</a:t>
            </a:r>
            <a:endParaRPr lang="zh-CN" sz="2400" dirty="0">
              <a:solidFill>
                <a:schemeClr val="tx1">
                  <a:lumMod val="75000"/>
                </a:schemeClr>
              </a:solidFill>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iterate type="wd">
                                    <p:tmPct val="1000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7" grpId="0"/>
      <p:bldP spid="13" grpId="0" bldLvl="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中国开放的大门只会越开越大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7" name="TextBox 100"/>
          <p:cNvSpPr txBox="1">
            <a:spLocks noChangeArrowheads="1"/>
          </p:cNvSpPr>
          <p:nvPr/>
        </p:nvSpPr>
        <p:spPr bwMode="auto">
          <a:xfrm>
            <a:off x="2995930" y="1163955"/>
            <a:ext cx="59677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lvl="0" algn="ctr">
              <a:defRPr/>
            </a:pPr>
            <a:r>
              <a:rPr lang="en-US" altLang="zh-CN" sz="2800" dirty="0">
                <a:solidFill>
                  <a:srgbClr val="C00000"/>
                </a:solidFill>
                <a:latin typeface="微软雅黑" panose="020B0503020204020204" pitchFamily="34" charset="-122"/>
                <a:ea typeface="微软雅黑" panose="020B0503020204020204" pitchFamily="34" charset="-122"/>
              </a:rPr>
              <a:t>1</a:t>
            </a:r>
            <a:r>
              <a:rPr lang="zh-CN" altLang="en-US" sz="2800" dirty="0">
                <a:solidFill>
                  <a:srgbClr val="C00000"/>
                </a:solidFill>
                <a:latin typeface="微软雅黑" panose="020B0503020204020204" pitchFamily="34" charset="-122"/>
                <a:ea typeface="微软雅黑" panose="020B0503020204020204" pitchFamily="34" charset="-122"/>
              </a:rPr>
              <a:t>、新时代我国对外开放新形势</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13" name="矩形 12"/>
          <p:cNvSpPr/>
          <p:nvPr/>
        </p:nvSpPr>
        <p:spPr>
          <a:xfrm>
            <a:off x="926800" y="1847589"/>
            <a:ext cx="10252186" cy="1198880"/>
          </a:xfrm>
          <a:prstGeom prst="rect">
            <a:avLst/>
          </a:prstGeom>
        </p:spPr>
        <p:txBody>
          <a:bodyPr wrap="square">
            <a:spAutoFit/>
          </a:bodyPr>
          <a:p>
            <a:pPr indent="533400" algn="just" fontAlgn="auto">
              <a:lnSpc>
                <a:spcPct val="150000"/>
              </a:lnSpc>
            </a:pPr>
            <a:r>
              <a:rPr lang="zh-CN" altLang="zh-CN" sz="2400" dirty="0">
                <a:solidFill>
                  <a:schemeClr val="tx1">
                    <a:lumMod val="75000"/>
                  </a:schemeClr>
                </a:solidFill>
                <a:ea typeface="微软雅黑" panose="020B0503020204020204" pitchFamily="34" charset="-122"/>
                <a:cs typeface="宋体" panose="02010600030101010101" pitchFamily="2" charset="-122"/>
              </a:rPr>
              <a:t>当今世界正处于大发展大变革大调整时期，我国经济正处在转变发展方式、优化经济结构、转换增长动力的攻关期</a:t>
            </a:r>
            <a:r>
              <a:rPr lang="zh-CN" altLang="en-US" sz="2400" dirty="0">
                <a:solidFill>
                  <a:schemeClr val="tx1">
                    <a:lumMod val="75000"/>
                  </a:schemeClr>
                </a:solidFill>
                <a:ea typeface="微软雅黑" panose="020B0503020204020204" pitchFamily="34" charset="-122"/>
                <a:cs typeface="宋体" panose="02010600030101010101" pitchFamily="2" charset="-122"/>
              </a:rPr>
              <a:t>。</a:t>
            </a:r>
            <a:endParaRPr lang="zh-CN" altLang="en-US" sz="2400" dirty="0">
              <a:solidFill>
                <a:schemeClr val="tx1">
                  <a:lumMod val="75000"/>
                </a:schemeClr>
              </a:solidFill>
              <a:ea typeface="微软雅黑" panose="020B0503020204020204" pitchFamily="34" charset="-122"/>
              <a:cs typeface="宋体" panose="02010600030101010101" pitchFamily="2" charset="-122"/>
            </a:endParaRPr>
          </a:p>
        </p:txBody>
      </p:sp>
      <p:cxnSp>
        <p:nvCxnSpPr>
          <p:cNvPr id="15" name="直接连接符 14"/>
          <p:cNvCxnSpPr/>
          <p:nvPr/>
        </p:nvCxnSpPr>
        <p:spPr>
          <a:xfrm>
            <a:off x="1011812" y="3520391"/>
            <a:ext cx="49401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254708" y="3520391"/>
            <a:ext cx="4924681"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2524064" y="3147707"/>
            <a:ext cx="2052203" cy="634174"/>
            <a:chOff x="2524064" y="2660662"/>
            <a:chExt cx="2052203" cy="634174"/>
          </a:xfrm>
        </p:grpSpPr>
        <p:sp>
          <p:nvSpPr>
            <p:cNvPr id="20" name="矩形: 圆角 42"/>
            <p:cNvSpPr/>
            <p:nvPr/>
          </p:nvSpPr>
          <p:spPr>
            <a:xfrm>
              <a:off x="2524064" y="2722700"/>
              <a:ext cx="2052203" cy="572136"/>
            </a:xfrm>
            <a:prstGeom prst="roundRect">
              <a:avLst>
                <a:gd name="adj" fmla="val 89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2524065" y="2660662"/>
              <a:ext cx="2052200" cy="581057"/>
            </a:xfrm>
            <a:prstGeom prst="rect">
              <a:avLst/>
            </a:prstGeom>
            <a:noFill/>
          </p:spPr>
          <p:txBody>
            <a:bodyPr wrap="square" rtlCol="0">
              <a:spAutoFit/>
            </a:bodyPr>
            <a:p>
              <a:pPr algn="ctr" eaLnBrk="1" hangingPunct="1">
                <a:lnSpc>
                  <a:spcPct val="150000"/>
                </a:lnSpc>
              </a:pPr>
              <a:r>
                <a:rPr lang="zh-CN" altLang="en-US" sz="2400" b="1" dirty="0">
                  <a:solidFill>
                    <a:schemeClr val="bg1"/>
                  </a:solidFill>
                  <a:latin typeface="+mj-ea"/>
                  <a:ea typeface="+mj-ea"/>
                </a:rPr>
                <a:t>当今世界</a:t>
              </a:r>
              <a:endParaRPr lang="zh-CN" altLang="en-US" sz="2400" b="1" dirty="0">
                <a:solidFill>
                  <a:schemeClr val="bg1"/>
                </a:solidFill>
                <a:latin typeface="+mj-ea"/>
                <a:ea typeface="+mj-ea"/>
              </a:endParaRPr>
            </a:p>
          </p:txBody>
        </p:sp>
      </p:grpSp>
      <p:grpSp>
        <p:nvGrpSpPr>
          <p:cNvPr id="22" name="组合 21"/>
          <p:cNvGrpSpPr/>
          <p:nvPr/>
        </p:nvGrpSpPr>
        <p:grpSpPr>
          <a:xfrm>
            <a:off x="7623300" y="3080480"/>
            <a:ext cx="2052203" cy="773409"/>
            <a:chOff x="7623300" y="2270642"/>
            <a:chExt cx="2052203" cy="646331"/>
          </a:xfrm>
        </p:grpSpPr>
        <p:sp>
          <p:nvSpPr>
            <p:cNvPr id="24" name="矩形: 圆角 46"/>
            <p:cNvSpPr/>
            <p:nvPr/>
          </p:nvSpPr>
          <p:spPr>
            <a:xfrm>
              <a:off x="7623300" y="2336020"/>
              <a:ext cx="2052203" cy="492878"/>
            </a:xfrm>
            <a:prstGeom prst="roundRect">
              <a:avLst>
                <a:gd name="adj" fmla="val 89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7623300" y="2270642"/>
              <a:ext cx="2052200" cy="646331"/>
            </a:xfrm>
            <a:prstGeom prst="rect">
              <a:avLst/>
            </a:prstGeom>
            <a:noFill/>
          </p:spPr>
          <p:txBody>
            <a:bodyPr wrap="square" rtlCol="0">
              <a:spAutoFit/>
            </a:bodyPr>
            <a:p>
              <a:pPr algn="ctr" eaLnBrk="1" hangingPunct="1">
                <a:lnSpc>
                  <a:spcPct val="150000"/>
                </a:lnSpc>
              </a:pPr>
              <a:r>
                <a:rPr lang="zh-CN" altLang="en-US" sz="2400" b="1" dirty="0">
                  <a:solidFill>
                    <a:schemeClr val="bg1"/>
                  </a:solidFill>
                  <a:latin typeface="+mj-ea"/>
                  <a:ea typeface="+mj-ea"/>
                </a:rPr>
                <a:t>我国经济</a:t>
              </a:r>
              <a:endParaRPr lang="zh-CN" altLang="en-US" sz="2400" b="1" dirty="0">
                <a:solidFill>
                  <a:schemeClr val="bg1"/>
                </a:solidFill>
                <a:latin typeface="+mj-ea"/>
                <a:ea typeface="+mj-ea"/>
              </a:endParaRPr>
            </a:p>
          </p:txBody>
        </p:sp>
      </p:grpSp>
      <p:sp>
        <p:nvSpPr>
          <p:cNvPr id="29" name="矩形 28"/>
          <p:cNvSpPr/>
          <p:nvPr/>
        </p:nvSpPr>
        <p:spPr>
          <a:xfrm>
            <a:off x="1443714" y="4643898"/>
            <a:ext cx="1107996" cy="525657"/>
          </a:xfrm>
          <a:prstGeom prst="rect">
            <a:avLst/>
          </a:prstGeom>
        </p:spPr>
        <p:txBody>
          <a:bodyPr wrap="none">
            <a:spAutoFit/>
          </a:bodyPr>
          <a:p>
            <a:pPr algn="ctr">
              <a:lnSpc>
                <a:spcPct val="130000"/>
              </a:lnSpc>
            </a:pPr>
            <a:r>
              <a:rPr lang="zh-CN" altLang="en-US" sz="2400" b="1" dirty="0">
                <a:solidFill>
                  <a:schemeClr val="tx1">
                    <a:lumMod val="75000"/>
                  </a:schemeClr>
                </a:solidFill>
                <a:latin typeface="+mj-ea"/>
                <a:ea typeface="+mj-ea"/>
              </a:rPr>
              <a:t>大发展</a:t>
            </a:r>
            <a:endParaRPr lang="zh-CN" altLang="en-US" sz="2400" b="1" dirty="0">
              <a:solidFill>
                <a:schemeClr val="tx1">
                  <a:lumMod val="75000"/>
                </a:schemeClr>
              </a:solidFill>
              <a:latin typeface="+mj-ea"/>
              <a:ea typeface="+mj-ea"/>
            </a:endParaRPr>
          </a:p>
        </p:txBody>
      </p:sp>
      <p:sp>
        <p:nvSpPr>
          <p:cNvPr id="39" name="矩形 38"/>
          <p:cNvSpPr/>
          <p:nvPr/>
        </p:nvSpPr>
        <p:spPr>
          <a:xfrm>
            <a:off x="2995993" y="4650468"/>
            <a:ext cx="1107997" cy="525657"/>
          </a:xfrm>
          <a:prstGeom prst="rect">
            <a:avLst/>
          </a:prstGeom>
        </p:spPr>
        <p:txBody>
          <a:bodyPr wrap="none">
            <a:spAutoFit/>
          </a:bodyPr>
          <a:p>
            <a:pPr algn="ctr">
              <a:lnSpc>
                <a:spcPct val="130000"/>
              </a:lnSpc>
            </a:pPr>
            <a:r>
              <a:rPr lang="zh-CN" altLang="en-US" sz="2400" b="1" dirty="0">
                <a:solidFill>
                  <a:schemeClr val="tx1">
                    <a:lumMod val="75000"/>
                  </a:schemeClr>
                </a:solidFill>
                <a:latin typeface="+mj-ea"/>
                <a:ea typeface="+mj-ea"/>
              </a:rPr>
              <a:t>大变革</a:t>
            </a:r>
            <a:endParaRPr lang="zh-CN" altLang="en-US" sz="2400" b="1" dirty="0">
              <a:solidFill>
                <a:schemeClr val="tx1">
                  <a:lumMod val="75000"/>
                </a:schemeClr>
              </a:solidFill>
              <a:latin typeface="+mj-ea"/>
              <a:ea typeface="+mj-ea"/>
            </a:endParaRPr>
          </a:p>
        </p:txBody>
      </p:sp>
      <p:sp>
        <p:nvSpPr>
          <p:cNvPr id="41" name="矩形 40"/>
          <p:cNvSpPr/>
          <p:nvPr/>
        </p:nvSpPr>
        <p:spPr>
          <a:xfrm>
            <a:off x="4555955" y="4643898"/>
            <a:ext cx="1107997" cy="525657"/>
          </a:xfrm>
          <a:prstGeom prst="rect">
            <a:avLst/>
          </a:prstGeom>
        </p:spPr>
        <p:txBody>
          <a:bodyPr wrap="none">
            <a:spAutoFit/>
          </a:bodyPr>
          <a:p>
            <a:pPr algn="ctr">
              <a:lnSpc>
                <a:spcPct val="130000"/>
              </a:lnSpc>
            </a:pPr>
            <a:r>
              <a:rPr lang="zh-CN" altLang="en-US" sz="2400" b="1" dirty="0">
                <a:solidFill>
                  <a:schemeClr val="tx1">
                    <a:lumMod val="75000"/>
                  </a:schemeClr>
                </a:solidFill>
                <a:latin typeface="+mj-ea"/>
                <a:ea typeface="+mj-ea"/>
              </a:rPr>
              <a:t>大调整</a:t>
            </a:r>
            <a:endParaRPr lang="zh-CN" altLang="en-US" sz="2400" b="1" dirty="0">
              <a:solidFill>
                <a:schemeClr val="tx1">
                  <a:lumMod val="75000"/>
                </a:schemeClr>
              </a:solidFill>
              <a:latin typeface="+mj-ea"/>
              <a:ea typeface="+mj-ea"/>
            </a:endParaRPr>
          </a:p>
        </p:txBody>
      </p:sp>
      <p:sp>
        <p:nvSpPr>
          <p:cNvPr id="44" name="矩形 43"/>
          <p:cNvSpPr/>
          <p:nvPr/>
        </p:nvSpPr>
        <p:spPr>
          <a:xfrm>
            <a:off x="6612425" y="4457830"/>
            <a:ext cx="1210588" cy="853567"/>
          </a:xfrm>
          <a:prstGeom prst="rect">
            <a:avLst/>
          </a:prstGeom>
        </p:spPr>
        <p:txBody>
          <a:bodyPr wrap="none">
            <a:spAutoFit/>
          </a:bodyPr>
          <a:p>
            <a:pPr algn="ctr">
              <a:lnSpc>
                <a:spcPct val="130000"/>
              </a:lnSpc>
            </a:pPr>
            <a:r>
              <a:rPr lang="zh-CN" altLang="en-US" sz="2000" b="1" dirty="0">
                <a:solidFill>
                  <a:schemeClr val="tx1">
                    <a:lumMod val="75000"/>
                  </a:schemeClr>
                </a:solidFill>
                <a:latin typeface="+mj-ea"/>
                <a:ea typeface="+mj-ea"/>
              </a:rPr>
              <a:t>转变</a:t>
            </a:r>
            <a:endParaRPr lang="en-US" altLang="zh-CN" sz="2000" b="1" dirty="0">
              <a:solidFill>
                <a:schemeClr val="tx1">
                  <a:lumMod val="75000"/>
                </a:schemeClr>
              </a:solidFill>
              <a:latin typeface="+mj-ea"/>
              <a:ea typeface="+mj-ea"/>
            </a:endParaRPr>
          </a:p>
          <a:p>
            <a:pPr algn="ctr">
              <a:lnSpc>
                <a:spcPct val="130000"/>
              </a:lnSpc>
            </a:pPr>
            <a:r>
              <a:rPr lang="zh-CN" altLang="en-US" sz="2000" b="1" dirty="0">
                <a:solidFill>
                  <a:schemeClr val="tx1">
                    <a:lumMod val="75000"/>
                  </a:schemeClr>
                </a:solidFill>
                <a:latin typeface="+mj-ea"/>
                <a:ea typeface="+mj-ea"/>
              </a:rPr>
              <a:t>发展方式</a:t>
            </a:r>
            <a:endParaRPr lang="zh-CN" altLang="en-US" sz="2000" b="1" dirty="0">
              <a:solidFill>
                <a:schemeClr val="tx1">
                  <a:lumMod val="75000"/>
                </a:schemeClr>
              </a:solidFill>
              <a:latin typeface="+mj-ea"/>
              <a:ea typeface="+mj-ea"/>
            </a:endParaRPr>
          </a:p>
        </p:txBody>
      </p:sp>
      <p:sp>
        <p:nvSpPr>
          <p:cNvPr id="45" name="矩形 44"/>
          <p:cNvSpPr/>
          <p:nvPr/>
        </p:nvSpPr>
        <p:spPr>
          <a:xfrm>
            <a:off x="8123988" y="4457831"/>
            <a:ext cx="1210588" cy="853567"/>
          </a:xfrm>
          <a:prstGeom prst="rect">
            <a:avLst/>
          </a:prstGeom>
        </p:spPr>
        <p:txBody>
          <a:bodyPr wrap="none">
            <a:spAutoFit/>
          </a:bodyPr>
          <a:p>
            <a:pPr algn="ctr">
              <a:lnSpc>
                <a:spcPct val="130000"/>
              </a:lnSpc>
            </a:pPr>
            <a:r>
              <a:rPr lang="zh-CN" altLang="en-US" sz="2000" b="1" dirty="0">
                <a:solidFill>
                  <a:schemeClr val="tx1">
                    <a:lumMod val="75000"/>
                  </a:schemeClr>
                </a:solidFill>
                <a:latin typeface="+mj-ea"/>
                <a:ea typeface="+mj-ea"/>
              </a:rPr>
              <a:t>优化</a:t>
            </a:r>
            <a:endParaRPr lang="en-US" altLang="zh-CN" sz="2000" b="1" dirty="0">
              <a:solidFill>
                <a:schemeClr val="tx1">
                  <a:lumMod val="75000"/>
                </a:schemeClr>
              </a:solidFill>
              <a:latin typeface="+mj-ea"/>
              <a:ea typeface="+mj-ea"/>
            </a:endParaRPr>
          </a:p>
          <a:p>
            <a:pPr algn="ctr">
              <a:lnSpc>
                <a:spcPct val="130000"/>
              </a:lnSpc>
            </a:pPr>
            <a:r>
              <a:rPr lang="zh-CN" altLang="en-US" sz="2000" b="1" dirty="0">
                <a:solidFill>
                  <a:schemeClr val="tx1">
                    <a:lumMod val="75000"/>
                  </a:schemeClr>
                </a:solidFill>
                <a:latin typeface="+mj-ea"/>
                <a:ea typeface="+mj-ea"/>
              </a:rPr>
              <a:t>经济结构</a:t>
            </a:r>
            <a:endParaRPr lang="zh-CN" altLang="en-US" sz="2000" b="1" dirty="0">
              <a:solidFill>
                <a:schemeClr val="tx1">
                  <a:lumMod val="75000"/>
                </a:schemeClr>
              </a:solidFill>
              <a:latin typeface="+mj-ea"/>
              <a:ea typeface="+mj-ea"/>
            </a:endParaRPr>
          </a:p>
        </p:txBody>
      </p:sp>
      <p:sp>
        <p:nvSpPr>
          <p:cNvPr id="46" name="矩形 45"/>
          <p:cNvSpPr/>
          <p:nvPr/>
        </p:nvSpPr>
        <p:spPr>
          <a:xfrm>
            <a:off x="9636092" y="4457832"/>
            <a:ext cx="1210588" cy="853567"/>
          </a:xfrm>
          <a:prstGeom prst="rect">
            <a:avLst/>
          </a:prstGeom>
        </p:spPr>
        <p:txBody>
          <a:bodyPr wrap="none">
            <a:spAutoFit/>
          </a:bodyPr>
          <a:p>
            <a:pPr algn="ctr">
              <a:lnSpc>
                <a:spcPct val="130000"/>
              </a:lnSpc>
            </a:pPr>
            <a:r>
              <a:rPr lang="zh-CN" altLang="en-US" sz="2000" b="1" dirty="0">
                <a:solidFill>
                  <a:schemeClr val="tx1">
                    <a:lumMod val="75000"/>
                  </a:schemeClr>
                </a:solidFill>
                <a:latin typeface="+mj-ea"/>
                <a:ea typeface="+mj-ea"/>
              </a:rPr>
              <a:t>转换</a:t>
            </a:r>
            <a:endParaRPr lang="en-US" altLang="zh-CN" sz="2000" b="1" dirty="0">
              <a:solidFill>
                <a:schemeClr val="tx1">
                  <a:lumMod val="75000"/>
                </a:schemeClr>
              </a:solidFill>
              <a:latin typeface="+mj-ea"/>
              <a:ea typeface="+mj-ea"/>
            </a:endParaRPr>
          </a:p>
          <a:p>
            <a:pPr algn="ctr">
              <a:lnSpc>
                <a:spcPct val="130000"/>
              </a:lnSpc>
            </a:pPr>
            <a:r>
              <a:rPr lang="zh-CN" altLang="en-US" sz="2000" b="1" dirty="0">
                <a:solidFill>
                  <a:schemeClr val="tx1">
                    <a:lumMod val="75000"/>
                  </a:schemeClr>
                </a:solidFill>
                <a:latin typeface="+mj-ea"/>
                <a:ea typeface="+mj-ea"/>
              </a:rPr>
              <a:t>增长动力</a:t>
            </a:r>
            <a:endParaRPr lang="zh-CN" altLang="en-US" sz="2000" b="1" dirty="0">
              <a:solidFill>
                <a:schemeClr val="tx1">
                  <a:lumMod val="75000"/>
                </a:schemeClr>
              </a:solidFill>
              <a:latin typeface="+mj-ea"/>
              <a:ea typeface="+mj-ea"/>
            </a:endParaRPr>
          </a:p>
        </p:txBody>
      </p:sp>
      <p:cxnSp>
        <p:nvCxnSpPr>
          <p:cNvPr id="49" name="直接连接符 48"/>
          <p:cNvCxnSpPr/>
          <p:nvPr/>
        </p:nvCxnSpPr>
        <p:spPr>
          <a:xfrm>
            <a:off x="1326808" y="4650468"/>
            <a:ext cx="0" cy="5591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941613" y="4620623"/>
            <a:ext cx="0" cy="5591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330358" y="4613003"/>
            <a:ext cx="0" cy="559126"/>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rot="1800000">
            <a:off x="6439742" y="4230816"/>
            <a:ext cx="1502317" cy="1502316"/>
            <a:chOff x="1386736" y="2708920"/>
            <a:chExt cx="2232248" cy="2232248"/>
          </a:xfrm>
        </p:grpSpPr>
        <p:sp>
          <p:nvSpPr>
            <p:cNvPr id="54" name="弧形 53"/>
            <p:cNvSpPr/>
            <p:nvPr/>
          </p:nvSpPr>
          <p:spPr>
            <a:xfrm>
              <a:off x="1386736" y="2708920"/>
              <a:ext cx="2232248" cy="2232248"/>
            </a:xfrm>
            <a:prstGeom prst="arc">
              <a:avLst>
                <a:gd name="adj1" fmla="val 12600000"/>
                <a:gd name="adj2" fmla="val 19800000"/>
              </a:avLst>
            </a:prstGeom>
            <a:ln w="28575">
              <a:gradFill>
                <a:gsLst>
                  <a:gs pos="50000">
                    <a:srgbClr val="F19B96">
                      <a:alpha val="0"/>
                    </a:srgbClr>
                  </a:gs>
                  <a:gs pos="70000">
                    <a:srgbClr val="A41D16"/>
                  </a:gs>
                  <a:gs pos="30000">
                    <a:srgbClr val="A41D16"/>
                  </a:gs>
                </a:gsLst>
                <a:lin ang="16200000" scaled="0"/>
              </a:gra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400">
                <a:solidFill>
                  <a:schemeClr val="tx1">
                    <a:lumMod val="75000"/>
                  </a:schemeClr>
                </a:solidFill>
              </a:endParaRPr>
            </a:p>
          </p:txBody>
        </p:sp>
        <p:sp>
          <p:nvSpPr>
            <p:cNvPr id="56" name="弧形 55"/>
            <p:cNvSpPr/>
            <p:nvPr/>
          </p:nvSpPr>
          <p:spPr>
            <a:xfrm flipV="1">
              <a:off x="1386736" y="2708920"/>
              <a:ext cx="2232248" cy="2232248"/>
            </a:xfrm>
            <a:prstGeom prst="arc">
              <a:avLst>
                <a:gd name="adj1" fmla="val 12600000"/>
                <a:gd name="adj2" fmla="val 19800000"/>
              </a:avLst>
            </a:prstGeom>
            <a:ln w="28575">
              <a:gradFill>
                <a:gsLst>
                  <a:gs pos="50000">
                    <a:srgbClr val="F19B96">
                      <a:alpha val="0"/>
                    </a:srgbClr>
                  </a:gs>
                  <a:gs pos="70000">
                    <a:srgbClr val="A41D16"/>
                  </a:gs>
                  <a:gs pos="30000">
                    <a:srgbClr val="A41D16"/>
                  </a:gs>
                </a:gsLst>
                <a:lin ang="16200000" scaled="0"/>
              </a:gra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400">
                <a:solidFill>
                  <a:schemeClr val="tx1">
                    <a:lumMod val="75000"/>
                  </a:schemeClr>
                </a:solidFill>
              </a:endParaRPr>
            </a:p>
          </p:txBody>
        </p:sp>
      </p:grpSp>
      <p:grpSp>
        <p:nvGrpSpPr>
          <p:cNvPr id="57" name="组合 56"/>
          <p:cNvGrpSpPr/>
          <p:nvPr/>
        </p:nvGrpSpPr>
        <p:grpSpPr>
          <a:xfrm rot="1800000">
            <a:off x="7978347" y="4313366"/>
            <a:ext cx="1502317" cy="1502316"/>
            <a:chOff x="1386736" y="2708920"/>
            <a:chExt cx="2232248" cy="2232248"/>
          </a:xfrm>
        </p:grpSpPr>
        <p:sp>
          <p:nvSpPr>
            <p:cNvPr id="58" name="弧形 57"/>
            <p:cNvSpPr/>
            <p:nvPr/>
          </p:nvSpPr>
          <p:spPr>
            <a:xfrm>
              <a:off x="1386736" y="2708920"/>
              <a:ext cx="2232248" cy="2232248"/>
            </a:xfrm>
            <a:prstGeom prst="arc">
              <a:avLst>
                <a:gd name="adj1" fmla="val 12600000"/>
                <a:gd name="adj2" fmla="val 19800000"/>
              </a:avLst>
            </a:prstGeom>
            <a:ln w="28575">
              <a:gradFill>
                <a:gsLst>
                  <a:gs pos="50000">
                    <a:srgbClr val="F19B96">
                      <a:alpha val="0"/>
                    </a:srgbClr>
                  </a:gs>
                  <a:gs pos="70000">
                    <a:srgbClr val="A41D16"/>
                  </a:gs>
                  <a:gs pos="30000">
                    <a:srgbClr val="A41D16"/>
                  </a:gs>
                </a:gsLst>
                <a:lin ang="162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lumMod val="75000"/>
                  </a:schemeClr>
                </a:solidFill>
              </a:endParaRPr>
            </a:p>
          </p:txBody>
        </p:sp>
        <p:sp>
          <p:nvSpPr>
            <p:cNvPr id="59" name="弧形 58"/>
            <p:cNvSpPr/>
            <p:nvPr/>
          </p:nvSpPr>
          <p:spPr>
            <a:xfrm flipV="1">
              <a:off x="1386736" y="2708920"/>
              <a:ext cx="2232248" cy="2232248"/>
            </a:xfrm>
            <a:prstGeom prst="arc">
              <a:avLst>
                <a:gd name="adj1" fmla="val 12600000"/>
                <a:gd name="adj2" fmla="val 19800000"/>
              </a:avLst>
            </a:prstGeom>
            <a:ln w="28575">
              <a:gradFill>
                <a:gsLst>
                  <a:gs pos="50000">
                    <a:srgbClr val="F19B96">
                      <a:alpha val="0"/>
                    </a:srgbClr>
                  </a:gs>
                  <a:gs pos="70000">
                    <a:srgbClr val="A41D16"/>
                  </a:gs>
                  <a:gs pos="30000">
                    <a:srgbClr val="A41D16"/>
                  </a:gs>
                </a:gsLst>
                <a:lin ang="162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lumMod val="75000"/>
                  </a:schemeClr>
                </a:solidFill>
              </a:endParaRPr>
            </a:p>
          </p:txBody>
        </p:sp>
      </p:grpSp>
      <p:grpSp>
        <p:nvGrpSpPr>
          <p:cNvPr id="60" name="组合 59"/>
          <p:cNvGrpSpPr/>
          <p:nvPr/>
        </p:nvGrpSpPr>
        <p:grpSpPr>
          <a:xfrm rot="1800000">
            <a:off x="9609662" y="4162236"/>
            <a:ext cx="1502317" cy="1502316"/>
            <a:chOff x="1386736" y="2708920"/>
            <a:chExt cx="2232248" cy="2232248"/>
          </a:xfrm>
        </p:grpSpPr>
        <p:sp>
          <p:nvSpPr>
            <p:cNvPr id="61" name="弧形 60"/>
            <p:cNvSpPr/>
            <p:nvPr/>
          </p:nvSpPr>
          <p:spPr>
            <a:xfrm>
              <a:off x="1386736" y="2708920"/>
              <a:ext cx="2232248" cy="2232248"/>
            </a:xfrm>
            <a:prstGeom prst="arc">
              <a:avLst>
                <a:gd name="adj1" fmla="val 12600000"/>
                <a:gd name="adj2" fmla="val 19800000"/>
              </a:avLst>
            </a:prstGeom>
            <a:ln w="28575">
              <a:gradFill>
                <a:gsLst>
                  <a:gs pos="50000">
                    <a:srgbClr val="F19B96">
                      <a:alpha val="0"/>
                    </a:srgbClr>
                  </a:gs>
                  <a:gs pos="70000">
                    <a:srgbClr val="A41D16"/>
                  </a:gs>
                  <a:gs pos="30000">
                    <a:srgbClr val="A41D16"/>
                  </a:gs>
                </a:gsLst>
                <a:lin ang="162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lumMod val="75000"/>
                  </a:schemeClr>
                </a:solidFill>
              </a:endParaRPr>
            </a:p>
          </p:txBody>
        </p:sp>
        <p:sp>
          <p:nvSpPr>
            <p:cNvPr id="62" name="弧形 61"/>
            <p:cNvSpPr/>
            <p:nvPr/>
          </p:nvSpPr>
          <p:spPr>
            <a:xfrm flipV="1">
              <a:off x="1386736" y="2708920"/>
              <a:ext cx="2232248" cy="2232248"/>
            </a:xfrm>
            <a:prstGeom prst="arc">
              <a:avLst>
                <a:gd name="adj1" fmla="val 12600000"/>
                <a:gd name="adj2" fmla="val 19800000"/>
              </a:avLst>
            </a:prstGeom>
            <a:ln w="28575">
              <a:gradFill>
                <a:gsLst>
                  <a:gs pos="50000">
                    <a:srgbClr val="F19B96">
                      <a:alpha val="0"/>
                    </a:srgbClr>
                  </a:gs>
                  <a:gs pos="70000">
                    <a:srgbClr val="A41D16"/>
                  </a:gs>
                  <a:gs pos="30000">
                    <a:srgbClr val="A41D16"/>
                  </a:gs>
                </a:gsLst>
                <a:lin ang="162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solidFill>
                  <a:schemeClr val="tx1">
                    <a:lumMod val="7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iterate type="wd">
                                    <p:tmPct val="1000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3000"/>
                            </p:stCondLst>
                            <p:childTnLst>
                              <p:par>
                                <p:cTn id="22" presetID="16" presetClass="entr" presetSubtype="21"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par>
                          <p:cTn id="25" fill="hold">
                            <p:stCondLst>
                              <p:cond delay="3500"/>
                            </p:stCondLst>
                            <p:childTnLst>
                              <p:par>
                                <p:cTn id="26" presetID="16" presetClass="entr" presetSubtype="21"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barn(inVertical)">
                                      <p:cBhvr>
                                        <p:cTn id="28" dur="500"/>
                                        <p:tgtEl>
                                          <p:spTgt spid="52"/>
                                        </p:tgtEl>
                                      </p:cBhvr>
                                    </p:animEffect>
                                  </p:childTnLst>
                                </p:cTn>
                              </p:par>
                            </p:childTnLst>
                          </p:cTn>
                        </p:par>
                        <p:par>
                          <p:cTn id="29" fill="hold">
                            <p:stCondLst>
                              <p:cond delay="4000"/>
                            </p:stCondLst>
                            <p:childTnLst>
                              <p:par>
                                <p:cTn id="30" presetID="53" presetClass="entr" presetSubtype="16"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childTnLst>
                          </p:cTn>
                        </p:par>
                        <p:par>
                          <p:cTn id="35" fill="hold">
                            <p:stCondLst>
                              <p:cond delay="4500"/>
                            </p:stCondLst>
                            <p:childTnLst>
                              <p:par>
                                <p:cTn id="36" presetID="53" presetClass="entr" presetSubtype="16"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Effect transition="in" filter="fade">
                                      <p:cBhvr>
                                        <p:cTn id="40" dur="500"/>
                                        <p:tgtEl>
                                          <p:spTgt spid="22"/>
                                        </p:tgtEl>
                                      </p:cBhvr>
                                    </p:animEffect>
                                  </p:childTnLst>
                                </p:cTn>
                              </p:par>
                            </p:childTnLst>
                          </p:cTn>
                        </p:par>
                        <p:par>
                          <p:cTn id="41" fill="hold">
                            <p:stCondLst>
                              <p:cond delay="5000"/>
                            </p:stCondLst>
                            <p:childTnLst>
                              <p:par>
                                <p:cTn id="42" presetID="22" presetClass="entr" presetSubtype="8"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childTnLst>
                          </p:cTn>
                        </p:par>
                        <p:par>
                          <p:cTn id="45" fill="hold">
                            <p:stCondLst>
                              <p:cond delay="5500"/>
                            </p:stCondLst>
                            <p:childTnLst>
                              <p:par>
                                <p:cTn id="46" presetID="22" presetClass="entr" presetSubtype="8" fill="hold" grpId="0"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childTnLst>
                          </p:cTn>
                        </p:par>
                        <p:par>
                          <p:cTn id="49" fill="hold">
                            <p:stCondLst>
                              <p:cond delay="6000"/>
                            </p:stCondLst>
                            <p:childTnLst>
                              <p:par>
                                <p:cTn id="50" presetID="22" presetClass="entr" presetSubtype="8"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par>
                          <p:cTn id="53" fill="hold">
                            <p:stCondLst>
                              <p:cond delay="6500"/>
                            </p:stCondLst>
                            <p:childTnLst>
                              <p:par>
                                <p:cTn id="54" presetID="10" presetClass="entr" presetSubtype="0"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par>
                          <p:cTn id="57" fill="hold">
                            <p:stCondLst>
                              <p:cond delay="7000"/>
                            </p:stCondLst>
                            <p:childTnLst>
                              <p:par>
                                <p:cTn id="58" presetID="10" presetClass="entr" presetSubtype="0" fill="hold" grpId="0" nodeType="after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childTnLst>
                          </p:cTn>
                        </p:par>
                        <p:par>
                          <p:cTn id="61" fill="hold">
                            <p:stCondLst>
                              <p:cond delay="7500"/>
                            </p:stCondLst>
                            <p:childTnLst>
                              <p:par>
                                <p:cTn id="62" presetID="10" presetClass="entr" presetSubtype="0"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par>
                          <p:cTn id="65" fill="hold">
                            <p:stCondLst>
                              <p:cond delay="8000"/>
                            </p:stCondLst>
                            <p:childTnLst>
                              <p:par>
                                <p:cTn id="66" presetID="22" presetClass="entr" presetSubtype="8" fill="hold"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8500"/>
                            </p:stCondLst>
                            <p:childTnLst>
                              <p:par>
                                <p:cTn id="70" presetID="22" presetClass="entr" presetSubtype="8" fill="hold"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left)">
                                      <p:cBhvr>
                                        <p:cTn id="72" dur="500"/>
                                        <p:tgtEl>
                                          <p:spTgt spid="50"/>
                                        </p:tgtEl>
                                      </p:cBhvr>
                                    </p:animEffect>
                                  </p:childTnLst>
                                </p:cTn>
                              </p:par>
                            </p:childTnLst>
                          </p:cTn>
                        </p:par>
                        <p:par>
                          <p:cTn id="73" fill="hold">
                            <p:stCondLst>
                              <p:cond delay="9000"/>
                            </p:stCondLst>
                            <p:childTnLst>
                              <p:par>
                                <p:cTn id="74" presetID="22" presetClass="entr" presetSubtype="8" fill="hold"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wipe(left)">
                                      <p:cBhvr>
                                        <p:cTn id="76" dur="500"/>
                                        <p:tgtEl>
                                          <p:spTgt spid="51"/>
                                        </p:tgtEl>
                                      </p:cBhvr>
                                    </p:animEffect>
                                  </p:childTnLst>
                                </p:cTn>
                              </p:par>
                            </p:childTnLst>
                          </p:cTn>
                        </p:par>
                        <p:par>
                          <p:cTn id="77" fill="hold">
                            <p:stCondLst>
                              <p:cond delay="9500"/>
                            </p:stCondLst>
                            <p:childTnLst>
                              <p:par>
                                <p:cTn id="78" presetID="22" presetClass="entr" presetSubtype="8" fill="hold"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wipe(left)">
                                      <p:cBhvr>
                                        <p:cTn id="80" dur="500"/>
                                        <p:tgtEl>
                                          <p:spTgt spid="53"/>
                                        </p:tgtEl>
                                      </p:cBhvr>
                                    </p:animEffect>
                                  </p:childTnLst>
                                </p:cTn>
                              </p:par>
                            </p:childTnLst>
                          </p:cTn>
                        </p:par>
                        <p:par>
                          <p:cTn id="81" fill="hold">
                            <p:stCondLst>
                              <p:cond delay="10000"/>
                            </p:stCondLst>
                            <p:childTnLst>
                              <p:par>
                                <p:cTn id="82" presetID="22" presetClass="entr" presetSubtype="8" fill="hold" nodeType="after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wipe(left)">
                                      <p:cBhvr>
                                        <p:cTn id="84" dur="500"/>
                                        <p:tgtEl>
                                          <p:spTgt spid="57"/>
                                        </p:tgtEl>
                                      </p:cBhvr>
                                    </p:animEffect>
                                  </p:childTnLst>
                                </p:cTn>
                              </p:par>
                            </p:childTnLst>
                          </p:cTn>
                        </p:par>
                        <p:par>
                          <p:cTn id="85" fill="hold">
                            <p:stCondLst>
                              <p:cond delay="10500"/>
                            </p:stCondLst>
                            <p:childTnLst>
                              <p:par>
                                <p:cTn id="86" presetID="22" presetClass="entr" presetSubtype="8" fill="hold" nodeType="after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wipe(left)">
                                      <p:cBhvr>
                                        <p:cTn id="8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7" grpId="0"/>
      <p:bldP spid="13" grpId="0"/>
      <p:bldP spid="29" grpId="0"/>
      <p:bldP spid="39" grpId="0"/>
      <p:bldP spid="41" grpId="0"/>
      <p:bldP spid="44" grpId="0"/>
      <p:bldP spid="45" grpId="0"/>
      <p:bldP spid="4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中国开放的大门只会越开越大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0179" name="矩形 8"/>
          <p:cNvSpPr>
            <a:spLocks noChangeArrowheads="1"/>
          </p:cNvSpPr>
          <p:nvPr/>
        </p:nvSpPr>
        <p:spPr bwMode="auto">
          <a:xfrm>
            <a:off x="2791147" y="868637"/>
            <a:ext cx="7079607"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1pPr>
            <a:lvl2pPr marL="742950" indent="-28575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2pPr>
            <a:lvl3pPr marL="11430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3pPr>
            <a:lvl4pPr marL="16002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4pPr>
            <a:lvl5pPr marL="20574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9pPr>
          </a:lstStyle>
          <a:p>
            <a:pPr algn="ctr">
              <a:lnSpc>
                <a:spcPct val="120000"/>
              </a:lnSpc>
            </a:pPr>
            <a:r>
              <a:rPr lang="zh-CN" altLang="en-US" sz="2800" dirty="0">
                <a:solidFill>
                  <a:srgbClr val="C00000"/>
                </a:solidFill>
                <a:ea typeface="微软雅黑" panose="020B0503020204020204" pitchFamily="34" charset="-122"/>
              </a:rPr>
              <a:t>（</a:t>
            </a:r>
            <a:r>
              <a:rPr lang="en-US" altLang="zh-CN" sz="2800" dirty="0">
                <a:solidFill>
                  <a:srgbClr val="C00000"/>
                </a:solidFill>
                <a:ea typeface="微软雅黑" panose="020B0503020204020204" pitchFamily="34" charset="-122"/>
              </a:rPr>
              <a:t>1</a:t>
            </a:r>
            <a:r>
              <a:rPr lang="zh-CN" altLang="en-US" sz="2800" dirty="0">
                <a:solidFill>
                  <a:srgbClr val="C00000"/>
                </a:solidFill>
                <a:ea typeface="微软雅黑" panose="020B0503020204020204" pitchFamily="34" charset="-122"/>
              </a:rPr>
              <a:t>）从国际上看，</a:t>
            </a:r>
            <a:r>
              <a:rPr lang="zh-CN" altLang="zh-CN" sz="2800" dirty="0">
                <a:solidFill>
                  <a:srgbClr val="C00000"/>
                </a:solidFill>
                <a:ea typeface="微软雅黑" panose="020B0503020204020204" pitchFamily="34" charset="-122"/>
              </a:rPr>
              <a:t>经济全球化深入发展，</a:t>
            </a:r>
            <a:endParaRPr lang="en-US" altLang="zh-CN" sz="2800" dirty="0">
              <a:solidFill>
                <a:srgbClr val="C00000"/>
              </a:solidFill>
              <a:ea typeface="微软雅黑" panose="020B0503020204020204" pitchFamily="34" charset="-122"/>
            </a:endParaRPr>
          </a:p>
          <a:p>
            <a:pPr algn="ctr">
              <a:lnSpc>
                <a:spcPct val="120000"/>
              </a:lnSpc>
            </a:pPr>
            <a:r>
              <a:rPr lang="en-US" altLang="zh-CN" sz="2800" dirty="0">
                <a:solidFill>
                  <a:srgbClr val="C00000"/>
                </a:solidFill>
                <a:ea typeface="微软雅黑" panose="020B0503020204020204" pitchFamily="34" charset="-122"/>
              </a:rPr>
              <a:t> </a:t>
            </a:r>
            <a:r>
              <a:rPr lang="zh-CN" altLang="zh-CN" sz="2800" dirty="0">
                <a:solidFill>
                  <a:srgbClr val="C00000"/>
                </a:solidFill>
                <a:ea typeface="微软雅黑" panose="020B0503020204020204" pitchFamily="34" charset="-122"/>
              </a:rPr>
              <a:t>国际经济合作和竞争格局加速演变</a:t>
            </a:r>
            <a:endParaRPr lang="zh-CN" altLang="zh-CN" sz="2800" dirty="0">
              <a:solidFill>
                <a:srgbClr val="C00000"/>
              </a:solidFill>
              <a:ea typeface="微软雅黑" panose="020B0503020204020204" pitchFamily="34" charset="-122"/>
            </a:endParaRPr>
          </a:p>
        </p:txBody>
      </p:sp>
      <p:sp>
        <p:nvSpPr>
          <p:cNvPr id="50180" name="矩形 10"/>
          <p:cNvSpPr>
            <a:spLocks noChangeArrowheads="1"/>
          </p:cNvSpPr>
          <p:nvPr/>
        </p:nvSpPr>
        <p:spPr bwMode="auto">
          <a:xfrm>
            <a:off x="1070120" y="1963320"/>
            <a:ext cx="10235066" cy="104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921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1pPr>
            <a:lvl2pPr marL="742950" indent="-28575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2pPr>
            <a:lvl3pPr marL="11430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3pPr>
            <a:lvl4pPr marL="16002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4pPr>
            <a:lvl5pPr marL="20574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9pPr>
          </a:lstStyle>
          <a:p>
            <a:pPr indent="457200" algn="just">
              <a:lnSpc>
                <a:spcPct val="150000"/>
              </a:lnSpc>
            </a:pPr>
            <a:r>
              <a:rPr lang="en-US" altLang="zh-CN" sz="2200" dirty="0">
                <a:solidFill>
                  <a:schemeClr val="tx1">
                    <a:lumMod val="75000"/>
                  </a:schemeClr>
                </a:solidFill>
                <a:ea typeface="微软雅黑" panose="020B0503020204020204" pitchFamily="34" charset="-122"/>
              </a:rPr>
              <a:t> </a:t>
            </a:r>
            <a:r>
              <a:rPr lang="zh-CN" altLang="zh-CN" sz="2200" dirty="0">
                <a:solidFill>
                  <a:schemeClr val="tx1">
                    <a:lumMod val="75000"/>
                  </a:schemeClr>
                </a:solidFill>
                <a:ea typeface="微软雅黑" panose="020B0503020204020204" pitchFamily="34" charset="-122"/>
              </a:rPr>
              <a:t>世界经济复苏艰难曲折</a:t>
            </a:r>
            <a:r>
              <a:rPr lang="zh-CN" altLang="en-US" sz="2200" dirty="0">
                <a:solidFill>
                  <a:schemeClr val="tx1">
                    <a:lumMod val="75000"/>
                  </a:schemeClr>
                </a:solidFill>
                <a:ea typeface="微软雅黑" panose="020B0503020204020204" pitchFamily="34" charset="-122"/>
              </a:rPr>
              <a:t>，“逆全球化”思潮涌动，保护主义和内顾倾向上升，世界经济和全球经济治理体系进入调整期。</a:t>
            </a:r>
            <a:endParaRPr lang="en-US" altLang="zh-CN" sz="2200" dirty="0">
              <a:solidFill>
                <a:schemeClr val="tx1">
                  <a:lumMod val="75000"/>
                </a:schemeClr>
              </a:solidFill>
              <a:ea typeface="微软雅黑" panose="020B0503020204020204" pitchFamily="34" charset="-122"/>
            </a:endParaRPr>
          </a:p>
        </p:txBody>
      </p:sp>
      <p:sp>
        <p:nvSpPr>
          <p:cNvPr id="4" name="文本框 3"/>
          <p:cNvSpPr txBox="1"/>
          <p:nvPr/>
        </p:nvSpPr>
        <p:spPr>
          <a:xfrm>
            <a:off x="380365" y="5928995"/>
            <a:ext cx="5744845" cy="791845"/>
          </a:xfrm>
          <a:prstGeom prst="rect">
            <a:avLst/>
          </a:prstGeom>
          <a:noFill/>
        </p:spPr>
        <p:txBody>
          <a:bodyPr wrap="square" rtlCol="0">
            <a:noAutofit/>
          </a:bodyPr>
          <a:p>
            <a:pPr algn="ctr" eaLnBrk="1" hangingPunct="1">
              <a:lnSpc>
                <a:spcPct val="100000"/>
              </a:lnSpc>
            </a:pPr>
            <a:r>
              <a:rPr 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2013</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年英国伦敦</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lnSpc>
                <a:spcPct val="100000"/>
              </a:lnSpc>
            </a:pPr>
            <a:r>
              <a:rP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反G8峰会</a:t>
            </a:r>
            <a:r>
              <a:rPr 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（八国集团首脑会议）</a:t>
            </a:r>
            <a:r>
              <a:rP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示威</a:t>
            </a:r>
            <a:endParaRPr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ïślídê"/>
          <p:cNvSpPr/>
          <p:nvPr/>
        </p:nvSpPr>
        <p:spPr bwMode="auto">
          <a:xfrm>
            <a:off x="6270625" y="3086735"/>
            <a:ext cx="4866005" cy="2790825"/>
          </a:xfrm>
          <a:prstGeom prst="rect">
            <a:avLst/>
          </a:prstGeom>
          <a:blipFill dpi="0" rotWithShape="1">
            <a:blip r:embed="rId1"/>
            <a:srcRect/>
            <a:tile tx="0" ty="0" sx="100000" sy="100000" flip="none" algn="ctr"/>
          </a:blip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endParaRPr sz="2000" b="1" kern="0">
              <a:solidFill>
                <a:prstClr val="black"/>
              </a:solidFill>
            </a:endParaRPr>
          </a:p>
        </p:txBody>
      </p:sp>
      <p:sp>
        <p:nvSpPr>
          <p:cNvPr id="9" name="文本框 8"/>
          <p:cNvSpPr txBox="1"/>
          <p:nvPr/>
        </p:nvSpPr>
        <p:spPr>
          <a:xfrm>
            <a:off x="6005195" y="5908675"/>
            <a:ext cx="5401945" cy="645160"/>
          </a:xfrm>
          <a:prstGeom prst="rect">
            <a:avLst/>
          </a:prstGeom>
          <a:noFill/>
        </p:spPr>
        <p:txBody>
          <a:bodyPr wrap="square" rtlCol="0">
            <a:spAutoFit/>
          </a:bodyPr>
          <a:p>
            <a:pPr algn="ctr" eaLnBrk="1" hangingPunct="1">
              <a:lnSpc>
                <a:spcPct val="100000"/>
              </a:lnSpc>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反</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TPP</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（泛太平洋战略经济伙伴关系协定）示威</a:t>
            </a:r>
            <a:endPar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lnSpc>
                <a:spcPct val="100000"/>
              </a:lnSpc>
            </a:pPr>
            <a:r>
              <a:rPr lang="en-US" dirty="0">
                <a:latin typeface="微软雅黑" panose="020B0503020204020204" pitchFamily="34" charset="-122"/>
                <a:ea typeface="微软雅黑" panose="020B0503020204020204" pitchFamily="34" charset="-122"/>
                <a:cs typeface="微软雅黑" panose="020B0503020204020204" pitchFamily="34" charset="-122"/>
                <a:sym typeface="+mn-ea"/>
              </a:rPr>
              <a:t>2017</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美国总统特朗普宣布退出</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607503" y="3086735"/>
            <a:ext cx="3738880" cy="2821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50179"/>
                                        </p:tgtEl>
                                        <p:attrNameLst>
                                          <p:attrName>style.visibility</p:attrName>
                                        </p:attrNameLst>
                                      </p:cBhvr>
                                      <p:to>
                                        <p:strVal val="visible"/>
                                      </p:to>
                                    </p:set>
                                    <p:animEffect transition="in" filter="fade">
                                      <p:cBhvr>
                                        <p:cTn id="11" dur="500"/>
                                        <p:tgtEl>
                                          <p:spTgt spid="5017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50180"/>
                                        </p:tgtEl>
                                        <p:attrNameLst>
                                          <p:attrName>style.visibility</p:attrName>
                                        </p:attrNameLst>
                                      </p:cBhvr>
                                      <p:to>
                                        <p:strVal val="visible"/>
                                      </p:to>
                                    </p:set>
                                    <p:animEffect transition="in" filter="fade">
                                      <p:cBhvr>
                                        <p:cTn id="16" dur="500"/>
                                        <p:tgtEl>
                                          <p:spTgt spid="50180"/>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p:tgtEl>
                                          <p:spTgt spid="2"/>
                                        </p:tgtEl>
                                        <p:attrNameLst>
                                          <p:attrName>ppt_y</p:attrName>
                                        </p:attrNameLst>
                                      </p:cBhvr>
                                      <p:tavLst>
                                        <p:tav tm="0">
                                          <p:val>
                                            <p:strVal val="#ppt_y+#ppt_h*1.125000"/>
                                          </p:val>
                                        </p:tav>
                                        <p:tav tm="100000">
                                          <p:val>
                                            <p:strVal val="#ppt_y"/>
                                          </p:val>
                                        </p:tav>
                                      </p:tavLst>
                                    </p:anim>
                                    <p:animEffect transition="in" filter="wipe(up)">
                                      <p:cBhvr>
                                        <p:cTn id="22" dur="500"/>
                                        <p:tgtEl>
                                          <p:spTgt spid="2"/>
                                        </p:tgtEl>
                                      </p:cBhvr>
                                    </p:animEffec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ppt_y</p:attrName>
                                        </p:attrNameLst>
                                      </p:cBhvr>
                                      <p:tavLst>
                                        <p:tav tm="0">
                                          <p:val>
                                            <p:strVal val="#ppt_y+#ppt_h*1.125000"/>
                                          </p:val>
                                        </p:tav>
                                        <p:tav tm="100000">
                                          <p:val>
                                            <p:strVal val="#ppt_y"/>
                                          </p:val>
                                        </p:tav>
                                      </p:tavLst>
                                    </p:anim>
                                    <p:animEffect transition="in" filter="wipe(up)">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p:tgtEl>
                                          <p:spTgt spid="7"/>
                                        </p:tgtEl>
                                        <p:attrNameLst>
                                          <p:attrName>ppt_y</p:attrName>
                                        </p:attrNameLst>
                                      </p:cBhvr>
                                      <p:tavLst>
                                        <p:tav tm="0">
                                          <p:val>
                                            <p:strVal val="#ppt_y+#ppt_h*1.125000"/>
                                          </p:val>
                                        </p:tav>
                                        <p:tav tm="100000">
                                          <p:val>
                                            <p:strVal val="#ppt_y"/>
                                          </p:val>
                                        </p:tav>
                                      </p:tavLst>
                                    </p:anim>
                                    <p:animEffect transition="in" filter="wipe(up)">
                                      <p:cBhvr>
                                        <p:cTn id="33" dur="500"/>
                                        <p:tgtEl>
                                          <p:spTgt spid="7"/>
                                        </p:tgtEl>
                                      </p:cBhvr>
                                    </p:animEffect>
                                  </p:childTnLst>
                                </p:cTn>
                              </p:par>
                            </p:childTnLst>
                          </p:cTn>
                        </p:par>
                        <p:par>
                          <p:cTn id="34" fill="hold">
                            <p:stCondLst>
                              <p:cond delay="500"/>
                            </p:stCondLst>
                            <p:childTnLst>
                              <p:par>
                                <p:cTn id="35" presetID="12" presetClass="entr" presetSubtype="4"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p:tgtEl>
                                          <p:spTgt spid="9"/>
                                        </p:tgtEl>
                                        <p:attrNameLst>
                                          <p:attrName>ppt_y</p:attrName>
                                        </p:attrNameLst>
                                      </p:cBhvr>
                                      <p:tavLst>
                                        <p:tav tm="0">
                                          <p:val>
                                            <p:strVal val="#ppt_y+#ppt_h*1.125000"/>
                                          </p:val>
                                        </p:tav>
                                        <p:tav tm="100000">
                                          <p:val>
                                            <p:strVal val="#ppt_y"/>
                                          </p:val>
                                        </p:tav>
                                      </p:tavLst>
                                    </p:anim>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0179" grpId="0"/>
      <p:bldP spid="50180" grpId="0"/>
      <p:bldP spid="4" grpId="0"/>
      <p:bldP spid="9" grpId="0"/>
      <p:bldP spid="7" grpId="0" bldLvl="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中国开放的大门只会越开越大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2227" name="矩形 10"/>
          <p:cNvSpPr>
            <a:spLocks noChangeArrowheads="1"/>
          </p:cNvSpPr>
          <p:nvPr/>
        </p:nvSpPr>
        <p:spPr bwMode="auto">
          <a:xfrm>
            <a:off x="953135" y="868680"/>
            <a:ext cx="10749915" cy="101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921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1pPr>
            <a:lvl2pPr marL="742950" indent="-28575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2pPr>
            <a:lvl3pPr marL="11430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3pPr>
            <a:lvl4pPr marL="16002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4pPr>
            <a:lvl5pPr marL="20574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9pPr>
          </a:lstStyle>
          <a:p>
            <a:pPr indent="0" algn="ctr">
              <a:lnSpc>
                <a:spcPct val="130000"/>
              </a:lnSpc>
            </a:pPr>
            <a:r>
              <a:rPr lang="zh-CN" altLang="en-US" sz="2400" dirty="0">
                <a:solidFill>
                  <a:srgbClr val="C00000"/>
                </a:solidFill>
                <a:ea typeface="微软雅黑" panose="020B0503020204020204" pitchFamily="34" charset="-122"/>
              </a:rPr>
              <a:t>新一轮科技革命和产业变革蓄势待发，改革创新潮流奔腾向前，人工智能等</a:t>
            </a:r>
            <a:endParaRPr lang="en-US" altLang="zh-CN" sz="2400" dirty="0">
              <a:solidFill>
                <a:srgbClr val="C00000"/>
              </a:solidFill>
              <a:ea typeface="微软雅黑" panose="020B0503020204020204" pitchFamily="34" charset="-122"/>
            </a:endParaRPr>
          </a:p>
          <a:p>
            <a:pPr indent="0" algn="l">
              <a:lnSpc>
                <a:spcPct val="120000"/>
              </a:lnSpc>
            </a:pPr>
            <a:r>
              <a:rPr lang="zh-CN" altLang="en-US" sz="2400" b="1" dirty="0">
                <a:solidFill>
                  <a:srgbClr val="C00000"/>
                </a:solidFill>
                <a:ea typeface="微软雅黑" panose="020B0503020204020204" pitchFamily="34" charset="-122"/>
              </a:rPr>
              <a:t>新产业、新技术、新业态</a:t>
            </a:r>
            <a:r>
              <a:rPr lang="zh-CN" altLang="en-US" sz="2400" b="1" dirty="0" smtClean="0">
                <a:solidFill>
                  <a:srgbClr val="C00000"/>
                </a:solidFill>
                <a:ea typeface="微软雅黑" panose="020B0503020204020204" pitchFamily="34" charset="-122"/>
              </a:rPr>
              <a:t>层出不穷</a:t>
            </a:r>
            <a:r>
              <a:rPr lang="zh-CN" altLang="en-US" sz="2400" dirty="0" smtClean="0">
                <a:solidFill>
                  <a:srgbClr val="C00000"/>
                </a:solidFill>
                <a:ea typeface="微软雅黑" panose="020B0503020204020204" pitchFamily="34" charset="-122"/>
              </a:rPr>
              <a:t>。</a:t>
            </a:r>
            <a:endParaRPr lang="zh-CN" altLang="en-US" sz="2400" dirty="0" smtClean="0">
              <a:solidFill>
                <a:srgbClr val="C00000"/>
              </a:solidFill>
              <a:ea typeface="微软雅黑" panose="020B0503020204020204" pitchFamily="34" charset="-122"/>
            </a:endParaRPr>
          </a:p>
        </p:txBody>
      </p:sp>
      <p:pic>
        <p:nvPicPr>
          <p:cNvPr id="10" name="图片 9"/>
          <p:cNvPicPr>
            <a:picLocks noChangeAspect="1"/>
          </p:cNvPicPr>
          <p:nvPr/>
        </p:nvPicPr>
        <p:blipFill rotWithShape="1">
          <a:blip r:embed="rId1"/>
          <a:srcRect l="14735" r="12544"/>
          <a:stretch>
            <a:fillRect/>
          </a:stretch>
        </p:blipFill>
        <p:spPr>
          <a:xfrm>
            <a:off x="953205" y="2278169"/>
            <a:ext cx="2520280" cy="1680845"/>
          </a:xfrm>
          <a:prstGeom prst="rect">
            <a:avLst/>
          </a:prstGeom>
        </p:spPr>
      </p:pic>
      <p:grpSp>
        <p:nvGrpSpPr>
          <p:cNvPr id="11" name="组合 10"/>
          <p:cNvGrpSpPr/>
          <p:nvPr/>
        </p:nvGrpSpPr>
        <p:grpSpPr>
          <a:xfrm>
            <a:off x="3473608" y="1962785"/>
            <a:ext cx="2520156" cy="2295976"/>
            <a:chOff x="3575843" y="1714500"/>
            <a:chExt cx="2520156" cy="2295976"/>
          </a:xfrm>
        </p:grpSpPr>
        <p:sp>
          <p:nvSpPr>
            <p:cNvPr id="21" name="矩形 20"/>
            <p:cNvSpPr/>
            <p:nvPr/>
          </p:nvSpPr>
          <p:spPr>
            <a:xfrm>
              <a:off x="3575843" y="1714500"/>
              <a:ext cx="2520156" cy="2295976"/>
            </a:xfrm>
            <a:prstGeom prst="rect">
              <a:avLst/>
            </a:prstGeom>
            <a:solidFill>
              <a:srgbClr val="A41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43" name="文本框 42"/>
            <p:cNvSpPr txBox="1"/>
            <p:nvPr/>
          </p:nvSpPr>
          <p:spPr>
            <a:xfrm>
              <a:off x="4079776" y="2508314"/>
              <a:ext cx="1944216" cy="581057"/>
            </a:xfrm>
            <a:prstGeom prst="rect">
              <a:avLst/>
            </a:prstGeom>
            <a:noFill/>
          </p:spPr>
          <p:txBody>
            <a:bodyPr wrap="square" rtlCol="0">
              <a:spAutoFit/>
            </a:bodyPr>
            <a:p>
              <a:pPr algn="just" hangingPunct="1">
                <a:lnSpc>
                  <a:spcPct val="150000"/>
                </a:lnSpc>
              </a:pPr>
              <a:r>
                <a:rPr lang="zh-CN" altLang="en-US" sz="2400" dirty="0">
                  <a:solidFill>
                    <a:schemeClr val="bg1"/>
                  </a:solidFill>
                  <a:latin typeface="+mj-ea"/>
                  <a:ea typeface="+mj-ea"/>
                </a:rPr>
                <a:t>电动汽车</a:t>
              </a:r>
              <a:endParaRPr lang="zh-CN" altLang="en-US" sz="2400" dirty="0">
                <a:solidFill>
                  <a:schemeClr val="bg1"/>
                </a:solidFill>
                <a:latin typeface="+mj-ea"/>
                <a:ea typeface="+mj-ea"/>
              </a:endParaRPr>
            </a:p>
          </p:txBody>
        </p:sp>
      </p:grpSp>
      <p:grpSp>
        <p:nvGrpSpPr>
          <p:cNvPr id="12" name="组合 11"/>
          <p:cNvGrpSpPr/>
          <p:nvPr/>
        </p:nvGrpSpPr>
        <p:grpSpPr>
          <a:xfrm>
            <a:off x="953452" y="4259128"/>
            <a:ext cx="2520156" cy="2295976"/>
            <a:chOff x="1055687" y="4009573"/>
            <a:chExt cx="2520156" cy="2295976"/>
          </a:xfrm>
        </p:grpSpPr>
        <p:sp>
          <p:nvSpPr>
            <p:cNvPr id="24" name="矩形 23"/>
            <p:cNvSpPr/>
            <p:nvPr/>
          </p:nvSpPr>
          <p:spPr>
            <a:xfrm>
              <a:off x="1055687" y="4009573"/>
              <a:ext cx="2520156" cy="2295976"/>
            </a:xfrm>
            <a:prstGeom prst="rect">
              <a:avLst/>
            </a:prstGeom>
            <a:solidFill>
              <a:srgbClr val="D75F0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52" name="文本框 51"/>
            <p:cNvSpPr txBox="1"/>
            <p:nvPr/>
          </p:nvSpPr>
          <p:spPr>
            <a:xfrm>
              <a:off x="1127448" y="4797152"/>
              <a:ext cx="1944216" cy="581057"/>
            </a:xfrm>
            <a:prstGeom prst="rect">
              <a:avLst/>
            </a:prstGeom>
            <a:noFill/>
          </p:spPr>
          <p:txBody>
            <a:bodyPr wrap="square" rtlCol="0">
              <a:spAutoFit/>
            </a:bodyPr>
            <a:p>
              <a:pPr algn="r" hangingPunct="1">
                <a:lnSpc>
                  <a:spcPct val="150000"/>
                </a:lnSpc>
              </a:pPr>
              <a:r>
                <a:rPr lang="zh-CN" altLang="en-US" sz="2400" dirty="0">
                  <a:solidFill>
                    <a:schemeClr val="bg1"/>
                  </a:solidFill>
                  <a:latin typeface="+mj-ea"/>
                  <a:ea typeface="+mj-ea"/>
                </a:rPr>
                <a:t>人工智能</a:t>
              </a:r>
              <a:endParaRPr lang="zh-CN" altLang="en-US" sz="2400" dirty="0">
                <a:solidFill>
                  <a:schemeClr val="bg1"/>
                </a:solidFill>
                <a:latin typeface="+mj-ea"/>
                <a:ea typeface="+mj-ea"/>
              </a:endParaRPr>
            </a:p>
          </p:txBody>
        </p:sp>
      </p:grpSp>
      <p:pic>
        <p:nvPicPr>
          <p:cNvPr id="13" name="图片 12"/>
          <p:cNvPicPr>
            <a:picLocks noChangeAspect="1"/>
          </p:cNvPicPr>
          <p:nvPr/>
        </p:nvPicPr>
        <p:blipFill rotWithShape="1">
          <a:blip r:embed="rId2"/>
          <a:srcRect l="11519" r="11059"/>
          <a:stretch>
            <a:fillRect/>
          </a:stretch>
        </p:blipFill>
        <p:spPr>
          <a:xfrm>
            <a:off x="3452530" y="4513918"/>
            <a:ext cx="2520280" cy="1781810"/>
          </a:xfrm>
          <a:prstGeom prst="rect">
            <a:avLst/>
          </a:prstGeom>
        </p:spPr>
      </p:pic>
      <p:pic>
        <p:nvPicPr>
          <p:cNvPr id="1026" name="Picture 2" descr="https://timgsa.baidu.com/timg?image&amp;quality=80&amp;size=b9999_10000&amp;sec=1539775784704&amp;di=5a3d57f45c15117edc1ad113318e6b39&amp;imgtype=0&amp;src=http%3A%2F%2Fmmbiz.qpic.cn%2Fmmbiz_jpg%2FnykxYB3dmIcmIjPZ4nHkyPYnLIVxDwyv1DMIrnmHpjwNiafUibiaBFhBXPwDicFoI0LGVTE82xA6cq0jY4fSswYSRQ%2F%3Fwx_fmt%3Djpeg"/>
          <p:cNvPicPr>
            <a:picLocks noChangeAspect="1" noChangeArrowheads="1"/>
          </p:cNvPicPr>
          <p:nvPr/>
        </p:nvPicPr>
        <p:blipFill rotWithShape="1">
          <a:blip r:embed="rId3"/>
          <a:srcRect/>
          <a:stretch>
            <a:fillRect/>
          </a:stretch>
        </p:blipFill>
        <p:spPr bwMode="auto">
          <a:xfrm>
            <a:off x="5986550" y="2310151"/>
            <a:ext cx="2522988" cy="1573530"/>
          </a:xfrm>
          <a:prstGeom prst="homePlate">
            <a:avLst>
              <a:gd name="adj" fmla="val 0"/>
            </a:avLst>
          </a:prstGeom>
          <a:noFill/>
          <a:extLst>
            <a:ext uri="{909E8E84-426E-40DD-AFC4-6F175D3DCCD1}">
              <a14:hiddenFill xmlns:a14="http://schemas.microsoft.com/office/drawing/2010/main">
                <a:solidFill>
                  <a:srgbClr val="FFFFFF"/>
                </a:solidFill>
              </a14:hiddenFill>
            </a:ext>
          </a:extLst>
        </p:spPr>
      </p:pic>
      <p:grpSp>
        <p:nvGrpSpPr>
          <p:cNvPr id="14" name="组合 13"/>
          <p:cNvGrpSpPr/>
          <p:nvPr/>
        </p:nvGrpSpPr>
        <p:grpSpPr>
          <a:xfrm>
            <a:off x="8509476" y="1939925"/>
            <a:ext cx="2520156" cy="2295976"/>
            <a:chOff x="8616156" y="1918335"/>
            <a:chExt cx="2520156" cy="2295976"/>
          </a:xfrm>
        </p:grpSpPr>
        <p:sp>
          <p:nvSpPr>
            <p:cNvPr id="15" name="矩形 14"/>
            <p:cNvSpPr/>
            <p:nvPr/>
          </p:nvSpPr>
          <p:spPr>
            <a:xfrm>
              <a:off x="8616156" y="1918335"/>
              <a:ext cx="2520156" cy="2295976"/>
            </a:xfrm>
            <a:prstGeom prst="rect">
              <a:avLst/>
            </a:prstGeom>
            <a:solidFill>
              <a:srgbClr val="BD3E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bg1"/>
                </a:solidFill>
              </a:endParaRPr>
            </a:p>
          </p:txBody>
        </p:sp>
        <p:sp>
          <p:nvSpPr>
            <p:cNvPr id="54" name="文本框 53"/>
            <p:cNvSpPr txBox="1"/>
            <p:nvPr/>
          </p:nvSpPr>
          <p:spPr>
            <a:xfrm>
              <a:off x="8760296" y="2221938"/>
              <a:ext cx="1944216" cy="1135054"/>
            </a:xfrm>
            <a:prstGeom prst="rect">
              <a:avLst/>
            </a:prstGeom>
            <a:noFill/>
          </p:spPr>
          <p:txBody>
            <a:bodyPr wrap="square" rtlCol="0">
              <a:spAutoFit/>
            </a:bodyPr>
            <a:p>
              <a:pPr algn="r" hangingPunct="1">
                <a:lnSpc>
                  <a:spcPct val="150000"/>
                </a:lnSpc>
              </a:pPr>
              <a:r>
                <a:rPr lang="zh-CN" altLang="en-US" sz="2400" dirty="0">
                  <a:solidFill>
                    <a:schemeClr val="bg1"/>
                  </a:solidFill>
                  <a:latin typeface="+mj-ea"/>
                  <a:ea typeface="+mj-ea"/>
                </a:rPr>
                <a:t>贵州大数据综合试验区</a:t>
              </a:r>
              <a:endParaRPr lang="zh-CN" altLang="en-US" sz="2400" dirty="0">
                <a:solidFill>
                  <a:schemeClr val="bg1"/>
                </a:solidFill>
                <a:latin typeface="+mj-ea"/>
                <a:ea typeface="+mj-ea"/>
              </a:endParaRPr>
            </a:p>
          </p:txBody>
        </p:sp>
      </p:grpSp>
      <p:grpSp>
        <p:nvGrpSpPr>
          <p:cNvPr id="16" name="组合 15"/>
          <p:cNvGrpSpPr/>
          <p:nvPr/>
        </p:nvGrpSpPr>
        <p:grpSpPr>
          <a:xfrm>
            <a:off x="5986612" y="4254046"/>
            <a:ext cx="2522864" cy="2295978"/>
            <a:chOff x="6093292" y="4009571"/>
            <a:chExt cx="2522864" cy="2295978"/>
          </a:xfrm>
        </p:grpSpPr>
        <p:sp>
          <p:nvSpPr>
            <p:cNvPr id="26" name="矩形 25"/>
            <p:cNvSpPr/>
            <p:nvPr/>
          </p:nvSpPr>
          <p:spPr>
            <a:xfrm>
              <a:off x="6093292" y="4009571"/>
              <a:ext cx="2522864" cy="2295978"/>
            </a:xfrm>
            <a:prstGeom prst="rect">
              <a:avLst/>
            </a:prstGeom>
            <a:solidFill>
              <a:srgbClr val="EB8F0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53" name="文本框 52"/>
            <p:cNvSpPr txBox="1"/>
            <p:nvPr/>
          </p:nvSpPr>
          <p:spPr>
            <a:xfrm>
              <a:off x="6456040" y="4577096"/>
              <a:ext cx="1944216" cy="1135054"/>
            </a:xfrm>
            <a:prstGeom prst="rect">
              <a:avLst/>
            </a:prstGeom>
            <a:noFill/>
          </p:spPr>
          <p:txBody>
            <a:bodyPr wrap="square" rtlCol="0">
              <a:spAutoFit/>
            </a:bodyPr>
            <a:p>
              <a:pPr algn="ctr" hangingPunct="1">
                <a:lnSpc>
                  <a:spcPct val="150000"/>
                </a:lnSpc>
              </a:pPr>
              <a:r>
                <a:rPr lang="zh-CN" altLang="en-US" sz="2400" dirty="0">
                  <a:solidFill>
                    <a:schemeClr val="bg1"/>
                  </a:solidFill>
                  <a:latin typeface="+mj-ea"/>
                  <a:ea typeface="+mj-ea"/>
                </a:rPr>
                <a:t>生产流水线上的高铁</a:t>
              </a:r>
              <a:endParaRPr lang="zh-CN" altLang="en-US" sz="2400" dirty="0">
                <a:solidFill>
                  <a:schemeClr val="bg1"/>
                </a:solidFill>
                <a:latin typeface="+mj-ea"/>
                <a:ea typeface="+mj-ea"/>
              </a:endParaRPr>
            </a:p>
          </p:txBody>
        </p:sp>
      </p:grpSp>
      <p:pic>
        <p:nvPicPr>
          <p:cNvPr id="17" name="图片 16"/>
          <p:cNvPicPr>
            <a:picLocks noChangeAspect="1"/>
          </p:cNvPicPr>
          <p:nvPr/>
        </p:nvPicPr>
        <p:blipFill rotWithShape="1">
          <a:blip r:embed="rId4"/>
          <a:srcRect l="17059" r="9820"/>
          <a:stretch>
            <a:fillRect/>
          </a:stretch>
        </p:blipFill>
        <p:spPr>
          <a:xfrm>
            <a:off x="8506071" y="4568031"/>
            <a:ext cx="2523174" cy="168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52227"/>
                                        </p:tgtEl>
                                        <p:attrNameLst>
                                          <p:attrName>style.visibility</p:attrName>
                                        </p:attrNameLst>
                                      </p:cBhvr>
                                      <p:to>
                                        <p:strVal val="visible"/>
                                      </p:to>
                                    </p:set>
                                    <p:animEffect transition="in" filter="fade">
                                      <p:cBhvr>
                                        <p:cTn id="13" dur="500"/>
                                        <p:tgtEl>
                                          <p:spTgt spid="52227"/>
                                        </p:tgtEl>
                                      </p:cBhvr>
                                    </p:animEffect>
                                  </p:childTnLst>
                                </p:cTn>
                              </p:par>
                            </p:childTnLst>
                          </p:cTn>
                        </p:par>
                        <p:par>
                          <p:cTn id="14" fill="hold">
                            <p:stCondLst>
                              <p:cond delay="29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34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39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44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4900"/>
                            </p:stCondLst>
                            <p:childTnLst>
                              <p:par>
                                <p:cTn id="31" presetID="10" presetClass="entr" presetSubtype="0" fill="hold" nodeType="after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par>
                          <p:cTn id="34" fill="hold">
                            <p:stCondLst>
                              <p:cond delay="5400"/>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5900"/>
                            </p:stCondLst>
                            <p:childTnLst>
                              <p:par>
                                <p:cTn id="39" presetID="10"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par>
                          <p:cTn id="42" fill="hold">
                            <p:stCondLst>
                              <p:cond delay="6400"/>
                            </p:stCondLst>
                            <p:childTnLst>
                              <p:par>
                                <p:cTn id="43" presetID="10"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2227"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中国开放的大门只会越开越大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4275" name="矩形 10"/>
          <p:cNvSpPr>
            <a:spLocks noChangeArrowheads="1"/>
          </p:cNvSpPr>
          <p:nvPr/>
        </p:nvSpPr>
        <p:spPr bwMode="auto">
          <a:xfrm>
            <a:off x="1219994" y="868846"/>
            <a:ext cx="9752012" cy="105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921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1pPr>
            <a:lvl2pPr marL="742950" indent="-28575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2pPr>
            <a:lvl3pPr marL="11430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3pPr>
            <a:lvl4pPr marL="16002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4pPr>
            <a:lvl5pPr marL="20574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9pPr>
          </a:lstStyle>
          <a:p>
            <a:pPr indent="0" algn="ctr">
              <a:lnSpc>
                <a:spcPct val="130000"/>
              </a:lnSpc>
            </a:pPr>
            <a:r>
              <a:rPr lang="zh-CN" altLang="en-US" sz="2400" dirty="0">
                <a:solidFill>
                  <a:srgbClr val="C00000"/>
                </a:solidFill>
                <a:ea typeface="微软雅黑" panose="020B0503020204020204" pitchFamily="34" charset="-122"/>
              </a:rPr>
              <a:t>新兴市场国家和发展中国家群体性崛起，</a:t>
            </a:r>
            <a:endParaRPr lang="zh-CN" altLang="en-US" sz="2400" dirty="0">
              <a:solidFill>
                <a:srgbClr val="C00000"/>
              </a:solidFill>
              <a:ea typeface="微软雅黑" panose="020B0503020204020204" pitchFamily="34" charset="-122"/>
            </a:endParaRPr>
          </a:p>
          <a:p>
            <a:pPr indent="0" algn="ctr">
              <a:lnSpc>
                <a:spcPct val="130000"/>
              </a:lnSpc>
            </a:pPr>
            <a:r>
              <a:rPr lang="zh-CN" altLang="en-US" sz="2400" b="1" dirty="0">
                <a:solidFill>
                  <a:srgbClr val="C00000"/>
                </a:solidFill>
                <a:ea typeface="微软雅黑" panose="020B0503020204020204" pitchFamily="34" charset="-122"/>
              </a:rPr>
              <a:t>国际力量“东升西降</a:t>
            </a:r>
            <a:r>
              <a:rPr lang="zh-CN" altLang="en-US" sz="2400" b="1" dirty="0" smtClean="0">
                <a:solidFill>
                  <a:srgbClr val="C00000"/>
                </a:solidFill>
                <a:ea typeface="微软雅黑" panose="020B0503020204020204" pitchFamily="34" charset="-122"/>
              </a:rPr>
              <a:t>”“</a:t>
            </a:r>
            <a:r>
              <a:rPr lang="zh-CN" altLang="en-US" sz="2400" b="1" dirty="0">
                <a:solidFill>
                  <a:srgbClr val="C00000"/>
                </a:solidFill>
                <a:ea typeface="微软雅黑" panose="020B0503020204020204" pitchFamily="34" charset="-122"/>
              </a:rPr>
              <a:t>南升北降”态势更加</a:t>
            </a:r>
            <a:r>
              <a:rPr lang="zh-CN" altLang="en-US" sz="2400" b="1" dirty="0" smtClean="0">
                <a:solidFill>
                  <a:srgbClr val="C00000"/>
                </a:solidFill>
                <a:ea typeface="微软雅黑" panose="020B0503020204020204" pitchFamily="34" charset="-122"/>
              </a:rPr>
              <a:t>明显</a:t>
            </a:r>
            <a:endParaRPr lang="zh-CN" altLang="en-US" sz="2400" b="1" dirty="0" smtClean="0">
              <a:solidFill>
                <a:srgbClr val="C00000"/>
              </a:solidFill>
              <a:ea typeface="微软雅黑" panose="020B0503020204020204" pitchFamily="34" charset="-122"/>
            </a:endParaRPr>
          </a:p>
        </p:txBody>
      </p:sp>
      <p:grpSp>
        <p:nvGrpSpPr>
          <p:cNvPr id="2" name="组合 1"/>
          <p:cNvGrpSpPr/>
          <p:nvPr/>
        </p:nvGrpSpPr>
        <p:grpSpPr>
          <a:xfrm>
            <a:off x="5770880" y="2000885"/>
            <a:ext cx="4420235" cy="1776730"/>
            <a:chOff x="5973153" y="2001019"/>
            <a:chExt cx="4042311" cy="1626114"/>
          </a:xfrm>
        </p:grpSpPr>
        <p:sp>
          <p:nvSpPr>
            <p:cNvPr id="4" name="isliḋê"/>
            <p:cNvSpPr/>
            <p:nvPr/>
          </p:nvSpPr>
          <p:spPr>
            <a:xfrm>
              <a:off x="5973153" y="2001019"/>
              <a:ext cx="1883664" cy="1626114"/>
            </a:xfrm>
            <a:prstGeom prst="hexagon">
              <a:avLst/>
            </a:prstGeom>
            <a:blipFill dpi="0" rotWithShape="1">
              <a:blip r:embed="rId1">
                <a:extLst>
                  <a:ext uri="{BEBA8EAE-BF5A-486C-A8C5-ECC9F3942E4B}">
                    <a14:imgProps xmlns:a14="http://schemas.microsoft.com/office/drawing/2010/main">
                      <a14:imgLayer r:embed="rId2">
                        <a14:imgEffect>
                          <a14:brightnessContrast contrast="2000"/>
                        </a14:imgEffect>
                      </a14:imgLayer>
                    </a14:imgProps>
                  </a:ext>
                </a:extLst>
              </a:blip>
              <a:srcRect/>
              <a:tile tx="317500" ty="0" sx="100000" sy="100000" flip="none" algn="ctr"/>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a:solidFill>
                  <a:schemeClr val="tx1">
                    <a:lumMod val="75000"/>
                  </a:schemeClr>
                </a:solidFill>
                <a:latin typeface="黑体" panose="02010609060101010101" charset="-122"/>
                <a:ea typeface="黑体" panose="02010609060101010101" charset="-122"/>
              </a:endParaRPr>
            </a:p>
          </p:txBody>
        </p:sp>
        <p:grpSp>
          <p:nvGrpSpPr>
            <p:cNvPr id="70" name="组合 69"/>
            <p:cNvGrpSpPr/>
            <p:nvPr/>
          </p:nvGrpSpPr>
          <p:grpSpPr>
            <a:xfrm rot="3600000" flipH="1">
              <a:off x="7488509" y="2821589"/>
              <a:ext cx="812968" cy="710466"/>
              <a:chOff x="4087154" y="2716622"/>
              <a:chExt cx="812968" cy="710466"/>
            </a:xfrm>
          </p:grpSpPr>
          <p:cxnSp>
            <p:nvCxnSpPr>
              <p:cNvPr id="71" name="直接连接符 70" hidden="1"/>
              <p:cNvCxnSpPr>
                <a:endCxn id="73" idx="4"/>
              </p:cNvCxnSpPr>
              <p:nvPr/>
            </p:nvCxnSpPr>
            <p:spPr>
              <a:xfrm rot="3600000" flipH="1" flipV="1">
                <a:off x="4283820" y="2810787"/>
                <a:ext cx="419635" cy="812968"/>
              </a:xfrm>
              <a:prstGeom prst="line">
                <a:avLst/>
              </a:prstGeom>
              <a:ln>
                <a:solidFill>
                  <a:schemeClr val="bg1">
                    <a:lumMod val="7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73" name="íṥlíḓè" hidden="1"/>
              <p:cNvSpPr/>
              <p:nvPr/>
            </p:nvSpPr>
            <p:spPr>
              <a:xfrm>
                <a:off x="4682904" y="2716622"/>
                <a:ext cx="115699" cy="115699"/>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a:solidFill>
                    <a:schemeClr val="tx1">
                      <a:lumMod val="75000"/>
                    </a:schemeClr>
                  </a:solidFill>
                  <a:latin typeface="黑体" panose="02010609060101010101" charset="-122"/>
                  <a:ea typeface="黑体" panose="02010609060101010101" charset="-122"/>
                </a:endParaRPr>
              </a:p>
            </p:txBody>
          </p:sp>
        </p:grpSp>
        <p:sp>
          <p:nvSpPr>
            <p:cNvPr id="87" name="文本框 86"/>
            <p:cNvSpPr txBox="1"/>
            <p:nvPr/>
          </p:nvSpPr>
          <p:spPr>
            <a:xfrm>
              <a:off x="8112224" y="2588125"/>
              <a:ext cx="1903240" cy="463774"/>
            </a:xfrm>
            <a:prstGeom prst="rect">
              <a:avLst/>
            </a:prstGeom>
            <a:noFill/>
          </p:spPr>
          <p:txBody>
            <a:bodyPr wrap="square" rtlCol="0">
              <a:spAutoFit/>
            </a:bodyPr>
            <a:p>
              <a:pPr hangingPunct="1">
                <a:lnSpc>
                  <a:spcPct val="150000"/>
                </a:lnSpc>
              </a:pPr>
              <a:r>
                <a:rPr lang="zh-CN" altLang="en-US" dirty="0">
                  <a:solidFill>
                    <a:schemeClr val="tx1">
                      <a:lumMod val="75000"/>
                    </a:schemeClr>
                  </a:solidFill>
                  <a:latin typeface="黑体" panose="02010609060101010101" charset="-122"/>
                  <a:ea typeface="黑体" panose="02010609060101010101" charset="-122"/>
                </a:rPr>
                <a:t>中国，</a:t>
              </a:r>
              <a:r>
                <a:rPr lang="zh-CN" altLang="en-US" dirty="0" smtClean="0">
                  <a:solidFill>
                    <a:schemeClr val="tx1">
                      <a:lumMod val="75000"/>
                    </a:schemeClr>
                  </a:solidFill>
                  <a:latin typeface="黑体" panose="02010609060101010101" charset="-122"/>
                  <a:ea typeface="黑体" panose="02010609060101010101" charset="-122"/>
                </a:rPr>
                <a:t>上海</a:t>
              </a:r>
              <a:endParaRPr lang="zh-CN" altLang="en-US" dirty="0" smtClean="0">
                <a:solidFill>
                  <a:schemeClr val="tx1">
                    <a:lumMod val="75000"/>
                  </a:schemeClr>
                </a:solidFill>
                <a:latin typeface="黑体" panose="02010609060101010101" charset="-122"/>
                <a:ea typeface="黑体" panose="02010609060101010101" charset="-122"/>
              </a:endParaRPr>
            </a:p>
          </p:txBody>
        </p:sp>
      </p:grpSp>
      <p:grpSp>
        <p:nvGrpSpPr>
          <p:cNvPr id="5" name="组合 4"/>
          <p:cNvGrpSpPr/>
          <p:nvPr/>
        </p:nvGrpSpPr>
        <p:grpSpPr>
          <a:xfrm>
            <a:off x="2498725" y="2581275"/>
            <a:ext cx="3907790" cy="2131695"/>
            <a:chOff x="2677780" y="2581454"/>
            <a:chExt cx="3573786" cy="1950441"/>
          </a:xfrm>
        </p:grpSpPr>
        <p:grpSp>
          <p:nvGrpSpPr>
            <p:cNvPr id="6" name="组合 5"/>
            <p:cNvGrpSpPr/>
            <p:nvPr/>
          </p:nvGrpSpPr>
          <p:grpSpPr>
            <a:xfrm>
              <a:off x="4280347" y="2764737"/>
              <a:ext cx="500917" cy="890138"/>
              <a:chOff x="4280347" y="2764737"/>
              <a:chExt cx="500917" cy="890138"/>
            </a:xfrm>
          </p:grpSpPr>
          <p:cxnSp>
            <p:nvCxnSpPr>
              <p:cNvPr id="47" name="直接连接符 46"/>
              <p:cNvCxnSpPr/>
              <p:nvPr/>
            </p:nvCxnSpPr>
            <p:spPr>
              <a:xfrm flipH="1">
                <a:off x="4280347" y="2815049"/>
                <a:ext cx="443068" cy="839826"/>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8" name="íṥlíḓè"/>
              <p:cNvSpPr/>
              <p:nvPr/>
            </p:nvSpPr>
            <p:spPr>
              <a:xfrm>
                <a:off x="4665565" y="2764737"/>
                <a:ext cx="115699" cy="115699"/>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schemeClr>
                  </a:solidFill>
                  <a:latin typeface="黑体" panose="02010609060101010101" charset="-122"/>
                  <a:ea typeface="黑体" panose="02010609060101010101" charset="-122"/>
                </a:endParaRPr>
              </a:p>
            </p:txBody>
          </p:sp>
        </p:grpSp>
        <p:sp>
          <p:nvSpPr>
            <p:cNvPr id="7" name="îšlîḓê"/>
            <p:cNvSpPr/>
            <p:nvPr/>
          </p:nvSpPr>
          <p:spPr>
            <a:xfrm>
              <a:off x="4367902" y="2905781"/>
              <a:ext cx="1883664" cy="1626114"/>
            </a:xfrm>
            <a:prstGeom prst="hexagon">
              <a:avLst/>
            </a:prstGeom>
            <a:blipFill dpi="0" rotWithShape="1">
              <a:blip r:embed="rId3"/>
              <a:srcRect/>
              <a:tile tx="317500" ty="0" sx="100000" sy="100000" flip="none" algn="ctr"/>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sz="2800" b="1" dirty="0">
                <a:solidFill>
                  <a:schemeClr val="tx1">
                    <a:lumMod val="75000"/>
                  </a:schemeClr>
                </a:solidFill>
                <a:latin typeface="黑体" panose="02010609060101010101" charset="-122"/>
                <a:ea typeface="黑体" panose="02010609060101010101" charset="-122"/>
              </a:endParaRPr>
            </a:p>
          </p:txBody>
        </p:sp>
        <p:sp>
          <p:nvSpPr>
            <p:cNvPr id="59" name="文本框 58"/>
            <p:cNvSpPr txBox="1"/>
            <p:nvPr/>
          </p:nvSpPr>
          <p:spPr>
            <a:xfrm>
              <a:off x="2677780" y="2581454"/>
              <a:ext cx="1901578" cy="463644"/>
            </a:xfrm>
            <a:prstGeom prst="rect">
              <a:avLst/>
            </a:prstGeom>
            <a:noFill/>
          </p:spPr>
          <p:txBody>
            <a:bodyPr wrap="square" rtlCol="0">
              <a:spAutoFit/>
            </a:bodyPr>
            <a:lstStyle>
              <a:defPPr>
                <a:defRPr lang="zh-CN"/>
              </a:defPPr>
              <a:lvl1pPr algn="ctr" hangingPunct="1">
                <a:lnSpc>
                  <a:spcPct val="150000"/>
                </a:lnSpc>
                <a:defRPr sz="1400">
                  <a:solidFill>
                    <a:schemeClr val="tx1">
                      <a:lumMod val="75000"/>
                    </a:schemeClr>
                  </a:solidFill>
                  <a:latin typeface="+mj-ea"/>
                  <a:ea typeface="+mj-ea"/>
                </a:defRPr>
              </a:lvl1pPr>
            </a:lstStyle>
            <a:p>
              <a:pPr algn="r"/>
              <a:r>
                <a:rPr lang="zh-CN" altLang="en-US" sz="1800" dirty="0">
                  <a:latin typeface="黑体" panose="02010609060101010101" charset="-122"/>
                  <a:ea typeface="黑体" panose="02010609060101010101" charset="-122"/>
                </a:rPr>
                <a:t>南非，</a:t>
              </a:r>
              <a:r>
                <a:rPr lang="zh-CN" altLang="en-US" sz="1800" dirty="0" smtClean="0">
                  <a:latin typeface="黑体" panose="02010609060101010101" charset="-122"/>
                  <a:ea typeface="黑体" panose="02010609060101010101" charset="-122"/>
                </a:rPr>
                <a:t>约翰内斯堡</a:t>
              </a:r>
              <a:endParaRPr lang="zh-CN" altLang="en-US" sz="1800" dirty="0" smtClean="0">
                <a:latin typeface="黑体" panose="02010609060101010101" charset="-122"/>
                <a:ea typeface="黑体" panose="02010609060101010101" charset="-122"/>
              </a:endParaRPr>
            </a:p>
          </p:txBody>
        </p:sp>
      </p:grpSp>
      <p:grpSp>
        <p:nvGrpSpPr>
          <p:cNvPr id="8" name="组合 7"/>
          <p:cNvGrpSpPr/>
          <p:nvPr/>
        </p:nvGrpSpPr>
        <p:grpSpPr>
          <a:xfrm>
            <a:off x="554355" y="3801110"/>
            <a:ext cx="4236085" cy="1776730"/>
            <a:chOff x="748345" y="3800914"/>
            <a:chExt cx="3873932" cy="1626114"/>
          </a:xfrm>
        </p:grpSpPr>
        <p:grpSp>
          <p:nvGrpSpPr>
            <p:cNvPr id="54273" name="组合 54272"/>
            <p:cNvGrpSpPr/>
            <p:nvPr/>
          </p:nvGrpSpPr>
          <p:grpSpPr>
            <a:xfrm>
              <a:off x="2566897" y="4589754"/>
              <a:ext cx="473483" cy="820446"/>
              <a:chOff x="2462946" y="4700685"/>
              <a:chExt cx="473483" cy="820446"/>
            </a:xfrm>
          </p:grpSpPr>
          <p:cxnSp>
            <p:nvCxnSpPr>
              <p:cNvPr id="77" name="直接连接符 76"/>
              <p:cNvCxnSpPr/>
              <p:nvPr/>
            </p:nvCxnSpPr>
            <p:spPr>
              <a:xfrm>
                <a:off x="2514269" y="4762305"/>
                <a:ext cx="422160" cy="758826"/>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65" name="íṥlíḓè"/>
              <p:cNvSpPr/>
              <p:nvPr/>
            </p:nvSpPr>
            <p:spPr>
              <a:xfrm rot="18000000">
                <a:off x="2462946" y="4700685"/>
                <a:ext cx="115699" cy="115699"/>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schemeClr>
                  </a:solidFill>
                  <a:latin typeface="黑体" panose="02010609060101010101" charset="-122"/>
                  <a:ea typeface="黑体" panose="02010609060101010101" charset="-122"/>
                </a:endParaRPr>
              </a:p>
            </p:txBody>
          </p:sp>
        </p:grpSp>
        <p:grpSp>
          <p:nvGrpSpPr>
            <p:cNvPr id="9" name="组合 8"/>
            <p:cNvGrpSpPr/>
            <p:nvPr/>
          </p:nvGrpSpPr>
          <p:grpSpPr>
            <a:xfrm>
              <a:off x="748345" y="3800914"/>
              <a:ext cx="3873932" cy="1626114"/>
              <a:chOff x="748345" y="3800914"/>
              <a:chExt cx="3873932" cy="1626114"/>
            </a:xfrm>
          </p:grpSpPr>
          <p:sp>
            <p:nvSpPr>
              <p:cNvPr id="55" name="íş1îḋê"/>
              <p:cNvSpPr/>
              <p:nvPr/>
            </p:nvSpPr>
            <p:spPr>
              <a:xfrm>
                <a:off x="2738613" y="3800914"/>
                <a:ext cx="1883664" cy="1626114"/>
              </a:xfrm>
              <a:prstGeom prst="hexagon">
                <a:avLst/>
              </a:prstGeom>
              <a:blipFill dpi="0" rotWithShape="1">
                <a:blip r:embed="rId4"/>
                <a:srcRect/>
                <a:stretch>
                  <a:fillRect l="2390" t="2" r="-12364" b="-9977"/>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schemeClr>
                  </a:solidFill>
                  <a:latin typeface="黑体" panose="02010609060101010101" charset="-122"/>
                  <a:ea typeface="黑体" panose="02010609060101010101" charset="-122"/>
                </a:endParaRPr>
              </a:p>
            </p:txBody>
          </p:sp>
          <p:sp>
            <p:nvSpPr>
              <p:cNvPr id="88" name="文本框 87"/>
              <p:cNvSpPr txBox="1"/>
              <p:nvPr/>
            </p:nvSpPr>
            <p:spPr>
              <a:xfrm>
                <a:off x="748345" y="4419741"/>
                <a:ext cx="1812025" cy="463774"/>
              </a:xfrm>
              <a:prstGeom prst="rect">
                <a:avLst/>
              </a:prstGeom>
              <a:noFill/>
            </p:spPr>
            <p:txBody>
              <a:bodyPr wrap="square" rtlCol="0">
                <a:spAutoFit/>
              </a:bodyPr>
              <a:lstStyle>
                <a:defPPr>
                  <a:defRPr lang="zh-CN"/>
                </a:defPPr>
                <a:lvl1pPr algn="ctr" hangingPunct="1">
                  <a:lnSpc>
                    <a:spcPct val="150000"/>
                  </a:lnSpc>
                  <a:defRPr sz="1400">
                    <a:solidFill>
                      <a:schemeClr val="tx1">
                        <a:lumMod val="75000"/>
                      </a:schemeClr>
                    </a:solidFill>
                    <a:latin typeface="+mj-ea"/>
                    <a:ea typeface="+mj-ea"/>
                  </a:defRPr>
                </a:lvl1pPr>
              </a:lstStyle>
              <a:p>
                <a:pPr algn="r"/>
                <a:r>
                  <a:rPr lang="zh-CN" altLang="en-US" sz="1800" dirty="0">
                    <a:latin typeface="黑体" panose="02010609060101010101" charset="-122"/>
                    <a:ea typeface="黑体" panose="02010609060101010101" charset="-122"/>
                  </a:rPr>
                  <a:t>俄罗斯，</a:t>
                </a:r>
                <a:r>
                  <a:rPr lang="zh-CN" altLang="en-US" sz="1800" dirty="0" smtClean="0">
                    <a:latin typeface="黑体" panose="02010609060101010101" charset="-122"/>
                    <a:ea typeface="黑体" panose="02010609060101010101" charset="-122"/>
                  </a:rPr>
                  <a:t>索契</a:t>
                </a:r>
                <a:endParaRPr lang="zh-CN" altLang="en-US" sz="1800" dirty="0" smtClean="0">
                  <a:latin typeface="黑体" panose="02010609060101010101" charset="-122"/>
                  <a:ea typeface="黑体" panose="02010609060101010101" charset="-122"/>
                </a:endParaRPr>
              </a:p>
            </p:txBody>
          </p:sp>
        </p:grpSp>
      </p:grpSp>
      <p:grpSp>
        <p:nvGrpSpPr>
          <p:cNvPr id="18" name="组合 17"/>
          <p:cNvGrpSpPr/>
          <p:nvPr/>
        </p:nvGrpSpPr>
        <p:grpSpPr>
          <a:xfrm>
            <a:off x="5807710" y="3573145"/>
            <a:ext cx="3695700" cy="2157095"/>
            <a:chOff x="5976807" y="3573016"/>
            <a:chExt cx="3379959" cy="1973963"/>
          </a:xfrm>
        </p:grpSpPr>
        <p:grpSp>
          <p:nvGrpSpPr>
            <p:cNvPr id="20" name="组合 19"/>
            <p:cNvGrpSpPr/>
            <p:nvPr/>
          </p:nvGrpSpPr>
          <p:grpSpPr>
            <a:xfrm>
              <a:off x="5976807" y="3573016"/>
              <a:ext cx="3379959" cy="1973963"/>
              <a:chOff x="5976807" y="3573016"/>
              <a:chExt cx="3379959" cy="1973963"/>
            </a:xfrm>
          </p:grpSpPr>
          <p:cxnSp>
            <p:nvCxnSpPr>
              <p:cNvPr id="50" name="直接连接符 49"/>
              <p:cNvCxnSpPr/>
              <p:nvPr/>
            </p:nvCxnSpPr>
            <p:spPr>
              <a:xfrm>
                <a:off x="6365445" y="5546979"/>
                <a:ext cx="1072365" cy="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76807" y="3573016"/>
                <a:ext cx="3379959" cy="1854012"/>
                <a:chOff x="5976807" y="3573016"/>
                <a:chExt cx="3379959" cy="1854012"/>
              </a:xfrm>
            </p:grpSpPr>
            <p:sp>
              <p:nvSpPr>
                <p:cNvPr id="57" name="ïsḷïḑe"/>
                <p:cNvSpPr/>
                <p:nvPr/>
              </p:nvSpPr>
              <p:spPr>
                <a:xfrm>
                  <a:off x="5976807" y="3800914"/>
                  <a:ext cx="1883664" cy="1626114"/>
                </a:xfrm>
                <a:prstGeom prst="hexagon">
                  <a:avLst/>
                </a:prstGeom>
                <a:blipFill dpi="0" rotWithShape="1">
                  <a:blip r:embed="rId5"/>
                  <a:srcRect/>
                  <a:stretch>
                    <a:fillRect l="-5548" t="-1" r="1" b="-5547"/>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p>
                  <a:pPr algn="ctr"/>
                  <a:endParaRPr lang="en-US" altLang="zh-CN" sz="2800" b="1" dirty="0">
                    <a:solidFill>
                      <a:schemeClr val="tx1">
                        <a:lumMod val="75000"/>
                      </a:schemeClr>
                    </a:solidFill>
                    <a:latin typeface="黑体" panose="02010609060101010101" charset="-122"/>
                    <a:ea typeface="黑体" panose="02010609060101010101" charset="-122"/>
                  </a:endParaRPr>
                </a:p>
              </p:txBody>
            </p:sp>
            <p:cxnSp>
              <p:nvCxnSpPr>
                <p:cNvPr id="68" name="直接连接符 67"/>
                <p:cNvCxnSpPr/>
                <p:nvPr/>
              </p:nvCxnSpPr>
              <p:spPr>
                <a:xfrm>
                  <a:off x="7569723" y="3800914"/>
                  <a:ext cx="348597" cy="722268"/>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7680176" y="3573016"/>
                  <a:ext cx="1676590" cy="463710"/>
                </a:xfrm>
                <a:prstGeom prst="rect">
                  <a:avLst/>
                </a:prstGeom>
                <a:noFill/>
              </p:spPr>
              <p:txBody>
                <a:bodyPr wrap="square" rtlCol="0">
                  <a:spAutoFit/>
                </a:bodyPr>
                <a:p>
                  <a:pPr hangingPunct="1">
                    <a:lnSpc>
                      <a:spcPct val="150000"/>
                    </a:lnSpc>
                  </a:pPr>
                  <a:r>
                    <a:rPr lang="zh-CN" altLang="en-US" dirty="0">
                      <a:solidFill>
                        <a:schemeClr val="tx1">
                          <a:lumMod val="75000"/>
                        </a:schemeClr>
                      </a:solidFill>
                      <a:latin typeface="黑体" panose="02010609060101010101" charset="-122"/>
                      <a:ea typeface="黑体" panose="02010609060101010101" charset="-122"/>
                    </a:rPr>
                    <a:t>巴西，</a:t>
                  </a:r>
                  <a:r>
                    <a:rPr lang="zh-CN" altLang="en-US" dirty="0" smtClean="0">
                      <a:solidFill>
                        <a:schemeClr val="tx1">
                          <a:lumMod val="75000"/>
                        </a:schemeClr>
                      </a:solidFill>
                      <a:latin typeface="黑体" panose="02010609060101010101" charset="-122"/>
                      <a:ea typeface="黑体" panose="02010609060101010101" charset="-122"/>
                    </a:rPr>
                    <a:t>巴西利亚</a:t>
                  </a:r>
                  <a:endParaRPr lang="zh-CN" altLang="en-US" dirty="0" smtClean="0">
                    <a:solidFill>
                      <a:schemeClr val="tx1">
                        <a:lumMod val="75000"/>
                      </a:schemeClr>
                    </a:solidFill>
                    <a:latin typeface="黑体" panose="02010609060101010101" charset="-122"/>
                    <a:ea typeface="黑体" panose="02010609060101010101" charset="-122"/>
                  </a:endParaRPr>
                </a:p>
              </p:txBody>
            </p:sp>
          </p:grpSp>
        </p:grpSp>
        <p:sp>
          <p:nvSpPr>
            <p:cNvPr id="91" name="íṥlíḓè"/>
            <p:cNvSpPr/>
            <p:nvPr/>
          </p:nvSpPr>
          <p:spPr>
            <a:xfrm flipH="1">
              <a:off x="7526875" y="3755145"/>
              <a:ext cx="115699" cy="115699"/>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a:solidFill>
                  <a:schemeClr val="tx1">
                    <a:lumMod val="75000"/>
                  </a:schemeClr>
                </a:solidFill>
                <a:latin typeface="黑体" panose="02010609060101010101" charset="-122"/>
                <a:ea typeface="黑体" panose="02010609060101010101" charset="-122"/>
              </a:endParaRPr>
            </a:p>
          </p:txBody>
        </p:sp>
      </p:grpSp>
      <p:grpSp>
        <p:nvGrpSpPr>
          <p:cNvPr id="23" name="组合 22"/>
          <p:cNvGrpSpPr/>
          <p:nvPr/>
        </p:nvGrpSpPr>
        <p:grpSpPr>
          <a:xfrm>
            <a:off x="7371080" y="4515485"/>
            <a:ext cx="4343400" cy="1952625"/>
            <a:chOff x="7569723" y="4515645"/>
            <a:chExt cx="3972766" cy="1787033"/>
          </a:xfrm>
        </p:grpSpPr>
        <p:grpSp>
          <p:nvGrpSpPr>
            <p:cNvPr id="25" name="组合 24"/>
            <p:cNvGrpSpPr/>
            <p:nvPr/>
          </p:nvGrpSpPr>
          <p:grpSpPr>
            <a:xfrm>
              <a:off x="7569723" y="4515645"/>
              <a:ext cx="3972766" cy="1787033"/>
              <a:chOff x="7569723" y="4515645"/>
              <a:chExt cx="3972766" cy="1787033"/>
            </a:xfrm>
          </p:grpSpPr>
          <p:sp>
            <p:nvSpPr>
              <p:cNvPr id="58" name="îş1iḑe"/>
              <p:cNvSpPr/>
              <p:nvPr/>
            </p:nvSpPr>
            <p:spPr>
              <a:xfrm>
                <a:off x="7569723" y="4676564"/>
                <a:ext cx="1883664" cy="1626114"/>
              </a:xfrm>
              <a:prstGeom prst="hexagon">
                <a:avLst/>
              </a:prstGeom>
              <a:blipFill dpi="0" rotWithShape="1">
                <a:blip r:embed="rId6"/>
                <a:srcRect/>
                <a:tile tx="317500" ty="0" sx="100000" sy="100000" flip="none" algn="ctr"/>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a:solidFill>
                    <a:schemeClr val="tx1">
                      <a:lumMod val="75000"/>
                    </a:schemeClr>
                  </a:solidFill>
                  <a:latin typeface="黑体" panose="02010609060101010101" charset="-122"/>
                  <a:ea typeface="黑体" panose="02010609060101010101" charset="-122"/>
                </a:endParaRPr>
              </a:p>
            </p:txBody>
          </p:sp>
          <p:cxnSp>
            <p:nvCxnSpPr>
              <p:cNvPr id="67" name="直接连接符 66"/>
              <p:cNvCxnSpPr/>
              <p:nvPr/>
            </p:nvCxnSpPr>
            <p:spPr>
              <a:xfrm flipH="1" flipV="1">
                <a:off x="9145806" y="4515645"/>
                <a:ext cx="435594" cy="871188"/>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9639249" y="5173742"/>
                <a:ext cx="1903240" cy="463757"/>
              </a:xfrm>
              <a:prstGeom prst="rect">
                <a:avLst/>
              </a:prstGeom>
              <a:noFill/>
            </p:spPr>
            <p:txBody>
              <a:bodyPr wrap="square" rtlCol="0">
                <a:spAutoFit/>
              </a:bodyPr>
              <a:p>
                <a:pPr hangingPunct="1">
                  <a:lnSpc>
                    <a:spcPct val="150000"/>
                  </a:lnSpc>
                </a:pPr>
                <a:r>
                  <a:rPr lang="zh-CN" altLang="en-US" dirty="0">
                    <a:solidFill>
                      <a:schemeClr val="tx1">
                        <a:lumMod val="75000"/>
                      </a:schemeClr>
                    </a:solidFill>
                    <a:latin typeface="黑体" panose="02010609060101010101" charset="-122"/>
                    <a:ea typeface="黑体" panose="02010609060101010101" charset="-122"/>
                  </a:rPr>
                  <a:t>马来西亚，</a:t>
                </a:r>
                <a:r>
                  <a:rPr lang="zh-CN" altLang="en-US" dirty="0" smtClean="0">
                    <a:solidFill>
                      <a:schemeClr val="tx1">
                        <a:lumMod val="75000"/>
                      </a:schemeClr>
                    </a:solidFill>
                    <a:latin typeface="黑体" panose="02010609060101010101" charset="-122"/>
                    <a:ea typeface="黑体" panose="02010609060101010101" charset="-122"/>
                  </a:rPr>
                  <a:t>吉隆坡</a:t>
                </a:r>
                <a:endParaRPr lang="zh-CN" altLang="en-US" dirty="0" smtClean="0">
                  <a:solidFill>
                    <a:schemeClr val="tx1">
                      <a:lumMod val="75000"/>
                    </a:schemeClr>
                  </a:solidFill>
                  <a:latin typeface="黑体" panose="02010609060101010101" charset="-122"/>
                  <a:ea typeface="黑体" panose="02010609060101010101" charset="-122"/>
                </a:endParaRPr>
              </a:p>
            </p:txBody>
          </p:sp>
        </p:grpSp>
        <p:sp>
          <p:nvSpPr>
            <p:cNvPr id="69" name="íṥlíḓè"/>
            <p:cNvSpPr/>
            <p:nvPr/>
          </p:nvSpPr>
          <p:spPr>
            <a:xfrm flipH="1">
              <a:off x="9518351" y="5328983"/>
              <a:ext cx="115699" cy="115699"/>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a:solidFill>
                  <a:schemeClr val="tx1">
                    <a:lumMod val="75000"/>
                  </a:schemeClr>
                </a:solidFill>
                <a:latin typeface="黑体" panose="02010609060101010101" charset="-122"/>
                <a:ea typeface="黑体" panose="02010609060101010101" charset="-122"/>
              </a:endParaRPr>
            </a:p>
          </p:txBody>
        </p:sp>
      </p:grpSp>
      <p:grpSp>
        <p:nvGrpSpPr>
          <p:cNvPr id="27" name="组合 26"/>
          <p:cNvGrpSpPr/>
          <p:nvPr/>
        </p:nvGrpSpPr>
        <p:grpSpPr>
          <a:xfrm>
            <a:off x="1937385" y="4695825"/>
            <a:ext cx="4504055" cy="1776730"/>
            <a:chOff x="2142626" y="4696069"/>
            <a:chExt cx="4118894" cy="1626114"/>
          </a:xfrm>
        </p:grpSpPr>
        <p:grpSp>
          <p:nvGrpSpPr>
            <p:cNvPr id="28" name="组合 27"/>
            <p:cNvGrpSpPr/>
            <p:nvPr/>
          </p:nvGrpSpPr>
          <p:grpSpPr>
            <a:xfrm>
              <a:off x="2142626" y="4696069"/>
              <a:ext cx="4118894" cy="1626114"/>
              <a:chOff x="2142626" y="4696069"/>
              <a:chExt cx="4118894" cy="1626114"/>
            </a:xfrm>
          </p:grpSpPr>
          <p:cxnSp>
            <p:nvCxnSpPr>
              <p:cNvPr id="29" name="直接连接符 28"/>
              <p:cNvCxnSpPr/>
              <p:nvPr/>
            </p:nvCxnSpPr>
            <p:spPr>
              <a:xfrm>
                <a:off x="4297190" y="5591202"/>
                <a:ext cx="365480" cy="730959"/>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56" name="íṧ1íḑê"/>
              <p:cNvSpPr/>
              <p:nvPr/>
            </p:nvSpPr>
            <p:spPr>
              <a:xfrm>
                <a:off x="4377856" y="4696069"/>
                <a:ext cx="1883664" cy="1626114"/>
              </a:xfrm>
              <a:prstGeom prst="hexagon">
                <a:avLst/>
              </a:prstGeom>
              <a:blipFill dpi="0" rotWithShape="1">
                <a:blip r:embed="rId7"/>
                <a:srcRect/>
                <a:tile tx="0" ty="0" sx="100000" sy="100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endParaRPr lang="en-US" altLang="zh-CN" sz="2800" b="1" dirty="0">
                  <a:solidFill>
                    <a:schemeClr val="tx1">
                      <a:lumMod val="75000"/>
                    </a:schemeClr>
                  </a:solidFill>
                  <a:latin typeface="黑体" panose="02010609060101010101" charset="-122"/>
                  <a:ea typeface="黑体" panose="02010609060101010101" charset="-122"/>
                </a:endParaRPr>
              </a:p>
            </p:txBody>
          </p:sp>
          <p:sp>
            <p:nvSpPr>
              <p:cNvPr id="84" name="文本框 83"/>
              <p:cNvSpPr txBox="1"/>
              <p:nvPr/>
            </p:nvSpPr>
            <p:spPr>
              <a:xfrm>
                <a:off x="2142626" y="5590270"/>
                <a:ext cx="2116008" cy="463774"/>
              </a:xfrm>
              <a:prstGeom prst="rect">
                <a:avLst/>
              </a:prstGeom>
              <a:noFill/>
            </p:spPr>
            <p:txBody>
              <a:bodyPr wrap="square" rtlCol="0">
                <a:spAutoFit/>
              </a:bodyPr>
              <a:lstStyle>
                <a:defPPr>
                  <a:defRPr lang="zh-CN"/>
                </a:defPPr>
                <a:lvl1pPr algn="ctr" hangingPunct="1">
                  <a:lnSpc>
                    <a:spcPct val="150000"/>
                  </a:lnSpc>
                  <a:defRPr sz="1400">
                    <a:solidFill>
                      <a:schemeClr val="tx1">
                        <a:lumMod val="75000"/>
                      </a:schemeClr>
                    </a:solidFill>
                    <a:latin typeface="+mj-ea"/>
                    <a:ea typeface="+mj-ea"/>
                  </a:defRPr>
                </a:lvl1pPr>
              </a:lstStyle>
              <a:p>
                <a:pPr algn="r"/>
                <a:r>
                  <a:rPr lang="zh-CN" altLang="en-US" sz="1800" dirty="0">
                    <a:latin typeface="黑体" panose="02010609060101010101" charset="-122"/>
                    <a:ea typeface="黑体" panose="02010609060101010101" charset="-122"/>
                  </a:rPr>
                  <a:t>印度，</a:t>
                </a:r>
                <a:r>
                  <a:rPr lang="zh-CN" altLang="en-US" sz="1800" dirty="0" smtClean="0">
                    <a:latin typeface="黑体" panose="02010609060101010101" charset="-122"/>
                    <a:ea typeface="黑体" panose="02010609060101010101" charset="-122"/>
                  </a:rPr>
                  <a:t>艾哈迈达巴德</a:t>
                </a:r>
                <a:endParaRPr lang="zh-CN" altLang="en-US" sz="1800" dirty="0" smtClean="0">
                  <a:latin typeface="黑体" panose="02010609060101010101" charset="-122"/>
                  <a:ea typeface="黑体" panose="02010609060101010101" charset="-122"/>
                </a:endParaRPr>
              </a:p>
            </p:txBody>
          </p:sp>
        </p:grpSp>
        <p:sp>
          <p:nvSpPr>
            <p:cNvPr id="93" name="íṥlíḓè"/>
            <p:cNvSpPr/>
            <p:nvPr/>
          </p:nvSpPr>
          <p:spPr>
            <a:xfrm flipH="1">
              <a:off x="4223065" y="5526900"/>
              <a:ext cx="115699" cy="115699"/>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schemeClr>
                </a:solidFill>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54275"/>
                                        </p:tgtEl>
                                        <p:attrNameLst>
                                          <p:attrName>style.visibility</p:attrName>
                                        </p:attrNameLst>
                                      </p:cBhvr>
                                      <p:to>
                                        <p:strVal val="visible"/>
                                      </p:to>
                                    </p:set>
                                    <p:animEffect transition="in" filter="fade">
                                      <p:cBhvr>
                                        <p:cTn id="11" dur="500"/>
                                        <p:tgtEl>
                                          <p:spTgt spid="54275"/>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anim calcmode="lin" valueType="num">
                                      <p:cBhvr>
                                        <p:cTn id="17" dur="500" fill="hold"/>
                                        <p:tgtEl>
                                          <p:spTgt spid="2"/>
                                        </p:tgtEl>
                                        <p:attrNameLst>
                                          <p:attrName>ppt_x</p:attrName>
                                        </p:attrNameLst>
                                      </p:cBhvr>
                                      <p:tavLst>
                                        <p:tav tm="0">
                                          <p:val>
                                            <p:strVal val="#ppt_x"/>
                                          </p:val>
                                        </p:tav>
                                        <p:tav tm="100000">
                                          <p:val>
                                            <p:strVal val="#ppt_x"/>
                                          </p:val>
                                        </p:tav>
                                      </p:tavLst>
                                    </p:anim>
                                    <p:anim calcmode="lin" valueType="num">
                                      <p:cBhvr>
                                        <p:cTn id="18" dur="5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anim calcmode="lin" valueType="num">
                                      <p:cBhvr>
                                        <p:cTn id="33" dur="500" fill="hold"/>
                                        <p:tgtEl>
                                          <p:spTgt spid="18"/>
                                        </p:tgtEl>
                                        <p:attrNameLst>
                                          <p:attrName>ppt_x</p:attrName>
                                        </p:attrNameLst>
                                      </p:cBhvr>
                                      <p:tavLst>
                                        <p:tav tm="0">
                                          <p:val>
                                            <p:strVal val="#ppt_x"/>
                                          </p:val>
                                        </p:tav>
                                        <p:tav tm="100000">
                                          <p:val>
                                            <p:strVal val="#ppt_x"/>
                                          </p:val>
                                        </p:tav>
                                      </p:tavLst>
                                    </p:anim>
                                    <p:anim calcmode="lin" valueType="num">
                                      <p:cBhvr>
                                        <p:cTn id="34" dur="5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anim calcmode="lin" valueType="num">
                                      <p:cBhvr>
                                        <p:cTn id="38" dur="500" fill="hold"/>
                                        <p:tgtEl>
                                          <p:spTgt spid="23"/>
                                        </p:tgtEl>
                                        <p:attrNameLst>
                                          <p:attrName>ppt_x</p:attrName>
                                        </p:attrNameLst>
                                      </p:cBhvr>
                                      <p:tavLst>
                                        <p:tav tm="0">
                                          <p:val>
                                            <p:strVal val="#ppt_x"/>
                                          </p:val>
                                        </p:tav>
                                        <p:tav tm="100000">
                                          <p:val>
                                            <p:strVal val="#ppt_x"/>
                                          </p:val>
                                        </p:tav>
                                      </p:tavLst>
                                    </p:anim>
                                    <p:anim calcmode="lin" valueType="num">
                                      <p:cBhvr>
                                        <p:cTn id="39" dur="500" fill="hold"/>
                                        <p:tgtEl>
                                          <p:spTgt spid="23"/>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anim calcmode="lin" valueType="num">
                                      <p:cBhvr>
                                        <p:cTn id="43" dur="500" fill="hold"/>
                                        <p:tgtEl>
                                          <p:spTgt spid="27"/>
                                        </p:tgtEl>
                                        <p:attrNameLst>
                                          <p:attrName>ppt_x</p:attrName>
                                        </p:attrNameLst>
                                      </p:cBhvr>
                                      <p:tavLst>
                                        <p:tav tm="0">
                                          <p:val>
                                            <p:strVal val="#ppt_x"/>
                                          </p:val>
                                        </p:tav>
                                        <p:tav tm="100000">
                                          <p:val>
                                            <p:strVal val="#ppt_x"/>
                                          </p:val>
                                        </p:tav>
                                      </p:tavLst>
                                    </p:anim>
                                    <p:anim calcmode="lin" valueType="num">
                                      <p:cBhvr>
                                        <p:cTn id="44"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427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中国开放的大门只会越开越大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14" name="矩形 113"/>
          <p:cNvSpPr/>
          <p:nvPr/>
        </p:nvSpPr>
        <p:spPr>
          <a:xfrm>
            <a:off x="1389256" y="918108"/>
            <a:ext cx="9075993" cy="105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lnSpc>
                <a:spcPct val="130000"/>
              </a:lnSpc>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主要发达经济体试图为今后“定规矩、树标杆”，</a:t>
            </a:r>
            <a:endPar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30000"/>
              </a:lnSpc>
            </a:pP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抢占</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竞争制高点和发展</a:t>
            </a:r>
            <a:r>
              <a:rPr lang="zh-CN" altLang="en-US"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主动权</a:t>
            </a:r>
            <a:endParaRPr lang="zh-CN" altLang="en-US"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p:cNvPicPr>
            <a:picLocks noChangeAspect="1"/>
          </p:cNvPicPr>
          <p:nvPr/>
        </p:nvPicPr>
        <p:blipFill>
          <a:blip r:embed="rId1"/>
          <a:stretch>
            <a:fillRect/>
          </a:stretch>
        </p:blipFill>
        <p:spPr>
          <a:xfrm>
            <a:off x="1005840" y="2214245"/>
            <a:ext cx="1982470" cy="1318895"/>
          </a:xfrm>
          <a:prstGeom prst="rect">
            <a:avLst/>
          </a:prstGeom>
          <a:ln>
            <a:noFill/>
          </a:ln>
          <a:effectLst>
            <a:outerShdw blurRad="50800" dist="38100" dir="2700000" algn="tl" rotWithShape="0">
              <a:prstClr val="black">
                <a:alpha val="40000"/>
              </a:prstClr>
            </a:outerShdw>
          </a:effectLst>
        </p:spPr>
      </p:pic>
      <p:pic>
        <p:nvPicPr>
          <p:cNvPr id="28" name="图片 27"/>
          <p:cNvPicPr>
            <a:picLocks noChangeAspect="1"/>
          </p:cNvPicPr>
          <p:nvPr/>
        </p:nvPicPr>
        <p:blipFill>
          <a:blip r:embed="rId2"/>
          <a:stretch>
            <a:fillRect/>
          </a:stretch>
        </p:blipFill>
        <p:spPr>
          <a:xfrm>
            <a:off x="3049270" y="2045970"/>
            <a:ext cx="2043430" cy="1655445"/>
          </a:xfrm>
          <a:prstGeom prst="rect">
            <a:avLst/>
          </a:prstGeom>
          <a:ln>
            <a:noFill/>
          </a:ln>
          <a:effectLst>
            <a:outerShdw blurRad="50800" dist="38100" dir="2700000" algn="tl" rotWithShape="0">
              <a:prstClr val="black">
                <a:alpha val="40000"/>
              </a:prstClr>
            </a:outerShdw>
          </a:effectLst>
        </p:spPr>
      </p:pic>
      <p:sp>
        <p:nvSpPr>
          <p:cNvPr id="113" name="矩形 10"/>
          <p:cNvSpPr>
            <a:spLocks noChangeArrowheads="1"/>
          </p:cNvSpPr>
          <p:nvPr/>
        </p:nvSpPr>
        <p:spPr bwMode="auto">
          <a:xfrm>
            <a:off x="1174115" y="5732780"/>
            <a:ext cx="9936480" cy="95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indent="2921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1pPr>
            <a:lvl2pPr marL="742950" indent="-28575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2pPr>
            <a:lvl3pPr marL="11430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3pPr>
            <a:lvl4pPr marL="16002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4pPr>
            <a:lvl5pPr marL="20574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9pPr>
          </a:lstStyle>
          <a:p>
            <a:pPr indent="647700" algn="just" fontAlgn="auto">
              <a:lnSpc>
                <a:spcPct val="100000"/>
              </a:lnSpc>
            </a:pPr>
            <a:r>
              <a:rPr lang="zh-CN" altLang="en-US" sz="2400" dirty="0">
                <a:solidFill>
                  <a:srgbClr val="C00000"/>
                </a:solidFill>
                <a:ea typeface="微软雅黑" panose="020B0503020204020204" pitchFamily="34" charset="-122"/>
              </a:rPr>
              <a:t>经济全球化大势不可逆转，但速度可能有所放缓、动力可能有所转换、规则可能有所改变。</a:t>
            </a:r>
            <a:endParaRPr lang="zh-CN" altLang="en-US" sz="2400" dirty="0">
              <a:solidFill>
                <a:srgbClr val="C00000"/>
              </a:solidFill>
              <a:ea typeface="微软雅黑" panose="020B0503020204020204" pitchFamily="34" charset="-122"/>
            </a:endParaRPr>
          </a:p>
        </p:txBody>
      </p:sp>
      <p:sp>
        <p:nvSpPr>
          <p:cNvPr id="2" name="文本框 1"/>
          <p:cNvSpPr txBox="1"/>
          <p:nvPr/>
        </p:nvSpPr>
        <p:spPr>
          <a:xfrm>
            <a:off x="5495290" y="2158365"/>
            <a:ext cx="5693410" cy="3476625"/>
          </a:xfrm>
          <a:prstGeom prst="rect">
            <a:avLst/>
          </a:prstGeom>
          <a:noFill/>
          <a:ln>
            <a:solidFill>
              <a:schemeClr val="accent3"/>
            </a:solidFill>
          </a:ln>
        </p:spPr>
        <p:txBody>
          <a:bodyPr wrap="square" rtlCol="0" anchor="t">
            <a:spAutoFit/>
          </a:bodyPr>
          <a:p>
            <a:pPr indent="457200" fontAlgn="auto"/>
            <a:r>
              <a:rPr lang="zh-CN" altLang="en-US" sz="2000" b="1">
                <a:latin typeface="黑体" panose="02010609060101010101" charset="-122"/>
                <a:ea typeface="黑体" panose="02010609060101010101" charset="-122"/>
              </a:rPr>
              <a:t>G7集团</a:t>
            </a:r>
            <a:r>
              <a:rPr lang="zh-CN" altLang="en-US" sz="2000">
                <a:latin typeface="黑体" panose="02010609060101010101" charset="-122"/>
                <a:ea typeface="黑体" panose="02010609060101010101" charset="-122"/>
              </a:rPr>
              <a:t>是美西方国家之间最强的</a:t>
            </a:r>
            <a:r>
              <a:rPr lang="zh-CN" altLang="en-US" sz="2000" b="1">
                <a:latin typeface="黑体" panose="02010609060101010101" charset="-122"/>
                <a:ea typeface="黑体" panose="02010609060101010101" charset="-122"/>
              </a:rPr>
              <a:t>经济合作组织</a:t>
            </a:r>
            <a:r>
              <a:rPr lang="zh-CN" altLang="en-US" sz="2000">
                <a:latin typeface="黑体" panose="02010609060101010101" charset="-122"/>
                <a:ea typeface="黑体" panose="02010609060101010101" charset="-122"/>
              </a:rPr>
              <a:t>，最早成立于1975年，由</a:t>
            </a:r>
            <a:r>
              <a:rPr lang="zh-CN" altLang="en-US" sz="2000">
                <a:solidFill>
                  <a:schemeClr val="accent1"/>
                </a:solidFill>
                <a:latin typeface="黑体" panose="02010609060101010101" charset="-122"/>
                <a:ea typeface="黑体" panose="02010609060101010101" charset="-122"/>
              </a:rPr>
              <a:t>美、英、法、德、日、意</a:t>
            </a:r>
            <a:r>
              <a:rPr lang="zh-CN" altLang="en-US" sz="2000">
                <a:latin typeface="黑体" panose="02010609060101010101" charset="-122"/>
                <a:ea typeface="黑体" panose="02010609060101010101" charset="-122"/>
              </a:rPr>
              <a:t>组成，1976年</a:t>
            </a:r>
            <a:r>
              <a:rPr lang="zh-CN" altLang="en-US" sz="2000">
                <a:solidFill>
                  <a:schemeClr val="accent1"/>
                </a:solidFill>
                <a:latin typeface="黑体" panose="02010609060101010101" charset="-122"/>
                <a:ea typeface="黑体" panose="02010609060101010101" charset="-122"/>
              </a:rPr>
              <a:t>加拿大</a:t>
            </a:r>
            <a:r>
              <a:rPr lang="zh-CN" altLang="en-US" sz="2000">
                <a:latin typeface="黑体" panose="02010609060101010101" charset="-122"/>
                <a:ea typeface="黑体" panose="02010609060101010101" charset="-122"/>
              </a:rPr>
              <a:t>加入，</a:t>
            </a:r>
            <a:r>
              <a:rPr lang="zh-CN" sz="2000">
                <a:latin typeface="黑体" panose="02010609060101010101" charset="-122"/>
                <a:ea typeface="黑体" panose="02010609060101010101" charset="-122"/>
              </a:rPr>
              <a:t>七国</a:t>
            </a:r>
            <a:r>
              <a:rPr lang="zh-CN" altLang="en-US" sz="2000">
                <a:latin typeface="黑体" panose="02010609060101010101" charset="-122"/>
                <a:ea typeface="黑体" panose="02010609060101010101" charset="-122"/>
              </a:rPr>
              <a:t>集团正式形成。1997年</a:t>
            </a:r>
            <a:r>
              <a:rPr lang="zh-CN" altLang="en-US" sz="2000">
                <a:solidFill>
                  <a:schemeClr val="accent1"/>
                </a:solidFill>
                <a:latin typeface="黑体" panose="02010609060101010101" charset="-122"/>
                <a:ea typeface="黑体" panose="02010609060101010101" charset="-122"/>
              </a:rPr>
              <a:t>俄罗斯</a:t>
            </a:r>
            <a:r>
              <a:rPr lang="zh-CN" altLang="en-US" sz="2000">
                <a:latin typeface="黑体" panose="02010609060101010101" charset="-122"/>
                <a:ea typeface="黑体" panose="02010609060101010101" charset="-122"/>
              </a:rPr>
              <a:t>加入，形成了八国集团，</a:t>
            </a:r>
            <a:r>
              <a:rPr lang="zh-CN" altLang="en-US" sz="2000">
                <a:latin typeface="黑体" panose="02010609060101010101" charset="-122"/>
                <a:ea typeface="黑体" panose="02010609060101010101" charset="-122"/>
                <a:sym typeface="+mn-ea"/>
              </a:rPr>
              <a:t>2014年退出，</a:t>
            </a:r>
            <a:r>
              <a:rPr lang="zh-CN" altLang="en-US" sz="2000">
                <a:latin typeface="黑体" panose="02010609060101010101" charset="-122"/>
                <a:ea typeface="黑体" panose="02010609060101010101" charset="-122"/>
              </a:rPr>
              <a:t>G8又变回G7。在2023年G7峰会上，吸纳了观察员国</a:t>
            </a:r>
            <a:r>
              <a:rPr lang="zh-CN" altLang="en-US" sz="2000">
                <a:solidFill>
                  <a:schemeClr val="accent1"/>
                </a:solidFill>
                <a:latin typeface="黑体" panose="02010609060101010101" charset="-122"/>
                <a:ea typeface="黑体" panose="02010609060101010101" charset="-122"/>
              </a:rPr>
              <a:t>韩国</a:t>
            </a:r>
            <a:r>
              <a:rPr lang="zh-CN" altLang="en-US" sz="2000">
                <a:latin typeface="黑体" panose="02010609060101010101" charset="-122"/>
                <a:ea typeface="黑体" panose="02010609060101010101" charset="-122"/>
              </a:rPr>
              <a:t>。</a:t>
            </a:r>
            <a:endParaRPr lang="zh-CN" altLang="en-US" sz="2000">
              <a:latin typeface="黑体" panose="02010609060101010101" charset="-122"/>
              <a:ea typeface="黑体" panose="02010609060101010101" charset="-122"/>
            </a:endParaRPr>
          </a:p>
          <a:p>
            <a:pPr indent="457200" fontAlgn="auto"/>
            <a:r>
              <a:rPr lang="zh-CN" altLang="en-US" sz="2000">
                <a:latin typeface="黑体" panose="02010609060101010101" charset="-122"/>
                <a:ea typeface="黑体" panose="02010609060101010101" charset="-122"/>
              </a:rPr>
              <a:t>G7成员目前的经济规模占全世界约30%，大大低于40年前的约50%占比。</a:t>
            </a:r>
            <a:r>
              <a:rPr lang="zh-CN" altLang="en-US" sz="2000" b="1">
                <a:latin typeface="黑体" panose="02010609060101010101" charset="-122"/>
                <a:ea typeface="黑体" panose="02010609060101010101" charset="-122"/>
              </a:rPr>
              <a:t>随着以中国为代表的新兴国家和金砖国家的崛起，对世界经济增长贡献的提高，G7集团妄图继续领导世界经济的愿望和其实力越来越不匹配。</a:t>
            </a:r>
            <a:endParaRPr lang="zh-CN" altLang="en-US" sz="2000" b="1">
              <a:latin typeface="黑体" panose="02010609060101010101" charset="-122"/>
              <a:ea typeface="黑体" panose="02010609060101010101" charset="-122"/>
            </a:endParaRPr>
          </a:p>
        </p:txBody>
      </p:sp>
      <p:pic>
        <p:nvPicPr>
          <p:cNvPr id="4" name="图片 3"/>
          <p:cNvPicPr>
            <a:picLocks noChangeAspect="1"/>
          </p:cNvPicPr>
          <p:nvPr/>
        </p:nvPicPr>
        <p:blipFill>
          <a:blip r:embed="rId3"/>
          <a:stretch>
            <a:fillRect/>
          </a:stretch>
        </p:blipFill>
        <p:spPr>
          <a:xfrm>
            <a:off x="3228658" y="3933825"/>
            <a:ext cx="1762125" cy="1762760"/>
          </a:xfrm>
          <a:prstGeom prst="rect">
            <a:avLst/>
          </a:prstGeom>
          <a:ln>
            <a:noFill/>
          </a:ln>
          <a:effectLst>
            <a:outerShdw blurRad="50800" dist="38100" dir="2700000" algn="tl" rotWithShape="0">
              <a:prstClr val="black">
                <a:alpha val="40000"/>
              </a:prstClr>
            </a:outerShdw>
          </a:effectLst>
        </p:spPr>
      </p:pic>
      <p:pic>
        <p:nvPicPr>
          <p:cNvPr id="5" name="图片 4"/>
          <p:cNvPicPr>
            <a:picLocks noChangeAspect="1"/>
          </p:cNvPicPr>
          <p:nvPr/>
        </p:nvPicPr>
        <p:blipFill>
          <a:blip r:embed="rId4"/>
          <a:stretch>
            <a:fillRect/>
          </a:stretch>
        </p:blipFill>
        <p:spPr>
          <a:xfrm>
            <a:off x="1195070" y="3933825"/>
            <a:ext cx="1604010" cy="1763395"/>
          </a:xfrm>
          <a:prstGeom prst="rect">
            <a:avLst/>
          </a:prstGeom>
          <a:ln>
            <a:no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childTnLst>
                          </p:cTn>
                        </p:par>
                        <p:par>
                          <p:cTn id="13" fill="hold">
                            <p:stCondLst>
                              <p:cond delay="27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3200"/>
                            </p:stCondLst>
                            <p:childTnLst>
                              <p:par>
                                <p:cTn id="18" presetID="10" presetClass="entr" presetSubtype="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p:tgtEl>
                                          <p:spTgt spid="2"/>
                                        </p:tgtEl>
                                        <p:attrNameLst>
                                          <p:attrName>ppt_y</p:attrName>
                                        </p:attrNameLst>
                                      </p:cBhvr>
                                      <p:tavLst>
                                        <p:tav tm="0">
                                          <p:val>
                                            <p:strVal val="#ppt_y+#ppt_h*1.125000"/>
                                          </p:val>
                                        </p:tav>
                                        <p:tav tm="100000">
                                          <p:val>
                                            <p:strVal val="#ppt_y"/>
                                          </p:val>
                                        </p:tav>
                                      </p:tavLst>
                                    </p:anim>
                                    <p:animEffect transition="in" filter="wipe(up)">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2">
                                            <p:txEl>
                                              <p:pRg st="0" end="0"/>
                                            </p:txEl>
                                          </p:spTgt>
                                        </p:tgtEl>
                                        <p:attrNameLst>
                                          <p:attrName>style.visibility</p:attrName>
                                        </p:attrNameLst>
                                      </p:cBhvr>
                                      <p:to>
                                        <p:strVal val="visible"/>
                                      </p:to>
                                    </p:set>
                                    <p:anim calcmode="lin" valueType="num">
                                      <p:cBhvr additive="base">
                                        <p:cTn id="39"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40" dur="500"/>
                                        <p:tgtEl>
                                          <p:spTgt spid="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2">
                                            <p:txEl>
                                              <p:pRg st="1" end="1"/>
                                            </p:txEl>
                                          </p:spTgt>
                                        </p:tgtEl>
                                        <p:attrNameLst>
                                          <p:attrName>style.visibility</p:attrName>
                                        </p:attrNameLst>
                                      </p:cBhvr>
                                      <p:to>
                                        <p:strVal val="visible"/>
                                      </p:to>
                                    </p:set>
                                    <p:anim calcmode="lin" valueType="num">
                                      <p:cBhvr additive="base">
                                        <p:cTn id="45"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46" dur="500"/>
                                        <p:tgtEl>
                                          <p:spTgt spid="2">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iterate type="wd">
                                    <p:tmPct val="10000"/>
                                  </p:iterate>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4" grpId="0"/>
      <p:bldP spid="113" grpId="0"/>
      <p:bldP spid="2" grpId="0" bldLvl="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中国开放的大门只会越开越大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a:off x="1156335" y="960755"/>
            <a:ext cx="10349230" cy="737235"/>
          </a:xfrm>
          <a:prstGeom prst="rect">
            <a:avLst/>
          </a:prstGeom>
        </p:spPr>
        <p:txBody>
          <a:bodyPr wrap="square">
            <a:spAutoFit/>
          </a:bodyPr>
          <a:p>
            <a:pPr indent="612140">
              <a:lnSpc>
                <a:spcPct val="150000"/>
              </a:lnSpc>
            </a:pPr>
            <a:r>
              <a:rPr lang="zh-CN" altLang="en-US" sz="2800" dirty="0">
                <a:solidFill>
                  <a:srgbClr val="C00000"/>
                </a:solidFill>
                <a:ea typeface="微软雅黑" panose="020B0503020204020204" pitchFamily="34" charset="-122"/>
              </a:rPr>
              <a:t>世界面临开放与保守、合作与封闭、变革与守旧的重要抉择</a:t>
            </a:r>
            <a:endParaRPr lang="zh-CN" altLang="en-US" sz="2800" dirty="0">
              <a:solidFill>
                <a:srgbClr val="C00000"/>
              </a:solidFill>
              <a:ea typeface="微软雅黑" panose="020B0503020204020204" pitchFamily="34" charset="-122"/>
            </a:endParaRPr>
          </a:p>
        </p:txBody>
      </p:sp>
      <p:grpSp>
        <p:nvGrpSpPr>
          <p:cNvPr id="11" name="组合 10"/>
          <p:cNvGrpSpPr/>
          <p:nvPr/>
        </p:nvGrpSpPr>
        <p:grpSpPr>
          <a:xfrm>
            <a:off x="3439085" y="1989908"/>
            <a:ext cx="1963324" cy="1248599"/>
            <a:chOff x="3261290" y="1989908"/>
            <a:chExt cx="1963324" cy="1248599"/>
          </a:xfrm>
        </p:grpSpPr>
        <p:sp>
          <p:nvSpPr>
            <p:cNvPr id="85" name="Freeform 237"/>
            <p:cNvSpPr/>
            <p:nvPr/>
          </p:nvSpPr>
          <p:spPr bwMode="auto">
            <a:xfrm>
              <a:off x="3261290" y="1989908"/>
              <a:ext cx="1963324" cy="1248599"/>
            </a:xfrm>
            <a:custGeom>
              <a:avLst/>
              <a:gdLst>
                <a:gd name="T0" fmla="*/ 98 w 148"/>
                <a:gd name="T1" fmla="*/ 93 h 94"/>
                <a:gd name="T2" fmla="*/ 144 w 148"/>
                <a:gd name="T3" fmla="*/ 13 h 94"/>
                <a:gd name="T4" fmla="*/ 136 w 148"/>
                <a:gd name="T5" fmla="*/ 0 h 94"/>
                <a:gd name="T6" fmla="*/ 11 w 148"/>
                <a:gd name="T7" fmla="*/ 0 h 94"/>
                <a:gd name="T8" fmla="*/ 4 w 148"/>
                <a:gd name="T9" fmla="*/ 13 h 94"/>
                <a:gd name="T10" fmla="*/ 50 w 148"/>
                <a:gd name="T11" fmla="*/ 94 h 94"/>
                <a:gd name="T12" fmla="*/ 75 w 148"/>
                <a:gd name="T13" fmla="*/ 88 h 94"/>
                <a:gd name="T14" fmla="*/ 98 w 148"/>
                <a:gd name="T15" fmla="*/ 93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4">
                  <a:moveTo>
                    <a:pt x="98" y="93"/>
                  </a:moveTo>
                  <a:cubicBezTo>
                    <a:pt x="144" y="13"/>
                    <a:pt x="144" y="13"/>
                    <a:pt x="144" y="13"/>
                  </a:cubicBezTo>
                  <a:cubicBezTo>
                    <a:pt x="148" y="6"/>
                    <a:pt x="145" y="0"/>
                    <a:pt x="136" y="0"/>
                  </a:cubicBezTo>
                  <a:cubicBezTo>
                    <a:pt x="11" y="0"/>
                    <a:pt x="11" y="0"/>
                    <a:pt x="11" y="0"/>
                  </a:cubicBezTo>
                  <a:cubicBezTo>
                    <a:pt x="3" y="0"/>
                    <a:pt x="0" y="6"/>
                    <a:pt x="4" y="13"/>
                  </a:cubicBezTo>
                  <a:cubicBezTo>
                    <a:pt x="50" y="94"/>
                    <a:pt x="50" y="94"/>
                    <a:pt x="50" y="94"/>
                  </a:cubicBezTo>
                  <a:cubicBezTo>
                    <a:pt x="58" y="90"/>
                    <a:pt x="66" y="88"/>
                    <a:pt x="75" y="88"/>
                  </a:cubicBezTo>
                  <a:cubicBezTo>
                    <a:pt x="83" y="88"/>
                    <a:pt x="91" y="90"/>
                    <a:pt x="98" y="93"/>
                  </a:cubicBezTo>
                  <a:close/>
                </a:path>
              </a:pathLst>
            </a:custGeom>
            <a:solidFill>
              <a:srgbClr val="C82C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9" name="文本框 68"/>
            <p:cNvSpPr txBox="1"/>
            <p:nvPr/>
          </p:nvSpPr>
          <p:spPr>
            <a:xfrm>
              <a:off x="3863752" y="2273097"/>
              <a:ext cx="788341" cy="553085"/>
            </a:xfrm>
            <a:prstGeom prst="rect">
              <a:avLst/>
            </a:prstGeom>
            <a:noFill/>
          </p:spPr>
          <p:txBody>
            <a:bodyPr wrap="square" rtlCol="0">
              <a:spAutoFit/>
            </a:bodyPr>
            <a:p>
              <a:pPr algn="ctr" eaLnBrk="1" hangingPunct="1">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开放</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2289350" y="2139029"/>
            <a:ext cx="1725495" cy="1700721"/>
            <a:chOff x="2111555" y="2139029"/>
            <a:chExt cx="1725495" cy="1700721"/>
          </a:xfrm>
        </p:grpSpPr>
        <p:sp>
          <p:nvSpPr>
            <p:cNvPr id="82" name="Freeform 235"/>
            <p:cNvSpPr/>
            <p:nvPr/>
          </p:nvSpPr>
          <p:spPr bwMode="auto">
            <a:xfrm>
              <a:off x="2111555" y="2139029"/>
              <a:ext cx="1725495" cy="1700721"/>
            </a:xfrm>
            <a:custGeom>
              <a:avLst/>
              <a:gdLst>
                <a:gd name="T0" fmla="*/ 130 w 130"/>
                <a:gd name="T1" fmla="*/ 90 h 128"/>
                <a:gd name="T2" fmla="*/ 82 w 130"/>
                <a:gd name="T3" fmla="*/ 7 h 128"/>
                <a:gd name="T4" fmla="*/ 67 w 130"/>
                <a:gd name="T5" fmla="*/ 7 h 128"/>
                <a:gd name="T6" fmla="*/ 4 w 130"/>
                <a:gd name="T7" fmla="*/ 115 h 128"/>
                <a:gd name="T8" fmla="*/ 12 w 130"/>
                <a:gd name="T9" fmla="*/ 128 h 128"/>
                <a:gd name="T10" fmla="*/ 109 w 130"/>
                <a:gd name="T11" fmla="*/ 128 h 128"/>
                <a:gd name="T12" fmla="*/ 130 w 130"/>
                <a:gd name="T13" fmla="*/ 90 h 128"/>
              </a:gdLst>
              <a:ahLst/>
              <a:cxnLst>
                <a:cxn ang="0">
                  <a:pos x="T0" y="T1"/>
                </a:cxn>
                <a:cxn ang="0">
                  <a:pos x="T2" y="T3"/>
                </a:cxn>
                <a:cxn ang="0">
                  <a:pos x="T4" y="T5"/>
                </a:cxn>
                <a:cxn ang="0">
                  <a:pos x="T6" y="T7"/>
                </a:cxn>
                <a:cxn ang="0">
                  <a:pos x="T8" y="T9"/>
                </a:cxn>
                <a:cxn ang="0">
                  <a:pos x="T10" y="T11"/>
                </a:cxn>
                <a:cxn ang="0">
                  <a:pos x="T12" y="T13"/>
                </a:cxn>
              </a:cxnLst>
              <a:rect l="0" t="0" r="r" b="b"/>
              <a:pathLst>
                <a:path w="130" h="128">
                  <a:moveTo>
                    <a:pt x="130" y="90"/>
                  </a:moveTo>
                  <a:cubicBezTo>
                    <a:pt x="82" y="7"/>
                    <a:pt x="82" y="7"/>
                    <a:pt x="82" y="7"/>
                  </a:cubicBezTo>
                  <a:cubicBezTo>
                    <a:pt x="78" y="0"/>
                    <a:pt x="71" y="0"/>
                    <a:pt x="67" y="7"/>
                  </a:cubicBezTo>
                  <a:cubicBezTo>
                    <a:pt x="4" y="115"/>
                    <a:pt x="4" y="115"/>
                    <a:pt x="4" y="115"/>
                  </a:cubicBezTo>
                  <a:cubicBezTo>
                    <a:pt x="0" y="123"/>
                    <a:pt x="4" y="128"/>
                    <a:pt x="12" y="128"/>
                  </a:cubicBezTo>
                  <a:cubicBezTo>
                    <a:pt x="109" y="128"/>
                    <a:pt x="109" y="128"/>
                    <a:pt x="109" y="128"/>
                  </a:cubicBezTo>
                  <a:cubicBezTo>
                    <a:pt x="110" y="113"/>
                    <a:pt x="118" y="99"/>
                    <a:pt x="130" y="9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2" name="文本框 41"/>
            <p:cNvSpPr txBox="1"/>
            <p:nvPr/>
          </p:nvSpPr>
          <p:spPr>
            <a:xfrm>
              <a:off x="2670511" y="2902694"/>
              <a:ext cx="788341" cy="553085"/>
            </a:xfrm>
            <a:prstGeom prst="rect">
              <a:avLst/>
            </a:prstGeom>
            <a:noFill/>
          </p:spPr>
          <p:txBody>
            <a:bodyPr wrap="square" rtlCol="0">
              <a:spAutoFit/>
            </a:bodyPr>
            <a:p>
              <a:pPr algn="ctr" eaLnBrk="1" hangingPunct="1">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合作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865347" y="2095745"/>
            <a:ext cx="1711869" cy="1700721"/>
            <a:chOff x="4687552" y="2095745"/>
            <a:chExt cx="1711869" cy="1700721"/>
          </a:xfrm>
        </p:grpSpPr>
        <p:sp>
          <p:nvSpPr>
            <p:cNvPr id="77" name="Freeform 233"/>
            <p:cNvSpPr/>
            <p:nvPr/>
          </p:nvSpPr>
          <p:spPr bwMode="auto">
            <a:xfrm>
              <a:off x="4687552" y="2095745"/>
              <a:ext cx="1711869" cy="1700721"/>
            </a:xfrm>
            <a:custGeom>
              <a:avLst/>
              <a:gdLst>
                <a:gd name="T0" fmla="*/ 21 w 129"/>
                <a:gd name="T1" fmla="*/ 128 h 128"/>
                <a:gd name="T2" fmla="*/ 117 w 129"/>
                <a:gd name="T3" fmla="*/ 128 h 128"/>
                <a:gd name="T4" fmla="*/ 125 w 129"/>
                <a:gd name="T5" fmla="*/ 115 h 128"/>
                <a:gd name="T6" fmla="*/ 62 w 129"/>
                <a:gd name="T7" fmla="*/ 7 h 128"/>
                <a:gd name="T8" fmla="*/ 47 w 129"/>
                <a:gd name="T9" fmla="*/ 7 h 128"/>
                <a:gd name="T10" fmla="*/ 0 w 129"/>
                <a:gd name="T11" fmla="*/ 90 h 128"/>
                <a:gd name="T12" fmla="*/ 21 w 12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9" h="128">
                  <a:moveTo>
                    <a:pt x="21" y="128"/>
                  </a:moveTo>
                  <a:cubicBezTo>
                    <a:pt x="117" y="128"/>
                    <a:pt x="117" y="128"/>
                    <a:pt x="117" y="128"/>
                  </a:cubicBezTo>
                  <a:cubicBezTo>
                    <a:pt x="126" y="128"/>
                    <a:pt x="129" y="123"/>
                    <a:pt x="125" y="115"/>
                  </a:cubicBezTo>
                  <a:cubicBezTo>
                    <a:pt x="62" y="7"/>
                    <a:pt x="62" y="7"/>
                    <a:pt x="62" y="7"/>
                  </a:cubicBezTo>
                  <a:cubicBezTo>
                    <a:pt x="58" y="0"/>
                    <a:pt x="51" y="0"/>
                    <a:pt x="47" y="7"/>
                  </a:cubicBezTo>
                  <a:cubicBezTo>
                    <a:pt x="0" y="90"/>
                    <a:pt x="0" y="90"/>
                    <a:pt x="0" y="90"/>
                  </a:cubicBezTo>
                  <a:cubicBezTo>
                    <a:pt x="11" y="99"/>
                    <a:pt x="19" y="113"/>
                    <a:pt x="21" y="128"/>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78" name="文本框 77"/>
            <p:cNvSpPr txBox="1"/>
            <p:nvPr/>
          </p:nvSpPr>
          <p:spPr>
            <a:xfrm>
              <a:off x="5059167" y="2857316"/>
              <a:ext cx="788341" cy="553085"/>
            </a:xfrm>
            <a:prstGeom prst="rect">
              <a:avLst/>
            </a:prstGeom>
            <a:noFill/>
          </p:spPr>
          <p:txBody>
            <a:bodyPr wrap="square" rtlCol="0">
              <a:spAutoFit/>
            </a:bodyPr>
            <a:p>
              <a:pPr algn="ctr" eaLnBrk="1" hangingPunct="1">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守旧</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301636" y="3955719"/>
            <a:ext cx="1725495" cy="1700721"/>
            <a:chOff x="2123841" y="3955719"/>
            <a:chExt cx="1725495" cy="1700721"/>
          </a:xfrm>
        </p:grpSpPr>
        <p:sp>
          <p:nvSpPr>
            <p:cNvPr id="84" name="Freeform 236"/>
            <p:cNvSpPr/>
            <p:nvPr/>
          </p:nvSpPr>
          <p:spPr bwMode="auto">
            <a:xfrm>
              <a:off x="2123841" y="3955719"/>
              <a:ext cx="1725495" cy="1700721"/>
            </a:xfrm>
            <a:custGeom>
              <a:avLst/>
              <a:gdLst>
                <a:gd name="T0" fmla="*/ 109 w 130"/>
                <a:gd name="T1" fmla="*/ 0 h 128"/>
                <a:gd name="T2" fmla="*/ 12 w 130"/>
                <a:gd name="T3" fmla="*/ 0 h 128"/>
                <a:gd name="T4" fmla="*/ 4 w 130"/>
                <a:gd name="T5" fmla="*/ 12 h 128"/>
                <a:gd name="T6" fmla="*/ 67 w 130"/>
                <a:gd name="T7" fmla="*/ 121 h 128"/>
                <a:gd name="T8" fmla="*/ 82 w 130"/>
                <a:gd name="T9" fmla="*/ 121 h 128"/>
                <a:gd name="T10" fmla="*/ 130 w 130"/>
                <a:gd name="T11" fmla="*/ 38 h 128"/>
                <a:gd name="T12" fmla="*/ 109 w 130"/>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130" h="128">
                  <a:moveTo>
                    <a:pt x="109" y="0"/>
                  </a:moveTo>
                  <a:cubicBezTo>
                    <a:pt x="12" y="0"/>
                    <a:pt x="12" y="0"/>
                    <a:pt x="12" y="0"/>
                  </a:cubicBezTo>
                  <a:cubicBezTo>
                    <a:pt x="4" y="0"/>
                    <a:pt x="0" y="5"/>
                    <a:pt x="4" y="12"/>
                  </a:cubicBezTo>
                  <a:cubicBezTo>
                    <a:pt x="67" y="121"/>
                    <a:pt x="67" y="121"/>
                    <a:pt x="67" y="121"/>
                  </a:cubicBezTo>
                  <a:cubicBezTo>
                    <a:pt x="71" y="128"/>
                    <a:pt x="78" y="128"/>
                    <a:pt x="82" y="121"/>
                  </a:cubicBezTo>
                  <a:cubicBezTo>
                    <a:pt x="130" y="38"/>
                    <a:pt x="130" y="38"/>
                    <a:pt x="130" y="38"/>
                  </a:cubicBezTo>
                  <a:cubicBezTo>
                    <a:pt x="118" y="29"/>
                    <a:pt x="110" y="15"/>
                    <a:pt x="109"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46" name="文本框 45"/>
            <p:cNvSpPr txBox="1"/>
            <p:nvPr/>
          </p:nvSpPr>
          <p:spPr>
            <a:xfrm>
              <a:off x="2687562" y="4298248"/>
              <a:ext cx="788341" cy="553085"/>
            </a:xfrm>
            <a:prstGeom prst="rect">
              <a:avLst/>
            </a:prstGeom>
            <a:noFill/>
          </p:spPr>
          <p:txBody>
            <a:bodyPr wrap="square" rtlCol="0">
              <a:spAutoFit/>
            </a:bodyPr>
            <a:p>
              <a:pPr algn="ctr" eaLnBrk="1" hangingPunct="1">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变革</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3487755" y="4492860"/>
            <a:ext cx="1963324" cy="1248599"/>
            <a:chOff x="3309960" y="4492860"/>
            <a:chExt cx="1963324" cy="1248599"/>
          </a:xfrm>
        </p:grpSpPr>
        <p:sp>
          <p:nvSpPr>
            <p:cNvPr id="16" name="Freeform 238"/>
            <p:cNvSpPr/>
            <p:nvPr/>
          </p:nvSpPr>
          <p:spPr bwMode="auto">
            <a:xfrm>
              <a:off x="3309960" y="4492860"/>
              <a:ext cx="1963324" cy="1248599"/>
            </a:xfrm>
            <a:custGeom>
              <a:avLst/>
              <a:gdLst>
                <a:gd name="T0" fmla="*/ 50 w 148"/>
                <a:gd name="T1" fmla="*/ 0 h 94"/>
                <a:gd name="T2" fmla="*/ 4 w 148"/>
                <a:gd name="T3" fmla="*/ 81 h 94"/>
                <a:gd name="T4" fmla="*/ 11 w 148"/>
                <a:gd name="T5" fmla="*/ 94 h 94"/>
                <a:gd name="T6" fmla="*/ 136 w 148"/>
                <a:gd name="T7" fmla="*/ 94 h 94"/>
                <a:gd name="T8" fmla="*/ 144 w 148"/>
                <a:gd name="T9" fmla="*/ 81 h 94"/>
                <a:gd name="T10" fmla="*/ 98 w 148"/>
                <a:gd name="T11" fmla="*/ 1 h 94"/>
                <a:gd name="T12" fmla="*/ 75 w 148"/>
                <a:gd name="T13" fmla="*/ 6 h 94"/>
                <a:gd name="T14" fmla="*/ 50 w 148"/>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94">
                  <a:moveTo>
                    <a:pt x="50" y="0"/>
                  </a:moveTo>
                  <a:cubicBezTo>
                    <a:pt x="4" y="81"/>
                    <a:pt x="4" y="81"/>
                    <a:pt x="4" y="81"/>
                  </a:cubicBezTo>
                  <a:cubicBezTo>
                    <a:pt x="0" y="88"/>
                    <a:pt x="3" y="94"/>
                    <a:pt x="11" y="94"/>
                  </a:cubicBezTo>
                  <a:cubicBezTo>
                    <a:pt x="136" y="94"/>
                    <a:pt x="136" y="94"/>
                    <a:pt x="136" y="94"/>
                  </a:cubicBezTo>
                  <a:cubicBezTo>
                    <a:pt x="145" y="94"/>
                    <a:pt x="148" y="88"/>
                    <a:pt x="144" y="81"/>
                  </a:cubicBezTo>
                  <a:cubicBezTo>
                    <a:pt x="98" y="1"/>
                    <a:pt x="98" y="1"/>
                    <a:pt x="98" y="1"/>
                  </a:cubicBezTo>
                  <a:cubicBezTo>
                    <a:pt x="91" y="4"/>
                    <a:pt x="83" y="6"/>
                    <a:pt x="75" y="6"/>
                  </a:cubicBezTo>
                  <a:cubicBezTo>
                    <a:pt x="66" y="6"/>
                    <a:pt x="58" y="4"/>
                    <a:pt x="50" y="0"/>
                  </a:cubicBezTo>
                  <a:close/>
                </a:path>
              </a:pathLst>
            </a:custGeom>
            <a:solidFill>
              <a:srgbClr val="C82C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0" name="文本框 49"/>
            <p:cNvSpPr txBox="1"/>
            <p:nvPr/>
          </p:nvSpPr>
          <p:spPr>
            <a:xfrm>
              <a:off x="3872906" y="4941168"/>
              <a:ext cx="788341" cy="458908"/>
            </a:xfrm>
            <a:prstGeom prst="rect">
              <a:avLst/>
            </a:prstGeom>
            <a:noFill/>
          </p:spPr>
          <p:txBody>
            <a:bodyPr wrap="square" rtlCol="0">
              <a:spAutoFit/>
            </a:bodyPr>
            <a:p>
              <a:pPr algn="ctr" eaLnBrk="1" hangingPunct="1">
                <a:lnSpc>
                  <a:spcPct val="150000"/>
                </a:lnSpc>
              </a:pPr>
              <a:r>
                <a:rPr lang="zh-CN" altLang="en-US" b="1" dirty="0">
                  <a:solidFill>
                    <a:schemeClr val="bg1"/>
                  </a:solidFill>
                  <a:latin typeface="+mj-ea"/>
                  <a:ea typeface="+mj-ea"/>
                </a:rPr>
                <a:t>保守</a:t>
              </a:r>
              <a:endParaRPr lang="zh-CN" altLang="en-US" b="1" dirty="0">
                <a:solidFill>
                  <a:schemeClr val="bg1"/>
                </a:solidFill>
                <a:latin typeface="+mj-ea"/>
                <a:ea typeface="+mj-ea"/>
              </a:endParaRPr>
            </a:p>
          </p:txBody>
        </p:sp>
      </p:grpSp>
      <p:grpSp>
        <p:nvGrpSpPr>
          <p:cNvPr id="17" name="组合 16"/>
          <p:cNvGrpSpPr/>
          <p:nvPr/>
        </p:nvGrpSpPr>
        <p:grpSpPr>
          <a:xfrm>
            <a:off x="3890240" y="3302812"/>
            <a:ext cx="1099185" cy="1099345"/>
            <a:chOff x="3712445" y="3302812"/>
            <a:chExt cx="1099185" cy="1099345"/>
          </a:xfrm>
        </p:grpSpPr>
        <p:pic>
          <p:nvPicPr>
            <p:cNvPr id="87" name="图片 86"/>
            <p:cNvPicPr>
              <a:picLocks noChangeAspect="1"/>
            </p:cNvPicPr>
            <p:nvPr/>
          </p:nvPicPr>
          <p:blipFill>
            <a:blip r:embed="rId1"/>
            <a:stretch>
              <a:fillRect/>
            </a:stretch>
          </p:blipFill>
          <p:spPr>
            <a:xfrm>
              <a:off x="3712445" y="3302812"/>
              <a:ext cx="1099185" cy="1099345"/>
            </a:xfrm>
            <a:prstGeom prst="rect">
              <a:avLst/>
            </a:prstGeom>
            <a:effectLst>
              <a:outerShdw blurRad="254000" dir="2700000" sx="102000" sy="102000" algn="tl" rotWithShape="0">
                <a:prstClr val="black">
                  <a:alpha val="28000"/>
                </a:prstClr>
              </a:outerShdw>
            </a:effectLst>
          </p:spPr>
        </p:pic>
        <p:sp>
          <p:nvSpPr>
            <p:cNvPr id="92" name="文本框 91"/>
            <p:cNvSpPr txBox="1"/>
            <p:nvPr/>
          </p:nvSpPr>
          <p:spPr>
            <a:xfrm>
              <a:off x="3743861" y="3530396"/>
              <a:ext cx="1019773" cy="646331"/>
            </a:xfrm>
            <a:prstGeom prst="rect">
              <a:avLst/>
            </a:prstGeom>
            <a:noFill/>
          </p:spPr>
          <p:txBody>
            <a:bodyPr wrap="square" rtlCol="0">
              <a:spAutoFit/>
            </a:bodyPr>
            <a:p>
              <a:pPr algn="ctr" eaLnBrk="1" hangingPunct="1">
                <a:lnSpc>
                  <a:spcPct val="150000"/>
                </a:lnSpc>
              </a:pPr>
              <a:r>
                <a:rPr lang="zh-CN" altLang="en-US" sz="2400" b="1" dirty="0">
                  <a:solidFill>
                    <a:srgbClr val="C00000"/>
                  </a:solidFill>
                  <a:latin typeface="+mj-ea"/>
                  <a:ea typeface="+mj-ea"/>
                </a:rPr>
                <a:t>选择</a:t>
              </a:r>
              <a:endParaRPr lang="zh-CN" altLang="en-US" sz="2400" b="1" dirty="0">
                <a:solidFill>
                  <a:srgbClr val="C00000"/>
                </a:solidFill>
                <a:latin typeface="+mj-ea"/>
                <a:ea typeface="+mj-ea"/>
              </a:endParaRPr>
            </a:p>
          </p:txBody>
        </p:sp>
      </p:grpSp>
      <p:grpSp>
        <p:nvGrpSpPr>
          <p:cNvPr id="18" name="组合 17"/>
          <p:cNvGrpSpPr/>
          <p:nvPr/>
        </p:nvGrpSpPr>
        <p:grpSpPr>
          <a:xfrm>
            <a:off x="4888187" y="3927509"/>
            <a:ext cx="1711869" cy="1700721"/>
            <a:chOff x="4710392" y="3927509"/>
            <a:chExt cx="1711869" cy="1700721"/>
          </a:xfrm>
        </p:grpSpPr>
        <p:sp>
          <p:nvSpPr>
            <p:cNvPr id="81" name="Freeform 234"/>
            <p:cNvSpPr/>
            <p:nvPr/>
          </p:nvSpPr>
          <p:spPr bwMode="auto">
            <a:xfrm>
              <a:off x="4710392" y="3927509"/>
              <a:ext cx="1711869" cy="1700721"/>
            </a:xfrm>
            <a:custGeom>
              <a:avLst/>
              <a:gdLst>
                <a:gd name="T0" fmla="*/ 117 w 129"/>
                <a:gd name="T1" fmla="*/ 0 h 128"/>
                <a:gd name="T2" fmla="*/ 21 w 129"/>
                <a:gd name="T3" fmla="*/ 0 h 128"/>
                <a:gd name="T4" fmla="*/ 0 w 129"/>
                <a:gd name="T5" fmla="*/ 38 h 128"/>
                <a:gd name="T6" fmla="*/ 47 w 129"/>
                <a:gd name="T7" fmla="*/ 121 h 128"/>
                <a:gd name="T8" fmla="*/ 62 w 129"/>
                <a:gd name="T9" fmla="*/ 121 h 128"/>
                <a:gd name="T10" fmla="*/ 125 w 129"/>
                <a:gd name="T11" fmla="*/ 12 h 128"/>
                <a:gd name="T12" fmla="*/ 117 w 129"/>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129" h="128">
                  <a:moveTo>
                    <a:pt x="117" y="0"/>
                  </a:moveTo>
                  <a:cubicBezTo>
                    <a:pt x="21" y="0"/>
                    <a:pt x="21" y="0"/>
                    <a:pt x="21" y="0"/>
                  </a:cubicBezTo>
                  <a:cubicBezTo>
                    <a:pt x="19" y="15"/>
                    <a:pt x="11" y="29"/>
                    <a:pt x="0" y="38"/>
                  </a:cubicBezTo>
                  <a:cubicBezTo>
                    <a:pt x="47" y="121"/>
                    <a:pt x="47" y="121"/>
                    <a:pt x="47" y="121"/>
                  </a:cubicBezTo>
                  <a:cubicBezTo>
                    <a:pt x="51" y="128"/>
                    <a:pt x="58" y="128"/>
                    <a:pt x="62" y="121"/>
                  </a:cubicBezTo>
                  <a:cubicBezTo>
                    <a:pt x="125" y="12"/>
                    <a:pt x="125" y="12"/>
                    <a:pt x="125" y="12"/>
                  </a:cubicBezTo>
                  <a:cubicBezTo>
                    <a:pt x="129" y="5"/>
                    <a:pt x="126" y="0"/>
                    <a:pt x="117"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2" name="文本框 61"/>
            <p:cNvSpPr txBox="1"/>
            <p:nvPr/>
          </p:nvSpPr>
          <p:spPr>
            <a:xfrm>
              <a:off x="5097039" y="4281759"/>
              <a:ext cx="788341" cy="553085"/>
            </a:xfrm>
            <a:prstGeom prst="rect">
              <a:avLst/>
            </a:prstGeom>
            <a:noFill/>
          </p:spPr>
          <p:txBody>
            <a:bodyPr wrap="square" rtlCol="0">
              <a:spAutoFit/>
            </a:bodyPr>
            <a:p>
              <a:pPr algn="ctr" eaLnBrk="1" hangingPunct="1">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封闭</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7139940" y="2573655"/>
            <a:ext cx="3702685" cy="30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algn="just" eaLnBrk="1" hangingPunct="1">
              <a:lnSpc>
                <a:spcPct val="130000"/>
              </a:lnSpc>
            </a:pPr>
            <a:r>
              <a:rPr lang="zh-CN" altLang="en-US" sz="2400" dirty="0" smtClean="0">
                <a:solidFill>
                  <a:schemeClr val="tx1">
                    <a:lumMod val="75000"/>
                  </a:schemeClr>
                </a:solidFill>
                <a:ea typeface="微软雅黑" panose="020B0503020204020204" pitchFamily="34" charset="-122"/>
              </a:rPr>
              <a:t>     </a:t>
            </a:r>
            <a:r>
              <a:rPr lang="zh-CN" altLang="en-US" sz="2800" dirty="0" smtClean="0">
                <a:solidFill>
                  <a:schemeClr val="tx1">
                    <a:lumMod val="75000"/>
                  </a:schemeClr>
                </a:solidFill>
                <a:ea typeface="微软雅黑" panose="020B0503020204020204" pitchFamily="34" charset="-122"/>
              </a:rPr>
              <a:t>如何</a:t>
            </a:r>
            <a:r>
              <a:rPr lang="zh-CN" altLang="en-US" sz="2800" dirty="0">
                <a:solidFill>
                  <a:schemeClr val="tx1">
                    <a:lumMod val="75000"/>
                  </a:schemeClr>
                </a:solidFill>
                <a:ea typeface="微软雅黑" panose="020B0503020204020204" pitchFamily="34" charset="-122"/>
              </a:rPr>
              <a:t>在错综复杂的全球经济形势下</a:t>
            </a:r>
            <a:r>
              <a:rPr lang="zh-CN" altLang="en-US" sz="2800" dirty="0">
                <a:solidFill>
                  <a:srgbClr val="C00000"/>
                </a:solidFill>
                <a:ea typeface="微软雅黑" panose="020B0503020204020204" pitchFamily="34" charset="-122"/>
              </a:rPr>
              <a:t>抓住机遇、化解挑战</a:t>
            </a:r>
            <a:r>
              <a:rPr lang="zh-CN" altLang="en-US" sz="2800" dirty="0">
                <a:solidFill>
                  <a:schemeClr val="tx1">
                    <a:lumMod val="75000"/>
                  </a:schemeClr>
                </a:solidFill>
                <a:ea typeface="微软雅黑" panose="020B0503020204020204" pitchFamily="34" charset="-122"/>
              </a:rPr>
              <a:t>，是我国对外开放工作面临的重要</a:t>
            </a:r>
            <a:r>
              <a:rPr lang="zh-CN" altLang="en-US" sz="2800" dirty="0" smtClean="0">
                <a:solidFill>
                  <a:schemeClr val="tx1">
                    <a:lumMod val="75000"/>
                  </a:schemeClr>
                </a:solidFill>
                <a:ea typeface="微软雅黑" panose="020B0503020204020204" pitchFamily="34" charset="-122"/>
              </a:rPr>
              <a:t>任务</a:t>
            </a:r>
            <a:r>
              <a:rPr lang="zh-CN" altLang="en-US" sz="2800" dirty="0">
                <a:solidFill>
                  <a:schemeClr val="tx1">
                    <a:lumMod val="75000"/>
                  </a:schemeClr>
                </a:solidFill>
                <a:ea typeface="微软雅黑" panose="020B0503020204020204" pitchFamily="34" charset="-122"/>
              </a:rPr>
              <a:t>。</a:t>
            </a:r>
            <a:endParaRPr lang="zh-CN" altLang="en-US" sz="2800" dirty="0">
              <a:solidFill>
                <a:schemeClr val="tx1">
                  <a:lumMod val="7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225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par>
                          <p:cTn id="17" fill="hold">
                            <p:stCondLst>
                              <p:cond delay="325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childTnLst>
                                </p:cTn>
                              </p:par>
                            </p:childTnLst>
                          </p:cTn>
                        </p:par>
                        <p:par>
                          <p:cTn id="24" fill="hold">
                            <p:stCondLst>
                              <p:cond delay="425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childTnLst>
                                </p:cTn>
                              </p:par>
                            </p:childTnLst>
                          </p:cTn>
                        </p:par>
                        <p:par>
                          <p:cTn id="31" fill="hold">
                            <p:stCondLst>
                              <p:cond delay="5250"/>
                            </p:stCondLst>
                            <p:childTnLst>
                              <p:par>
                                <p:cTn id="32" presetID="53" presetClass="entr" presetSubtype="16"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childTnLst>
                                </p:cTn>
                              </p:par>
                            </p:childTnLst>
                          </p:cTn>
                        </p:par>
                        <p:par>
                          <p:cTn id="40" fill="hold">
                            <p:stCondLst>
                              <p:cond delay="5750"/>
                            </p:stCondLst>
                            <p:childTnLst>
                              <p:par>
                                <p:cTn id="41" presetID="10" presetClass="entr" presetSubtype="0" fill="hold" grpId="0" nodeType="afterEffect">
                                  <p:stCondLst>
                                    <p:cond delay="0"/>
                                  </p:stCondLst>
                                  <p:iterate type="wd">
                                    <p:tmPct val="10000"/>
                                  </p:iterate>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0" grpId="0"/>
      <p:bldP spid="20"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中国开放的大门只会越开越大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77" name="矩形 1"/>
          <p:cNvSpPr>
            <a:spLocks noChangeArrowheads="1"/>
          </p:cNvSpPr>
          <p:nvPr/>
        </p:nvSpPr>
        <p:spPr bwMode="auto">
          <a:xfrm>
            <a:off x="517525" y="1603375"/>
            <a:ext cx="113385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1pPr>
            <a:lvl2pPr marL="742950" indent="-28575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2pPr>
            <a:lvl3pPr marL="11430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3pPr>
            <a:lvl4pPr marL="16002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4pPr>
            <a:lvl5pPr marL="20574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9pPr>
          </a:lstStyle>
          <a:p>
            <a:pPr algn="ctr"/>
            <a:r>
              <a:rPr lang="zh-CN" altLang="zh-CN" sz="2800" dirty="0">
                <a:solidFill>
                  <a:srgbClr val="C00000"/>
                </a:solidFill>
                <a:ea typeface="微软雅黑" panose="020B0503020204020204" pitchFamily="34" charset="-122"/>
              </a:rPr>
              <a:t>（</a:t>
            </a:r>
            <a:r>
              <a:rPr lang="en-US" altLang="zh-CN" sz="2800" dirty="0">
                <a:solidFill>
                  <a:srgbClr val="C00000"/>
                </a:solidFill>
                <a:ea typeface="微软雅黑" panose="020B0503020204020204" pitchFamily="34" charset="-122"/>
              </a:rPr>
              <a:t>2</a:t>
            </a:r>
            <a:r>
              <a:rPr lang="zh-CN" altLang="en-US" sz="2800" dirty="0">
                <a:solidFill>
                  <a:srgbClr val="C00000"/>
                </a:solidFill>
                <a:ea typeface="微软雅黑" panose="020B0503020204020204" pitchFamily="34" charset="-122"/>
              </a:rPr>
              <a:t>）</a:t>
            </a:r>
            <a:r>
              <a:rPr lang="zh-CN" altLang="zh-CN" sz="2800" dirty="0">
                <a:solidFill>
                  <a:srgbClr val="C00000"/>
                </a:solidFill>
                <a:ea typeface="微软雅黑" panose="020B0503020204020204" pitchFamily="34" charset="-122"/>
              </a:rPr>
              <a:t>从国内看，加快培育竞争新优势成为我国开放型经济的发展方向</a:t>
            </a:r>
            <a:endParaRPr lang="zh-CN" altLang="zh-CN" sz="2800" dirty="0">
              <a:solidFill>
                <a:srgbClr val="C00000"/>
              </a:solidFill>
              <a:ea typeface="微软雅黑" panose="020B0503020204020204" pitchFamily="34" charset="-122"/>
            </a:endParaRPr>
          </a:p>
        </p:txBody>
      </p:sp>
      <p:sp>
        <p:nvSpPr>
          <p:cNvPr id="60419" name="矩形 2"/>
          <p:cNvSpPr>
            <a:spLocks noChangeArrowheads="1"/>
          </p:cNvSpPr>
          <p:nvPr/>
        </p:nvSpPr>
        <p:spPr bwMode="auto">
          <a:xfrm>
            <a:off x="1337945" y="2552700"/>
            <a:ext cx="9516110" cy="203009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1pPr>
            <a:lvl2pPr marL="742950" indent="-28575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2pPr>
            <a:lvl3pPr marL="11430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3pPr>
            <a:lvl4pPr marL="16002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4pPr>
            <a:lvl5pPr marL="20574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9pPr>
          </a:lstStyle>
          <a:p>
            <a:pPr indent="612140" algn="just" eaLnBrk="1" hangingPunct="1">
              <a:lnSpc>
                <a:spcPct val="150000"/>
              </a:lnSpc>
              <a:spcBef>
                <a:spcPts val="1200"/>
              </a:spcBef>
            </a:pPr>
            <a:r>
              <a:rPr lang="zh-CN" altLang="en-US" sz="2800" dirty="0">
                <a:ea typeface="微软雅黑" panose="020B0503020204020204" pitchFamily="34" charset="-122"/>
              </a:rPr>
              <a:t>如何推动我国经济由高速增长阶段向高质量发展阶段转变，从而实现</a:t>
            </a:r>
            <a:r>
              <a:rPr lang="zh-CN" altLang="en-US" sz="2800" b="1" dirty="0">
                <a:solidFill>
                  <a:srgbClr val="C00000"/>
                </a:solidFill>
                <a:ea typeface="微软雅黑" panose="020B0503020204020204" pitchFamily="34" charset="-122"/>
              </a:rPr>
              <a:t>质量变革、效率变革、动力变革</a:t>
            </a:r>
            <a:r>
              <a:rPr lang="zh-CN" altLang="en-US" sz="2800" dirty="0">
                <a:ea typeface="微软雅黑" panose="020B0503020204020204" pitchFamily="34" charset="-122"/>
              </a:rPr>
              <a:t>，是对外开放工作必须把握的</a:t>
            </a:r>
            <a:r>
              <a:rPr lang="zh-CN" altLang="en-US" sz="2800" b="1" dirty="0">
                <a:ea typeface="微软雅黑" panose="020B0503020204020204" pitchFamily="34" charset="-122"/>
              </a:rPr>
              <a:t>主攻方向</a:t>
            </a:r>
            <a:r>
              <a:rPr lang="zh-CN" altLang="en-US" sz="2800" dirty="0">
                <a:ea typeface="微软雅黑" panose="020B0503020204020204" pitchFamily="34" charset="-122"/>
              </a:rPr>
              <a:t>。</a:t>
            </a:r>
            <a:endParaRPr lang="zh-CN" altLang="en-US" sz="2800" dirty="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0419"/>
                                        </p:tgtEl>
                                        <p:attrNameLst>
                                          <p:attrName>style.visibility</p:attrName>
                                        </p:attrNameLst>
                                      </p:cBhvr>
                                      <p:to>
                                        <p:strVal val="visible"/>
                                      </p:to>
                                    </p:set>
                                    <p:animEffect transition="in" filter="fade">
                                      <p:cBhvr>
                                        <p:cTn id="16" dur="500"/>
                                        <p:tgtEl>
                                          <p:spTgt spid="60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7" grpId="0"/>
      <p:bldP spid="604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51364" y="366698"/>
            <a:ext cx="5922776" cy="460375"/>
          </a:xfrm>
          <a:prstGeom prst="rect">
            <a:avLst/>
          </a:prstGeom>
          <a:noFill/>
        </p:spPr>
        <p:txBody>
          <a:bodyPr wrap="square" rtlCol="0">
            <a:spAutoFit/>
          </a:bodyPr>
          <a:lstStyle/>
          <a:p>
            <a:pPr marR="0" defTabSz="914400" eaLnBrk="1" fontAlgn="auto" hangingPunct="1">
              <a:buClrTx/>
              <a:buSzTx/>
              <a:buFontTx/>
              <a:defRPr/>
            </a:pPr>
            <a:r>
              <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rPr>
              <a:t>新时代中国特色社会主义经济制度</a:t>
            </a:r>
            <a:endPar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endParaRPr>
          </a:p>
        </p:txBody>
      </p:sp>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4" name="矩形 3"/>
          <p:cNvSpPr/>
          <p:nvPr/>
        </p:nvSpPr>
        <p:spPr>
          <a:xfrm>
            <a:off x="1265555" y="2096770"/>
            <a:ext cx="9661525" cy="3969385"/>
          </a:xfrm>
          <a:prstGeom prst="rect">
            <a:avLst/>
          </a:prstGeom>
        </p:spPr>
        <p:txBody>
          <a:bodyPr wrap="square">
            <a:spAutoFit/>
          </a:bodyPr>
          <a:p>
            <a:pPr indent="601345" algn="just" fontAlgn="auto">
              <a:lnSpc>
                <a:spcPct val="150000"/>
              </a:lnSpc>
            </a:pPr>
            <a:r>
              <a:rPr kumimoji="1" lang="zh-CN" altLang="en-US" sz="2400" dirty="0" smtClean="0">
                <a:latin typeface="微软雅黑" panose="020B0503020204020204" pitchFamily="34" charset="-122"/>
                <a:ea typeface="微软雅黑" panose="020B0503020204020204" pitchFamily="34" charset="-122"/>
                <a:sym typeface="+mn-lt"/>
              </a:rPr>
              <a:t>基本经济制度的三个重要组成部分之间是相互联系、相互支持、相互促进的</a:t>
            </a:r>
            <a:r>
              <a:rPr kumimoji="1" lang="zh-CN" altLang="en-US" sz="2400" dirty="0">
                <a:latin typeface="微软雅黑" panose="020B0503020204020204" pitchFamily="34" charset="-122"/>
                <a:ea typeface="微软雅黑" panose="020B0503020204020204" pitchFamily="34" charset="-122"/>
                <a:sym typeface="+mn-lt"/>
              </a:rPr>
              <a:t>。</a:t>
            </a:r>
            <a:endParaRPr kumimoji="1" lang="zh-CN" altLang="en-US" sz="2400" dirty="0">
              <a:latin typeface="微软雅黑" panose="020B0503020204020204" pitchFamily="34" charset="-122"/>
              <a:ea typeface="微软雅黑" panose="020B0503020204020204" pitchFamily="34" charset="-122"/>
              <a:sym typeface="+mn-lt"/>
            </a:endParaRPr>
          </a:p>
          <a:p>
            <a:pPr indent="601345" algn="just" fontAlgn="auto">
              <a:lnSpc>
                <a:spcPct val="150000"/>
              </a:lnSpc>
            </a:pPr>
            <a:r>
              <a:rPr kumimoji="1" lang="zh-CN" altLang="en-US" sz="2400" dirty="0">
                <a:solidFill>
                  <a:srgbClr val="C00000"/>
                </a:solidFill>
                <a:latin typeface="微软雅黑" panose="020B0503020204020204" pitchFamily="34" charset="-122"/>
                <a:ea typeface="微软雅黑" panose="020B0503020204020204" pitchFamily="34" charset="-122"/>
                <a:sym typeface="+mn-lt"/>
              </a:rPr>
              <a:t>所有制</a:t>
            </a:r>
            <a:r>
              <a:rPr kumimoji="1" lang="zh-CN" altLang="en-US" sz="2400" dirty="0">
                <a:solidFill>
                  <a:schemeClr val="tx1"/>
                </a:solidFill>
                <a:latin typeface="微软雅黑" panose="020B0503020204020204" pitchFamily="34" charset="-122"/>
                <a:ea typeface="微软雅黑" panose="020B0503020204020204" pitchFamily="34" charset="-122"/>
                <a:sym typeface="+mn-lt"/>
              </a:rPr>
              <a:t>是基本经济制度的</a:t>
            </a:r>
            <a:r>
              <a:rPr kumimoji="1" lang="zh-CN" altLang="en-US" sz="2400" dirty="0">
                <a:solidFill>
                  <a:srgbClr val="C00000"/>
                </a:solidFill>
                <a:latin typeface="微软雅黑" panose="020B0503020204020204" pitchFamily="34" charset="-122"/>
                <a:ea typeface="微软雅黑" panose="020B0503020204020204" pitchFamily="34" charset="-122"/>
                <a:sym typeface="+mn-lt"/>
              </a:rPr>
              <a:t>基础</a:t>
            </a:r>
            <a:r>
              <a:rPr kumimoji="1" lang="zh-CN" altLang="en-US" sz="2400" dirty="0">
                <a:latin typeface="微软雅黑" panose="020B0503020204020204" pitchFamily="34" charset="-122"/>
                <a:ea typeface="微软雅黑" panose="020B0503020204020204" pitchFamily="34" charset="-122"/>
                <a:sym typeface="+mn-lt"/>
              </a:rPr>
              <a:t>，决定</a:t>
            </a:r>
            <a:r>
              <a:rPr kumimoji="1" lang="zh-CN" altLang="en-US" sz="2400" dirty="0">
                <a:solidFill>
                  <a:srgbClr val="C00000"/>
                </a:solidFill>
                <a:latin typeface="微软雅黑" panose="020B0503020204020204" pitchFamily="34" charset="-122"/>
                <a:ea typeface="微软雅黑" panose="020B0503020204020204" pitchFamily="34" charset="-122"/>
                <a:sym typeface="+mn-lt"/>
              </a:rPr>
              <a:t>分配方式</a:t>
            </a:r>
            <a:r>
              <a:rPr kumimoji="1" lang="zh-CN" altLang="en-US" sz="2400" dirty="0">
                <a:latin typeface="微软雅黑" panose="020B0503020204020204" pitchFamily="34" charset="-122"/>
                <a:ea typeface="微软雅黑" panose="020B0503020204020204" pitchFamily="34" charset="-122"/>
                <a:sym typeface="+mn-lt"/>
              </a:rPr>
              <a:t>和</a:t>
            </a:r>
            <a:r>
              <a:rPr kumimoji="1" lang="zh-CN" altLang="en-US" sz="2400" dirty="0">
                <a:solidFill>
                  <a:srgbClr val="C00000"/>
                </a:solidFill>
                <a:latin typeface="微软雅黑" panose="020B0503020204020204" pitchFamily="34" charset="-122"/>
                <a:ea typeface="微软雅黑" panose="020B0503020204020204" pitchFamily="34" charset="-122"/>
                <a:sym typeface="+mn-lt"/>
              </a:rPr>
              <a:t>经济运行方式</a:t>
            </a:r>
            <a:r>
              <a:rPr kumimoji="1" lang="zh-CN" altLang="en-US" sz="2400" dirty="0">
                <a:latin typeface="微软雅黑" panose="020B0503020204020204" pitchFamily="34" charset="-122"/>
                <a:ea typeface="微软雅黑" panose="020B0503020204020204" pitchFamily="34" charset="-122"/>
                <a:sym typeface="+mn-lt"/>
              </a:rPr>
              <a:t>。同时，合理有效的分配方式和经济运行方式有利于进一步完善所有制结构。</a:t>
            </a:r>
            <a:endParaRPr kumimoji="1" lang="zh-CN" altLang="en-US" sz="2400" dirty="0">
              <a:latin typeface="微软雅黑" panose="020B0503020204020204" pitchFamily="34" charset="-122"/>
              <a:ea typeface="微软雅黑" panose="020B0503020204020204" pitchFamily="34" charset="-122"/>
              <a:sym typeface="+mn-lt"/>
            </a:endParaRPr>
          </a:p>
          <a:p>
            <a:pPr indent="601345" algn="just" fontAlgn="auto">
              <a:lnSpc>
                <a:spcPct val="150000"/>
              </a:lnSpc>
            </a:pPr>
            <a:r>
              <a:rPr kumimoji="1" lang="zh-CN" altLang="en-US" sz="2400" dirty="0">
                <a:latin typeface="微软雅黑" panose="020B0503020204020204" pitchFamily="34" charset="-122"/>
                <a:ea typeface="微软雅黑" panose="020B0503020204020204" pitchFamily="34" charset="-122"/>
                <a:sym typeface="+mn-lt"/>
              </a:rPr>
              <a:t>将这三项经济制度纳入基本经济制度，是中国特色社会主义政治经济学的重大理论创新。</a:t>
            </a:r>
            <a:endParaRPr kumimoji="1" lang="zh-CN" altLang="en-US" sz="2400" dirty="0">
              <a:solidFill>
                <a:schemeClr val="tx1"/>
              </a:solidFill>
              <a:latin typeface="微软雅黑" panose="020B0503020204020204" pitchFamily="34" charset="-122"/>
              <a:ea typeface="微软雅黑" panose="020B0503020204020204" pitchFamily="34" charset="-122"/>
              <a:sym typeface="+mn-lt"/>
            </a:endParaRPr>
          </a:p>
          <a:p>
            <a:pPr indent="601345" algn="just" fontAlgn="auto">
              <a:lnSpc>
                <a:spcPct val="150000"/>
              </a:lnSpc>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3"/>
          <p:cNvSpPr>
            <a:spLocks noChangeArrowheads="1"/>
          </p:cNvSpPr>
          <p:nvPr/>
        </p:nvSpPr>
        <p:spPr bwMode="auto">
          <a:xfrm>
            <a:off x="3599815" y="1490980"/>
            <a:ext cx="553339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089" tIns="17044" rIns="34089" bIns="17044">
            <a:spAutoFit/>
          </a:bodyPr>
          <a:p>
            <a:r>
              <a:rPr lang="zh-CN" altLang="en-US" sz="2800" kern="0" spc="300" dirty="0">
                <a:solidFill>
                  <a:srgbClr val="C00000"/>
                </a:solidFill>
                <a:latin typeface="微软雅黑" panose="020B0503020204020204" pitchFamily="34" charset="-122"/>
                <a:ea typeface="微软雅黑" panose="020B0503020204020204" pitchFamily="34" charset="-122"/>
                <a:cs typeface="+mn-ea"/>
                <a:sym typeface="+mn-lt"/>
              </a:rPr>
              <a:t>三个基本经济制度之间的关系</a:t>
            </a:r>
            <a:endParaRPr lang="zh-CN" altLang="en-US" sz="2800" kern="0" spc="300" dirty="0">
              <a:solidFill>
                <a:srgbClr val="C00000"/>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中国开放的大门只会越开越大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2466" name="矩形 5"/>
          <p:cNvSpPr>
            <a:spLocks noChangeArrowheads="1"/>
          </p:cNvSpPr>
          <p:nvPr/>
        </p:nvSpPr>
        <p:spPr bwMode="auto">
          <a:xfrm>
            <a:off x="1054100" y="1091565"/>
            <a:ext cx="10151745"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1pPr>
            <a:lvl2pPr marL="742950" indent="-28575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2pPr>
            <a:lvl3pPr marL="11430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3pPr>
            <a:lvl4pPr marL="16002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4pPr>
            <a:lvl5pPr marL="2057400" indent="-228600">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defRPr>
                <a:solidFill>
                  <a:srgbClr val="000000"/>
                </a:solidFill>
                <a:latin typeface="微软雅黑" panose="020B0503020204020204" pitchFamily="34" charset="-122"/>
                <a:ea typeface="宋体" panose="02010600030101010101" pitchFamily="2" charset="-122"/>
                <a:sym typeface="Helvetica" panose="020B0604020202020204" pitchFamily="34" charset="0"/>
              </a:defRPr>
            </a:lvl9pPr>
          </a:lstStyle>
          <a:p>
            <a:pPr algn="ctr">
              <a:lnSpc>
                <a:spcPct val="120000"/>
              </a:lnSpc>
            </a:pPr>
            <a:r>
              <a:rPr lang="zh-CN" altLang="en-US" sz="2800" dirty="0">
                <a:solidFill>
                  <a:srgbClr val="C00000"/>
                </a:solidFill>
                <a:ea typeface="微软雅黑" panose="020B0503020204020204" pitchFamily="34" charset="-122"/>
              </a:rPr>
              <a:t>（</a:t>
            </a:r>
            <a:r>
              <a:rPr lang="en-US" altLang="zh-CN" sz="2800" dirty="0">
                <a:solidFill>
                  <a:srgbClr val="C00000"/>
                </a:solidFill>
                <a:ea typeface="微软雅黑" panose="020B0503020204020204" pitchFamily="34" charset="-122"/>
              </a:rPr>
              <a:t>3</a:t>
            </a:r>
            <a:r>
              <a:rPr lang="zh-CN" altLang="en-US" sz="2800" dirty="0">
                <a:solidFill>
                  <a:srgbClr val="C00000"/>
                </a:solidFill>
                <a:ea typeface="微软雅黑" panose="020B0503020204020204" pitchFamily="34" charset="-122"/>
              </a:rPr>
              <a:t>）</a:t>
            </a:r>
            <a:r>
              <a:rPr lang="en-US" altLang="zh-CN" sz="2800" dirty="0">
                <a:solidFill>
                  <a:srgbClr val="C00000"/>
                </a:solidFill>
                <a:ea typeface="微软雅黑" panose="020B0503020204020204" pitchFamily="34" charset="-122"/>
              </a:rPr>
              <a:t> </a:t>
            </a:r>
            <a:r>
              <a:rPr lang="zh-CN" altLang="zh-CN" sz="2800" dirty="0">
                <a:solidFill>
                  <a:srgbClr val="C00000"/>
                </a:solidFill>
                <a:ea typeface="微软雅黑" panose="020B0503020204020204" pitchFamily="34" charset="-122"/>
              </a:rPr>
              <a:t>从我国同世界关系上看，我国在国际舞台上的地位和作用</a:t>
            </a:r>
            <a:endParaRPr lang="en-US" altLang="zh-CN" sz="2800" dirty="0">
              <a:solidFill>
                <a:srgbClr val="C00000"/>
              </a:solidFill>
              <a:ea typeface="微软雅黑" panose="020B0503020204020204" pitchFamily="34" charset="-122"/>
            </a:endParaRPr>
          </a:p>
          <a:p>
            <a:pPr algn="ctr">
              <a:lnSpc>
                <a:spcPct val="120000"/>
              </a:lnSpc>
            </a:pPr>
            <a:r>
              <a:rPr lang="zh-CN" altLang="zh-CN" sz="2800" dirty="0">
                <a:solidFill>
                  <a:srgbClr val="C00000"/>
                </a:solidFill>
                <a:ea typeface="微软雅黑" panose="020B0503020204020204" pitchFamily="34" charset="-122"/>
              </a:rPr>
              <a:t>大幅提高，同国际社会的联动互动空前紧密</a:t>
            </a:r>
            <a:endParaRPr lang="zh-CN" altLang="zh-CN" sz="2800" dirty="0">
              <a:solidFill>
                <a:srgbClr val="C00000"/>
              </a:solidFill>
              <a:ea typeface="微软雅黑" panose="020B0503020204020204" pitchFamily="34" charset="-122"/>
            </a:endParaRPr>
          </a:p>
        </p:txBody>
      </p:sp>
      <p:grpSp>
        <p:nvGrpSpPr>
          <p:cNvPr id="7" name="组合 6"/>
          <p:cNvGrpSpPr/>
          <p:nvPr/>
        </p:nvGrpSpPr>
        <p:grpSpPr>
          <a:xfrm>
            <a:off x="1223011" y="2709545"/>
            <a:ext cx="10031729" cy="3258407"/>
            <a:chOff x="1312992" y="2365334"/>
            <a:chExt cx="9954808" cy="3224125"/>
          </a:xfrm>
        </p:grpSpPr>
        <p:grpSp>
          <p:nvGrpSpPr>
            <p:cNvPr id="8" name="组合 7"/>
            <p:cNvGrpSpPr/>
            <p:nvPr/>
          </p:nvGrpSpPr>
          <p:grpSpPr>
            <a:xfrm>
              <a:off x="1312992" y="2365334"/>
              <a:ext cx="9954808" cy="3223906"/>
              <a:chOff x="1312992" y="2365334"/>
              <a:chExt cx="9954808" cy="3223906"/>
            </a:xfrm>
          </p:grpSpPr>
          <p:grpSp>
            <p:nvGrpSpPr>
              <p:cNvPr id="10" name="组合 9"/>
              <p:cNvGrpSpPr/>
              <p:nvPr/>
            </p:nvGrpSpPr>
            <p:grpSpPr bwMode="auto">
              <a:xfrm>
                <a:off x="1312992" y="2365334"/>
                <a:ext cx="9954808" cy="3223906"/>
                <a:chOff x="3590195" y="971679"/>
                <a:chExt cx="6460814" cy="2624179"/>
              </a:xfrm>
            </p:grpSpPr>
            <p:sp>
              <p:nvSpPr>
                <p:cNvPr id="13" name="圆角矩形 20"/>
                <p:cNvSpPr/>
                <p:nvPr/>
              </p:nvSpPr>
              <p:spPr bwMode="auto">
                <a:xfrm>
                  <a:off x="3590195" y="971679"/>
                  <a:ext cx="6460814" cy="2624179"/>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2000">
                    <a:solidFill>
                      <a:schemeClr val="tx1">
                        <a:lumMod val="75000"/>
                      </a:schemeClr>
                    </a:solidFill>
                  </a:endParaRPr>
                </a:p>
              </p:txBody>
            </p:sp>
            <p:sp>
              <p:nvSpPr>
                <p:cNvPr id="14" name="矩形 146"/>
                <p:cNvSpPr>
                  <a:spLocks noChangeArrowheads="1"/>
                </p:cNvSpPr>
                <p:nvPr/>
              </p:nvSpPr>
              <p:spPr bwMode="auto">
                <a:xfrm>
                  <a:off x="4405380" y="1015804"/>
                  <a:ext cx="4646700" cy="2304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None/>
                  </a:pPr>
                  <a:r>
                    <a:rPr lang="zh-CN" altLang="en-US" sz="2000" dirty="0">
                      <a:solidFill>
                        <a:schemeClr val="tx1">
                          <a:lumMod val="75000"/>
                        </a:schemeClr>
                      </a:solidFill>
                      <a:latin typeface="Helvetica" panose="020B0604020202020204" pitchFamily="34" charset="0"/>
                      <a:ea typeface="微软雅黑" panose="020B0503020204020204" pitchFamily="34" charset="-122"/>
                    </a:rPr>
                    <a:t>中国的发展是世界的机遇，中国是经济全球化的受益者，更是贡献者。中国经济快速增长，为全球经济稳定和增长提供了持续强大的推动。中国同一大批国家的联动发展，使全球经济发展更加平衡。中国减贫事业的巨大成就，使全球经济增长更加包容。</a:t>
                  </a:r>
                  <a:r>
                    <a:rPr lang="zh-CN" altLang="en-US" sz="2000" dirty="0">
                      <a:solidFill>
                        <a:srgbClr val="C00000"/>
                      </a:solidFill>
                      <a:latin typeface="Helvetica" panose="020B0604020202020204" pitchFamily="34" charset="0"/>
                      <a:ea typeface="微软雅黑" panose="020B0503020204020204" pitchFamily="34" charset="-122"/>
                    </a:rPr>
                    <a:t>中国改革开放持续推进</a:t>
                  </a:r>
                  <a:r>
                    <a:rPr lang="zh-CN" altLang="en-US" sz="2000" dirty="0">
                      <a:solidFill>
                        <a:schemeClr val="tx1">
                          <a:lumMod val="75000"/>
                        </a:schemeClr>
                      </a:solidFill>
                      <a:latin typeface="Helvetica" panose="020B0604020202020204" pitchFamily="34" charset="0"/>
                      <a:ea typeface="微软雅黑" panose="020B0503020204020204" pitchFamily="34" charset="-122"/>
                    </a:rPr>
                    <a:t>，为</a:t>
                  </a:r>
                  <a:r>
                    <a:rPr lang="zh-CN" altLang="en-US" sz="2000" dirty="0">
                      <a:solidFill>
                        <a:srgbClr val="C00000"/>
                      </a:solidFill>
                      <a:latin typeface="Helvetica" panose="020B0604020202020204" pitchFamily="34" charset="0"/>
                      <a:ea typeface="微软雅黑" panose="020B0503020204020204" pitchFamily="34" charset="-122"/>
                    </a:rPr>
                    <a:t>开放型世界经济发展</a:t>
                  </a:r>
                  <a:r>
                    <a:rPr lang="zh-CN" altLang="en-US" sz="2000" dirty="0">
                      <a:solidFill>
                        <a:schemeClr val="tx1">
                          <a:lumMod val="75000"/>
                        </a:schemeClr>
                      </a:solidFill>
                      <a:latin typeface="Helvetica" panose="020B0604020202020204" pitchFamily="34" charset="0"/>
                      <a:ea typeface="微软雅黑" panose="020B0503020204020204" pitchFamily="34" charset="-122"/>
                    </a:rPr>
                    <a:t>提供了重要动力。</a:t>
                  </a:r>
                  <a:endParaRPr lang="zh-CN" altLang="en-US" sz="2000" dirty="0">
                    <a:solidFill>
                      <a:schemeClr val="tx1">
                        <a:lumMod val="75000"/>
                      </a:schemeClr>
                    </a:solidFill>
                    <a:latin typeface="Helvetica" panose="020B0604020202020204" pitchFamily="34" charset="0"/>
                    <a:ea typeface="微软雅黑" panose="020B0503020204020204" pitchFamily="34" charset="-122"/>
                  </a:endParaRPr>
                </a:p>
              </p:txBody>
            </p:sp>
            <p:grpSp>
              <p:nvGrpSpPr>
                <p:cNvPr id="15" name="组合 4"/>
                <p:cNvGrpSpPr/>
                <p:nvPr/>
              </p:nvGrpSpPr>
              <p:grpSpPr bwMode="auto">
                <a:xfrm>
                  <a:off x="3606211" y="1251350"/>
                  <a:ext cx="780759" cy="631070"/>
                  <a:chOff x="2908529" y="1265082"/>
                  <a:chExt cx="654176" cy="528749"/>
                </a:xfrm>
              </p:grpSpPr>
              <p:pic>
                <p:nvPicPr>
                  <p:cNvPr id="16" name="图片 2"/>
                  <p:cNvPicPr>
                    <a:picLocks noChangeAspect="1"/>
                  </p:cNvPicPr>
                  <p:nvPr/>
                </p:nvPicPr>
                <p:blipFill>
                  <a:blip r:embed="rId1"/>
                  <a:srcRect/>
                  <a:stretch>
                    <a:fillRect/>
                  </a:stretch>
                </p:blipFill>
                <p:spPr bwMode="auto">
                  <a:xfrm>
                    <a:off x="2908529" y="1265082"/>
                    <a:ext cx="394401" cy="46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3"/>
                  <p:cNvSpPr txBox="1">
                    <a:spLocks noChangeArrowheads="1"/>
                  </p:cNvSpPr>
                  <p:nvPr/>
                </p:nvSpPr>
                <p:spPr bwMode="auto">
                  <a:xfrm>
                    <a:off x="3264098" y="1483159"/>
                    <a:ext cx="298607" cy="31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rgbClr val="FF0000"/>
                        </a:solidFill>
                        <a:latin typeface="黑体" panose="02010609060101010101" charset="-122"/>
                        <a:ea typeface="黑体" panose="02010609060101010101" charset="-122"/>
                      </a:rPr>
                      <a:t>语</a:t>
                    </a:r>
                    <a:endParaRPr lang="zh-CN" altLang="en-US" sz="2400" dirty="0">
                      <a:solidFill>
                        <a:srgbClr val="FF0000"/>
                      </a:solidFill>
                      <a:latin typeface="黑体" panose="02010609060101010101" charset="-122"/>
                      <a:ea typeface="黑体" panose="02010609060101010101" charset="-122"/>
                    </a:endParaRPr>
                  </a:p>
                </p:txBody>
              </p:sp>
            </p:grpSp>
          </p:grpSp>
          <p:pic>
            <p:nvPicPr>
              <p:cNvPr id="12" name="图片 122"/>
              <p:cNvPicPr>
                <a:picLocks noChangeAspect="1"/>
              </p:cNvPicPr>
              <p:nvPr/>
            </p:nvPicPr>
            <p:blipFill>
              <a:blip r:embed="rId2"/>
              <a:srcRect/>
              <a:stretch>
                <a:fillRect/>
              </a:stretch>
            </p:blipFill>
            <p:spPr bwMode="auto">
              <a:xfrm>
                <a:off x="9731167" y="2550774"/>
                <a:ext cx="1330837" cy="124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矩形 8"/>
            <p:cNvSpPr/>
            <p:nvPr/>
          </p:nvSpPr>
          <p:spPr bwMode="auto">
            <a:xfrm>
              <a:off x="3223878" y="5179795"/>
              <a:ext cx="7308850" cy="409664"/>
            </a:xfrm>
            <a:prstGeom prst="rect">
              <a:avLst/>
            </a:prstGeom>
          </p:spPr>
          <p:txBody>
            <a:bodyPr wrap="square">
              <a:spAutoFit/>
            </a:bodyPr>
            <a:lstStyle/>
            <a:p>
              <a:pPr indent="457200" algn="r" eaLnBrk="1" hangingPunct="1">
                <a:lnSpc>
                  <a:spcPct val="150000"/>
                </a:lnSpc>
                <a:buFont typeface="Arial" panose="020B0604020202020204" pitchFamily="34" charset="0"/>
                <a:buNone/>
                <a:defRPr/>
              </a:pPr>
              <a:r>
                <a:rPr lang="en-US" altLang="zh-CN"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——2017</a:t>
              </a:r>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17</a:t>
              </a:r>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日，习近平在世界经济论坛</a:t>
              </a:r>
              <a:r>
                <a:rPr lang="en-US" altLang="zh-CN"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2017</a:t>
              </a:r>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年年会开幕式上的主旨演讲</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62466"/>
                                        </p:tgtEl>
                                        <p:attrNameLst>
                                          <p:attrName>style.visibility</p:attrName>
                                        </p:attrNameLst>
                                      </p:cBhvr>
                                      <p:to>
                                        <p:strVal val="visible"/>
                                      </p:to>
                                    </p:set>
                                    <p:animEffect transition="in" filter="fade">
                                      <p:cBhvr>
                                        <p:cTn id="12" dur="500"/>
                                        <p:tgtEl>
                                          <p:spTgt spid="62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2466"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中国开放的大门只会越开越大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1255395" y="1762760"/>
            <a:ext cx="9803130" cy="2306955"/>
          </a:xfrm>
          <a:prstGeom prst="rect">
            <a:avLst/>
          </a:prstGeom>
          <a:noFill/>
        </p:spPr>
        <p:txBody>
          <a:bodyPr wrap="square" rtlCol="0" anchor="t">
            <a:spAutoFit/>
          </a:bodyPr>
          <a:p>
            <a:pPr indent="533400" algn="just">
              <a:lnSpc>
                <a:spcPct val="150000"/>
              </a:lnSpc>
              <a:spcBef>
                <a:spcPct val="0"/>
              </a:spcBef>
              <a:buFontTx/>
              <a:buNone/>
            </a:pPr>
            <a:r>
              <a:rPr lang="zh-CN" altLang="en-US" sz="2400" dirty="0">
                <a:solidFill>
                  <a:schemeClr val="tx1">
                    <a:lumMod val="75000"/>
                  </a:schemeClr>
                </a:solidFill>
                <a:latin typeface="微软雅黑" panose="020B0503020204020204" pitchFamily="34" charset="-122"/>
                <a:ea typeface="微软雅黑" panose="020B0503020204020204" pitchFamily="34" charset="-122"/>
                <a:sym typeface="+mn-ea"/>
              </a:rPr>
              <a:t> 过去</a:t>
            </a:r>
            <a:r>
              <a:rPr lang="en-US" altLang="zh-CN" sz="2400" dirty="0">
                <a:solidFill>
                  <a:schemeClr val="tx1">
                    <a:lumMod val="75000"/>
                  </a:schemeClr>
                </a:solidFill>
                <a:latin typeface="微软雅黑" panose="020B0503020204020204" pitchFamily="34" charset="-122"/>
                <a:ea typeface="微软雅黑" panose="020B0503020204020204" pitchFamily="34" charset="-122"/>
                <a:sym typeface="+mn-ea"/>
              </a:rPr>
              <a:t>40</a:t>
            </a:r>
            <a:r>
              <a:rPr lang="zh-CN" altLang="en-US" sz="2400" dirty="0">
                <a:solidFill>
                  <a:schemeClr val="tx1">
                    <a:lumMod val="75000"/>
                  </a:schemeClr>
                </a:solidFill>
                <a:latin typeface="微软雅黑" panose="020B0503020204020204" pitchFamily="34" charset="-122"/>
                <a:ea typeface="微软雅黑" panose="020B0503020204020204" pitchFamily="34" charset="-122"/>
                <a:sym typeface="+mn-ea"/>
              </a:rPr>
              <a:t>年中国经济发展是在开放条件下取得的，未来中国经济实现高质量发展也必须在更加开放条件下进行。</a:t>
            </a:r>
            <a:endParaRPr lang="en-US" altLang="zh-CN" sz="2400" dirty="0">
              <a:solidFill>
                <a:schemeClr val="tx1">
                  <a:lumMod val="75000"/>
                </a:schemeClr>
              </a:solidFill>
              <a:latin typeface="微软雅黑" panose="020B0503020204020204" pitchFamily="34" charset="-122"/>
              <a:ea typeface="微软雅黑" panose="020B0503020204020204" pitchFamily="34" charset="-122"/>
            </a:endParaRPr>
          </a:p>
          <a:p>
            <a:pPr indent="622300" algn="just">
              <a:lnSpc>
                <a:spcPct val="150000"/>
              </a:lnSpc>
              <a:spcBef>
                <a:spcPct val="0"/>
              </a:spcBef>
              <a:buFontTx/>
              <a:buNone/>
            </a:pPr>
            <a:r>
              <a:rPr lang="zh-CN" altLang="en-US" sz="2400" dirty="0">
                <a:solidFill>
                  <a:schemeClr val="tx1">
                    <a:lumMod val="75000"/>
                  </a:schemeClr>
                </a:solidFill>
                <a:latin typeface="微软雅黑" panose="020B0503020204020204" pitchFamily="34" charset="-122"/>
                <a:ea typeface="微软雅黑" panose="020B0503020204020204" pitchFamily="34" charset="-122"/>
                <a:sym typeface="+mn-ea"/>
              </a:rPr>
              <a:t>中国</a:t>
            </a:r>
            <a:r>
              <a:rPr lang="zh-CN" altLang="en-US" sz="2400" dirty="0">
                <a:solidFill>
                  <a:srgbClr val="C00000"/>
                </a:solidFill>
                <a:latin typeface="微软雅黑" panose="020B0503020204020204" pitchFamily="34" charset="-122"/>
                <a:ea typeface="微软雅黑" panose="020B0503020204020204" pitchFamily="34" charset="-122"/>
                <a:sym typeface="+mn-ea"/>
              </a:rPr>
              <a:t>坚持对外开放的基本国策</a:t>
            </a:r>
            <a:r>
              <a:rPr lang="zh-CN" altLang="en-US" sz="2400" dirty="0">
                <a:solidFill>
                  <a:schemeClr val="tx1">
                    <a:lumMod val="75000"/>
                  </a:schemeClr>
                </a:solidFill>
                <a:latin typeface="微软雅黑" panose="020B0503020204020204" pitchFamily="34" charset="-122"/>
                <a:ea typeface="微软雅黑" panose="020B0503020204020204" pitchFamily="34" charset="-122"/>
                <a:sym typeface="+mn-ea"/>
              </a:rPr>
              <a:t>，</a:t>
            </a:r>
            <a:r>
              <a:rPr lang="zh-CN" altLang="en-US" sz="2400" dirty="0">
                <a:solidFill>
                  <a:srgbClr val="C00000"/>
                </a:solidFill>
                <a:latin typeface="微软雅黑" panose="020B0503020204020204" pitchFamily="34" charset="-122"/>
                <a:ea typeface="微软雅黑" panose="020B0503020204020204" pitchFamily="34" charset="-122"/>
                <a:sym typeface="+mn-ea"/>
              </a:rPr>
              <a:t>坚持打开国门搞建设</a:t>
            </a:r>
            <a:r>
              <a:rPr lang="zh-CN" altLang="en-US" sz="2400" dirty="0">
                <a:solidFill>
                  <a:schemeClr val="tx1">
                    <a:lumMod val="75000"/>
                  </a:schemeClr>
                </a:solidFill>
                <a:latin typeface="微软雅黑" panose="020B0503020204020204" pitchFamily="34" charset="-122"/>
                <a:ea typeface="微软雅黑" panose="020B0503020204020204" pitchFamily="34" charset="-122"/>
                <a:sym typeface="+mn-ea"/>
              </a:rPr>
              <a:t>。中国开放的大门不会关闭，只会越开越大</a:t>
            </a:r>
            <a:r>
              <a:rPr lang="zh-CN" altLang="en-US" sz="2400" dirty="0" smtClean="0">
                <a:solidFill>
                  <a:schemeClr val="tx1">
                    <a:lumMod val="75000"/>
                  </a:schemeClr>
                </a:solidFill>
                <a:latin typeface="微软雅黑" panose="020B0503020204020204" pitchFamily="34" charset="-122"/>
                <a:ea typeface="微软雅黑" panose="020B0503020204020204" pitchFamily="34" charset="-122"/>
                <a:sym typeface="+mn-ea"/>
              </a:rPr>
              <a:t>。</a:t>
            </a:r>
            <a:endParaRPr lang="zh-CN" altLang="en-US" sz="2400"/>
          </a:p>
        </p:txBody>
      </p:sp>
      <p:sp>
        <p:nvSpPr>
          <p:cNvPr id="17" name="TextBox 100"/>
          <p:cNvSpPr txBox="1">
            <a:spLocks noChangeArrowheads="1"/>
          </p:cNvSpPr>
          <p:nvPr/>
        </p:nvSpPr>
        <p:spPr bwMode="auto">
          <a:xfrm>
            <a:off x="1801443" y="1151552"/>
            <a:ext cx="8589109"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lvl="0" algn="ctr">
              <a:defRPr/>
            </a:pPr>
            <a:r>
              <a:rPr lang="en-US" altLang="zh-CN" sz="2800" dirty="0">
                <a:solidFill>
                  <a:srgbClr val="C00000"/>
                </a:solidFill>
                <a:latin typeface="微软雅黑" panose="020B0503020204020204" pitchFamily="34" charset="-122"/>
                <a:ea typeface="微软雅黑" panose="020B0503020204020204" pitchFamily="34" charset="-122"/>
              </a:rPr>
              <a:t>2</a:t>
            </a:r>
            <a:r>
              <a:rPr lang="zh-CN" altLang="en-US" sz="2800" dirty="0">
                <a:solidFill>
                  <a:srgbClr val="C00000"/>
                </a:solidFill>
                <a:latin typeface="微软雅黑" panose="020B0503020204020204" pitchFamily="34" charset="-122"/>
                <a:ea typeface="微软雅黑" panose="020B0503020204020204" pitchFamily="34" charset="-122"/>
              </a:rPr>
              <a:t>、中国开放的大门为什么只会越开越大？</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86485" y="4160520"/>
            <a:ext cx="10019030" cy="1753235"/>
          </a:xfrm>
          <a:prstGeom prst="rect">
            <a:avLst/>
          </a:prstGeom>
          <a:noFill/>
        </p:spPr>
        <p:txBody>
          <a:bodyPr wrap="square" rtlCol="0" anchor="t">
            <a:spAutoFit/>
          </a:bodyPr>
          <a:p>
            <a:pPr indent="533400" algn="just">
              <a:lnSpc>
                <a:spcPct val="150000"/>
              </a:lnSpc>
              <a:spcBef>
                <a:spcPct val="0"/>
              </a:spcBef>
              <a:buFontTx/>
              <a:buNone/>
            </a:pPr>
            <a:r>
              <a:rPr lang="zh-CN" altLang="en-US" sz="2400" dirty="0">
                <a:solidFill>
                  <a:schemeClr val="tx1">
                    <a:lumMod val="75000"/>
                  </a:schemeClr>
                </a:solidFill>
                <a:latin typeface="微软雅黑" panose="020B0503020204020204" pitchFamily="34" charset="-122"/>
                <a:ea typeface="微软雅黑" panose="020B0503020204020204" pitchFamily="34" charset="-122"/>
                <a:sym typeface="+mn-ea"/>
              </a:rPr>
              <a:t>★坚定不移扩大开放，是</a:t>
            </a:r>
            <a:r>
              <a:rPr lang="zh-CN" altLang="en-US" sz="2400" dirty="0">
                <a:solidFill>
                  <a:srgbClr val="C00000"/>
                </a:solidFill>
                <a:latin typeface="微软雅黑" panose="020B0503020204020204" pitchFamily="34" charset="-122"/>
                <a:ea typeface="微软雅黑" panose="020B0503020204020204" pitchFamily="34" charset="-122"/>
                <a:sym typeface="+mn-ea"/>
              </a:rPr>
              <a:t>实现中华民族繁荣富强</a:t>
            </a:r>
            <a:r>
              <a:rPr lang="zh-CN" altLang="en-US" sz="2400" dirty="0">
                <a:solidFill>
                  <a:schemeClr val="tx1">
                    <a:lumMod val="75000"/>
                  </a:schemeClr>
                </a:solidFill>
                <a:latin typeface="微软雅黑" panose="020B0503020204020204" pitchFamily="34" charset="-122"/>
                <a:ea typeface="微软雅黑" panose="020B0503020204020204" pitchFamily="34" charset="-122"/>
                <a:sym typeface="+mn-ea"/>
              </a:rPr>
              <a:t>的</a:t>
            </a:r>
            <a:r>
              <a:rPr lang="zh-CN" altLang="en-US" sz="2400" b="1" dirty="0">
                <a:solidFill>
                  <a:schemeClr val="tx1">
                    <a:lumMod val="75000"/>
                  </a:schemeClr>
                </a:solidFill>
                <a:latin typeface="微软雅黑" panose="020B0503020204020204" pitchFamily="34" charset="-122"/>
                <a:ea typeface="微软雅黑" panose="020B0503020204020204" pitchFamily="34" charset="-122"/>
                <a:sym typeface="+mn-ea"/>
              </a:rPr>
              <a:t>必由之路</a:t>
            </a:r>
            <a:r>
              <a:rPr lang="zh-CN" altLang="en-US" sz="2400" dirty="0" smtClean="0">
                <a:solidFill>
                  <a:schemeClr val="tx1">
                    <a:lumMod val="75000"/>
                  </a:schemeClr>
                </a:solidFill>
                <a:latin typeface="微软雅黑" panose="020B0503020204020204" pitchFamily="34" charset="-122"/>
                <a:ea typeface="微软雅黑" panose="020B0503020204020204" pitchFamily="34" charset="-122"/>
                <a:sym typeface="+mn-ea"/>
              </a:rPr>
              <a:t>。</a:t>
            </a:r>
            <a:endParaRPr lang="zh-CN" altLang="en-US" sz="2400" dirty="0" smtClean="0">
              <a:solidFill>
                <a:schemeClr val="tx1">
                  <a:lumMod val="75000"/>
                </a:schemeClr>
              </a:solidFill>
              <a:latin typeface="微软雅黑" panose="020B0503020204020204" pitchFamily="34" charset="-122"/>
              <a:ea typeface="微软雅黑" panose="020B0503020204020204" pitchFamily="34" charset="-122"/>
              <a:sym typeface="+mn-ea"/>
            </a:endParaRPr>
          </a:p>
          <a:p>
            <a:pPr indent="533400" algn="just">
              <a:lnSpc>
                <a:spcPct val="150000"/>
              </a:lnSpc>
              <a:spcBef>
                <a:spcPct val="0"/>
              </a:spcBef>
              <a:buFontTx/>
              <a:buNone/>
            </a:pPr>
            <a:r>
              <a:rPr lang="zh-CN" altLang="en-US" sz="2400" dirty="0">
                <a:solidFill>
                  <a:schemeClr val="tx1">
                    <a:lumMod val="75000"/>
                  </a:schemeClr>
                </a:solidFill>
                <a:latin typeface="微软雅黑" panose="020B0503020204020204" pitchFamily="34" charset="-122"/>
                <a:ea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rPr>
              <a:t>坚定不移扩大开放，是</a:t>
            </a:r>
            <a:r>
              <a:rPr lang="zh-CN" altLang="en-US" sz="2400">
                <a:solidFill>
                  <a:srgbClr val="C00000"/>
                </a:solidFill>
                <a:latin typeface="微软雅黑" panose="020B0503020204020204" pitchFamily="34" charset="-122"/>
                <a:ea typeface="微软雅黑" panose="020B0503020204020204" pitchFamily="34" charset="-122"/>
              </a:rPr>
              <a:t>适应经济全球化新趋势</a:t>
            </a:r>
            <a:r>
              <a:rPr lang="zh-CN" altLang="en-US" sz="2400">
                <a:latin typeface="微软雅黑" panose="020B0503020204020204" pitchFamily="34" charset="-122"/>
                <a:ea typeface="微软雅黑" panose="020B0503020204020204" pitchFamily="34" charset="-122"/>
              </a:rPr>
              <a:t>的</a:t>
            </a:r>
            <a:r>
              <a:rPr lang="zh-CN" altLang="en-US" sz="2400" b="1">
                <a:latin typeface="微软雅黑" panose="020B0503020204020204" pitchFamily="34" charset="-122"/>
                <a:ea typeface="微软雅黑" panose="020B0503020204020204" pitchFamily="34" charset="-122"/>
              </a:rPr>
              <a:t>必然要求</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a:p>
            <a:pPr indent="533400" algn="just">
              <a:lnSpc>
                <a:spcPct val="150000"/>
              </a:lnSpc>
              <a:spcBef>
                <a:spcPct val="0"/>
              </a:spcBef>
              <a:buFontTx/>
              <a:buNone/>
            </a:pPr>
            <a:r>
              <a:rPr lang="zh-CN" altLang="en-US" sz="2400" dirty="0">
                <a:solidFill>
                  <a:schemeClr val="tx1">
                    <a:lumMod val="75000"/>
                  </a:schemeClr>
                </a:solidFill>
                <a:latin typeface="微软雅黑" panose="020B0503020204020204" pitchFamily="34" charset="-122"/>
                <a:ea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rPr>
              <a:t>坚定不移扩大开放，是</a:t>
            </a:r>
            <a:r>
              <a:rPr lang="zh-CN" altLang="en-US" sz="2400">
                <a:solidFill>
                  <a:srgbClr val="C00000"/>
                </a:solidFill>
                <a:latin typeface="微软雅黑" panose="020B0503020204020204" pitchFamily="34" charset="-122"/>
                <a:ea typeface="微软雅黑" panose="020B0503020204020204" pitchFamily="34" charset="-122"/>
              </a:rPr>
              <a:t>顺应新时代国内改革发展新要求</a:t>
            </a:r>
            <a:r>
              <a:rPr lang="zh-CN" altLang="en-US" sz="2400">
                <a:latin typeface="微软雅黑" panose="020B0503020204020204" pitchFamily="34" charset="-122"/>
                <a:ea typeface="微软雅黑" panose="020B0503020204020204" pitchFamily="34" charset="-122"/>
              </a:rPr>
              <a:t>的</a:t>
            </a:r>
            <a:r>
              <a:rPr lang="zh-CN" altLang="en-US" sz="2400" b="1">
                <a:latin typeface="微软雅黑" panose="020B0503020204020204" pitchFamily="34" charset="-122"/>
                <a:ea typeface="微软雅黑" panose="020B0503020204020204" pitchFamily="34" charset="-122"/>
              </a:rPr>
              <a:t>应有之举</a:t>
            </a:r>
            <a:r>
              <a:rPr lang="zh-CN" altLang="en-US"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 calcmode="lin" valueType="num">
                                      <p:cBhvr additive="base">
                                        <p:cTn id="16"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 calcmode="lin" valueType="num">
                                      <p:cBhvr additive="base">
                                        <p:cTn id="22"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 calcmode="lin" valueType="num">
                                      <p:cBhvr additive="base">
                                        <p:cTn id="28"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29" dur="500"/>
                                        <p:tgtEl>
                                          <p:spTgt spid="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 calcmode="lin" valueType="num">
                                      <p:cBhvr additive="base">
                                        <p:cTn id="34"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 calcmode="lin" valueType="num">
                                      <p:cBhvr additive="base">
                                        <p:cTn id="40"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4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7"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7411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中国开放的大门只会越开越大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7" name="组合 6"/>
          <p:cNvGrpSpPr/>
          <p:nvPr/>
        </p:nvGrpSpPr>
        <p:grpSpPr>
          <a:xfrm>
            <a:off x="760095" y="1320165"/>
            <a:ext cx="10817860" cy="5103494"/>
            <a:chOff x="1312992" y="2365334"/>
            <a:chExt cx="9954808" cy="3426332"/>
          </a:xfrm>
        </p:grpSpPr>
        <p:grpSp>
          <p:nvGrpSpPr>
            <p:cNvPr id="8" name="组合 7"/>
            <p:cNvGrpSpPr/>
            <p:nvPr/>
          </p:nvGrpSpPr>
          <p:grpSpPr>
            <a:xfrm>
              <a:off x="1312992" y="2365334"/>
              <a:ext cx="9954808" cy="3426332"/>
              <a:chOff x="1312992" y="2365334"/>
              <a:chExt cx="9954808" cy="3426332"/>
            </a:xfrm>
          </p:grpSpPr>
          <p:grpSp>
            <p:nvGrpSpPr>
              <p:cNvPr id="10" name="组合 9"/>
              <p:cNvGrpSpPr/>
              <p:nvPr/>
            </p:nvGrpSpPr>
            <p:grpSpPr bwMode="auto">
              <a:xfrm>
                <a:off x="1312992" y="2365334"/>
                <a:ext cx="9954808" cy="3426332"/>
                <a:chOff x="3590195" y="971679"/>
                <a:chExt cx="6460814" cy="2788949"/>
              </a:xfrm>
            </p:grpSpPr>
            <p:sp>
              <p:nvSpPr>
                <p:cNvPr id="13" name="圆角矩形 20"/>
                <p:cNvSpPr/>
                <p:nvPr/>
              </p:nvSpPr>
              <p:spPr bwMode="auto">
                <a:xfrm>
                  <a:off x="3590195" y="971679"/>
                  <a:ext cx="6460814" cy="2788949"/>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2000">
                    <a:solidFill>
                      <a:schemeClr val="tx1">
                        <a:lumMod val="75000"/>
                      </a:schemeClr>
                    </a:solidFill>
                  </a:endParaRPr>
                </a:p>
              </p:txBody>
            </p:sp>
            <p:sp>
              <p:nvSpPr>
                <p:cNvPr id="14" name="矩形 146"/>
                <p:cNvSpPr>
                  <a:spLocks noChangeArrowheads="1"/>
                </p:cNvSpPr>
                <p:nvPr/>
              </p:nvSpPr>
              <p:spPr bwMode="auto">
                <a:xfrm>
                  <a:off x="4386977" y="1122694"/>
                  <a:ext cx="4646700" cy="2320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None/>
                  </a:pPr>
                  <a:r>
                    <a:rPr lang="zh-CN" altLang="en-US" sz="2000" dirty="0">
                      <a:solidFill>
                        <a:schemeClr val="tx1">
                          <a:lumMod val="75000"/>
                        </a:schemeClr>
                      </a:solidFill>
                      <a:latin typeface="Helvetica" panose="020B0604020202020204" pitchFamily="34" charset="0"/>
                      <a:ea typeface="微软雅黑" panose="020B0503020204020204" pitchFamily="34" charset="-122"/>
                    </a:rPr>
                    <a:t>中国坚持</a:t>
                  </a:r>
                  <a:r>
                    <a:rPr lang="zh-CN" altLang="en-US" sz="2000" dirty="0">
                      <a:solidFill>
                        <a:srgbClr val="C00000"/>
                      </a:solidFill>
                      <a:latin typeface="Helvetica" panose="020B0604020202020204" pitchFamily="34" charset="0"/>
                      <a:ea typeface="微软雅黑" panose="020B0503020204020204" pitchFamily="34" charset="-122"/>
                    </a:rPr>
                    <a:t>对外开放</a:t>
                  </a:r>
                  <a:r>
                    <a:rPr lang="zh-CN" altLang="en-US" sz="2000" dirty="0">
                      <a:solidFill>
                        <a:schemeClr val="tx1">
                          <a:lumMod val="75000"/>
                        </a:schemeClr>
                      </a:solidFill>
                      <a:latin typeface="Helvetica" panose="020B0604020202020204" pitchFamily="34" charset="0"/>
                      <a:ea typeface="微软雅黑" panose="020B0503020204020204" pitchFamily="34" charset="-122"/>
                    </a:rPr>
                    <a:t>的基本国策，坚定奉行互利共赢的开放战略，不断以中国新发展为世界提供新机遇，推动建设开放型世界经济，更好惠及各国人民。</a:t>
                  </a:r>
                  <a:endParaRPr lang="zh-CN" altLang="en-US" sz="2000" dirty="0">
                    <a:solidFill>
                      <a:schemeClr val="tx1">
                        <a:lumMod val="75000"/>
                      </a:schemeClr>
                    </a:solidFill>
                    <a:latin typeface="Helvetica" panose="020B0604020202020204" pitchFamily="34" charset="0"/>
                    <a:ea typeface="微软雅黑" panose="020B0503020204020204" pitchFamily="34" charset="-122"/>
                  </a:endParaRPr>
                </a:p>
                <a:p>
                  <a:pPr algn="just" eaLnBrk="1" hangingPunct="1">
                    <a:lnSpc>
                      <a:spcPct val="150000"/>
                    </a:lnSpc>
                    <a:spcBef>
                      <a:spcPct val="0"/>
                    </a:spcBef>
                    <a:buNone/>
                  </a:pPr>
                  <a:r>
                    <a:rPr lang="zh-CN" altLang="en-US" sz="2000" dirty="0">
                      <a:solidFill>
                        <a:schemeClr val="tx1">
                          <a:lumMod val="75000"/>
                        </a:schemeClr>
                      </a:solidFill>
                      <a:latin typeface="Helvetica" panose="020B0604020202020204" pitchFamily="34" charset="0"/>
                      <a:ea typeface="微软雅黑" panose="020B0503020204020204" pitchFamily="34" charset="-122"/>
                    </a:rPr>
                    <a:t>中国坚持</a:t>
                  </a:r>
                  <a:r>
                    <a:rPr lang="zh-CN" altLang="en-US" sz="2000" dirty="0">
                      <a:solidFill>
                        <a:srgbClr val="C00000"/>
                      </a:solidFill>
                      <a:latin typeface="Helvetica" panose="020B0604020202020204" pitchFamily="34" charset="0"/>
                      <a:ea typeface="微软雅黑" panose="020B0503020204020204" pitchFamily="34" charset="-122"/>
                    </a:rPr>
                    <a:t>经济全球化</a:t>
                  </a:r>
                  <a:r>
                    <a:rPr lang="zh-CN" altLang="en-US" sz="2000" dirty="0">
                      <a:solidFill>
                        <a:schemeClr val="tx1">
                          <a:lumMod val="75000"/>
                        </a:schemeClr>
                      </a:solidFill>
                      <a:latin typeface="Helvetica" panose="020B0604020202020204" pitchFamily="34" charset="0"/>
                      <a:ea typeface="微软雅黑" panose="020B0503020204020204" pitchFamily="34" charset="-122"/>
                    </a:rPr>
                    <a:t>正确方向，推动贸易和投资自由化便利化，推进双边、区域和多边合作，促进国际宏观经济政策协调，共同营造有利于发展的国际环境，共同培育全球发展新动能，反对保护主义，反对“筑墙设垒”、“脱钩断链”，反对单边制裁、极限施压。</a:t>
                  </a:r>
                  <a:endParaRPr lang="zh-CN" altLang="en-US" sz="2000" dirty="0">
                    <a:solidFill>
                      <a:schemeClr val="tx1">
                        <a:lumMod val="75000"/>
                      </a:schemeClr>
                    </a:solidFill>
                    <a:latin typeface="Helvetica" panose="020B0604020202020204" pitchFamily="34" charset="0"/>
                    <a:ea typeface="微软雅黑" panose="020B0503020204020204" pitchFamily="34" charset="-122"/>
                  </a:endParaRPr>
                </a:p>
                <a:p>
                  <a:pPr algn="just" eaLnBrk="1" hangingPunct="1">
                    <a:lnSpc>
                      <a:spcPct val="150000"/>
                    </a:lnSpc>
                    <a:spcBef>
                      <a:spcPct val="0"/>
                    </a:spcBef>
                    <a:buNone/>
                  </a:pPr>
                  <a:r>
                    <a:rPr lang="zh-CN" altLang="en-US" sz="2000" dirty="0">
                      <a:solidFill>
                        <a:schemeClr val="tx1">
                          <a:lumMod val="75000"/>
                        </a:schemeClr>
                      </a:solidFill>
                      <a:latin typeface="Helvetica" panose="020B0604020202020204" pitchFamily="34" charset="0"/>
                      <a:ea typeface="微软雅黑" panose="020B0503020204020204" pitchFamily="34" charset="-122"/>
                    </a:rPr>
                    <a:t>中国愿加大对</a:t>
                  </a:r>
                  <a:r>
                    <a:rPr lang="zh-CN" altLang="en-US" sz="2000" dirty="0">
                      <a:solidFill>
                        <a:srgbClr val="C00000"/>
                      </a:solidFill>
                      <a:latin typeface="Helvetica" panose="020B0604020202020204" pitchFamily="34" charset="0"/>
                      <a:ea typeface="微软雅黑" panose="020B0503020204020204" pitchFamily="34" charset="-122"/>
                    </a:rPr>
                    <a:t>全球发展合作</a:t>
                  </a:r>
                  <a:r>
                    <a:rPr lang="zh-CN" altLang="en-US" sz="2000" dirty="0">
                      <a:solidFill>
                        <a:schemeClr val="tx1">
                          <a:lumMod val="75000"/>
                        </a:schemeClr>
                      </a:solidFill>
                      <a:latin typeface="Helvetica" panose="020B0604020202020204" pitchFamily="34" charset="0"/>
                      <a:ea typeface="微软雅黑" panose="020B0503020204020204" pitchFamily="34" charset="-122"/>
                    </a:rPr>
                    <a:t>的资源投入，致力于缩小南北差距，坚定支持和帮助广大发展中国家加快发展。</a:t>
                  </a:r>
                  <a:endParaRPr lang="zh-CN" altLang="en-US" sz="2000" dirty="0">
                    <a:solidFill>
                      <a:schemeClr val="tx1">
                        <a:lumMod val="75000"/>
                      </a:schemeClr>
                    </a:solidFill>
                    <a:latin typeface="Helvetica" panose="020B0604020202020204" pitchFamily="34" charset="0"/>
                    <a:ea typeface="微软雅黑" panose="020B0503020204020204" pitchFamily="34" charset="-122"/>
                  </a:endParaRPr>
                </a:p>
              </p:txBody>
            </p:sp>
            <p:grpSp>
              <p:nvGrpSpPr>
                <p:cNvPr id="15" name="组合 4"/>
                <p:cNvGrpSpPr/>
                <p:nvPr/>
              </p:nvGrpSpPr>
              <p:grpSpPr bwMode="auto">
                <a:xfrm>
                  <a:off x="3605822" y="1325891"/>
                  <a:ext cx="781148" cy="437322"/>
                  <a:chOff x="2908203" y="1327537"/>
                  <a:chExt cx="654502" cy="366415"/>
                </a:xfrm>
              </p:grpSpPr>
              <p:pic>
                <p:nvPicPr>
                  <p:cNvPr id="16" name="图片 2"/>
                  <p:cNvPicPr>
                    <a:picLocks noChangeAspect="1"/>
                  </p:cNvPicPr>
                  <p:nvPr/>
                </p:nvPicPr>
                <p:blipFill>
                  <a:blip r:embed="rId1"/>
                  <a:srcRect/>
                  <a:stretch>
                    <a:fillRect/>
                  </a:stretch>
                </p:blipFill>
                <p:spPr bwMode="auto">
                  <a:xfrm>
                    <a:off x="2908203" y="1327537"/>
                    <a:ext cx="395053" cy="34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3"/>
                  <p:cNvSpPr txBox="1">
                    <a:spLocks noChangeArrowheads="1"/>
                  </p:cNvSpPr>
                  <p:nvPr/>
                </p:nvSpPr>
                <p:spPr bwMode="auto">
                  <a:xfrm>
                    <a:off x="3264098" y="1483159"/>
                    <a:ext cx="298607" cy="21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rgbClr val="FF0000"/>
                        </a:solidFill>
                        <a:latin typeface="黑体" panose="02010609060101010101" charset="-122"/>
                        <a:ea typeface="黑体" panose="02010609060101010101" charset="-122"/>
                      </a:rPr>
                      <a:t>语</a:t>
                    </a:r>
                    <a:endParaRPr lang="zh-CN" altLang="en-US" sz="2400" dirty="0">
                      <a:solidFill>
                        <a:srgbClr val="FF0000"/>
                      </a:solidFill>
                      <a:latin typeface="黑体" panose="02010609060101010101" charset="-122"/>
                      <a:ea typeface="黑体" panose="02010609060101010101" charset="-122"/>
                    </a:endParaRPr>
                  </a:p>
                </p:txBody>
              </p:sp>
            </p:grpSp>
          </p:grpSp>
          <p:pic>
            <p:nvPicPr>
              <p:cNvPr id="12" name="图片 122"/>
              <p:cNvPicPr>
                <a:picLocks noChangeAspect="1"/>
              </p:cNvPicPr>
              <p:nvPr/>
            </p:nvPicPr>
            <p:blipFill>
              <a:blip r:embed="rId2"/>
              <a:srcRect/>
              <a:stretch>
                <a:fillRect/>
              </a:stretch>
            </p:blipFill>
            <p:spPr bwMode="auto">
              <a:xfrm>
                <a:off x="9774813" y="2505380"/>
                <a:ext cx="1335800" cy="91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矩形 8"/>
            <p:cNvSpPr/>
            <p:nvPr/>
          </p:nvSpPr>
          <p:spPr bwMode="auto">
            <a:xfrm>
              <a:off x="2699712" y="5401407"/>
              <a:ext cx="7480285" cy="309082"/>
            </a:xfrm>
            <a:prstGeom prst="rect">
              <a:avLst/>
            </a:prstGeom>
          </p:spPr>
          <p:txBody>
            <a:bodyPr wrap="square">
              <a:spAutoFit/>
            </a:bodyPr>
            <a:lstStyle/>
            <a:p>
              <a:pPr indent="457200" algn="r" eaLnBrk="1" hangingPunct="1">
                <a:lnSpc>
                  <a:spcPct val="150000"/>
                </a:lnSpc>
                <a:buFont typeface="Arial" panose="020B0604020202020204" pitchFamily="34" charset="0"/>
                <a:buNone/>
                <a:defRPr/>
              </a:pPr>
              <a:r>
                <a:rPr lang="en-US" altLang="zh-CN"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——2022</a:t>
              </a:r>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10月16日，习近平在中国共产党第二十次全国代表大会上作报告</a:t>
              </a:r>
              <a:endParaRPr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108075" y="2371090"/>
            <a:ext cx="10546715" cy="1753235"/>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（二）推动</a:t>
            </a:r>
            <a:r>
              <a:rPr kumimoji="1" lang="en-US" altLang="zh-CN" sz="3600" dirty="0">
                <a:solidFill>
                  <a:srgbClr val="C00000"/>
                </a:solidFill>
                <a:latin typeface="微软雅黑" panose="020B0503020204020204" pitchFamily="34" charset="-122"/>
                <a:ea typeface="微软雅黑" panose="020B0503020204020204" pitchFamily="34" charset="-122"/>
                <a:sym typeface="+mn-ea"/>
              </a:rPr>
              <a:t>“</a:t>
            </a:r>
            <a:r>
              <a:rPr kumimoji="1" lang="zh-CN" altLang="en-US" sz="3600" dirty="0">
                <a:solidFill>
                  <a:srgbClr val="C00000"/>
                </a:solidFill>
                <a:latin typeface="微软雅黑" panose="020B0503020204020204" pitchFamily="34" charset="-122"/>
                <a:ea typeface="微软雅黑" panose="020B0503020204020204" pitchFamily="34" charset="-122"/>
                <a:sym typeface="+mn-ea"/>
              </a:rPr>
              <a:t>一带一路</a:t>
            </a:r>
            <a:r>
              <a:rPr kumimoji="1" lang="en-US" altLang="zh-CN" sz="3600" dirty="0">
                <a:solidFill>
                  <a:srgbClr val="C00000"/>
                </a:solidFill>
                <a:latin typeface="微软雅黑" panose="020B0503020204020204" pitchFamily="34" charset="-122"/>
                <a:ea typeface="微软雅黑" panose="020B0503020204020204" pitchFamily="34" charset="-122"/>
                <a:sym typeface="+mn-ea"/>
              </a:rPr>
              <a:t>”</a:t>
            </a:r>
            <a:r>
              <a:rPr kumimoji="1" lang="zh-CN" altLang="en-US" sz="3600" dirty="0">
                <a:solidFill>
                  <a:srgbClr val="C00000"/>
                </a:solidFill>
                <a:latin typeface="微软雅黑" panose="020B0503020204020204" pitchFamily="34" charset="-122"/>
                <a:ea typeface="微软雅黑" panose="020B0503020204020204" pitchFamily="34" charset="-122"/>
                <a:sym typeface="+mn-ea"/>
              </a:rPr>
              <a:t>建设</a:t>
            </a:r>
            <a:endParaRPr lang="zh-CN" altLang="en-US" sz="3600" kern="0" spc="120" dirty="0">
              <a:solidFill>
                <a:schemeClr val="accent1"/>
              </a:solidFill>
              <a:latin typeface="微软雅黑" panose="020B0503020204020204" pitchFamily="34" charset="-122"/>
              <a:ea typeface="微软雅黑" panose="020B0503020204020204" pitchFamily="34" charset="-122"/>
              <a:cs typeface="+mn-ea"/>
              <a:sym typeface="+mn-lt"/>
            </a:endParaRPr>
          </a:p>
          <a:p>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推</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动</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形</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成</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全</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面</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开</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新</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格</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局</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938530"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推动</a:t>
            </a: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一带一路</a:t>
            </a: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建设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77828" name="矩形 8"/>
          <p:cNvSpPr>
            <a:spLocks noChangeArrowheads="1"/>
          </p:cNvSpPr>
          <p:nvPr/>
        </p:nvSpPr>
        <p:spPr bwMode="auto">
          <a:xfrm>
            <a:off x="3011329" y="1220510"/>
            <a:ext cx="6494463"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推进“一带一路” 建设的原则和意义</a:t>
            </a:r>
            <a:endPar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829" name="文本框 1"/>
          <p:cNvSpPr txBox="1">
            <a:spLocks noChangeArrowheads="1"/>
          </p:cNvSpPr>
          <p:nvPr/>
        </p:nvSpPr>
        <p:spPr bwMode="auto">
          <a:xfrm>
            <a:off x="939165" y="1927860"/>
            <a:ext cx="10638790" cy="4088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indent="457200" algn="just" fontAlgn="auto">
              <a:lnSpc>
                <a:spcPct val="130000"/>
              </a:lnSpc>
              <a:spcBef>
                <a:spcPts val="0"/>
              </a:spcBef>
              <a:spcAft>
                <a:spcPts val="0"/>
              </a:spcAft>
            </a:pPr>
            <a:r>
              <a:rPr lang="en-US" altLang="zh-CN" sz="2400" b="1"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2400" b="1"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一带一路</a:t>
            </a:r>
            <a:r>
              <a:rPr lang="en-US" altLang="zh-CN" sz="2400" b="1"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2400" b="1"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建设</a:t>
            </a:r>
            <a:r>
              <a:rPr lang="zh-CN"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是我国</a:t>
            </a:r>
            <a:r>
              <a:rPr lang="zh-CN" altLang="zh-CN" sz="2400" dirty="0">
                <a:solidFill>
                  <a:schemeClr val="tx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扩大对外开放的重大举措</a:t>
            </a:r>
            <a:r>
              <a:rPr lang="zh-CN"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457200" algn="just" fontAlgn="auto">
              <a:lnSpc>
                <a:spcPct val="130000"/>
              </a:lnSpc>
              <a:spcBef>
                <a:spcPts val="0"/>
              </a:spcBef>
              <a:spcAft>
                <a:spcPts val="0"/>
              </a:spcAft>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原则：</a:t>
            </a:r>
            <a:r>
              <a:rPr lang="zh-CN"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秉持和遵循</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共商共建共享</a:t>
            </a:r>
            <a:r>
              <a:rPr lang="zh-CN"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的原则，把</a:t>
            </a:r>
            <a:r>
              <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一带一路</a:t>
            </a:r>
            <a:r>
              <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打造成为顺应经济全球化潮流的最广泛国际合作平台，</a:t>
            </a:r>
            <a:r>
              <a:rPr lang="zh-CN" altLang="zh-CN" sz="2400" dirty="0" smtClean="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让</a:t>
            </a:r>
            <a:r>
              <a:rPr lang="en-US" altLang="zh-CN" sz="2400" dirty="0" smtClean="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一带</a:t>
            </a:r>
            <a:r>
              <a:rPr lang="zh-CN" altLang="zh-CN" sz="2400" dirty="0" smtClean="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一路</a:t>
            </a:r>
            <a:r>
              <a:rPr lang="en-US" altLang="zh-CN" sz="2400" dirty="0" smtClean="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smtClean="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建设</a:t>
            </a:r>
            <a:r>
              <a:rPr lang="zh-CN" altLang="zh-CN" sz="2400" dirty="0" smtClean="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更好</a:t>
            </a:r>
            <a:r>
              <a:rPr lang="zh-CN"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造福各国人民。</a:t>
            </a:r>
            <a:endParaRPr lang="zh-CN"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fontAlgn="auto">
              <a:lnSpc>
                <a:spcPct val="130000"/>
              </a:lnSpc>
              <a:spcBef>
                <a:spcPts val="0"/>
              </a:spcBef>
              <a:spcAft>
                <a:spcPts val="0"/>
              </a:spcAft>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意义：</a:t>
            </a:r>
            <a:endPar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30000"/>
              </a:lnSpc>
              <a:spcBef>
                <a:spcPts val="0"/>
              </a:spcBef>
              <a:spcAft>
                <a:spcPts val="0"/>
              </a:spcAft>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是我国扩大对外开放的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重大举措</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和经济外交的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顶层设计</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30000"/>
              </a:lnSpc>
              <a:spcBef>
                <a:spcPts val="0"/>
              </a:spcBef>
              <a:spcAft>
                <a:spcPts val="0"/>
              </a:spcAft>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是为破解人类发展难题提供的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中国智慧和中国方案</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30000"/>
              </a:lnSpc>
              <a:spcBef>
                <a:spcPts val="0"/>
              </a:spcBef>
              <a:spcAft>
                <a:spcPts val="0"/>
              </a:spcAft>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是探索全球经济治理新模式、构建人类命运共同体的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新平台</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30000"/>
              </a:lnSpc>
              <a:spcBef>
                <a:spcPts val="0"/>
              </a:spcBef>
              <a:spcAft>
                <a:spcPts val="0"/>
              </a:spcAft>
              <a:buFont typeface="Arial" panose="020B0604020202020204" pitchFamily="34" charset="0"/>
              <a:buChar char="•"/>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是新时代中国特色社会主义的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伟大开放实践</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iterate type="wd">
                                    <p:tmPct val="10000"/>
                                  </p:iterate>
                                  <p:childTnLst>
                                    <p:set>
                                      <p:cBhvr>
                                        <p:cTn id="14" dur="1" fill="hold">
                                          <p:stCondLst>
                                            <p:cond delay="0"/>
                                          </p:stCondLst>
                                        </p:cTn>
                                        <p:tgtEl>
                                          <p:spTgt spid="77828"/>
                                        </p:tgtEl>
                                        <p:attrNameLst>
                                          <p:attrName>style.visibility</p:attrName>
                                        </p:attrNameLst>
                                      </p:cBhvr>
                                      <p:to>
                                        <p:strVal val="visible"/>
                                      </p:to>
                                    </p:set>
                                    <p:animEffect transition="in" filter="fade">
                                      <p:cBhvr>
                                        <p:cTn id="15" dur="500"/>
                                        <p:tgtEl>
                                          <p:spTgt spid="7782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77829">
                                            <p:txEl>
                                              <p:pRg st="0" end="0"/>
                                            </p:txEl>
                                          </p:spTgt>
                                        </p:tgtEl>
                                        <p:attrNameLst>
                                          <p:attrName>style.visibility</p:attrName>
                                        </p:attrNameLst>
                                      </p:cBhvr>
                                      <p:to>
                                        <p:strVal val="visible"/>
                                      </p:to>
                                    </p:set>
                                    <p:anim calcmode="lin" valueType="num">
                                      <p:cBhvr additive="base">
                                        <p:cTn id="20" dur="500"/>
                                        <p:tgtEl>
                                          <p:spTgt spid="77829">
                                            <p:txEl>
                                              <p:pRg st="0" end="0"/>
                                            </p:txEl>
                                          </p:spTgt>
                                        </p:tgtEl>
                                        <p:attrNameLst>
                                          <p:attrName>ppt_y</p:attrName>
                                        </p:attrNameLst>
                                      </p:cBhvr>
                                      <p:tavLst>
                                        <p:tav tm="0">
                                          <p:val>
                                            <p:strVal val="#ppt_y+#ppt_h*1.125000"/>
                                          </p:val>
                                        </p:tav>
                                        <p:tav tm="100000">
                                          <p:val>
                                            <p:strVal val="#ppt_y"/>
                                          </p:val>
                                        </p:tav>
                                      </p:tavLst>
                                    </p:anim>
                                    <p:animEffect transition="in" filter="wipe(up)">
                                      <p:cBhvr>
                                        <p:cTn id="21" dur="500"/>
                                        <p:tgtEl>
                                          <p:spTgt spid="7782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77829">
                                            <p:txEl>
                                              <p:pRg st="1" end="1"/>
                                            </p:txEl>
                                          </p:spTgt>
                                        </p:tgtEl>
                                        <p:attrNameLst>
                                          <p:attrName>style.visibility</p:attrName>
                                        </p:attrNameLst>
                                      </p:cBhvr>
                                      <p:to>
                                        <p:strVal val="visible"/>
                                      </p:to>
                                    </p:set>
                                    <p:anim calcmode="lin" valueType="num">
                                      <p:cBhvr additive="base">
                                        <p:cTn id="26" dur="500"/>
                                        <p:tgtEl>
                                          <p:spTgt spid="77829">
                                            <p:txEl>
                                              <p:pRg st="1" end="1"/>
                                            </p:txEl>
                                          </p:spTgt>
                                        </p:tgtEl>
                                        <p:attrNameLst>
                                          <p:attrName>ppt_y</p:attrName>
                                        </p:attrNameLst>
                                      </p:cBhvr>
                                      <p:tavLst>
                                        <p:tav tm="0">
                                          <p:val>
                                            <p:strVal val="#ppt_y+#ppt_h*1.125000"/>
                                          </p:val>
                                        </p:tav>
                                        <p:tav tm="100000">
                                          <p:val>
                                            <p:strVal val="#ppt_y"/>
                                          </p:val>
                                        </p:tav>
                                      </p:tavLst>
                                    </p:anim>
                                    <p:animEffect transition="in" filter="wipe(up)">
                                      <p:cBhvr>
                                        <p:cTn id="27" dur="500"/>
                                        <p:tgtEl>
                                          <p:spTgt spid="7782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77829">
                                            <p:txEl>
                                              <p:pRg st="2" end="2"/>
                                            </p:txEl>
                                          </p:spTgt>
                                        </p:tgtEl>
                                        <p:attrNameLst>
                                          <p:attrName>style.visibility</p:attrName>
                                        </p:attrNameLst>
                                      </p:cBhvr>
                                      <p:to>
                                        <p:strVal val="visible"/>
                                      </p:to>
                                    </p:set>
                                    <p:anim calcmode="lin" valueType="num">
                                      <p:cBhvr additive="base">
                                        <p:cTn id="32" dur="500"/>
                                        <p:tgtEl>
                                          <p:spTgt spid="77829">
                                            <p:txEl>
                                              <p:pRg st="2" end="2"/>
                                            </p:txEl>
                                          </p:spTgt>
                                        </p:tgtEl>
                                        <p:attrNameLst>
                                          <p:attrName>ppt_y</p:attrName>
                                        </p:attrNameLst>
                                      </p:cBhvr>
                                      <p:tavLst>
                                        <p:tav tm="0">
                                          <p:val>
                                            <p:strVal val="#ppt_y+#ppt_h*1.125000"/>
                                          </p:val>
                                        </p:tav>
                                        <p:tav tm="100000">
                                          <p:val>
                                            <p:strVal val="#ppt_y"/>
                                          </p:val>
                                        </p:tav>
                                      </p:tavLst>
                                    </p:anim>
                                    <p:animEffect transition="in" filter="wipe(up)">
                                      <p:cBhvr>
                                        <p:cTn id="33" dur="500"/>
                                        <p:tgtEl>
                                          <p:spTgt spid="77829">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77829">
                                            <p:txEl>
                                              <p:pRg st="3" end="3"/>
                                            </p:txEl>
                                          </p:spTgt>
                                        </p:tgtEl>
                                        <p:attrNameLst>
                                          <p:attrName>style.visibility</p:attrName>
                                        </p:attrNameLst>
                                      </p:cBhvr>
                                      <p:to>
                                        <p:strVal val="visible"/>
                                      </p:to>
                                    </p:set>
                                    <p:anim calcmode="lin" valueType="num">
                                      <p:cBhvr additive="base">
                                        <p:cTn id="38" dur="500"/>
                                        <p:tgtEl>
                                          <p:spTgt spid="77829">
                                            <p:txEl>
                                              <p:pRg st="3" end="3"/>
                                            </p:txEl>
                                          </p:spTgt>
                                        </p:tgtEl>
                                        <p:attrNameLst>
                                          <p:attrName>ppt_y</p:attrName>
                                        </p:attrNameLst>
                                      </p:cBhvr>
                                      <p:tavLst>
                                        <p:tav tm="0">
                                          <p:val>
                                            <p:strVal val="#ppt_y+#ppt_h*1.125000"/>
                                          </p:val>
                                        </p:tav>
                                        <p:tav tm="100000">
                                          <p:val>
                                            <p:strVal val="#ppt_y"/>
                                          </p:val>
                                        </p:tav>
                                      </p:tavLst>
                                    </p:anim>
                                    <p:animEffect transition="in" filter="wipe(up)">
                                      <p:cBhvr>
                                        <p:cTn id="39" dur="500"/>
                                        <p:tgtEl>
                                          <p:spTgt spid="77829">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77829">
                                            <p:txEl>
                                              <p:pRg st="4" end="4"/>
                                            </p:txEl>
                                          </p:spTgt>
                                        </p:tgtEl>
                                        <p:attrNameLst>
                                          <p:attrName>style.visibility</p:attrName>
                                        </p:attrNameLst>
                                      </p:cBhvr>
                                      <p:to>
                                        <p:strVal val="visible"/>
                                      </p:to>
                                    </p:set>
                                    <p:anim calcmode="lin" valueType="num">
                                      <p:cBhvr additive="base">
                                        <p:cTn id="44" dur="500"/>
                                        <p:tgtEl>
                                          <p:spTgt spid="77829">
                                            <p:txEl>
                                              <p:pRg st="4" end="4"/>
                                            </p:txEl>
                                          </p:spTgt>
                                        </p:tgtEl>
                                        <p:attrNameLst>
                                          <p:attrName>ppt_y</p:attrName>
                                        </p:attrNameLst>
                                      </p:cBhvr>
                                      <p:tavLst>
                                        <p:tav tm="0">
                                          <p:val>
                                            <p:strVal val="#ppt_y+#ppt_h*1.125000"/>
                                          </p:val>
                                        </p:tav>
                                        <p:tav tm="100000">
                                          <p:val>
                                            <p:strVal val="#ppt_y"/>
                                          </p:val>
                                        </p:tav>
                                      </p:tavLst>
                                    </p:anim>
                                    <p:animEffect transition="in" filter="wipe(up)">
                                      <p:cBhvr>
                                        <p:cTn id="45" dur="500"/>
                                        <p:tgtEl>
                                          <p:spTgt spid="77829">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77829">
                                            <p:txEl>
                                              <p:pRg st="5" end="5"/>
                                            </p:txEl>
                                          </p:spTgt>
                                        </p:tgtEl>
                                        <p:attrNameLst>
                                          <p:attrName>style.visibility</p:attrName>
                                        </p:attrNameLst>
                                      </p:cBhvr>
                                      <p:to>
                                        <p:strVal val="visible"/>
                                      </p:to>
                                    </p:set>
                                    <p:anim calcmode="lin" valueType="num">
                                      <p:cBhvr additive="base">
                                        <p:cTn id="50" dur="500"/>
                                        <p:tgtEl>
                                          <p:spTgt spid="77829">
                                            <p:txEl>
                                              <p:pRg st="5" end="5"/>
                                            </p:txEl>
                                          </p:spTgt>
                                        </p:tgtEl>
                                        <p:attrNameLst>
                                          <p:attrName>ppt_y</p:attrName>
                                        </p:attrNameLst>
                                      </p:cBhvr>
                                      <p:tavLst>
                                        <p:tav tm="0">
                                          <p:val>
                                            <p:strVal val="#ppt_y+#ppt_h*1.125000"/>
                                          </p:val>
                                        </p:tav>
                                        <p:tav tm="100000">
                                          <p:val>
                                            <p:strVal val="#ppt_y"/>
                                          </p:val>
                                        </p:tav>
                                      </p:tavLst>
                                    </p:anim>
                                    <p:animEffect transition="in" filter="wipe(up)">
                                      <p:cBhvr>
                                        <p:cTn id="51" dur="500"/>
                                        <p:tgtEl>
                                          <p:spTgt spid="77829">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77829">
                                            <p:txEl>
                                              <p:pRg st="6" end="6"/>
                                            </p:txEl>
                                          </p:spTgt>
                                        </p:tgtEl>
                                        <p:attrNameLst>
                                          <p:attrName>style.visibility</p:attrName>
                                        </p:attrNameLst>
                                      </p:cBhvr>
                                      <p:to>
                                        <p:strVal val="visible"/>
                                      </p:to>
                                    </p:set>
                                    <p:anim calcmode="lin" valueType="num">
                                      <p:cBhvr additive="base">
                                        <p:cTn id="56" dur="500"/>
                                        <p:tgtEl>
                                          <p:spTgt spid="77829">
                                            <p:txEl>
                                              <p:pRg st="6" end="6"/>
                                            </p:txEl>
                                          </p:spTgt>
                                        </p:tgtEl>
                                        <p:attrNameLst>
                                          <p:attrName>ppt_y</p:attrName>
                                        </p:attrNameLst>
                                      </p:cBhvr>
                                      <p:tavLst>
                                        <p:tav tm="0">
                                          <p:val>
                                            <p:strVal val="#ppt_y+#ppt_h*1.125000"/>
                                          </p:val>
                                        </p:tav>
                                        <p:tav tm="100000">
                                          <p:val>
                                            <p:strVal val="#ppt_y"/>
                                          </p:val>
                                        </p:tav>
                                      </p:tavLst>
                                    </p:anim>
                                    <p:animEffect transition="in" filter="wipe(up)">
                                      <p:cBhvr>
                                        <p:cTn id="57" dur="500"/>
                                        <p:tgtEl>
                                          <p:spTgt spid="778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7782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938530"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推动</a:t>
            </a: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一带一路</a:t>
            </a: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建设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77828" name="矩形 8"/>
          <p:cNvSpPr>
            <a:spLocks noChangeArrowheads="1"/>
          </p:cNvSpPr>
          <p:nvPr/>
        </p:nvSpPr>
        <p:spPr bwMode="auto">
          <a:xfrm>
            <a:off x="2442845" y="941070"/>
            <a:ext cx="74383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牢牢把握“一带一路” 建设的总体方向</a:t>
            </a:r>
            <a:endPar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829" name="文本框 1"/>
          <p:cNvSpPr txBox="1">
            <a:spLocks noChangeArrowheads="1"/>
          </p:cNvSpPr>
          <p:nvPr/>
        </p:nvSpPr>
        <p:spPr bwMode="auto">
          <a:xfrm>
            <a:off x="605790" y="1463040"/>
            <a:ext cx="10981055" cy="507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indent="457200" algn="just" eaLnBrk="1" hangingPunct="1">
              <a:lnSpc>
                <a:spcPct val="150000"/>
              </a:lnSpc>
            </a:pPr>
            <a:r>
              <a:rPr 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首先，</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以共商共建共享为基本原则</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。充分考虑各国差异，共同探讨符合各国国情的合作模式。</a:t>
            </a:r>
            <a:endPar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eaLnBrk="1" hangingPunct="1">
              <a:lnSpc>
                <a:spcPct val="150000"/>
              </a:lnSpc>
            </a:pPr>
            <a:r>
              <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其次，</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以深化</a:t>
            </a: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五通</a:t>
            </a: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交流合作为关键支撑</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五通</a:t>
            </a:r>
            <a:r>
              <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：政策沟通、设施联通、贸易畅通、资金融通和民心相通。</a:t>
            </a:r>
            <a:r>
              <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eaLnBrk="1" hangingPunct="1">
              <a:lnSpc>
                <a:spcPct val="150000"/>
              </a:lnSpc>
            </a:pPr>
            <a:r>
              <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最后，</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以构建全面开放新格局为努力方向</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。要助推内陆沿边地区成为开放前沿，实现开放空间逐步从沿海、沿江向</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内陆、沿边</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延伸。要加强</a:t>
            </a:r>
            <a:r>
              <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一带一路</a:t>
            </a:r>
            <a:r>
              <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建设同京津冀协同发展、长江经济带发展等国家战略的对接，统筹推进</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西部开发、东北振兴、中部崛起、东部率先</a:t>
            </a:r>
            <a:r>
              <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四大板块</a:t>
            </a:r>
            <a:r>
              <a:rPr lang="en-US" altLang="zh-CN"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发展，带动形成</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陆海内外联动、东西双向互济</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的开放格局</a:t>
            </a:r>
            <a:r>
              <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77828"/>
                                        </p:tgtEl>
                                        <p:attrNameLst>
                                          <p:attrName>style.visibility</p:attrName>
                                        </p:attrNameLst>
                                      </p:cBhvr>
                                      <p:to>
                                        <p:strVal val="visible"/>
                                      </p:to>
                                    </p:set>
                                    <p:animEffect transition="in" filter="fade">
                                      <p:cBhvr>
                                        <p:cTn id="11" dur="500"/>
                                        <p:tgtEl>
                                          <p:spTgt spid="77828"/>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77829">
                                            <p:txEl>
                                              <p:pRg st="0" end="0"/>
                                            </p:txEl>
                                          </p:spTgt>
                                        </p:tgtEl>
                                        <p:attrNameLst>
                                          <p:attrName>style.visibility</p:attrName>
                                        </p:attrNameLst>
                                      </p:cBhvr>
                                      <p:to>
                                        <p:strVal val="visible"/>
                                      </p:to>
                                    </p:set>
                                    <p:anim calcmode="lin" valueType="num">
                                      <p:cBhvr additive="base">
                                        <p:cTn id="16" dur="500"/>
                                        <p:tgtEl>
                                          <p:spTgt spid="77829">
                                            <p:txEl>
                                              <p:pRg st="0" end="0"/>
                                            </p:txEl>
                                          </p:spTgt>
                                        </p:tgtEl>
                                        <p:attrNameLst>
                                          <p:attrName>ppt_y</p:attrName>
                                        </p:attrNameLst>
                                      </p:cBhvr>
                                      <p:tavLst>
                                        <p:tav tm="0">
                                          <p:val>
                                            <p:strVal val="#ppt_y+#ppt_h*1.125000"/>
                                          </p:val>
                                        </p:tav>
                                        <p:tav tm="100000">
                                          <p:val>
                                            <p:strVal val="#ppt_y"/>
                                          </p:val>
                                        </p:tav>
                                      </p:tavLst>
                                    </p:anim>
                                    <p:animEffect transition="in" filter="wipe(up)">
                                      <p:cBhvr>
                                        <p:cTn id="17" dur="500"/>
                                        <p:tgtEl>
                                          <p:spTgt spid="7782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7829">
                                            <p:txEl>
                                              <p:pRg st="1" end="1"/>
                                            </p:txEl>
                                          </p:spTgt>
                                        </p:tgtEl>
                                        <p:attrNameLst>
                                          <p:attrName>style.visibility</p:attrName>
                                        </p:attrNameLst>
                                      </p:cBhvr>
                                      <p:to>
                                        <p:strVal val="visible"/>
                                      </p:to>
                                    </p:set>
                                    <p:anim calcmode="lin" valueType="num">
                                      <p:cBhvr additive="base">
                                        <p:cTn id="22" dur="500"/>
                                        <p:tgtEl>
                                          <p:spTgt spid="77829">
                                            <p:txEl>
                                              <p:pRg st="1" end="1"/>
                                            </p:txEl>
                                          </p:spTgt>
                                        </p:tgtEl>
                                        <p:attrNameLst>
                                          <p:attrName>ppt_y</p:attrName>
                                        </p:attrNameLst>
                                      </p:cBhvr>
                                      <p:tavLst>
                                        <p:tav tm="0">
                                          <p:val>
                                            <p:strVal val="#ppt_y+#ppt_h*1.125000"/>
                                          </p:val>
                                        </p:tav>
                                        <p:tav tm="100000">
                                          <p:val>
                                            <p:strVal val="#ppt_y"/>
                                          </p:val>
                                        </p:tav>
                                      </p:tavLst>
                                    </p:anim>
                                    <p:animEffect transition="in" filter="wipe(up)">
                                      <p:cBhvr>
                                        <p:cTn id="23" dur="500"/>
                                        <p:tgtEl>
                                          <p:spTgt spid="7782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77829">
                                            <p:txEl>
                                              <p:pRg st="2" end="2"/>
                                            </p:txEl>
                                          </p:spTgt>
                                        </p:tgtEl>
                                        <p:attrNameLst>
                                          <p:attrName>style.visibility</p:attrName>
                                        </p:attrNameLst>
                                      </p:cBhvr>
                                      <p:to>
                                        <p:strVal val="visible"/>
                                      </p:to>
                                    </p:set>
                                    <p:anim calcmode="lin" valueType="num">
                                      <p:cBhvr additive="base">
                                        <p:cTn id="28" dur="500"/>
                                        <p:tgtEl>
                                          <p:spTgt spid="77829">
                                            <p:txEl>
                                              <p:pRg st="2" end="2"/>
                                            </p:txEl>
                                          </p:spTgt>
                                        </p:tgtEl>
                                        <p:attrNameLst>
                                          <p:attrName>ppt_y</p:attrName>
                                        </p:attrNameLst>
                                      </p:cBhvr>
                                      <p:tavLst>
                                        <p:tav tm="0">
                                          <p:val>
                                            <p:strVal val="#ppt_y+#ppt_h*1.125000"/>
                                          </p:val>
                                        </p:tav>
                                        <p:tav tm="100000">
                                          <p:val>
                                            <p:strVal val="#ppt_y"/>
                                          </p:val>
                                        </p:tav>
                                      </p:tavLst>
                                    </p:anim>
                                    <p:animEffect transition="in" filter="wipe(up)">
                                      <p:cBhvr>
                                        <p:cTn id="29" dur="500"/>
                                        <p:tgtEl>
                                          <p:spTgt spid="778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7828"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938530"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推动</a:t>
            </a: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一带一路</a:t>
            </a: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建设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77828" name="矩形 8"/>
          <p:cNvSpPr>
            <a:spLocks noChangeArrowheads="1"/>
          </p:cNvSpPr>
          <p:nvPr/>
        </p:nvSpPr>
        <p:spPr bwMode="auto">
          <a:xfrm>
            <a:off x="2390775" y="1386205"/>
            <a:ext cx="70326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促进</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一带一路</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国际合作的重点内容</a:t>
            </a:r>
            <a:endPar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829" name="文本框 1"/>
          <p:cNvSpPr txBox="1">
            <a:spLocks noChangeArrowheads="1"/>
          </p:cNvSpPr>
          <p:nvPr/>
        </p:nvSpPr>
        <p:spPr bwMode="auto">
          <a:xfrm>
            <a:off x="2162810" y="2192655"/>
            <a:ext cx="8362950" cy="332295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p>
            <a:pPr marL="457200" indent="-457200" algn="just" eaLnBrk="1" hangingPunct="1">
              <a:lnSpc>
                <a:spcPct val="150000"/>
              </a:lnSpc>
              <a:buFont typeface="Wingdings" panose="05000000000000000000" charset="0"/>
              <a:buChar char="Ø"/>
            </a:pP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坚持</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引进来</a:t>
            </a: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走出去</a:t>
            </a: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并重，深化</a:t>
            </a:r>
            <a:r>
              <a:rPr lang="zh-CN" altLang="en-US" sz="2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双向投资合作</a:t>
            </a: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eaLnBrk="1" hangingPunct="1">
              <a:lnSpc>
                <a:spcPct val="150000"/>
              </a:lnSpc>
              <a:buFont typeface="Wingdings" panose="05000000000000000000" charset="0"/>
              <a:buChar char="Ø"/>
            </a:pP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促进</a:t>
            </a:r>
            <a:r>
              <a:rPr lang="zh-CN" altLang="en-US" sz="2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基础设施互联互通</a:t>
            </a: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，突破沿线发展瓶颈。</a:t>
            </a:r>
            <a:endPar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eaLnBrk="1" hangingPunct="1">
              <a:lnSpc>
                <a:spcPct val="150000"/>
              </a:lnSpc>
              <a:buFont typeface="Wingdings" panose="05000000000000000000" charset="0"/>
              <a:buChar char="Ø"/>
            </a:pP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加强</a:t>
            </a:r>
            <a:r>
              <a:rPr lang="zh-CN" altLang="en-US" sz="2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创新能力</a:t>
            </a: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开放合作，增强发展新动力。</a:t>
            </a:r>
            <a:endPar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eaLnBrk="1" hangingPunct="1">
              <a:lnSpc>
                <a:spcPct val="150000"/>
              </a:lnSpc>
              <a:buFont typeface="Wingdings" panose="05000000000000000000" charset="0"/>
              <a:buChar char="Ø"/>
            </a:pP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推动</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开放合作</a:t>
            </a: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，完善</a:t>
            </a:r>
            <a:r>
              <a:rPr lang="zh-CN" altLang="en-US" sz="2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全球治理体系</a:t>
            </a: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eaLnBrk="1" hangingPunct="1">
              <a:lnSpc>
                <a:spcPct val="150000"/>
              </a:lnSpc>
              <a:buFont typeface="Wingdings" panose="05000000000000000000" charset="0"/>
              <a:buChar char="Ø"/>
            </a:pP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构筑</a:t>
            </a:r>
            <a:r>
              <a:rPr lang="zh-CN" altLang="en-US" sz="2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多层次人文交流平台</a:t>
            </a:r>
            <a:r>
              <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，促进包容发展。</a:t>
            </a:r>
            <a:endParaRPr lang="zh-CN" altLang="en-US" sz="2800" dirty="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77828"/>
                                        </p:tgtEl>
                                        <p:attrNameLst>
                                          <p:attrName>style.visibility</p:attrName>
                                        </p:attrNameLst>
                                      </p:cBhvr>
                                      <p:to>
                                        <p:strVal val="visible"/>
                                      </p:to>
                                    </p:set>
                                    <p:animEffect transition="in" filter="fade">
                                      <p:cBhvr>
                                        <p:cTn id="11" dur="500"/>
                                        <p:tgtEl>
                                          <p:spTgt spid="77828"/>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77829">
                                            <p:txEl>
                                              <p:pRg st="0" end="0"/>
                                            </p:txEl>
                                          </p:spTgt>
                                        </p:tgtEl>
                                        <p:attrNameLst>
                                          <p:attrName>style.visibility</p:attrName>
                                        </p:attrNameLst>
                                      </p:cBhvr>
                                      <p:to>
                                        <p:strVal val="visible"/>
                                      </p:to>
                                    </p:set>
                                    <p:anim calcmode="lin" valueType="num">
                                      <p:cBhvr additive="base">
                                        <p:cTn id="16" dur="500"/>
                                        <p:tgtEl>
                                          <p:spTgt spid="77829">
                                            <p:txEl>
                                              <p:pRg st="0" end="0"/>
                                            </p:txEl>
                                          </p:spTgt>
                                        </p:tgtEl>
                                        <p:attrNameLst>
                                          <p:attrName>ppt_y</p:attrName>
                                        </p:attrNameLst>
                                      </p:cBhvr>
                                      <p:tavLst>
                                        <p:tav tm="0">
                                          <p:val>
                                            <p:strVal val="#ppt_y+#ppt_h*1.125000"/>
                                          </p:val>
                                        </p:tav>
                                        <p:tav tm="100000">
                                          <p:val>
                                            <p:strVal val="#ppt_y"/>
                                          </p:val>
                                        </p:tav>
                                      </p:tavLst>
                                    </p:anim>
                                    <p:animEffect transition="in" filter="wipe(up)">
                                      <p:cBhvr>
                                        <p:cTn id="17" dur="500"/>
                                        <p:tgtEl>
                                          <p:spTgt spid="7782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7829">
                                            <p:txEl>
                                              <p:pRg st="1" end="1"/>
                                            </p:txEl>
                                          </p:spTgt>
                                        </p:tgtEl>
                                        <p:attrNameLst>
                                          <p:attrName>style.visibility</p:attrName>
                                        </p:attrNameLst>
                                      </p:cBhvr>
                                      <p:to>
                                        <p:strVal val="visible"/>
                                      </p:to>
                                    </p:set>
                                    <p:anim calcmode="lin" valueType="num">
                                      <p:cBhvr additive="base">
                                        <p:cTn id="22" dur="500"/>
                                        <p:tgtEl>
                                          <p:spTgt spid="77829">
                                            <p:txEl>
                                              <p:pRg st="1" end="1"/>
                                            </p:txEl>
                                          </p:spTgt>
                                        </p:tgtEl>
                                        <p:attrNameLst>
                                          <p:attrName>ppt_y</p:attrName>
                                        </p:attrNameLst>
                                      </p:cBhvr>
                                      <p:tavLst>
                                        <p:tav tm="0">
                                          <p:val>
                                            <p:strVal val="#ppt_y+#ppt_h*1.125000"/>
                                          </p:val>
                                        </p:tav>
                                        <p:tav tm="100000">
                                          <p:val>
                                            <p:strVal val="#ppt_y"/>
                                          </p:val>
                                        </p:tav>
                                      </p:tavLst>
                                    </p:anim>
                                    <p:animEffect transition="in" filter="wipe(up)">
                                      <p:cBhvr>
                                        <p:cTn id="23" dur="500"/>
                                        <p:tgtEl>
                                          <p:spTgt spid="7782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77829">
                                            <p:txEl>
                                              <p:pRg st="2" end="2"/>
                                            </p:txEl>
                                          </p:spTgt>
                                        </p:tgtEl>
                                        <p:attrNameLst>
                                          <p:attrName>style.visibility</p:attrName>
                                        </p:attrNameLst>
                                      </p:cBhvr>
                                      <p:to>
                                        <p:strVal val="visible"/>
                                      </p:to>
                                    </p:set>
                                    <p:anim calcmode="lin" valueType="num">
                                      <p:cBhvr additive="base">
                                        <p:cTn id="28" dur="500"/>
                                        <p:tgtEl>
                                          <p:spTgt spid="77829">
                                            <p:txEl>
                                              <p:pRg st="2" end="2"/>
                                            </p:txEl>
                                          </p:spTgt>
                                        </p:tgtEl>
                                        <p:attrNameLst>
                                          <p:attrName>ppt_y</p:attrName>
                                        </p:attrNameLst>
                                      </p:cBhvr>
                                      <p:tavLst>
                                        <p:tav tm="0">
                                          <p:val>
                                            <p:strVal val="#ppt_y+#ppt_h*1.125000"/>
                                          </p:val>
                                        </p:tav>
                                        <p:tav tm="100000">
                                          <p:val>
                                            <p:strVal val="#ppt_y"/>
                                          </p:val>
                                        </p:tav>
                                      </p:tavLst>
                                    </p:anim>
                                    <p:animEffect transition="in" filter="wipe(up)">
                                      <p:cBhvr>
                                        <p:cTn id="29" dur="500"/>
                                        <p:tgtEl>
                                          <p:spTgt spid="7782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77829">
                                            <p:txEl>
                                              <p:pRg st="3" end="3"/>
                                            </p:txEl>
                                          </p:spTgt>
                                        </p:tgtEl>
                                        <p:attrNameLst>
                                          <p:attrName>style.visibility</p:attrName>
                                        </p:attrNameLst>
                                      </p:cBhvr>
                                      <p:to>
                                        <p:strVal val="visible"/>
                                      </p:to>
                                    </p:set>
                                    <p:anim calcmode="lin" valueType="num">
                                      <p:cBhvr additive="base">
                                        <p:cTn id="34" dur="500"/>
                                        <p:tgtEl>
                                          <p:spTgt spid="77829">
                                            <p:txEl>
                                              <p:pRg st="3" end="3"/>
                                            </p:txEl>
                                          </p:spTgt>
                                        </p:tgtEl>
                                        <p:attrNameLst>
                                          <p:attrName>ppt_y</p:attrName>
                                        </p:attrNameLst>
                                      </p:cBhvr>
                                      <p:tavLst>
                                        <p:tav tm="0">
                                          <p:val>
                                            <p:strVal val="#ppt_y+#ppt_h*1.125000"/>
                                          </p:val>
                                        </p:tav>
                                        <p:tav tm="100000">
                                          <p:val>
                                            <p:strVal val="#ppt_y"/>
                                          </p:val>
                                        </p:tav>
                                      </p:tavLst>
                                    </p:anim>
                                    <p:animEffect transition="in" filter="wipe(up)">
                                      <p:cBhvr>
                                        <p:cTn id="35" dur="500"/>
                                        <p:tgtEl>
                                          <p:spTgt spid="7782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77829">
                                            <p:txEl>
                                              <p:pRg st="4" end="4"/>
                                            </p:txEl>
                                          </p:spTgt>
                                        </p:tgtEl>
                                        <p:attrNameLst>
                                          <p:attrName>style.visibility</p:attrName>
                                        </p:attrNameLst>
                                      </p:cBhvr>
                                      <p:to>
                                        <p:strVal val="visible"/>
                                      </p:to>
                                    </p:set>
                                    <p:anim calcmode="lin" valueType="num">
                                      <p:cBhvr additive="base">
                                        <p:cTn id="40" dur="500"/>
                                        <p:tgtEl>
                                          <p:spTgt spid="77829">
                                            <p:txEl>
                                              <p:pRg st="4" end="4"/>
                                            </p:txEl>
                                          </p:spTgt>
                                        </p:tgtEl>
                                        <p:attrNameLst>
                                          <p:attrName>ppt_y</p:attrName>
                                        </p:attrNameLst>
                                      </p:cBhvr>
                                      <p:tavLst>
                                        <p:tav tm="0">
                                          <p:val>
                                            <p:strVal val="#ppt_y+#ppt_h*1.125000"/>
                                          </p:val>
                                        </p:tav>
                                        <p:tav tm="100000">
                                          <p:val>
                                            <p:strVal val="#ppt_y"/>
                                          </p:val>
                                        </p:tav>
                                      </p:tavLst>
                                    </p:anim>
                                    <p:animEffect transition="in" filter="wipe(up)">
                                      <p:cBhvr>
                                        <p:cTn id="41" dur="500"/>
                                        <p:tgtEl>
                                          <p:spTgt spid="778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7828"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nvGrpSpPr>
          <p:cNvPr id="7" name="组合 6"/>
          <p:cNvGrpSpPr/>
          <p:nvPr/>
        </p:nvGrpSpPr>
        <p:grpSpPr>
          <a:xfrm>
            <a:off x="760095" y="1547481"/>
            <a:ext cx="10817860" cy="4175732"/>
            <a:chOff x="1312992" y="2676965"/>
            <a:chExt cx="9954808" cy="2803461"/>
          </a:xfrm>
        </p:grpSpPr>
        <p:grpSp>
          <p:nvGrpSpPr>
            <p:cNvPr id="8" name="组合 7"/>
            <p:cNvGrpSpPr/>
            <p:nvPr/>
          </p:nvGrpSpPr>
          <p:grpSpPr>
            <a:xfrm>
              <a:off x="1312992" y="2676965"/>
              <a:ext cx="9954808" cy="2803461"/>
              <a:chOff x="1312992" y="2676965"/>
              <a:chExt cx="9954808" cy="2803461"/>
            </a:xfrm>
          </p:grpSpPr>
          <p:grpSp>
            <p:nvGrpSpPr>
              <p:cNvPr id="10" name="组合 9"/>
              <p:cNvGrpSpPr/>
              <p:nvPr/>
            </p:nvGrpSpPr>
            <p:grpSpPr bwMode="auto">
              <a:xfrm>
                <a:off x="1312992" y="2709347"/>
                <a:ext cx="9954808" cy="2771079"/>
                <a:chOff x="3590195" y="1251697"/>
                <a:chExt cx="6460814" cy="2255589"/>
              </a:xfrm>
            </p:grpSpPr>
            <p:sp>
              <p:nvSpPr>
                <p:cNvPr id="13" name="圆角矩形 20"/>
                <p:cNvSpPr/>
                <p:nvPr/>
              </p:nvSpPr>
              <p:spPr bwMode="auto">
                <a:xfrm>
                  <a:off x="3590195" y="1251697"/>
                  <a:ext cx="6460814" cy="2255589"/>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2000">
                    <a:solidFill>
                      <a:schemeClr val="tx1">
                        <a:lumMod val="75000"/>
                      </a:schemeClr>
                    </a:solidFill>
                  </a:endParaRPr>
                </a:p>
              </p:txBody>
            </p:sp>
            <p:sp>
              <p:nvSpPr>
                <p:cNvPr id="14" name="矩形 146"/>
                <p:cNvSpPr>
                  <a:spLocks noChangeArrowheads="1"/>
                </p:cNvSpPr>
                <p:nvPr/>
              </p:nvSpPr>
              <p:spPr bwMode="auto">
                <a:xfrm>
                  <a:off x="4386977" y="1464156"/>
                  <a:ext cx="4646700" cy="1563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None/>
                  </a:pPr>
                  <a:r>
                    <a:rPr lang="zh-CN" altLang="en-US" sz="2000" dirty="0">
                      <a:solidFill>
                        <a:schemeClr val="tx1">
                          <a:lumMod val="75000"/>
                        </a:schemeClr>
                      </a:solidFill>
                      <a:latin typeface="Helvetica" panose="020B0604020202020204" pitchFamily="34" charset="0"/>
                      <a:ea typeface="微软雅黑" panose="020B0503020204020204" pitchFamily="34" charset="-122"/>
                    </a:rPr>
                    <a:t>我们实行</a:t>
                  </a:r>
                  <a:r>
                    <a:rPr lang="zh-CN" altLang="en-US" sz="2000" dirty="0">
                      <a:solidFill>
                        <a:srgbClr val="C00000"/>
                      </a:solidFill>
                      <a:latin typeface="Helvetica" panose="020B0604020202020204" pitchFamily="34" charset="0"/>
                      <a:ea typeface="微软雅黑" panose="020B0503020204020204" pitchFamily="34" charset="-122"/>
                    </a:rPr>
                    <a:t>更加积极主动的开放战略</a:t>
                  </a:r>
                  <a:r>
                    <a:rPr lang="zh-CN" altLang="en-US" sz="2000" dirty="0">
                      <a:solidFill>
                        <a:schemeClr val="tx1">
                          <a:lumMod val="75000"/>
                        </a:schemeClr>
                      </a:solidFill>
                      <a:latin typeface="Helvetica" panose="020B0604020202020204" pitchFamily="34" charset="0"/>
                      <a:ea typeface="微软雅黑" panose="020B0503020204020204" pitchFamily="34" charset="-122"/>
                    </a:rPr>
                    <a:t>，构建面向全球的</a:t>
                  </a:r>
                  <a:r>
                    <a:rPr lang="zh-CN" altLang="en-US" sz="2000" dirty="0">
                      <a:solidFill>
                        <a:schemeClr val="accent1"/>
                      </a:solidFill>
                      <a:latin typeface="Helvetica" panose="020B0604020202020204" pitchFamily="34" charset="0"/>
                      <a:ea typeface="微软雅黑" panose="020B0503020204020204" pitchFamily="34" charset="-122"/>
                    </a:rPr>
                    <a:t>高标准自由贸易区网络</a:t>
                  </a:r>
                  <a:r>
                    <a:rPr lang="zh-CN" altLang="en-US" sz="2000" dirty="0">
                      <a:solidFill>
                        <a:schemeClr val="tx1">
                          <a:lumMod val="75000"/>
                        </a:schemeClr>
                      </a:solidFill>
                      <a:latin typeface="Helvetica" panose="020B0604020202020204" pitchFamily="34" charset="0"/>
                      <a:ea typeface="微软雅黑" panose="020B0503020204020204" pitchFamily="34" charset="-122"/>
                    </a:rPr>
                    <a:t>，加快推进自由贸易试验区、海南自由贸易港建设，</a:t>
                  </a:r>
                  <a:r>
                    <a:rPr lang="zh-CN" altLang="en-US" sz="2000" dirty="0">
                      <a:solidFill>
                        <a:srgbClr val="C00000"/>
                      </a:solidFill>
                      <a:latin typeface="Helvetica" panose="020B0604020202020204" pitchFamily="34" charset="0"/>
                      <a:ea typeface="微软雅黑" panose="020B0503020204020204" pitchFamily="34" charset="-122"/>
                    </a:rPr>
                    <a:t>共建“一带一路”</a:t>
                  </a:r>
                  <a:r>
                    <a:rPr lang="zh-CN" altLang="en-US" sz="2000" dirty="0">
                      <a:solidFill>
                        <a:schemeClr val="tx1">
                          <a:lumMod val="75000"/>
                        </a:schemeClr>
                      </a:solidFill>
                      <a:latin typeface="Helvetica" panose="020B0604020202020204" pitchFamily="34" charset="0"/>
                      <a:ea typeface="微软雅黑" panose="020B0503020204020204" pitchFamily="34" charset="-122"/>
                    </a:rPr>
                    <a:t>成为深受欢迎的国际公共产品和国际合作平台。我国成为一百四十多个国家和地区的主要贸易伙伴，货物贸易总额居世界第一，吸引外资和对外投资居世界前列，形成</a:t>
                  </a:r>
                  <a:r>
                    <a:rPr lang="zh-CN" altLang="en-US" sz="2000" dirty="0">
                      <a:solidFill>
                        <a:srgbClr val="C00000"/>
                      </a:solidFill>
                      <a:latin typeface="Helvetica" panose="020B0604020202020204" pitchFamily="34" charset="0"/>
                      <a:ea typeface="微软雅黑" panose="020B0503020204020204" pitchFamily="34" charset="-122"/>
                    </a:rPr>
                    <a:t>更大范围、更宽领域、更深层次</a:t>
                  </a:r>
                  <a:r>
                    <a:rPr lang="zh-CN" altLang="en-US" sz="2000" dirty="0">
                      <a:solidFill>
                        <a:srgbClr val="C00000"/>
                      </a:solidFill>
                      <a:effectLst>
                        <a:outerShdw blurRad="38100" dist="38100" dir="2700000" algn="tl">
                          <a:srgbClr val="000000">
                            <a:alpha val="43137"/>
                          </a:srgbClr>
                        </a:outerShdw>
                      </a:effectLst>
                      <a:latin typeface="Helvetica" panose="020B0604020202020204" pitchFamily="34" charset="0"/>
                      <a:ea typeface="微软雅黑" panose="020B0503020204020204" pitchFamily="34" charset="-122"/>
                    </a:rPr>
                    <a:t>对外开放格局</a:t>
                  </a:r>
                  <a:r>
                    <a:rPr lang="zh-CN" altLang="en-US" sz="2000" dirty="0">
                      <a:solidFill>
                        <a:schemeClr val="tx1">
                          <a:lumMod val="75000"/>
                        </a:schemeClr>
                      </a:solidFill>
                      <a:latin typeface="Helvetica" panose="020B0604020202020204" pitchFamily="34" charset="0"/>
                      <a:ea typeface="微软雅黑" panose="020B0503020204020204" pitchFamily="34" charset="-122"/>
                    </a:rPr>
                    <a:t>。</a:t>
                  </a:r>
                  <a:endParaRPr lang="zh-CN" altLang="en-US" sz="2000" dirty="0">
                    <a:solidFill>
                      <a:schemeClr val="tx1">
                        <a:lumMod val="75000"/>
                      </a:schemeClr>
                    </a:solidFill>
                    <a:latin typeface="Helvetica" panose="020B0604020202020204" pitchFamily="34" charset="0"/>
                    <a:ea typeface="微软雅黑" panose="020B0503020204020204" pitchFamily="34" charset="-122"/>
                  </a:endParaRPr>
                </a:p>
              </p:txBody>
            </p:sp>
            <p:grpSp>
              <p:nvGrpSpPr>
                <p:cNvPr id="15" name="组合 4"/>
                <p:cNvGrpSpPr/>
                <p:nvPr/>
              </p:nvGrpSpPr>
              <p:grpSpPr bwMode="auto">
                <a:xfrm>
                  <a:off x="3605822" y="1325891"/>
                  <a:ext cx="781148" cy="437322"/>
                  <a:chOff x="2908203" y="1327537"/>
                  <a:chExt cx="654502" cy="366415"/>
                </a:xfrm>
              </p:grpSpPr>
              <p:pic>
                <p:nvPicPr>
                  <p:cNvPr id="16" name="图片 2"/>
                  <p:cNvPicPr>
                    <a:picLocks noChangeAspect="1"/>
                  </p:cNvPicPr>
                  <p:nvPr/>
                </p:nvPicPr>
                <p:blipFill>
                  <a:blip r:embed="rId1"/>
                  <a:srcRect/>
                  <a:stretch>
                    <a:fillRect/>
                  </a:stretch>
                </p:blipFill>
                <p:spPr bwMode="auto">
                  <a:xfrm>
                    <a:off x="2908203" y="1327537"/>
                    <a:ext cx="395053" cy="34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3"/>
                  <p:cNvSpPr txBox="1">
                    <a:spLocks noChangeArrowheads="1"/>
                  </p:cNvSpPr>
                  <p:nvPr/>
                </p:nvSpPr>
                <p:spPr bwMode="auto">
                  <a:xfrm>
                    <a:off x="3264098" y="1483159"/>
                    <a:ext cx="298607" cy="21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rgbClr val="FF0000"/>
                        </a:solidFill>
                        <a:latin typeface="黑体" panose="02010609060101010101" charset="-122"/>
                        <a:ea typeface="黑体" panose="02010609060101010101" charset="-122"/>
                      </a:rPr>
                      <a:t>语</a:t>
                    </a:r>
                    <a:endParaRPr lang="zh-CN" altLang="en-US" sz="2400" dirty="0">
                      <a:solidFill>
                        <a:srgbClr val="FF0000"/>
                      </a:solidFill>
                      <a:latin typeface="黑体" panose="02010609060101010101" charset="-122"/>
                      <a:ea typeface="黑体" panose="02010609060101010101" charset="-122"/>
                    </a:endParaRPr>
                  </a:p>
                </p:txBody>
              </p:sp>
            </p:grpSp>
          </p:grpSp>
          <p:pic>
            <p:nvPicPr>
              <p:cNvPr id="12" name="图片 122"/>
              <p:cNvPicPr>
                <a:picLocks noChangeAspect="1"/>
              </p:cNvPicPr>
              <p:nvPr/>
            </p:nvPicPr>
            <p:blipFill>
              <a:blip r:embed="rId2"/>
              <a:srcRect/>
              <a:stretch>
                <a:fillRect/>
              </a:stretch>
            </p:blipFill>
            <p:spPr bwMode="auto">
              <a:xfrm>
                <a:off x="9728650" y="2676965"/>
                <a:ext cx="1335800" cy="91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矩形 8"/>
            <p:cNvSpPr/>
            <p:nvPr/>
          </p:nvSpPr>
          <p:spPr bwMode="auto">
            <a:xfrm>
              <a:off x="2699712" y="4959740"/>
              <a:ext cx="7480285" cy="309082"/>
            </a:xfrm>
            <a:prstGeom prst="rect">
              <a:avLst/>
            </a:prstGeom>
          </p:spPr>
          <p:txBody>
            <a:bodyPr wrap="square">
              <a:spAutoFit/>
            </a:bodyPr>
            <a:lstStyle/>
            <a:p>
              <a:pPr indent="457200" algn="r" eaLnBrk="1" hangingPunct="1">
                <a:lnSpc>
                  <a:spcPct val="150000"/>
                </a:lnSpc>
                <a:buFont typeface="Arial" panose="020B0604020202020204" pitchFamily="34" charset="0"/>
                <a:buNone/>
                <a:defRPr/>
              </a:pPr>
              <a:r>
                <a:rPr lang="en-US" altLang="zh-CN"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——2022</a:t>
              </a:r>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10月16日，习近平在中国共产党第二十次全国代表大会上作报告</a:t>
              </a:r>
              <a:endParaRPr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 name="文本框 1"/>
          <p:cNvSpPr txBox="1"/>
          <p:nvPr/>
        </p:nvSpPr>
        <p:spPr>
          <a:xfrm>
            <a:off x="938530"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推动</a:t>
            </a: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一带一路</a:t>
            </a: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建设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108075" y="2371090"/>
            <a:ext cx="10546715" cy="1753235"/>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（三）实施高水平对外开放</a:t>
            </a:r>
            <a:endParaRPr lang="zh-CN" altLang="en-US" sz="3600" kern="0" spc="120" dirty="0">
              <a:solidFill>
                <a:schemeClr val="accent1"/>
              </a:solidFill>
              <a:latin typeface="微软雅黑" panose="020B0503020204020204" pitchFamily="34" charset="-122"/>
              <a:ea typeface="微软雅黑" panose="020B0503020204020204" pitchFamily="34" charset="-122"/>
              <a:cs typeface="+mn-ea"/>
              <a:sym typeface="+mn-lt"/>
            </a:endParaRPr>
          </a:p>
          <a:p>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推</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动</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形</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成</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全</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面</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开</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新</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格</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局</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78168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实施高水平对外开放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8611" name="矩形 8"/>
          <p:cNvSpPr>
            <a:spLocks noChangeArrowheads="1"/>
          </p:cNvSpPr>
          <p:nvPr/>
        </p:nvSpPr>
        <p:spPr bwMode="auto">
          <a:xfrm>
            <a:off x="2603803" y="1350137"/>
            <a:ext cx="698500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FontTx/>
              <a:buNone/>
            </a:pPr>
            <a:r>
              <a:rPr lang="en-US" altLang="zh-CN" dirty="0">
                <a:solidFill>
                  <a:srgbClr val="C00000"/>
                </a:solidFill>
                <a:latin typeface="微软雅黑" panose="020B0503020204020204" pitchFamily="34" charset="-122"/>
                <a:ea typeface="微软雅黑" panose="020B0503020204020204" pitchFamily="34" charset="-122"/>
              </a:rPr>
              <a:t>1. </a:t>
            </a:r>
            <a:r>
              <a:rPr lang="zh-CN" altLang="en-US" dirty="0">
                <a:solidFill>
                  <a:srgbClr val="C00000"/>
                </a:solidFill>
                <a:latin typeface="微软雅黑" panose="020B0503020204020204" pitchFamily="34" charset="-122"/>
                <a:ea typeface="微软雅黑" panose="020B0503020204020204" pitchFamily="34" charset="-122"/>
              </a:rPr>
              <a:t>主动开放</a:t>
            </a:r>
            <a:endParaRPr lang="zh-CN" altLang="en-US" dirty="0">
              <a:solidFill>
                <a:srgbClr val="C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070746" y="2568354"/>
            <a:ext cx="2853198" cy="2832048"/>
            <a:chOff x="1070746" y="1965104"/>
            <a:chExt cx="2853198" cy="2832048"/>
          </a:xfrm>
        </p:grpSpPr>
        <p:sp>
          <p:nvSpPr>
            <p:cNvPr id="7" name="剪去单角的矩形 7"/>
            <p:cNvSpPr/>
            <p:nvPr/>
          </p:nvSpPr>
          <p:spPr bwMode="auto">
            <a:xfrm flipH="1">
              <a:off x="1070748" y="1965104"/>
              <a:ext cx="2853196" cy="2832048"/>
            </a:xfrm>
            <a:prstGeom prst="snip1Rect">
              <a:avLst/>
            </a:prstGeom>
            <a:solidFill>
              <a:schemeClr val="accent1"/>
            </a:solidFill>
            <a:ln w="50800">
              <a:noFill/>
            </a:ln>
            <a:effectLst>
              <a:outerShdw blurRad="254000" dist="38100" dir="2700000" algn="tl" rotWithShape="0">
                <a:prstClr val="black">
                  <a:alpha val="20000"/>
                </a:prstClr>
              </a:outerShdw>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 name="直角三角形 13"/>
            <p:cNvSpPr/>
            <p:nvPr/>
          </p:nvSpPr>
          <p:spPr bwMode="auto">
            <a:xfrm flipH="1">
              <a:off x="1070746" y="1965104"/>
              <a:ext cx="474827" cy="472646"/>
            </a:xfrm>
            <a:prstGeom prst="rtTriangle">
              <a:avLst/>
            </a:prstGeom>
            <a:solidFill>
              <a:srgbClr val="901423"/>
            </a:solidFill>
            <a:ln w="50800">
              <a:noFill/>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5" name="三角形 10"/>
            <p:cNvSpPr/>
            <p:nvPr/>
          </p:nvSpPr>
          <p:spPr bwMode="auto">
            <a:xfrm rot="5400000" flipV="1">
              <a:off x="3726070" y="3343721"/>
              <a:ext cx="250784" cy="144964"/>
            </a:xfrm>
            <a:prstGeom prst="triangle">
              <a:avLst/>
            </a:prstGeom>
            <a:solidFill>
              <a:srgbClr val="F2F2F2"/>
            </a:solidFill>
            <a:ln w="50800">
              <a:noFill/>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p:txBody>
        </p:sp>
        <p:sp>
          <p:nvSpPr>
            <p:cNvPr id="68612" name="文本框 1"/>
            <p:cNvSpPr txBox="1">
              <a:spLocks noChangeArrowheads="1"/>
            </p:cNvSpPr>
            <p:nvPr/>
          </p:nvSpPr>
          <p:spPr bwMode="auto">
            <a:xfrm>
              <a:off x="1135295" y="2789353"/>
              <a:ext cx="264368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dist"/>
              <a:r>
                <a:rPr lang="zh-CN" altLang="zh-CN" sz="2000" b="1" dirty="0">
                  <a:solidFill>
                    <a:schemeClr val="bg1"/>
                  </a:solidFill>
                  <a:latin typeface="+mj-ea"/>
                  <a:ea typeface="+mj-ea"/>
                </a:rPr>
                <a:t>努力在经济全球化中</a:t>
              </a:r>
              <a:endParaRPr lang="en-US" altLang="zh-CN" sz="2000" dirty="0">
                <a:solidFill>
                  <a:schemeClr val="bg1"/>
                </a:solidFill>
                <a:latin typeface="+mj-ea"/>
                <a:ea typeface="+mj-ea"/>
              </a:endParaRPr>
            </a:p>
            <a:p>
              <a:pPr algn="dist"/>
              <a:r>
                <a:rPr lang="zh-CN" altLang="zh-CN" sz="4400" b="1" dirty="0">
                  <a:solidFill>
                    <a:schemeClr val="bg1"/>
                  </a:solidFill>
                  <a:latin typeface="+mj-ea"/>
                  <a:ea typeface="+mj-ea"/>
                </a:rPr>
                <a:t>抢占先机</a:t>
              </a:r>
              <a:endParaRPr lang="en-US" altLang="zh-CN" sz="4400" b="1" dirty="0">
                <a:solidFill>
                  <a:schemeClr val="bg1"/>
                </a:solidFill>
                <a:latin typeface="+mj-ea"/>
                <a:ea typeface="+mj-ea"/>
              </a:endParaRPr>
            </a:p>
          </p:txBody>
        </p:sp>
      </p:grpSp>
      <p:sp>
        <p:nvSpPr>
          <p:cNvPr id="8" name="矩形 7"/>
          <p:cNvSpPr/>
          <p:nvPr/>
        </p:nvSpPr>
        <p:spPr bwMode="auto">
          <a:xfrm flipH="1">
            <a:off x="3923946" y="2602644"/>
            <a:ext cx="7284622" cy="2832048"/>
          </a:xfrm>
          <a:prstGeom prst="rect">
            <a:avLst/>
          </a:prstGeom>
          <a:solidFill>
            <a:schemeClr val="bg1">
              <a:lumMod val="95000"/>
            </a:schemeClr>
          </a:solidFill>
          <a:ln w="50800">
            <a:noFill/>
          </a:ln>
          <a:effectLst>
            <a:outerShdw blurRad="254000" dist="38100" dir="2700000" algn="tl" rotWithShape="0">
              <a:prstClr val="black">
                <a:alpha val="20000"/>
              </a:prstClr>
            </a:outerShdw>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 name="矩形 8"/>
          <p:cNvSpPr/>
          <p:nvPr/>
        </p:nvSpPr>
        <p:spPr>
          <a:xfrm flipH="1">
            <a:off x="4511824" y="2904518"/>
            <a:ext cx="6086556" cy="2306955"/>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indent="612140" algn="just" defTabSz="914400" fontAlgn="auto">
              <a:lnSpc>
                <a:spcPct val="150000"/>
              </a:lnSpc>
              <a:spcBef>
                <a:spcPts val="0"/>
              </a:spcBef>
              <a:spcAft>
                <a:spcPts val="0"/>
              </a:spcAft>
              <a:defRPr/>
            </a:pPr>
            <a:r>
              <a:rPr lang="zh-CN" altLang="en-US" dirty="0">
                <a:solidFill>
                  <a:schemeClr val="tx1">
                    <a:lumMod val="75000"/>
                  </a:schemeClr>
                </a:solidFill>
                <a:latin typeface="微软雅黑" panose="020B0503020204020204" pitchFamily="34" charset="-122"/>
                <a:ea typeface="微软雅黑" panose="020B0503020204020204" pitchFamily="34" charset="-122"/>
              </a:rPr>
              <a:t>开放发展</a:t>
            </a:r>
            <a:r>
              <a:rPr lang="zh-CN" altLang="en-US" b="1" dirty="0">
                <a:solidFill>
                  <a:schemeClr val="tx1">
                    <a:lumMod val="75000"/>
                  </a:schemeClr>
                </a:solidFill>
                <a:latin typeface="微软雅黑" panose="020B0503020204020204" pitchFamily="34" charset="-122"/>
                <a:ea typeface="微软雅黑" panose="020B0503020204020204" pitchFamily="34" charset="-122"/>
              </a:rPr>
              <a:t>核心</a:t>
            </a:r>
            <a:r>
              <a:rPr lang="zh-CN" altLang="en-US" dirty="0">
                <a:solidFill>
                  <a:schemeClr val="tx1">
                    <a:lumMod val="75000"/>
                  </a:schemeClr>
                </a:solidFill>
                <a:latin typeface="微软雅黑" panose="020B0503020204020204" pitchFamily="34" charset="-122"/>
                <a:ea typeface="微软雅黑" panose="020B0503020204020204" pitchFamily="34" charset="-122"/>
              </a:rPr>
              <a:t>是解决</a:t>
            </a:r>
            <a:r>
              <a:rPr lang="zh-CN" altLang="en-US" dirty="0">
                <a:solidFill>
                  <a:srgbClr val="C00000"/>
                </a:solidFill>
                <a:latin typeface="微软雅黑" panose="020B0503020204020204" pitchFamily="34" charset="-122"/>
                <a:ea typeface="微软雅黑" panose="020B0503020204020204" pitchFamily="34" charset="-122"/>
              </a:rPr>
              <a:t>发展内外联动</a:t>
            </a:r>
            <a:r>
              <a:rPr lang="zh-CN" altLang="en-US" dirty="0">
                <a:solidFill>
                  <a:schemeClr val="tx1">
                    <a:lumMod val="75000"/>
                  </a:schemeClr>
                </a:solidFill>
                <a:latin typeface="微软雅黑" panose="020B0503020204020204" pitchFamily="34" charset="-122"/>
                <a:ea typeface="微软雅黑" panose="020B0503020204020204" pitchFamily="34" charset="-122"/>
              </a:rPr>
              <a:t>问题，</a:t>
            </a:r>
            <a:r>
              <a:rPr lang="zh-CN" altLang="en-US" b="1" dirty="0">
                <a:solidFill>
                  <a:schemeClr val="tx1">
                    <a:lumMod val="75000"/>
                  </a:schemeClr>
                </a:solidFill>
                <a:latin typeface="微软雅黑" panose="020B0503020204020204" pitchFamily="34" charset="-122"/>
                <a:ea typeface="微软雅黑" panose="020B0503020204020204" pitchFamily="34" charset="-122"/>
              </a:rPr>
              <a:t>目标</a:t>
            </a:r>
            <a:r>
              <a:rPr lang="zh-CN" altLang="en-US" dirty="0">
                <a:solidFill>
                  <a:schemeClr val="tx1">
                    <a:lumMod val="75000"/>
                  </a:schemeClr>
                </a:solidFill>
                <a:latin typeface="微软雅黑" panose="020B0503020204020204" pitchFamily="34" charset="-122"/>
                <a:ea typeface="微软雅黑" panose="020B0503020204020204" pitchFamily="34" charset="-122"/>
              </a:rPr>
              <a:t>是提高对外开放质量、发展更高层次的开放型经济。以对外开放的主动赢得经济发展的</a:t>
            </a:r>
            <a:r>
              <a:rPr lang="zh-CN" altLang="en-US" dirty="0" smtClean="0">
                <a:solidFill>
                  <a:schemeClr val="tx1">
                    <a:lumMod val="75000"/>
                  </a:schemeClr>
                </a:solidFill>
                <a:latin typeface="微软雅黑" panose="020B0503020204020204" pitchFamily="34" charset="-122"/>
                <a:ea typeface="微软雅黑" panose="020B0503020204020204" pitchFamily="34" charset="-122"/>
              </a:rPr>
              <a:t>主动、赢得</a:t>
            </a:r>
            <a:r>
              <a:rPr lang="zh-CN" altLang="en-US" dirty="0">
                <a:solidFill>
                  <a:schemeClr val="tx1">
                    <a:lumMod val="75000"/>
                  </a:schemeClr>
                </a:solidFill>
                <a:latin typeface="微软雅黑" panose="020B0503020204020204" pitchFamily="34" charset="-122"/>
                <a:ea typeface="微软雅黑" panose="020B0503020204020204" pitchFamily="34" charset="-122"/>
              </a:rPr>
              <a:t>国际竞争的主动。 </a:t>
            </a:r>
            <a:endParaRPr lang="zh-CN" altLang="en-US" dirty="0">
              <a:solidFill>
                <a:schemeClr val="tx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iterate type="wd">
                                    <p:tmPct val="10000"/>
                                  </p:iterate>
                                  <p:childTnLst>
                                    <p:set>
                                      <p:cBhvr>
                                        <p:cTn id="14" dur="1" fill="hold">
                                          <p:stCondLst>
                                            <p:cond delay="0"/>
                                          </p:stCondLst>
                                        </p:cTn>
                                        <p:tgtEl>
                                          <p:spTgt spid="68611"/>
                                        </p:tgtEl>
                                        <p:attrNameLst>
                                          <p:attrName>style.visibility</p:attrName>
                                        </p:attrNameLst>
                                      </p:cBhvr>
                                      <p:to>
                                        <p:strVal val="visible"/>
                                      </p:to>
                                    </p:set>
                                    <p:animEffect transition="in" filter="fade">
                                      <p:cBhvr>
                                        <p:cTn id="15" dur="500"/>
                                        <p:tgtEl>
                                          <p:spTgt spid="68611"/>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1000"/>
                            </p:stCondLst>
                            <p:childTnLst>
                              <p:par>
                                <p:cTn id="27" presetID="10" presetClass="entr" presetSubtype="0" fill="hold" grpId="0" nodeType="afterEffect">
                                  <p:stCondLst>
                                    <p:cond delay="0"/>
                                  </p:stCondLst>
                                  <p:iterate type="wd">
                                    <p:tmPct val="10000"/>
                                  </p:iterate>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68611" grpId="0"/>
      <p:bldP spid="8" grpId="0" bldLvl="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894080" y="2227580"/>
            <a:ext cx="10546715" cy="922020"/>
          </a:xfrm>
          <a:prstGeom prst="rect">
            <a:avLst/>
          </a:prstGeom>
          <a:noFill/>
        </p:spPr>
        <p:txBody>
          <a:bodyPr wrap="square" rtlCol="0">
            <a:spAutoFit/>
          </a:bodyPr>
          <a:lstStyle/>
          <a:p>
            <a:r>
              <a:rPr kumimoji="1" lang="en-US" altLang="zh-CN" sz="5400" b="1" dirty="0">
                <a:solidFill>
                  <a:srgbClr val="C00000"/>
                </a:solidFill>
                <a:latin typeface="仿宋" panose="02010609060101010101" pitchFamily="49" charset="-122"/>
                <a:ea typeface="仿宋" panose="02010609060101010101" pitchFamily="49" charset="-122"/>
                <a:sym typeface="+mn-ea"/>
              </a:rPr>
              <a:t>  </a:t>
            </a:r>
            <a:r>
              <a:rPr kumimoji="1" lang="zh-CN" altLang="en-US" sz="5400" b="1" dirty="0">
                <a:solidFill>
                  <a:srgbClr val="C00000"/>
                </a:solidFill>
                <a:latin typeface="仿宋" panose="02010609060101010101" pitchFamily="49" charset="-122"/>
                <a:ea typeface="仿宋" panose="02010609060101010101" pitchFamily="49" charset="-122"/>
                <a:sym typeface="+mn-ea"/>
              </a:rPr>
              <a:t>二、贯彻新发展理念</a:t>
            </a:r>
            <a:endParaRPr kumimoji="1" lang="zh-CN" altLang="en-US" sz="5400" b="1" dirty="0">
              <a:solidFill>
                <a:srgbClr val="C00000"/>
              </a:solidFill>
              <a:latin typeface="仿宋" panose="02010609060101010101" pitchFamily="49" charset="-122"/>
              <a:ea typeface="仿宋" panose="02010609060101010101" pitchFamily="49" charset="-122"/>
              <a:sym typeface="+mn-lt"/>
            </a:endParaRPr>
          </a:p>
        </p:txBody>
      </p:sp>
      <p:sp>
        <p:nvSpPr>
          <p:cNvPr id="9" name="文本框 8"/>
          <p:cNvSpPr txBox="1"/>
          <p:nvPr/>
        </p:nvSpPr>
        <p:spPr>
          <a:xfrm>
            <a:off x="5001895" y="3559294"/>
            <a:ext cx="5743575" cy="368300"/>
          </a:xfrm>
          <a:prstGeom prst="rect">
            <a:avLst/>
          </a:prstGeom>
          <a:noFill/>
        </p:spPr>
        <p:txBody>
          <a:bodyPr wrap="square">
            <a:spAutoFit/>
          </a:bodyPr>
          <a:lstStyle/>
          <a:p>
            <a:pPr algn="dist"/>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新</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时</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代</a:t>
            </a:r>
            <a:r>
              <a:rPr lang="en-US" altLang="zh-CN"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经</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济</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建</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设</a:t>
            </a:r>
            <a:endPar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3" grpId="0" bldLvl="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78168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实施高水平对外开放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9635" name="矩形 5"/>
          <p:cNvSpPr>
            <a:spLocks noChangeArrowheads="1"/>
          </p:cNvSpPr>
          <p:nvPr/>
        </p:nvSpPr>
        <p:spPr bwMode="auto">
          <a:xfrm>
            <a:off x="1475105" y="1080770"/>
            <a:ext cx="416306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双向开放</a:t>
            </a:r>
            <a:endPar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701675" y="2066925"/>
            <a:ext cx="6591300" cy="1828165"/>
            <a:chOff x="1055687" y="1840602"/>
            <a:chExt cx="10800953" cy="1583953"/>
          </a:xfrm>
        </p:grpSpPr>
        <p:sp>
          <p:nvSpPr>
            <p:cNvPr id="5" name="矩形 4"/>
            <p:cNvSpPr/>
            <p:nvPr/>
          </p:nvSpPr>
          <p:spPr>
            <a:xfrm>
              <a:off x="3941516" y="1840602"/>
              <a:ext cx="7915124" cy="1583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黑体" panose="02010609060101010101" charset="-122"/>
                <a:ea typeface="黑体" panose="02010609060101010101" charset="-122"/>
              </a:endParaRPr>
            </a:p>
          </p:txBody>
        </p:sp>
        <p:sp>
          <p:nvSpPr>
            <p:cNvPr id="4" name="矩形 3"/>
            <p:cNvSpPr/>
            <p:nvPr/>
          </p:nvSpPr>
          <p:spPr>
            <a:xfrm>
              <a:off x="1055687" y="1840602"/>
              <a:ext cx="2952081" cy="1583952"/>
            </a:xfrm>
            <a:prstGeom prst="rect">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黑体" panose="02010609060101010101" charset="-122"/>
                <a:ea typeface="黑体" panose="02010609060101010101" charset="-122"/>
              </a:endParaRPr>
            </a:p>
          </p:txBody>
        </p:sp>
        <p:sp>
          <p:nvSpPr>
            <p:cNvPr id="6" name="文本框 5"/>
            <p:cNvSpPr txBox="1"/>
            <p:nvPr/>
          </p:nvSpPr>
          <p:spPr>
            <a:xfrm>
              <a:off x="4081619" y="1977653"/>
              <a:ext cx="7558586" cy="1431736"/>
            </a:xfrm>
            <a:prstGeom prst="rect">
              <a:avLst/>
            </a:prstGeom>
            <a:noFill/>
          </p:spPr>
          <p:txBody>
            <a:bodyPr wrap="square" rtlCol="0">
              <a:noAutofit/>
            </a:bodyPr>
            <a:p>
              <a:pPr indent="457200" algn="just" eaLnBrk="1" hangingPunct="1">
                <a:lnSpc>
                  <a:spcPct val="120000"/>
                </a:lnSpc>
                <a:spcBef>
                  <a:spcPts val="0"/>
                </a:spcBef>
                <a:spcAft>
                  <a:spcPts val="0"/>
                </a:spcAft>
              </a:pPr>
              <a:r>
                <a:rPr lang="zh-CN" altLang="en-US" sz="2000" b="1" dirty="0">
                  <a:solidFill>
                    <a:schemeClr val="bg1"/>
                  </a:solidFill>
                  <a:latin typeface="黑体" panose="02010609060101010101" charset="-122"/>
                  <a:ea typeface="黑体" panose="02010609060101010101" charset="-122"/>
                  <a:cs typeface="黑体" panose="02010609060101010101" charset="-122"/>
                </a:rPr>
                <a:t> </a:t>
              </a:r>
              <a:r>
                <a:rPr lang="zh-CN" altLang="en-US" sz="2000" b="1" dirty="0">
                  <a:solidFill>
                    <a:schemeClr val="bg1"/>
                  </a:solidFill>
                  <a:latin typeface="黑体" panose="02010609060101010101" charset="-122"/>
                  <a:ea typeface="黑体" panose="02010609060101010101" charset="-122"/>
                  <a:cs typeface="黑体" panose="02010609060101010101" charset="-122"/>
                </a:rPr>
                <a:t>适应我国加快转变经济发展方式的要求，着力提高引资质量，注重吸收国际投资搭载的技术创新能力、先进管理经验，吸引高素质人才。</a:t>
              </a:r>
              <a:endParaRPr lang="zh-CN" altLang="en-US" sz="2000" b="1" dirty="0">
                <a:solidFill>
                  <a:schemeClr val="bg1"/>
                </a:solidFill>
                <a:latin typeface="黑体" panose="02010609060101010101" charset="-122"/>
                <a:ea typeface="黑体" panose="02010609060101010101" charset="-122"/>
                <a:cs typeface="黑体" panose="02010609060101010101" charset="-122"/>
              </a:endParaRPr>
            </a:p>
          </p:txBody>
        </p:sp>
        <p:sp>
          <p:nvSpPr>
            <p:cNvPr id="20" name="矩形 19"/>
            <p:cNvSpPr/>
            <p:nvPr/>
          </p:nvSpPr>
          <p:spPr>
            <a:xfrm>
              <a:off x="1055687" y="1840602"/>
              <a:ext cx="2952081" cy="1583953"/>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黑体" panose="02010609060101010101" charset="-122"/>
                <a:ea typeface="黑体" panose="02010609060101010101" charset="-122"/>
              </a:endParaRPr>
            </a:p>
          </p:txBody>
        </p:sp>
        <p:sp>
          <p:nvSpPr>
            <p:cNvPr id="11" name="文本框 10"/>
            <p:cNvSpPr txBox="1"/>
            <p:nvPr/>
          </p:nvSpPr>
          <p:spPr>
            <a:xfrm>
              <a:off x="1396935" y="2395516"/>
              <a:ext cx="2304508" cy="452244"/>
            </a:xfrm>
            <a:prstGeom prst="rect">
              <a:avLst/>
            </a:prstGeom>
            <a:noFill/>
          </p:spPr>
          <p:txBody>
            <a:bodyPr wrap="square" rtlCol="0">
              <a:spAutoFit/>
            </a:bodyPr>
            <a:p>
              <a:pPr algn="dist" hangingPunct="1"/>
              <a:r>
                <a:rPr lang="zh-CN" altLang="en-US" sz="2800" b="1" dirty="0">
                  <a:solidFill>
                    <a:schemeClr val="bg1"/>
                  </a:solidFill>
                  <a:latin typeface="黑体" panose="02010609060101010101" charset="-122"/>
                  <a:ea typeface="黑体" panose="02010609060101010101" charset="-122"/>
                </a:rPr>
                <a:t>引进来</a:t>
              </a:r>
              <a:endParaRPr lang="zh-CN" altLang="en-US" sz="2800" b="1" dirty="0">
                <a:solidFill>
                  <a:schemeClr val="bg1"/>
                </a:solidFill>
                <a:latin typeface="黑体" panose="02010609060101010101" charset="-122"/>
                <a:ea typeface="黑体" panose="02010609060101010101" charset="-122"/>
              </a:endParaRPr>
            </a:p>
          </p:txBody>
        </p:sp>
      </p:grpSp>
      <p:grpSp>
        <p:nvGrpSpPr>
          <p:cNvPr id="12" name="组合 11"/>
          <p:cNvGrpSpPr/>
          <p:nvPr/>
        </p:nvGrpSpPr>
        <p:grpSpPr>
          <a:xfrm>
            <a:off x="701675" y="3973830"/>
            <a:ext cx="6591300" cy="1953921"/>
            <a:chOff x="1127695" y="2782486"/>
            <a:chExt cx="10147470" cy="1438379"/>
          </a:xfrm>
        </p:grpSpPr>
        <p:sp>
          <p:nvSpPr>
            <p:cNvPr id="13" name="矩形 12"/>
            <p:cNvSpPr/>
            <p:nvPr/>
          </p:nvSpPr>
          <p:spPr>
            <a:xfrm>
              <a:off x="1127695" y="2782486"/>
              <a:ext cx="2774952" cy="1438379"/>
            </a:xfrm>
            <a:prstGeom prst="rect">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黑体" panose="02010609060101010101" charset="-122"/>
                <a:ea typeface="黑体" panose="02010609060101010101" charset="-122"/>
              </a:endParaRPr>
            </a:p>
          </p:txBody>
        </p:sp>
        <p:grpSp>
          <p:nvGrpSpPr>
            <p:cNvPr id="16" name="组合 15"/>
            <p:cNvGrpSpPr/>
            <p:nvPr/>
          </p:nvGrpSpPr>
          <p:grpSpPr>
            <a:xfrm>
              <a:off x="1127695" y="2782486"/>
              <a:ext cx="10147470" cy="1438379"/>
              <a:chOff x="1127695" y="2782486"/>
              <a:chExt cx="10147470" cy="1438379"/>
            </a:xfrm>
          </p:grpSpPr>
          <p:sp>
            <p:nvSpPr>
              <p:cNvPr id="21" name="矩形 20"/>
              <p:cNvSpPr/>
              <p:nvPr/>
            </p:nvSpPr>
            <p:spPr>
              <a:xfrm>
                <a:off x="1127695" y="2782486"/>
                <a:ext cx="2774952" cy="14383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latin typeface="黑体" panose="02010609060101010101" charset="-122"/>
                  <a:ea typeface="黑体" panose="02010609060101010101" charset="-122"/>
                </a:endParaRPr>
              </a:p>
            </p:txBody>
          </p:sp>
          <p:sp>
            <p:nvSpPr>
              <p:cNvPr id="17" name="文本框 16"/>
              <p:cNvSpPr txBox="1"/>
              <p:nvPr/>
            </p:nvSpPr>
            <p:spPr>
              <a:xfrm>
                <a:off x="1589257" y="3309416"/>
                <a:ext cx="2166234" cy="384248"/>
              </a:xfrm>
              <a:prstGeom prst="rect">
                <a:avLst/>
              </a:prstGeom>
              <a:noFill/>
            </p:spPr>
            <p:txBody>
              <a:bodyPr wrap="square" rtlCol="0">
                <a:spAutoFit/>
              </a:bodyPr>
              <a:p>
                <a:pPr algn="dist" hangingPunct="1"/>
                <a:r>
                  <a:rPr lang="zh-CN" altLang="en-US" sz="2800" b="1" dirty="0">
                    <a:solidFill>
                      <a:schemeClr val="bg1"/>
                    </a:solidFill>
                    <a:latin typeface="黑体" panose="02010609060101010101" charset="-122"/>
                    <a:ea typeface="黑体" panose="02010609060101010101" charset="-122"/>
                  </a:rPr>
                  <a:t>走出去</a:t>
                </a:r>
                <a:endParaRPr lang="zh-CN" altLang="en-US" sz="2800" b="1" dirty="0">
                  <a:solidFill>
                    <a:schemeClr val="bg1"/>
                  </a:solidFill>
                  <a:latin typeface="黑体" panose="02010609060101010101" charset="-122"/>
                  <a:ea typeface="黑体" panose="02010609060101010101" charset="-122"/>
                </a:endParaRPr>
              </a:p>
            </p:txBody>
          </p:sp>
          <p:sp>
            <p:nvSpPr>
              <p:cNvPr id="18" name="矩形 17"/>
              <p:cNvSpPr/>
              <p:nvPr/>
            </p:nvSpPr>
            <p:spPr>
              <a:xfrm>
                <a:off x="3902644" y="2782487"/>
                <a:ext cx="7372521" cy="1438378"/>
              </a:xfrm>
              <a:prstGeom prst="rect">
                <a:avLst/>
              </a:prstGeom>
              <a:solidFill>
                <a:srgbClr val="BD3E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黑体" panose="02010609060101010101" charset="-122"/>
                  <a:ea typeface="黑体" panose="02010609060101010101" charset="-122"/>
                </a:endParaRPr>
              </a:p>
            </p:txBody>
          </p:sp>
          <p:sp>
            <p:nvSpPr>
              <p:cNvPr id="22" name="文本框 21"/>
              <p:cNvSpPr txBox="1"/>
              <p:nvPr/>
            </p:nvSpPr>
            <p:spPr>
              <a:xfrm>
                <a:off x="3958820" y="3073243"/>
                <a:ext cx="7113005" cy="1015313"/>
              </a:xfrm>
              <a:prstGeom prst="rect">
                <a:avLst/>
              </a:prstGeom>
              <a:noFill/>
            </p:spPr>
            <p:txBody>
              <a:bodyPr wrap="square" rtlCol="0">
                <a:noAutofit/>
              </a:bodyPr>
              <a:p>
                <a:pPr indent="457200" algn="just" eaLnBrk="1" hangingPunct="1">
                  <a:lnSpc>
                    <a:spcPct val="120000"/>
                  </a:lnSpc>
                  <a:spcBef>
                    <a:spcPts val="0"/>
                  </a:spcBef>
                  <a:spcAft>
                    <a:spcPts val="0"/>
                  </a:spcAft>
                </a:pPr>
                <a:r>
                  <a:rPr lang="zh-CN" altLang="en-US" sz="2000" b="1" dirty="0">
                    <a:solidFill>
                      <a:schemeClr val="bg1"/>
                    </a:solidFill>
                    <a:latin typeface="黑体" panose="02010609060101010101" charset="-122"/>
                    <a:ea typeface="黑体" panose="02010609060101010101" charset="-122"/>
                    <a:cs typeface="黑体" panose="02010609060101010101" charset="-122"/>
                  </a:rPr>
                  <a:t> 支持我国企业扩大对外投资，推动装备、技术、标准、服务走出去，提升在全球价值链中的位置。</a:t>
                </a:r>
                <a:endParaRPr lang="zh-CN" altLang="en-US" sz="2000" b="1" dirty="0">
                  <a:solidFill>
                    <a:schemeClr val="bg1"/>
                  </a:solidFill>
                  <a:latin typeface="黑体" panose="02010609060101010101" charset="-122"/>
                  <a:ea typeface="黑体" panose="02010609060101010101" charset="-122"/>
                  <a:cs typeface="黑体" panose="02010609060101010101" charset="-122"/>
                </a:endParaRPr>
              </a:p>
            </p:txBody>
          </p:sp>
        </p:grpSp>
      </p:grpSp>
      <p:pic>
        <p:nvPicPr>
          <p:cNvPr id="2" name="图片 1"/>
          <p:cNvPicPr>
            <a:picLocks noChangeAspect="1"/>
          </p:cNvPicPr>
          <p:nvPr/>
        </p:nvPicPr>
        <p:blipFill>
          <a:blip r:embed="rId2"/>
          <a:stretch>
            <a:fillRect/>
          </a:stretch>
        </p:blipFill>
        <p:spPr>
          <a:xfrm>
            <a:off x="7641273" y="0"/>
            <a:ext cx="421195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69635"/>
                                        </p:tgtEl>
                                        <p:attrNameLst>
                                          <p:attrName>style.visibility</p:attrName>
                                        </p:attrNameLst>
                                      </p:cBhvr>
                                      <p:to>
                                        <p:strVal val="visible"/>
                                      </p:to>
                                    </p:set>
                                    <p:animEffect transition="in" filter="fade">
                                      <p:cBhvr>
                                        <p:cTn id="12" dur="500"/>
                                        <p:tgtEl>
                                          <p:spTgt spid="6963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p:tgtEl>
                                          <p:spTgt spid="2"/>
                                        </p:tgtEl>
                                        <p:attrNameLst>
                                          <p:attrName>ppt_y</p:attrName>
                                        </p:attrNameLst>
                                      </p:cBhvr>
                                      <p:tavLst>
                                        <p:tav tm="0">
                                          <p:val>
                                            <p:strVal val="#ppt_y+#ppt_h*1.125000"/>
                                          </p:val>
                                        </p:tav>
                                        <p:tav tm="100000">
                                          <p:val>
                                            <p:strVal val="#ppt_y"/>
                                          </p:val>
                                        </p:tav>
                                      </p:tavLst>
                                    </p:anim>
                                    <p:animEffect transition="in" filter="wipe(up)">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9635"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78168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实施高水平对外开放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8" name="矩形 1"/>
          <p:cNvSpPr>
            <a:spLocks noChangeArrowheads="1"/>
          </p:cNvSpPr>
          <p:nvPr/>
        </p:nvSpPr>
        <p:spPr bwMode="auto">
          <a:xfrm>
            <a:off x="976948" y="868720"/>
            <a:ext cx="1023937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、全面</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开放</a:t>
            </a:r>
            <a:endPar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1" name="组合 30"/>
          <p:cNvGrpSpPr/>
          <p:nvPr>
            <p:custDataLst>
              <p:tags r:id="rId1"/>
            </p:custDataLst>
          </p:nvPr>
        </p:nvGrpSpPr>
        <p:grpSpPr>
          <a:xfrm>
            <a:off x="1135693" y="1742341"/>
            <a:ext cx="10080877" cy="1466850"/>
            <a:chOff x="1055683" y="1412776"/>
            <a:chExt cx="10080877" cy="1466850"/>
          </a:xfrm>
        </p:grpSpPr>
        <p:sp>
          <p:nvSpPr>
            <p:cNvPr id="4" name="矩形 3"/>
            <p:cNvSpPr/>
            <p:nvPr>
              <p:custDataLst>
                <p:tags r:id="rId2"/>
              </p:custDataLst>
            </p:nvPr>
          </p:nvSpPr>
          <p:spPr>
            <a:xfrm>
              <a:off x="1055687" y="1412776"/>
              <a:ext cx="3318994" cy="1466850"/>
            </a:xfrm>
            <a:prstGeom prst="rect">
              <a:avLst/>
            </a:prstGeom>
            <a:blipFill dpi="0" rotWithShape="1">
              <a:blip r:embed="rId3"/>
              <a:srcRect/>
              <a:stretch>
                <a:fillRect t="-1" b="-2289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custDataLst>
                <p:tags r:id="rId4"/>
              </p:custDataLst>
            </p:nvPr>
          </p:nvSpPr>
          <p:spPr>
            <a:xfrm>
              <a:off x="4367808" y="1412776"/>
              <a:ext cx="6768752" cy="1466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5"/>
              </p:custDataLst>
            </p:nvPr>
          </p:nvSpPr>
          <p:spPr>
            <a:xfrm>
              <a:off x="1055683" y="1412776"/>
              <a:ext cx="3312121" cy="1466850"/>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 name="文本框 5"/>
            <p:cNvSpPr txBox="1"/>
            <p:nvPr>
              <p:custDataLst>
                <p:tags r:id="rId6"/>
              </p:custDataLst>
            </p:nvPr>
          </p:nvSpPr>
          <p:spPr>
            <a:xfrm>
              <a:off x="1415722" y="1517281"/>
              <a:ext cx="2592046" cy="988091"/>
            </a:xfrm>
            <a:prstGeom prst="rect">
              <a:avLst/>
            </a:prstGeom>
            <a:noFill/>
          </p:spPr>
          <p:txBody>
            <a:bodyPr wrap="square" rtlCol="0">
              <a:spAutoFit/>
            </a:bodyPr>
            <a:lstStyle>
              <a:defPPr>
                <a:defRPr lang="zh-CN"/>
              </a:defPPr>
              <a:lvl1pPr algn="dist" hangingPunct="1">
                <a:lnSpc>
                  <a:spcPct val="150000"/>
                </a:lnSpc>
                <a:defRPr sz="4400" b="1">
                  <a:solidFill>
                    <a:schemeClr val="bg1"/>
                  </a:solidFill>
                  <a:latin typeface="华文中宋" panose="02010600040101010101" pitchFamily="2" charset="-122"/>
                  <a:ea typeface="华文中宋" panose="02010600040101010101" pitchFamily="2" charset="-122"/>
                </a:defRPr>
              </a:lvl1pPr>
            </a:lstStyle>
            <a:p>
              <a:r>
                <a:rPr lang="zh-CN" altLang="en-US" dirty="0"/>
                <a:t>开放空间</a:t>
              </a:r>
              <a:endParaRPr lang="zh-CN" altLang="en-US" dirty="0"/>
            </a:p>
          </p:txBody>
        </p:sp>
      </p:grpSp>
      <p:grpSp>
        <p:nvGrpSpPr>
          <p:cNvPr id="33" name="组合 32"/>
          <p:cNvGrpSpPr/>
          <p:nvPr>
            <p:custDataLst>
              <p:tags r:id="rId7"/>
            </p:custDataLst>
          </p:nvPr>
        </p:nvGrpSpPr>
        <p:grpSpPr>
          <a:xfrm>
            <a:off x="1136328" y="3276911"/>
            <a:ext cx="10080629" cy="1466851"/>
            <a:chOff x="1055683" y="3067996"/>
            <a:chExt cx="10080629" cy="1466851"/>
          </a:xfrm>
        </p:grpSpPr>
        <p:sp>
          <p:nvSpPr>
            <p:cNvPr id="10" name="矩形 9"/>
            <p:cNvSpPr/>
            <p:nvPr>
              <p:custDataLst>
                <p:tags r:id="rId8"/>
              </p:custDataLst>
            </p:nvPr>
          </p:nvSpPr>
          <p:spPr>
            <a:xfrm>
              <a:off x="4367808" y="3067997"/>
              <a:ext cx="6768504" cy="1466850"/>
            </a:xfrm>
            <a:prstGeom prst="rect">
              <a:avLst/>
            </a:prstGeom>
            <a:solidFill>
              <a:srgbClr val="BD3E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9"/>
              </p:custDataLst>
            </p:nvPr>
          </p:nvSpPr>
          <p:spPr>
            <a:xfrm>
              <a:off x="1055687" y="3067997"/>
              <a:ext cx="3312121" cy="1466850"/>
            </a:xfrm>
            <a:prstGeom prst="rect">
              <a:avLst/>
            </a:prstGeom>
            <a:blipFill dpi="0" rotWithShape="1">
              <a:blip r:embed="rId3"/>
              <a:srcRect/>
              <a:stretch>
                <a:fillRect t="-112843" b="-1160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custDataLst>
                <p:tags r:id="rId10"/>
              </p:custDataLst>
            </p:nvPr>
          </p:nvSpPr>
          <p:spPr>
            <a:xfrm>
              <a:off x="1055683" y="3067996"/>
              <a:ext cx="3312121" cy="14668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1"/>
            <p:cNvSpPr txBox="1"/>
            <p:nvPr>
              <p:custDataLst>
                <p:tags r:id="rId11"/>
              </p:custDataLst>
            </p:nvPr>
          </p:nvSpPr>
          <p:spPr>
            <a:xfrm>
              <a:off x="1415722" y="3182462"/>
              <a:ext cx="2592046" cy="988091"/>
            </a:xfrm>
            <a:prstGeom prst="rect">
              <a:avLst/>
            </a:prstGeom>
            <a:noFill/>
          </p:spPr>
          <p:txBody>
            <a:bodyPr wrap="square" rtlCol="0">
              <a:spAutoFit/>
            </a:bodyPr>
            <a:lstStyle>
              <a:defPPr>
                <a:defRPr lang="zh-CN"/>
              </a:defPPr>
              <a:lvl1pPr algn="dist" hangingPunct="1">
                <a:lnSpc>
                  <a:spcPct val="150000"/>
                </a:lnSpc>
                <a:defRPr sz="4400" b="1">
                  <a:solidFill>
                    <a:schemeClr val="bg1"/>
                  </a:solidFill>
                  <a:latin typeface="华文中宋" panose="02010600040101010101" pitchFamily="2" charset="-122"/>
                  <a:ea typeface="华文中宋" panose="02010600040101010101" pitchFamily="2" charset="-122"/>
                </a:defRPr>
              </a:lvl1pPr>
            </a:lstStyle>
            <a:p>
              <a:r>
                <a:rPr lang="zh-CN" altLang="en-US" dirty="0"/>
                <a:t>开放举措</a:t>
              </a:r>
              <a:endParaRPr lang="zh-CN" altLang="en-US" dirty="0"/>
            </a:p>
          </p:txBody>
        </p:sp>
      </p:grpSp>
      <p:grpSp>
        <p:nvGrpSpPr>
          <p:cNvPr id="34" name="组合 33"/>
          <p:cNvGrpSpPr/>
          <p:nvPr>
            <p:custDataLst>
              <p:tags r:id="rId12"/>
            </p:custDataLst>
          </p:nvPr>
        </p:nvGrpSpPr>
        <p:grpSpPr>
          <a:xfrm>
            <a:off x="1135693" y="4810847"/>
            <a:ext cx="10080629" cy="1466850"/>
            <a:chOff x="1055683" y="4723217"/>
            <a:chExt cx="10080629" cy="1466850"/>
          </a:xfrm>
        </p:grpSpPr>
        <p:sp>
          <p:nvSpPr>
            <p:cNvPr id="24" name="矩形 23"/>
            <p:cNvSpPr/>
            <p:nvPr>
              <p:custDataLst>
                <p:tags r:id="rId13"/>
              </p:custDataLst>
            </p:nvPr>
          </p:nvSpPr>
          <p:spPr>
            <a:xfrm>
              <a:off x="1055687" y="4723217"/>
              <a:ext cx="3312121" cy="1466850"/>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矩形 25"/>
            <p:cNvSpPr/>
            <p:nvPr>
              <p:custDataLst>
                <p:tags r:id="rId14"/>
              </p:custDataLst>
            </p:nvPr>
          </p:nvSpPr>
          <p:spPr>
            <a:xfrm>
              <a:off x="1072107" y="4723217"/>
              <a:ext cx="3305247" cy="1466850"/>
            </a:xfrm>
            <a:prstGeom prst="rect">
              <a:avLst/>
            </a:prstGeom>
            <a:blipFill dpi="0" rotWithShape="1">
              <a:blip r:embed="rId3"/>
              <a:srcRect/>
              <a:stretch>
                <a:fillRect l="-216" t="-206048" r="8" b="-196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custDataLst>
                <p:tags r:id="rId15"/>
              </p:custDataLst>
            </p:nvPr>
          </p:nvSpPr>
          <p:spPr>
            <a:xfrm>
              <a:off x="1055683" y="4723217"/>
              <a:ext cx="3313098" cy="1466850"/>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文本框 26"/>
            <p:cNvSpPr txBox="1"/>
            <p:nvPr>
              <p:custDataLst>
                <p:tags r:id="rId16"/>
              </p:custDataLst>
            </p:nvPr>
          </p:nvSpPr>
          <p:spPr>
            <a:xfrm>
              <a:off x="1415722" y="4811690"/>
              <a:ext cx="2592046" cy="988091"/>
            </a:xfrm>
            <a:prstGeom prst="rect">
              <a:avLst/>
            </a:prstGeom>
            <a:noFill/>
          </p:spPr>
          <p:txBody>
            <a:bodyPr wrap="square" rtlCol="0">
              <a:spAutoFit/>
            </a:bodyPr>
            <a:lstStyle>
              <a:defPPr>
                <a:defRPr lang="zh-CN"/>
              </a:defPPr>
              <a:lvl1pPr algn="dist" hangingPunct="1">
                <a:lnSpc>
                  <a:spcPct val="150000"/>
                </a:lnSpc>
                <a:defRPr sz="4400" b="1">
                  <a:solidFill>
                    <a:schemeClr val="bg1"/>
                  </a:solidFill>
                  <a:latin typeface="华文中宋" panose="02010600040101010101" pitchFamily="2" charset="-122"/>
                  <a:ea typeface="华文中宋" panose="02010600040101010101" pitchFamily="2" charset="-122"/>
                </a:defRPr>
              </a:lvl1pPr>
            </a:lstStyle>
            <a:p>
              <a:r>
                <a:rPr lang="zh-CN" altLang="en-US" dirty="0"/>
                <a:t>开放内容</a:t>
              </a:r>
              <a:endParaRPr lang="zh-CN" altLang="en-US" dirty="0"/>
            </a:p>
          </p:txBody>
        </p:sp>
        <p:sp>
          <p:nvSpPr>
            <p:cNvPr id="23" name="矩形 22"/>
            <p:cNvSpPr/>
            <p:nvPr>
              <p:custDataLst>
                <p:tags r:id="rId17"/>
              </p:custDataLst>
            </p:nvPr>
          </p:nvSpPr>
          <p:spPr>
            <a:xfrm>
              <a:off x="4367808" y="4723217"/>
              <a:ext cx="6768504" cy="1466850"/>
            </a:xfrm>
            <a:prstGeom prst="rect">
              <a:avLst/>
            </a:prstGeom>
            <a:solidFill>
              <a:srgbClr val="D75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custDataLst>
              <p:tags r:id="rId18"/>
            </p:custDataLst>
          </p:nvPr>
        </p:nvSpPr>
        <p:spPr>
          <a:xfrm>
            <a:off x="4566920" y="1725295"/>
            <a:ext cx="6512560" cy="1427480"/>
          </a:xfrm>
          <a:prstGeom prst="rect">
            <a:avLst/>
          </a:prstGeom>
          <a:noFill/>
        </p:spPr>
        <p:txBody>
          <a:bodyPr wrap="square" rtlCol="0">
            <a:noAutofit/>
          </a:bodyPr>
          <a:p>
            <a:pPr indent="457200" algn="just" eaLnBrk="1" hangingPunct="1">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优化区域开放布局，加大西部开放力度，改变我国对外开放东快西慢、沿海强内陆弱的区域格局，逐步形成沿海内陆沿边分工协作、互动发展的全方位开放新格局。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custDataLst>
              <p:tags r:id="rId19"/>
            </p:custDataLst>
          </p:nvPr>
        </p:nvSpPr>
        <p:spPr>
          <a:xfrm>
            <a:off x="4567555" y="3253740"/>
            <a:ext cx="6511290" cy="1476375"/>
          </a:xfrm>
          <a:prstGeom prst="rect">
            <a:avLst/>
          </a:prstGeom>
          <a:noFill/>
        </p:spPr>
        <p:txBody>
          <a:bodyPr wrap="square" rtlCol="0">
            <a:spAutoFit/>
          </a:bodyPr>
          <a:p>
            <a:pPr indent="457200" algn="just" eaLnBrk="1" hangingPunct="1">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推进“一带一路”建设，坚持自主开放与对等开放，加强走出去战略谋划，统筹多双边和区域开放合作，加快实施自由贸易区战略等。</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文本框 24"/>
          <p:cNvSpPr txBox="1"/>
          <p:nvPr>
            <p:custDataLst>
              <p:tags r:id="rId20"/>
            </p:custDataLst>
          </p:nvPr>
        </p:nvSpPr>
        <p:spPr>
          <a:xfrm>
            <a:off x="4568190" y="4787900"/>
            <a:ext cx="6511290" cy="1417955"/>
          </a:xfrm>
          <a:prstGeom prst="rect">
            <a:avLst/>
          </a:prstGeom>
          <a:noFill/>
        </p:spPr>
        <p:txBody>
          <a:bodyPr wrap="square" rtlCol="0">
            <a:noAutofit/>
          </a:bodyPr>
          <a:p>
            <a:pPr indent="457200" algn="just" eaLnBrk="1" hangingPunct="1">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大幅度放宽市场准入，进一步放开一般制造业，有序扩大服务业对外开放，扩大金融业双向开放，促进基础设施互联互通。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1" nodeType="clickEffect">
                                  <p:stCondLst>
                                    <p:cond delay="0"/>
                                  </p:stCondLst>
                                  <p:iterate type="wd">
                                    <p:tmPct val="0"/>
                                  </p:iterate>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iterate type="wd">
                                    <p:tmPct val="10000"/>
                                  </p:iterate>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iterate type="wd">
                                    <p:tmPct val="10000"/>
                                  </p:iterate>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2" grpId="0"/>
      <p:bldP spid="18" grpId="0"/>
      <p:bldP spid="25" grpId="0"/>
      <p:bldP spid="28" grpId="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78168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实施高水平对外开放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8611" name="矩形 8"/>
          <p:cNvSpPr>
            <a:spLocks noChangeArrowheads="1"/>
          </p:cNvSpPr>
          <p:nvPr/>
        </p:nvSpPr>
        <p:spPr bwMode="auto">
          <a:xfrm>
            <a:off x="2466008" y="1191387"/>
            <a:ext cx="698500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FontTx/>
              <a:buNone/>
            </a:pPr>
            <a:r>
              <a:rPr lang="en-US" altLang="zh-CN" dirty="0">
                <a:solidFill>
                  <a:srgbClr val="C00000"/>
                </a:solidFill>
                <a:latin typeface="微软雅黑" panose="020B0503020204020204" pitchFamily="34" charset="-122"/>
                <a:ea typeface="微软雅黑" panose="020B0503020204020204" pitchFamily="34" charset="-122"/>
              </a:rPr>
              <a:t>4</a:t>
            </a:r>
            <a:r>
              <a:rPr lang="zh-CN" altLang="en-US" dirty="0">
                <a:solidFill>
                  <a:srgbClr val="C00000"/>
                </a:solidFill>
                <a:latin typeface="微软雅黑" panose="020B0503020204020204" pitchFamily="34" charset="-122"/>
                <a:ea typeface="微软雅黑" panose="020B0503020204020204" pitchFamily="34" charset="-122"/>
              </a:rPr>
              <a:t>、公平开放</a:t>
            </a:r>
            <a:endParaRPr lang="zh-CN" altLang="en-US" dirty="0">
              <a:solidFill>
                <a:srgbClr val="C00000"/>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012825" y="3577590"/>
            <a:ext cx="4364990" cy="879688"/>
            <a:chOff x="1258617" y="3237487"/>
            <a:chExt cx="4119010" cy="839968"/>
          </a:xfrm>
          <a:effectLst>
            <a:outerShdw blurRad="50800" dist="38100" dir="2700000" algn="tl" rotWithShape="0">
              <a:prstClr val="black">
                <a:alpha val="40000"/>
              </a:prstClr>
            </a:outerShdw>
          </a:effectLst>
        </p:grpSpPr>
        <p:sp>
          <p:nvSpPr>
            <p:cNvPr id="104" name="ïsľîḓe"/>
            <p:cNvSpPr/>
            <p:nvPr/>
          </p:nvSpPr>
          <p:spPr bwMode="auto">
            <a:xfrm>
              <a:off x="1258617" y="3237487"/>
              <a:ext cx="4119010" cy="839585"/>
            </a:xfrm>
            <a:prstGeom prst="homePlate">
              <a:avLst>
                <a:gd name="adj" fmla="val 43468"/>
              </a:avLst>
            </a:prstGeom>
            <a:solidFill>
              <a:schemeClr val="accent1"/>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600" b="1" i="1" dirty="0">
                <a:solidFill>
                  <a:schemeClr val="bg1"/>
                </a:solidFill>
              </a:endParaRPr>
            </a:p>
          </p:txBody>
        </p:sp>
        <p:sp>
          <p:nvSpPr>
            <p:cNvPr id="5" name="矩形 4"/>
            <p:cNvSpPr/>
            <p:nvPr/>
          </p:nvSpPr>
          <p:spPr>
            <a:xfrm>
              <a:off x="1343471" y="3284984"/>
              <a:ext cx="3672408" cy="792471"/>
            </a:xfrm>
            <a:prstGeom prst="rect">
              <a:avLst/>
            </a:prstGeom>
          </p:spPr>
          <p:txBody>
            <a:bodyPr wrap="square">
              <a:spAutoFit/>
            </a:bodyPr>
            <a:lstStyle/>
            <a:p>
              <a:pPr algn="ctr"/>
              <a:r>
                <a:rPr lang="zh-CN" altLang="en-US" sz="2400" dirty="0">
                  <a:solidFill>
                    <a:schemeClr val="bg1"/>
                  </a:solidFill>
                  <a:ea typeface="微软雅黑" panose="020B0503020204020204" pitchFamily="34" charset="-122"/>
                </a:rPr>
                <a:t>公平公正</a:t>
              </a:r>
              <a:r>
                <a:rPr lang="zh-CN" altLang="zh-CN" sz="2400" dirty="0">
                  <a:solidFill>
                    <a:schemeClr val="bg1"/>
                  </a:solidFill>
                  <a:ea typeface="微软雅黑" panose="020B0503020204020204" pitchFamily="34" charset="-122"/>
                </a:rPr>
                <a:t>对待包括外商投资企业在内的所有市场</a:t>
              </a:r>
              <a:r>
                <a:rPr lang="zh-CN" altLang="zh-CN" sz="2400" dirty="0" smtClean="0">
                  <a:solidFill>
                    <a:schemeClr val="bg1"/>
                  </a:solidFill>
                  <a:ea typeface="微软雅黑" panose="020B0503020204020204" pitchFamily="34" charset="-122"/>
                </a:rPr>
                <a:t>主体</a:t>
              </a:r>
              <a:endParaRPr lang="en-US" altLang="zh-CN" sz="2400" dirty="0" smtClean="0">
                <a:solidFill>
                  <a:schemeClr val="bg1"/>
                </a:solidFill>
                <a:ea typeface="微软雅黑" panose="020B0503020204020204" pitchFamily="34" charset="-122"/>
              </a:endParaRPr>
            </a:p>
          </p:txBody>
        </p:sp>
      </p:grpSp>
      <p:sp>
        <p:nvSpPr>
          <p:cNvPr id="4" name="矩形 3"/>
          <p:cNvSpPr/>
          <p:nvPr/>
        </p:nvSpPr>
        <p:spPr>
          <a:xfrm>
            <a:off x="5358518" y="3628294"/>
            <a:ext cx="1198880" cy="398780"/>
          </a:xfrm>
          <a:prstGeom prst="rect">
            <a:avLst/>
          </a:prstGeom>
        </p:spPr>
        <p:txBody>
          <a:bodyPr wrap="none">
            <a:spAutoFit/>
          </a:bodyPr>
          <a:p>
            <a:pPr algn="ctr"/>
            <a:r>
              <a:rPr lang="zh-CN" altLang="zh-CN" sz="2000" b="1" dirty="0">
                <a:solidFill>
                  <a:schemeClr val="tx1">
                    <a:lumMod val="75000"/>
                  </a:schemeClr>
                </a:solidFill>
                <a:ea typeface="微软雅黑" panose="020B0503020204020204" pitchFamily="34" charset="-122"/>
              </a:rPr>
              <a:t>努力营造</a:t>
            </a:r>
            <a:endParaRPr lang="zh-CN" altLang="en-US" sz="2000" b="1" dirty="0"/>
          </a:p>
        </p:txBody>
      </p:sp>
      <p:cxnSp>
        <p:nvCxnSpPr>
          <p:cNvPr id="108" name="肘形连接符 107"/>
          <p:cNvCxnSpPr/>
          <p:nvPr/>
        </p:nvCxnSpPr>
        <p:spPr>
          <a:xfrm>
            <a:off x="5377627" y="3997640"/>
            <a:ext cx="2368531" cy="1252987"/>
          </a:xfrm>
          <a:prstGeom prst="bentConnector3">
            <a:avLst>
              <a:gd name="adj1" fmla="val 50000"/>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5" name="肘形连接符 104"/>
          <p:cNvCxnSpPr/>
          <p:nvPr/>
        </p:nvCxnSpPr>
        <p:spPr>
          <a:xfrm flipV="1">
            <a:off x="5377627" y="2711913"/>
            <a:ext cx="2368531" cy="1285727"/>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6" name="肘形连接符 105"/>
          <p:cNvCxnSpPr/>
          <p:nvPr/>
        </p:nvCxnSpPr>
        <p:spPr>
          <a:xfrm flipV="1">
            <a:off x="5377627" y="3565175"/>
            <a:ext cx="2368531" cy="432465"/>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7" name="肘形连接符 106"/>
          <p:cNvCxnSpPr/>
          <p:nvPr/>
        </p:nvCxnSpPr>
        <p:spPr>
          <a:xfrm>
            <a:off x="5377627" y="3997640"/>
            <a:ext cx="2368531" cy="420793"/>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a:off x="7390974" y="2281576"/>
            <a:ext cx="3671378" cy="675476"/>
            <a:chOff x="7390974" y="1941216"/>
            <a:chExt cx="3671378" cy="675476"/>
          </a:xfrm>
          <a:effectLst>
            <a:outerShdw blurRad="50800" dist="38100" dir="2700000" algn="tl" rotWithShape="0">
              <a:prstClr val="black">
                <a:alpha val="40000"/>
              </a:prstClr>
            </a:outerShdw>
          </a:effectLst>
        </p:grpSpPr>
        <p:sp>
          <p:nvSpPr>
            <p:cNvPr id="109" name="íṥḻíďé"/>
            <p:cNvSpPr/>
            <p:nvPr/>
          </p:nvSpPr>
          <p:spPr bwMode="auto">
            <a:xfrm>
              <a:off x="7390974" y="1941216"/>
              <a:ext cx="3584919" cy="675476"/>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400" b="1" i="1" dirty="0"/>
            </a:p>
          </p:txBody>
        </p:sp>
        <p:sp>
          <p:nvSpPr>
            <p:cNvPr id="11" name="矩形 10"/>
            <p:cNvSpPr/>
            <p:nvPr/>
          </p:nvSpPr>
          <p:spPr>
            <a:xfrm>
              <a:off x="7526672" y="2060848"/>
              <a:ext cx="3535680" cy="460375"/>
            </a:xfrm>
            <a:prstGeom prst="rect">
              <a:avLst/>
            </a:prstGeom>
          </p:spPr>
          <p:txBody>
            <a:bodyPr wrap="none">
              <a:spAutoFit/>
            </a:bodyPr>
            <a:lstStyle/>
            <a:p>
              <a:r>
                <a:rPr lang="zh-CN" altLang="zh-CN" sz="2400" dirty="0">
                  <a:solidFill>
                    <a:schemeClr val="tx1">
                      <a:lumMod val="75000"/>
                    </a:schemeClr>
                  </a:solidFill>
                  <a:ea typeface="微软雅黑" panose="020B0503020204020204" pitchFamily="34" charset="-122"/>
                </a:rPr>
                <a:t>公开透明的</a:t>
              </a:r>
              <a:r>
                <a:rPr lang="zh-CN" altLang="zh-CN" sz="2400" b="1" dirty="0">
                  <a:solidFill>
                    <a:srgbClr val="C00000"/>
                  </a:solidFill>
                  <a:ea typeface="微软雅黑" panose="020B0503020204020204" pitchFamily="34" charset="-122"/>
                </a:rPr>
                <a:t>法律政策</a:t>
              </a:r>
              <a:r>
                <a:rPr lang="zh-CN" altLang="zh-CN" sz="2400" b="1" dirty="0" smtClean="0">
                  <a:solidFill>
                    <a:srgbClr val="C00000"/>
                  </a:solidFill>
                  <a:ea typeface="微软雅黑" panose="020B0503020204020204" pitchFamily="34" charset="-122"/>
                </a:rPr>
                <a:t>环境</a:t>
              </a:r>
              <a:endParaRPr lang="zh-CN" altLang="en-US" sz="2400" dirty="0"/>
            </a:p>
          </p:txBody>
        </p:sp>
      </p:grpSp>
      <p:grpSp>
        <p:nvGrpSpPr>
          <p:cNvPr id="119" name="组合 118"/>
          <p:cNvGrpSpPr/>
          <p:nvPr/>
        </p:nvGrpSpPr>
        <p:grpSpPr>
          <a:xfrm>
            <a:off x="7390974" y="3134838"/>
            <a:ext cx="3584919" cy="675476"/>
            <a:chOff x="7390974" y="2794478"/>
            <a:chExt cx="3584919" cy="675476"/>
          </a:xfrm>
          <a:effectLst>
            <a:outerShdw blurRad="50800" dist="38100" dir="2700000" algn="tl" rotWithShape="0">
              <a:prstClr val="black">
                <a:alpha val="40000"/>
              </a:prstClr>
            </a:outerShdw>
          </a:effectLst>
        </p:grpSpPr>
        <p:sp>
          <p:nvSpPr>
            <p:cNvPr id="110" name="ïşḻíḍe"/>
            <p:cNvSpPr/>
            <p:nvPr/>
          </p:nvSpPr>
          <p:spPr bwMode="auto">
            <a:xfrm>
              <a:off x="7390974" y="2794478"/>
              <a:ext cx="3584919" cy="675476"/>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400" b="1" i="1" dirty="0"/>
            </a:p>
          </p:txBody>
        </p:sp>
        <p:sp>
          <p:nvSpPr>
            <p:cNvPr id="12" name="矩形 11"/>
            <p:cNvSpPr/>
            <p:nvPr/>
          </p:nvSpPr>
          <p:spPr>
            <a:xfrm>
              <a:off x="7526672" y="2895764"/>
              <a:ext cx="2316480" cy="460375"/>
            </a:xfrm>
            <a:prstGeom prst="rect">
              <a:avLst/>
            </a:prstGeom>
          </p:spPr>
          <p:txBody>
            <a:bodyPr wrap="none">
              <a:spAutoFit/>
            </a:bodyPr>
            <a:lstStyle/>
            <a:p>
              <a:r>
                <a:rPr lang="zh-CN" altLang="zh-CN" sz="2400" dirty="0">
                  <a:solidFill>
                    <a:schemeClr val="tx1">
                      <a:lumMod val="75000"/>
                    </a:schemeClr>
                  </a:solidFill>
                  <a:ea typeface="微软雅黑" panose="020B0503020204020204" pitchFamily="34" charset="-122"/>
                </a:rPr>
                <a:t>高效的</a:t>
              </a:r>
              <a:r>
                <a:rPr lang="zh-CN" altLang="zh-CN" sz="2400" b="1" dirty="0">
                  <a:solidFill>
                    <a:srgbClr val="C00000"/>
                  </a:solidFill>
                  <a:ea typeface="微软雅黑" panose="020B0503020204020204" pitchFamily="34" charset="-122"/>
                </a:rPr>
                <a:t>行政环境</a:t>
              </a:r>
              <a:endParaRPr lang="zh-CN" altLang="en-US" sz="2400" dirty="0"/>
            </a:p>
          </p:txBody>
        </p:sp>
      </p:grpSp>
      <p:grpSp>
        <p:nvGrpSpPr>
          <p:cNvPr id="120" name="组合 119"/>
          <p:cNvGrpSpPr/>
          <p:nvPr/>
        </p:nvGrpSpPr>
        <p:grpSpPr>
          <a:xfrm>
            <a:off x="7390974" y="3988100"/>
            <a:ext cx="3584919" cy="675476"/>
            <a:chOff x="7390974" y="3647740"/>
            <a:chExt cx="3584919" cy="675476"/>
          </a:xfrm>
          <a:effectLst>
            <a:outerShdw blurRad="50800" dist="38100" dir="2700000" algn="tl" rotWithShape="0">
              <a:prstClr val="black">
                <a:alpha val="40000"/>
              </a:prstClr>
            </a:outerShdw>
          </a:effectLst>
        </p:grpSpPr>
        <p:sp>
          <p:nvSpPr>
            <p:cNvPr id="111" name="iṡḻïḓe"/>
            <p:cNvSpPr/>
            <p:nvPr/>
          </p:nvSpPr>
          <p:spPr bwMode="auto">
            <a:xfrm>
              <a:off x="7390974" y="3647740"/>
              <a:ext cx="3584919" cy="675476"/>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400" b="1" i="1" dirty="0"/>
            </a:p>
          </p:txBody>
        </p:sp>
        <p:sp>
          <p:nvSpPr>
            <p:cNvPr id="13" name="矩形 12"/>
            <p:cNvSpPr/>
            <p:nvPr/>
          </p:nvSpPr>
          <p:spPr>
            <a:xfrm>
              <a:off x="7526672" y="3790201"/>
              <a:ext cx="2926080" cy="460375"/>
            </a:xfrm>
            <a:prstGeom prst="rect">
              <a:avLst/>
            </a:prstGeom>
          </p:spPr>
          <p:txBody>
            <a:bodyPr wrap="none">
              <a:spAutoFit/>
            </a:bodyPr>
            <a:lstStyle/>
            <a:p>
              <a:r>
                <a:rPr lang="zh-CN" altLang="zh-CN" sz="2400" dirty="0">
                  <a:solidFill>
                    <a:schemeClr val="tx1">
                      <a:lumMod val="75000"/>
                    </a:schemeClr>
                  </a:solidFill>
                  <a:ea typeface="微软雅黑" panose="020B0503020204020204" pitchFamily="34" charset="-122"/>
                </a:rPr>
                <a:t>平等竞争的</a:t>
              </a:r>
              <a:r>
                <a:rPr lang="zh-CN" altLang="zh-CN" sz="2400" b="1" dirty="0">
                  <a:solidFill>
                    <a:srgbClr val="C00000"/>
                  </a:solidFill>
                  <a:ea typeface="微软雅黑" panose="020B0503020204020204" pitchFamily="34" charset="-122"/>
                </a:rPr>
                <a:t>市场环境</a:t>
              </a:r>
              <a:endParaRPr lang="zh-CN" altLang="en-US" sz="2400" dirty="0"/>
            </a:p>
          </p:txBody>
        </p:sp>
      </p:grpSp>
      <p:grpSp>
        <p:nvGrpSpPr>
          <p:cNvPr id="121" name="组合 120"/>
          <p:cNvGrpSpPr/>
          <p:nvPr/>
        </p:nvGrpSpPr>
        <p:grpSpPr>
          <a:xfrm>
            <a:off x="7032104" y="4841362"/>
            <a:ext cx="3943789" cy="675476"/>
            <a:chOff x="7032104" y="4501002"/>
            <a:chExt cx="3943789" cy="675476"/>
          </a:xfrm>
          <a:effectLst>
            <a:outerShdw blurRad="50800" dist="38100" dir="2700000" algn="tl" rotWithShape="0">
              <a:prstClr val="black">
                <a:alpha val="40000"/>
              </a:prstClr>
            </a:outerShdw>
          </a:effectLst>
        </p:grpSpPr>
        <p:sp>
          <p:nvSpPr>
            <p:cNvPr id="112" name="isľïḑé"/>
            <p:cNvSpPr/>
            <p:nvPr/>
          </p:nvSpPr>
          <p:spPr bwMode="auto">
            <a:xfrm>
              <a:off x="7390974" y="4501002"/>
              <a:ext cx="3584919" cy="675476"/>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lang="zh-CN" altLang="en-US" sz="1400" b="1" i="1" dirty="0"/>
            </a:p>
          </p:txBody>
        </p:sp>
        <p:sp>
          <p:nvSpPr>
            <p:cNvPr id="26" name="文本框 1"/>
            <p:cNvSpPr txBox="1">
              <a:spLocks noChangeArrowheads="1"/>
            </p:cNvSpPr>
            <p:nvPr/>
          </p:nvSpPr>
          <p:spPr bwMode="auto">
            <a:xfrm>
              <a:off x="7032104" y="4509120"/>
              <a:ext cx="3943789"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457200" defTabSz="914400" rtl="0" fontAlgn="base" latinLnBrk="0">
                <a:lnSpc>
                  <a:spcPct val="150000"/>
                </a:lnSpc>
                <a:spcBef>
                  <a:spcPct val="0"/>
                </a:spcBef>
                <a:spcAft>
                  <a:spcPct val="0"/>
                </a:spcAft>
                <a:buClrTx/>
                <a:buSzTx/>
                <a:buFontTx/>
                <a:buNone/>
                <a:defRPr/>
              </a:pPr>
              <a:r>
                <a:rPr kumimoji="0" lang="zh-CN" altLang="zh-CN" sz="2400" b="0" i="0" u="none" strike="noStrike" kern="1200" cap="none" spc="0" normalizeH="0" baseline="0" noProof="0" dirty="0" smtClean="0">
                  <a:ln>
                    <a:noFill/>
                  </a:ln>
                  <a:solidFill>
                    <a:schemeClr val="tx1">
                      <a:lumMod val="7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保护</a:t>
              </a:r>
              <a:r>
                <a:rPr kumimoji="0" lang="zh-CN" altLang="zh-CN" sz="2400" b="0" i="0" u="none" strike="noStrike" kern="1200" cap="none" spc="0" normalizeH="0" baseline="0" noProof="0" dirty="0">
                  <a:ln>
                    <a:noFill/>
                  </a:ln>
                  <a:solidFill>
                    <a:schemeClr val="tx1">
                      <a:lumMod val="7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好</a:t>
              </a:r>
              <a:r>
                <a:rPr kumimoji="0" lang="zh-CN" altLang="zh-CN" sz="2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知识产权</a:t>
              </a:r>
              <a:endParaRPr kumimoji="0" lang="zh-CN" altLang="en-US" sz="2400" b="0" i="0" u="none" strike="noStrike" kern="1200" cap="none" spc="0" normalizeH="0" baseline="0" noProof="0" dirty="0">
                <a:ln>
                  <a:noFill/>
                </a:ln>
                <a:solidFill>
                  <a:schemeClr val="tx1">
                    <a:lumMod val="7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sp>
        <p:nvSpPr>
          <p:cNvPr id="116" name="ï$lîḑê"/>
          <p:cNvSpPr/>
          <p:nvPr/>
        </p:nvSpPr>
        <p:spPr bwMode="auto">
          <a:xfrm>
            <a:off x="6511956" y="5226708"/>
            <a:ext cx="99569" cy="101290"/>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algn="ctr"/>
            <a:endParaRPr lang="zh-CN" altLang="en-US" dirty="0">
              <a:solidFill>
                <a:schemeClr val="dk1"/>
              </a:solidFill>
            </a:endParaRPr>
          </a:p>
        </p:txBody>
      </p:sp>
      <p:sp>
        <p:nvSpPr>
          <p:cNvPr id="16" name="ï$lîḑê"/>
          <p:cNvSpPr/>
          <p:nvPr/>
        </p:nvSpPr>
        <p:spPr bwMode="auto">
          <a:xfrm>
            <a:off x="6511956" y="4394858"/>
            <a:ext cx="99569" cy="101290"/>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algn="ctr"/>
            <a:endParaRPr lang="zh-CN" altLang="en-US" dirty="0">
              <a:solidFill>
                <a:schemeClr val="dk1"/>
              </a:solidFill>
            </a:endParaRPr>
          </a:p>
        </p:txBody>
      </p:sp>
      <p:sp>
        <p:nvSpPr>
          <p:cNvPr id="17" name="ï$lîḑê"/>
          <p:cNvSpPr/>
          <p:nvPr/>
        </p:nvSpPr>
        <p:spPr bwMode="auto">
          <a:xfrm>
            <a:off x="6511956" y="3526813"/>
            <a:ext cx="99569" cy="101290"/>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algn="ctr"/>
            <a:endParaRPr lang="zh-CN" altLang="en-US" dirty="0">
              <a:solidFill>
                <a:schemeClr val="dk1"/>
              </a:solidFill>
            </a:endParaRPr>
          </a:p>
        </p:txBody>
      </p:sp>
      <p:sp>
        <p:nvSpPr>
          <p:cNvPr id="18" name="ï$lîḑê"/>
          <p:cNvSpPr/>
          <p:nvPr/>
        </p:nvSpPr>
        <p:spPr bwMode="auto">
          <a:xfrm>
            <a:off x="6512591" y="2658768"/>
            <a:ext cx="99569" cy="101290"/>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algn="ctr"/>
            <a:endParaRPr lang="zh-CN" altLang="en-US" dirty="0">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68611"/>
                                        </p:tgtEl>
                                        <p:attrNameLst>
                                          <p:attrName>style.visibility</p:attrName>
                                        </p:attrNameLst>
                                      </p:cBhvr>
                                      <p:to>
                                        <p:strVal val="visible"/>
                                      </p:to>
                                    </p:set>
                                    <p:animEffect transition="in" filter="fade">
                                      <p:cBhvr>
                                        <p:cTn id="13" dur="500"/>
                                        <p:tgtEl>
                                          <p:spTgt spid="686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08"/>
                                        </p:tgtEl>
                                        <p:attrNameLst>
                                          <p:attrName>style.visibility</p:attrName>
                                        </p:attrNameLst>
                                      </p:cBhvr>
                                      <p:to>
                                        <p:strVal val="visible"/>
                                      </p:to>
                                    </p:set>
                                    <p:animEffect transition="in" filter="wipe(left)">
                                      <p:cBhvr>
                                        <p:cTn id="26" dur="500"/>
                                        <p:tgtEl>
                                          <p:spTgt spid="108"/>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wipe(left)">
                                      <p:cBhvr>
                                        <p:cTn id="30" dur="500"/>
                                        <p:tgtEl>
                                          <p:spTgt spid="105"/>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wipe(left)">
                                      <p:cBhvr>
                                        <p:cTn id="34" dur="500"/>
                                        <p:tgtEl>
                                          <p:spTgt spid="106"/>
                                        </p:tgtEl>
                                      </p:cBhvr>
                                    </p:animEffect>
                                  </p:childTnLst>
                                </p:cTn>
                              </p:par>
                            </p:childTnLst>
                          </p:cTn>
                        </p:par>
                        <p:par>
                          <p:cTn id="35" fill="hold">
                            <p:stCondLst>
                              <p:cond delay="2500"/>
                            </p:stCondLst>
                            <p:childTnLst>
                              <p:par>
                                <p:cTn id="36" presetID="22" presetClass="entr" presetSubtype="8" fill="hold" nodeType="after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wipe(left)">
                                      <p:cBhvr>
                                        <p:cTn id="38" dur="500"/>
                                        <p:tgtEl>
                                          <p:spTgt spid="107"/>
                                        </p:tgtEl>
                                      </p:cBhvr>
                                    </p:animEffect>
                                  </p:childTnLst>
                                </p:cTn>
                              </p:par>
                            </p:childTnLst>
                          </p:cTn>
                        </p:par>
                        <p:par>
                          <p:cTn id="39" fill="hold">
                            <p:stCondLst>
                              <p:cond delay="3000"/>
                            </p:stCondLst>
                            <p:childTnLst>
                              <p:par>
                                <p:cTn id="40" presetID="22" presetClass="entr" presetSubtype="8" fill="hold" nodeType="after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par>
                          <p:cTn id="43" fill="hold">
                            <p:stCondLst>
                              <p:cond delay="3500"/>
                            </p:stCondLst>
                            <p:childTnLst>
                              <p:par>
                                <p:cTn id="44" presetID="22" presetClass="entr" presetSubtype="8"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wipe(left)">
                                      <p:cBhvr>
                                        <p:cTn id="46" dur="500"/>
                                        <p:tgtEl>
                                          <p:spTgt spid="119"/>
                                        </p:tgtEl>
                                      </p:cBhvr>
                                    </p:animEffect>
                                  </p:childTnLst>
                                </p:cTn>
                              </p:par>
                            </p:childTnLst>
                          </p:cTn>
                        </p:par>
                        <p:par>
                          <p:cTn id="47" fill="hold">
                            <p:stCondLst>
                              <p:cond delay="4000"/>
                            </p:stCondLst>
                            <p:childTnLst>
                              <p:par>
                                <p:cTn id="48" presetID="22" presetClass="entr" presetSubtype="8" fill="hold" nodeType="afterEffect">
                                  <p:stCondLst>
                                    <p:cond delay="0"/>
                                  </p:stCondLst>
                                  <p:childTnLst>
                                    <p:set>
                                      <p:cBhvr>
                                        <p:cTn id="49" dur="1" fill="hold">
                                          <p:stCondLst>
                                            <p:cond delay="0"/>
                                          </p:stCondLst>
                                        </p:cTn>
                                        <p:tgtEl>
                                          <p:spTgt spid="120"/>
                                        </p:tgtEl>
                                        <p:attrNameLst>
                                          <p:attrName>style.visibility</p:attrName>
                                        </p:attrNameLst>
                                      </p:cBhvr>
                                      <p:to>
                                        <p:strVal val="visible"/>
                                      </p:to>
                                    </p:set>
                                    <p:animEffect transition="in" filter="wipe(left)">
                                      <p:cBhvr>
                                        <p:cTn id="50" dur="500"/>
                                        <p:tgtEl>
                                          <p:spTgt spid="120"/>
                                        </p:tgtEl>
                                      </p:cBhvr>
                                    </p:animEffect>
                                  </p:childTnLst>
                                </p:cTn>
                              </p:par>
                            </p:childTnLst>
                          </p:cTn>
                        </p:par>
                        <p:par>
                          <p:cTn id="51" fill="hold">
                            <p:stCondLst>
                              <p:cond delay="4500"/>
                            </p:stCondLst>
                            <p:childTnLst>
                              <p:par>
                                <p:cTn id="52" presetID="22" presetClass="entr" presetSubtype="8" fill="hold" nodeType="after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wipe(left)">
                                      <p:cBhvr>
                                        <p:cTn id="54" dur="500"/>
                                        <p:tgtEl>
                                          <p:spTgt spid="121"/>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left)">
                                      <p:cBhvr>
                                        <p:cTn id="58" dur="500"/>
                                        <p:tgtEl>
                                          <p:spTgt spid="116"/>
                                        </p:tgtEl>
                                      </p:cBhvr>
                                    </p:animEffect>
                                  </p:childTnLst>
                                </p:cTn>
                              </p:par>
                            </p:childTnLst>
                          </p:cTn>
                        </p:par>
                        <p:par>
                          <p:cTn id="59" fill="hold">
                            <p:stCondLst>
                              <p:cond delay="5500"/>
                            </p:stCondLst>
                            <p:childTnLst>
                              <p:par>
                                <p:cTn id="60" presetID="22" presetClass="entr" presetSubtype="8"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par>
                          <p:cTn id="63" fill="hold">
                            <p:stCondLst>
                              <p:cond delay="6000"/>
                            </p:stCondLst>
                            <p:childTnLst>
                              <p:par>
                                <p:cTn id="64" presetID="22" presetClass="entr" presetSubtype="8" fill="hold" grpId="0" nodeType="after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wipe(left)">
                                      <p:cBhvr>
                                        <p:cTn id="66" dur="500"/>
                                        <p:tgtEl>
                                          <p:spTgt spid="17"/>
                                        </p:tgtEl>
                                      </p:cBhvr>
                                    </p:animEffect>
                                  </p:childTnLst>
                                </p:cTn>
                              </p:par>
                            </p:childTnLst>
                          </p:cTn>
                        </p:par>
                        <p:par>
                          <p:cTn id="67" fill="hold">
                            <p:stCondLst>
                              <p:cond delay="6500"/>
                            </p:stCondLst>
                            <p:childTnLst>
                              <p:par>
                                <p:cTn id="68" presetID="22" presetClass="entr" presetSubtype="8"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left)">
                                      <p:cBhvr>
                                        <p:cTn id="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8611" grpId="0"/>
      <p:bldP spid="4" grpId="0"/>
      <p:bldP spid="116" grpId="0" bldLvl="0" animBg="1"/>
      <p:bldP spid="16" grpId="0" bldLvl="0" animBg="1"/>
      <p:bldP spid="17" grpId="0" bldLvl="0" animBg="1"/>
      <p:bldP spid="18" grpId="0" bldLvl="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78168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实施高水平对外开放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9635" name="矩形 5"/>
          <p:cNvSpPr>
            <a:spLocks noChangeArrowheads="1"/>
          </p:cNvSpPr>
          <p:nvPr/>
        </p:nvSpPr>
        <p:spPr bwMode="auto">
          <a:xfrm>
            <a:off x="2901315" y="829310"/>
            <a:ext cx="645096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、共赢开放</a:t>
            </a:r>
            <a:endPar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318" y="1815465"/>
            <a:ext cx="6910705" cy="3887470"/>
          </a:xfrm>
          <a:prstGeom prst="rect">
            <a:avLst/>
          </a:prstGeom>
          <a:effectLst>
            <a:outerShdw blurRad="50800" dist="38100" dir="2700000" algn="tl" rotWithShape="0">
              <a:prstClr val="black">
                <a:alpha val="40000"/>
              </a:prstClr>
            </a:outerShdw>
          </a:effectLst>
        </p:spPr>
      </p:pic>
      <p:grpSp>
        <p:nvGrpSpPr>
          <p:cNvPr id="7" name="组合 6"/>
          <p:cNvGrpSpPr/>
          <p:nvPr/>
        </p:nvGrpSpPr>
        <p:grpSpPr>
          <a:xfrm>
            <a:off x="7002388" y="1461200"/>
            <a:ext cx="4752528" cy="4596030"/>
            <a:chOff x="6599873" y="1353250"/>
            <a:chExt cx="4752528" cy="4596030"/>
          </a:xfrm>
        </p:grpSpPr>
        <p:grpSp>
          <p:nvGrpSpPr>
            <p:cNvPr id="8" name="组合 7"/>
            <p:cNvGrpSpPr/>
            <p:nvPr/>
          </p:nvGrpSpPr>
          <p:grpSpPr>
            <a:xfrm>
              <a:off x="6599873" y="1353250"/>
              <a:ext cx="4752528" cy="4596030"/>
              <a:chOff x="6383786" y="1425258"/>
              <a:chExt cx="4752528" cy="4596030"/>
            </a:xfrm>
          </p:grpSpPr>
          <p:grpSp>
            <p:nvGrpSpPr>
              <p:cNvPr id="27" name="组合 26"/>
              <p:cNvGrpSpPr/>
              <p:nvPr/>
            </p:nvGrpSpPr>
            <p:grpSpPr>
              <a:xfrm>
                <a:off x="6383787" y="1425258"/>
                <a:ext cx="4752527" cy="4596030"/>
                <a:chOff x="4391463" y="1268760"/>
                <a:chExt cx="4752527" cy="4596030"/>
              </a:xfrm>
            </p:grpSpPr>
            <p:grpSp>
              <p:nvGrpSpPr>
                <p:cNvPr id="28" name="组合 27"/>
                <p:cNvGrpSpPr/>
                <p:nvPr/>
              </p:nvGrpSpPr>
              <p:grpSpPr bwMode="auto">
                <a:xfrm>
                  <a:off x="4391463" y="1268760"/>
                  <a:ext cx="4752527" cy="4596030"/>
                  <a:chOff x="3415760" y="782450"/>
                  <a:chExt cx="3790801" cy="4597758"/>
                </a:xfrm>
              </p:grpSpPr>
              <p:sp>
                <p:nvSpPr>
                  <p:cNvPr id="32" name="圆角矩形 20"/>
                  <p:cNvSpPr/>
                  <p:nvPr/>
                </p:nvSpPr>
                <p:spPr bwMode="auto">
                  <a:xfrm>
                    <a:off x="3415760" y="782450"/>
                    <a:ext cx="3790801" cy="4597758"/>
                  </a:xfrm>
                  <a:prstGeom prst="roundRect">
                    <a:avLst>
                      <a:gd name="adj" fmla="val 8733"/>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34" name="矩形 146"/>
                  <p:cNvSpPr>
                    <a:spLocks noChangeArrowheads="1"/>
                  </p:cNvSpPr>
                  <p:nvPr/>
                </p:nvSpPr>
                <p:spPr bwMode="auto">
                  <a:xfrm>
                    <a:off x="3580377" y="2066595"/>
                    <a:ext cx="3461566" cy="240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None/>
                    </a:pPr>
                    <a:r>
                      <a:rPr lang="zh-CN" altLang="en-US" sz="2000" dirty="0">
                        <a:solidFill>
                          <a:schemeClr val="tx1">
                            <a:lumMod val="75000"/>
                          </a:schemeClr>
                        </a:solidFill>
                        <a:latin typeface="Helvetica" panose="020B0604020202020204" pitchFamily="34" charset="0"/>
                        <a:ea typeface="微软雅黑" panose="020B0503020204020204" pitchFamily="34" charset="-122"/>
                      </a:rPr>
                      <a:t>中国对外开放，不是要一家唱独角戏，而是要欢迎</a:t>
                    </a:r>
                    <a:r>
                      <a:rPr lang="zh-CN" altLang="en-US" sz="2000" dirty="0">
                        <a:solidFill>
                          <a:schemeClr val="accent1"/>
                        </a:solidFill>
                        <a:latin typeface="Helvetica" panose="020B0604020202020204" pitchFamily="34" charset="0"/>
                        <a:ea typeface="微软雅黑" panose="020B0503020204020204" pitchFamily="34" charset="-122"/>
                      </a:rPr>
                      <a:t>各方共同参与</a:t>
                    </a:r>
                    <a:r>
                      <a:rPr lang="zh-CN" altLang="en-US" sz="2000" dirty="0">
                        <a:solidFill>
                          <a:schemeClr val="tx1">
                            <a:lumMod val="75000"/>
                          </a:schemeClr>
                        </a:solidFill>
                        <a:latin typeface="Helvetica" panose="020B0604020202020204" pitchFamily="34" charset="0"/>
                        <a:ea typeface="微软雅黑" panose="020B0503020204020204" pitchFamily="34" charset="-122"/>
                      </a:rPr>
                      <a:t>；不是要谋求势力范围，而是要支持</a:t>
                    </a:r>
                    <a:r>
                      <a:rPr lang="zh-CN" altLang="en-US" sz="2000" dirty="0">
                        <a:solidFill>
                          <a:schemeClr val="accent1"/>
                        </a:solidFill>
                        <a:latin typeface="Helvetica" panose="020B0604020202020204" pitchFamily="34" charset="0"/>
                        <a:ea typeface="微软雅黑" panose="020B0503020204020204" pitchFamily="34" charset="-122"/>
                      </a:rPr>
                      <a:t>各国共同发展</a:t>
                    </a:r>
                    <a:r>
                      <a:rPr lang="zh-CN" altLang="en-US" sz="2000" dirty="0">
                        <a:solidFill>
                          <a:schemeClr val="tx1">
                            <a:lumMod val="75000"/>
                          </a:schemeClr>
                        </a:solidFill>
                        <a:latin typeface="Helvetica" panose="020B0604020202020204" pitchFamily="34" charset="0"/>
                        <a:ea typeface="微软雅黑" panose="020B0503020204020204" pitchFamily="34" charset="-122"/>
                      </a:rPr>
                      <a:t>；不是要营造自己的后花园，而是要建设</a:t>
                    </a:r>
                    <a:r>
                      <a:rPr lang="zh-CN" altLang="en-US" sz="2000" dirty="0">
                        <a:solidFill>
                          <a:schemeClr val="accent1"/>
                        </a:solidFill>
                        <a:latin typeface="Helvetica" panose="020B0604020202020204" pitchFamily="34" charset="0"/>
                        <a:ea typeface="微软雅黑" panose="020B0503020204020204" pitchFamily="34" charset="-122"/>
                      </a:rPr>
                      <a:t>各国共享</a:t>
                    </a:r>
                    <a:r>
                      <a:rPr lang="zh-CN" altLang="en-US" sz="2000" dirty="0">
                        <a:solidFill>
                          <a:schemeClr val="tx1">
                            <a:lumMod val="75000"/>
                          </a:schemeClr>
                        </a:solidFill>
                        <a:latin typeface="Helvetica" panose="020B0604020202020204" pitchFamily="34" charset="0"/>
                        <a:ea typeface="微软雅黑" panose="020B0503020204020204" pitchFamily="34" charset="-122"/>
                      </a:rPr>
                      <a:t>的百花园。</a:t>
                    </a:r>
                    <a:endParaRPr lang="zh-CN" altLang="en-US" sz="2000" dirty="0">
                      <a:solidFill>
                        <a:schemeClr val="tx1">
                          <a:lumMod val="75000"/>
                        </a:schemeClr>
                      </a:solidFill>
                      <a:latin typeface="Helvetica" panose="020B0604020202020204" pitchFamily="34" charset="0"/>
                      <a:ea typeface="微软雅黑" panose="020B0503020204020204" pitchFamily="34" charset="-122"/>
                    </a:endParaRPr>
                  </a:p>
                </p:txBody>
              </p:sp>
            </p:grpSp>
            <p:grpSp>
              <p:nvGrpSpPr>
                <p:cNvPr id="29" name="组合 28"/>
                <p:cNvGrpSpPr/>
                <p:nvPr/>
              </p:nvGrpSpPr>
              <p:grpSpPr>
                <a:xfrm>
                  <a:off x="4852830" y="1714577"/>
                  <a:ext cx="1101347" cy="764410"/>
                  <a:chOff x="2030338" y="4183902"/>
                  <a:chExt cx="1101347" cy="764410"/>
                </a:xfrm>
              </p:grpSpPr>
              <p:pic>
                <p:nvPicPr>
                  <p:cNvPr id="30" name="图片 2"/>
                  <p:cNvPicPr>
                    <a:picLocks noChangeAspect="1"/>
                  </p:cNvPicPr>
                  <p:nvPr/>
                </p:nvPicPr>
                <p:blipFill>
                  <a:blip r:embed="rId3"/>
                  <a:srcRect/>
                  <a:stretch>
                    <a:fillRect/>
                  </a:stretch>
                </p:blipFill>
                <p:spPr bwMode="auto">
                  <a:xfrm>
                    <a:off x="2030338" y="4183902"/>
                    <a:ext cx="706120" cy="693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3"/>
                  <p:cNvSpPr txBox="1">
                    <a:spLocks noChangeArrowheads="1"/>
                  </p:cNvSpPr>
                  <p:nvPr/>
                </p:nvSpPr>
                <p:spPr bwMode="auto">
                  <a:xfrm>
                    <a:off x="2676335" y="4486821"/>
                    <a:ext cx="455350" cy="46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solidFill>
                          <a:srgbClr val="FF0000"/>
                        </a:solidFill>
                        <a:latin typeface="黑体" panose="02010609060101010101" charset="-122"/>
                        <a:ea typeface="黑体" panose="02010609060101010101" charset="-122"/>
                      </a:rPr>
                      <a:t>语</a:t>
                    </a:r>
                    <a:endParaRPr lang="zh-CN" altLang="en-US" sz="2400">
                      <a:solidFill>
                        <a:srgbClr val="FF0000"/>
                      </a:solidFill>
                      <a:latin typeface="黑体" panose="02010609060101010101" charset="-122"/>
                      <a:ea typeface="黑体" panose="02010609060101010101" charset="-122"/>
                    </a:endParaRPr>
                  </a:p>
                </p:txBody>
              </p:sp>
            </p:grpSp>
          </p:grpSp>
          <p:sp>
            <p:nvSpPr>
              <p:cNvPr id="14" name="矩形 13"/>
              <p:cNvSpPr/>
              <p:nvPr/>
            </p:nvSpPr>
            <p:spPr bwMode="auto">
              <a:xfrm>
                <a:off x="6383786" y="5157192"/>
                <a:ext cx="4632411" cy="607695"/>
              </a:xfrm>
              <a:prstGeom prst="rect">
                <a:avLst/>
              </a:prstGeom>
            </p:spPr>
            <p:txBody>
              <a:bodyPr wrap="square">
                <a:spAutoFit/>
              </a:bodyPr>
              <a:lstStyle/>
              <a:p>
                <a:pPr indent="457200" algn="r" eaLnBrk="1" hangingPunct="1">
                  <a:lnSpc>
                    <a:spcPct val="120000"/>
                  </a:lnSpc>
                  <a:buFont typeface="Arial" panose="020B0604020202020204" pitchFamily="34" charset="0"/>
                  <a:buNone/>
                  <a:defRPr/>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2016</a:t>
                </a:r>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日</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，习近平</a:t>
                </a:r>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在庆祝中国共产党成立</a:t>
                </a:r>
                <a:r>
                  <a:rPr lang="en-US" altLang="zh-CN"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95</a:t>
                </a:r>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周年大会上的讲话</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5" name="图片 122"/>
            <p:cNvPicPr>
              <a:picLocks noChangeAspect="1"/>
            </p:cNvPicPr>
            <p:nvPr/>
          </p:nvPicPr>
          <p:blipFill>
            <a:blip r:embed="rId4"/>
            <a:srcRect/>
            <a:stretch>
              <a:fillRect/>
            </a:stretch>
          </p:blipFill>
          <p:spPr bwMode="auto">
            <a:xfrm>
              <a:off x="9790152" y="1422993"/>
              <a:ext cx="1346200" cy="126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69635"/>
                                        </p:tgtEl>
                                        <p:attrNameLst>
                                          <p:attrName>style.visibility</p:attrName>
                                        </p:attrNameLst>
                                      </p:cBhvr>
                                      <p:to>
                                        <p:strVal val="visible"/>
                                      </p:to>
                                    </p:set>
                                    <p:animEffect transition="in" filter="fade">
                                      <p:cBhvr>
                                        <p:cTn id="12" dur="500"/>
                                        <p:tgtEl>
                                          <p:spTgt spid="69635"/>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75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9635"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78168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实施高水平对外开放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2" name="组合 1"/>
          <p:cNvGrpSpPr/>
          <p:nvPr/>
        </p:nvGrpSpPr>
        <p:grpSpPr>
          <a:xfrm>
            <a:off x="1255395" y="2128520"/>
            <a:ext cx="4797425" cy="2857500"/>
            <a:chOff x="1060453" y="3377988"/>
            <a:chExt cx="4551366" cy="2555032"/>
          </a:xfrm>
        </p:grpSpPr>
        <p:sp>
          <p:nvSpPr>
            <p:cNvPr id="21" name="îṡľîde"/>
            <p:cNvSpPr/>
            <p:nvPr/>
          </p:nvSpPr>
          <p:spPr bwMode="auto">
            <a:xfrm>
              <a:off x="1060453" y="3717032"/>
              <a:ext cx="4551366" cy="2215988"/>
            </a:xfrm>
            <a:prstGeom prst="rect">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endParaRPr sz="2000" b="1" kern="0">
                <a:solidFill>
                  <a:prstClr val="black"/>
                </a:solidFill>
              </a:endParaRPr>
            </a:p>
          </p:txBody>
        </p:sp>
        <p:sp>
          <p:nvSpPr>
            <p:cNvPr id="15" name="ïŝļïḑe"/>
            <p:cNvSpPr/>
            <p:nvPr/>
          </p:nvSpPr>
          <p:spPr>
            <a:xfrm>
              <a:off x="2998630" y="3377988"/>
              <a:ext cx="675011" cy="67501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7" name="Teardrop 21"/>
            <p:cNvSpPr/>
            <p:nvPr/>
          </p:nvSpPr>
          <p:spPr>
            <a:xfrm rot="8100000">
              <a:off x="3178532" y="3528954"/>
              <a:ext cx="315200" cy="315200"/>
            </a:xfrm>
            <a:prstGeom prst="teardrop">
              <a:avLst/>
            </a:prstGeom>
            <a:solidFill>
              <a:srgbClr val="FF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2">
                    <a:lumMod val="75000"/>
                  </a:schemeClr>
                </a:solidFill>
              </a:endParaRPr>
            </a:p>
          </p:txBody>
        </p:sp>
      </p:grpSp>
      <p:sp>
        <p:nvSpPr>
          <p:cNvPr id="73732" name="矩形 2"/>
          <p:cNvSpPr>
            <a:spLocks noChangeArrowheads="1"/>
          </p:cNvSpPr>
          <p:nvPr/>
        </p:nvSpPr>
        <p:spPr bwMode="auto">
          <a:xfrm>
            <a:off x="1255395" y="2795905"/>
            <a:ext cx="479742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indent="457200" algn="just">
              <a:lnSpc>
                <a:spcPct val="150000"/>
              </a:lnSpc>
            </a:pPr>
            <a:r>
              <a:rPr lang="zh-CN" altLang="zh-CN" sz="2400" dirty="0">
                <a:latin typeface="微软雅黑" panose="020B0503020204020204" pitchFamily="34" charset="-122"/>
                <a:ea typeface="微软雅黑" panose="020B0503020204020204" pitchFamily="34" charset="-122"/>
              </a:rPr>
              <a:t>要坚定不移奉行互利共赢的开放战略，继续从世界汲取发展动力，也让中国发展更好惠及世界。</a:t>
            </a:r>
            <a:endParaRPr lang="zh-CN" altLang="en-US" sz="2400" dirty="0">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332220" y="2128520"/>
            <a:ext cx="4719955" cy="2856865"/>
            <a:chOff x="6627810" y="3377988"/>
            <a:chExt cx="4551367" cy="2555032"/>
          </a:xfrm>
        </p:grpSpPr>
        <p:sp>
          <p:nvSpPr>
            <p:cNvPr id="16" name="ïślídê"/>
            <p:cNvSpPr/>
            <p:nvPr/>
          </p:nvSpPr>
          <p:spPr bwMode="auto">
            <a:xfrm>
              <a:off x="6627810" y="3717032"/>
              <a:ext cx="4551367" cy="2215988"/>
            </a:xfrm>
            <a:prstGeom prst="rect">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endParaRPr sz="2000" b="1" kern="0">
                <a:solidFill>
                  <a:prstClr val="black"/>
                </a:solidFill>
              </a:endParaRPr>
            </a:p>
          </p:txBody>
        </p:sp>
        <p:sp>
          <p:nvSpPr>
            <p:cNvPr id="29" name="ïŝľïḋê"/>
            <p:cNvSpPr/>
            <p:nvPr/>
          </p:nvSpPr>
          <p:spPr>
            <a:xfrm>
              <a:off x="8565985" y="3377988"/>
              <a:ext cx="675011" cy="67501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30" name="Teardrop 21"/>
            <p:cNvSpPr/>
            <p:nvPr/>
          </p:nvSpPr>
          <p:spPr>
            <a:xfrm rot="8100000">
              <a:off x="8745887" y="3529701"/>
              <a:ext cx="315200" cy="315200"/>
            </a:xfrm>
            <a:prstGeom prst="teardrop">
              <a:avLst/>
            </a:prstGeom>
            <a:solidFill>
              <a:srgbClr val="FFF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2">
                    <a:lumMod val="75000"/>
                  </a:schemeClr>
                </a:solidFill>
              </a:endParaRPr>
            </a:p>
          </p:txBody>
        </p:sp>
      </p:grpSp>
      <p:sp>
        <p:nvSpPr>
          <p:cNvPr id="35" name="矩形 2"/>
          <p:cNvSpPr>
            <a:spLocks noChangeArrowheads="1"/>
          </p:cNvSpPr>
          <p:nvPr/>
        </p:nvSpPr>
        <p:spPr bwMode="auto">
          <a:xfrm>
            <a:off x="6332220" y="2678430"/>
            <a:ext cx="467614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indent="457200" algn="just">
              <a:lnSpc>
                <a:spcPct val="150000"/>
              </a:lnSpc>
            </a:pPr>
            <a:r>
              <a:rPr lang="zh-CN" altLang="en-US" sz="2400" dirty="0">
                <a:latin typeface="微软雅黑" panose="020B0503020204020204" pitchFamily="34" charset="-122"/>
                <a:ea typeface="微软雅黑" panose="020B0503020204020204" pitchFamily="34" charset="-122"/>
              </a:rPr>
              <a:t>要坚定不移发展全球自由贸易和投资，在开放中推动贸易和投资自由化、便利化，</a:t>
            </a:r>
            <a:r>
              <a:rPr lang="zh-CN" altLang="en-US" sz="2400" dirty="0">
                <a:solidFill>
                  <a:schemeClr val="tx1">
                    <a:lumMod val="75000"/>
                  </a:schemeClr>
                </a:solidFill>
                <a:latin typeface="微软雅黑" panose="020B0503020204020204" pitchFamily="34" charset="-122"/>
                <a:ea typeface="微软雅黑" panose="020B0503020204020204" pitchFamily="34" charset="-122"/>
              </a:rPr>
              <a:t>旗帜鲜明</a:t>
            </a:r>
            <a:r>
              <a:rPr lang="zh-CN" altLang="en-US" sz="2400" dirty="0">
                <a:latin typeface="微软雅黑" panose="020B0503020204020204" pitchFamily="34" charset="-122"/>
                <a:ea typeface="微软雅黑" panose="020B0503020204020204" pitchFamily="34" charset="-122"/>
              </a:rPr>
              <a:t>反对保护主义。</a:t>
            </a:r>
            <a:endParaRPr lang="zh-CN" altLang="en-US" sz="2400" dirty="0">
              <a:latin typeface="微软雅黑" panose="020B0503020204020204" pitchFamily="34" charset="-122"/>
              <a:ea typeface="微软雅黑" panose="020B0503020204020204" pitchFamily="34" charset="-122"/>
            </a:endParaRPr>
          </a:p>
        </p:txBody>
      </p:sp>
      <p:sp>
        <p:nvSpPr>
          <p:cNvPr id="69635" name="矩形 5"/>
          <p:cNvSpPr>
            <a:spLocks noChangeArrowheads="1"/>
          </p:cNvSpPr>
          <p:nvPr/>
        </p:nvSpPr>
        <p:spPr bwMode="auto">
          <a:xfrm>
            <a:off x="2788920" y="868680"/>
            <a:ext cx="645096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buNone/>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共赢开放</a:t>
            </a:r>
            <a:endPar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73732"/>
                                        </p:tgtEl>
                                        <p:attrNameLst>
                                          <p:attrName>style.visibility</p:attrName>
                                        </p:attrNameLst>
                                      </p:cBhvr>
                                      <p:to>
                                        <p:strVal val="visible"/>
                                      </p:to>
                                    </p:set>
                                    <p:animEffect transition="in" filter="fade">
                                      <p:cBhvr>
                                        <p:cTn id="12" dur="500"/>
                                        <p:tgtEl>
                                          <p:spTgt spid="73732"/>
                                        </p:tgtEl>
                                      </p:cBhvr>
                                    </p:animEffect>
                                  </p:childTnLst>
                                </p:cTn>
                              </p:par>
                            </p:childTnLst>
                          </p:cTn>
                        </p:par>
                        <p:par>
                          <p:cTn id="13" fill="hold">
                            <p:stCondLst>
                              <p:cond delay="3049"/>
                            </p:stCondLst>
                            <p:childTnLst>
                              <p:par>
                                <p:cTn id="14" presetID="17" presetClass="entr" presetSubtype="1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childTnLst>
                          </p:cTn>
                        </p:par>
                        <p:par>
                          <p:cTn id="18" fill="hold">
                            <p:stCondLst>
                              <p:cond delay="3549"/>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3732" grpId="0"/>
      <p:bldP spid="3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78168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实施高水平对外开放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74754" name="矩形 1"/>
          <p:cNvSpPr>
            <a:spLocks noChangeArrowheads="1"/>
          </p:cNvSpPr>
          <p:nvPr/>
        </p:nvSpPr>
        <p:spPr bwMode="auto">
          <a:xfrm>
            <a:off x="2240236" y="1037630"/>
            <a:ext cx="7711529"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 </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包容开放</a:t>
            </a:r>
            <a:endPar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2221517" y="1952768"/>
            <a:ext cx="1714243" cy="769441"/>
            <a:chOff x="1928849" y="1912839"/>
            <a:chExt cx="1714243" cy="769441"/>
          </a:xfrm>
        </p:grpSpPr>
        <p:grpSp>
          <p:nvGrpSpPr>
            <p:cNvPr id="4" name="组合 3"/>
            <p:cNvGrpSpPr/>
            <p:nvPr/>
          </p:nvGrpSpPr>
          <p:grpSpPr>
            <a:xfrm>
              <a:off x="1928849" y="1912839"/>
              <a:ext cx="748923" cy="769441"/>
              <a:chOff x="1537077" y="2014383"/>
              <a:chExt cx="748923" cy="769441"/>
            </a:xfrm>
          </p:grpSpPr>
          <p:grpSp>
            <p:nvGrpSpPr>
              <p:cNvPr id="5" name="组合 4"/>
              <p:cNvGrpSpPr/>
              <p:nvPr/>
            </p:nvGrpSpPr>
            <p:grpSpPr>
              <a:xfrm>
                <a:off x="1545781" y="2014383"/>
                <a:ext cx="740219" cy="740441"/>
                <a:chOff x="6652904" y="3182298"/>
                <a:chExt cx="516803" cy="516958"/>
              </a:xfrm>
            </p:grpSpPr>
            <p:sp>
              <p:nvSpPr>
                <p:cNvPr id="6" name="矩形 5"/>
                <p:cNvSpPr/>
                <p:nvPr/>
              </p:nvSpPr>
              <p:spPr>
                <a:xfrm>
                  <a:off x="6652904" y="3182298"/>
                  <a:ext cx="516803" cy="516958"/>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8" name="直接连接符 7"/>
                <p:cNvCxnSpPr/>
                <p:nvPr/>
              </p:nvCxnSpPr>
              <p:spPr>
                <a:xfrm>
                  <a:off x="6652904" y="3458553"/>
                  <a:ext cx="51680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6" idx="2"/>
                </p:cNvCxnSpPr>
                <p:nvPr/>
              </p:nvCxnSpPr>
              <p:spPr>
                <a:xfrm>
                  <a:off x="6911306" y="3200074"/>
                  <a:ext cx="0" cy="499182"/>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1537077" y="2014383"/>
                <a:ext cx="748923" cy="769441"/>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4400" b="0" i="0" u="none" strike="noStrike" kern="1200" cap="none" spc="0" normalizeH="0" baseline="0" noProof="0">
                    <a:ln>
                      <a:noFill/>
                    </a:ln>
                    <a:solidFill>
                      <a:srgbClr val="C00000"/>
                    </a:solidFill>
                    <a:effectLst/>
                    <a:uLnTx/>
                    <a:uFillTx/>
                    <a:latin typeface="华文新魏" panose="02010800040101010101" pitchFamily="2" charset="-122"/>
                    <a:ea typeface="华文新魏" panose="02010800040101010101" pitchFamily="2" charset="-122"/>
                    <a:cs typeface="+mn-cs"/>
                    <a:sym typeface="Helvetica" panose="020B0604020202020204" pitchFamily="34" charset="0"/>
                  </a:rPr>
                  <a:t>共</a:t>
                </a:r>
                <a:endParaRPr kumimoji="0" lang="zh-CN" altLang="en-US" sz="4400" b="0" i="0" u="none" strike="noStrike" kern="1200" cap="none" spc="0" normalizeH="0" baseline="0" noProof="0">
                  <a:ln>
                    <a:noFill/>
                  </a:ln>
                  <a:solidFill>
                    <a:srgbClr val="C00000"/>
                  </a:solidFill>
                  <a:effectLst/>
                  <a:uLnTx/>
                  <a:uFillTx/>
                  <a:latin typeface="华文新魏" panose="02010800040101010101" pitchFamily="2" charset="-122"/>
                  <a:ea typeface="华文新魏" panose="02010800040101010101" pitchFamily="2" charset="-122"/>
                  <a:cs typeface="+mn-cs"/>
                </a:endParaRPr>
              </a:p>
            </p:txBody>
          </p:sp>
        </p:grpSp>
        <p:grpSp>
          <p:nvGrpSpPr>
            <p:cNvPr id="22" name="组合 21"/>
            <p:cNvGrpSpPr/>
            <p:nvPr/>
          </p:nvGrpSpPr>
          <p:grpSpPr>
            <a:xfrm>
              <a:off x="2894169" y="1912839"/>
              <a:ext cx="748923" cy="768350"/>
              <a:chOff x="1537077" y="2014383"/>
              <a:chExt cx="748923" cy="768350"/>
            </a:xfrm>
          </p:grpSpPr>
          <p:grpSp>
            <p:nvGrpSpPr>
              <p:cNvPr id="23" name="组合 22"/>
              <p:cNvGrpSpPr/>
              <p:nvPr/>
            </p:nvGrpSpPr>
            <p:grpSpPr>
              <a:xfrm>
                <a:off x="1545781" y="2014383"/>
                <a:ext cx="740219" cy="740441"/>
                <a:chOff x="6652904" y="3182298"/>
                <a:chExt cx="516803" cy="516958"/>
              </a:xfrm>
            </p:grpSpPr>
            <p:sp>
              <p:nvSpPr>
                <p:cNvPr id="25" name="矩形 24"/>
                <p:cNvSpPr/>
                <p:nvPr/>
              </p:nvSpPr>
              <p:spPr>
                <a:xfrm>
                  <a:off x="6652904" y="3182298"/>
                  <a:ext cx="516803" cy="516958"/>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26" name="直接连接符 25"/>
                <p:cNvCxnSpPr/>
                <p:nvPr/>
              </p:nvCxnSpPr>
              <p:spPr>
                <a:xfrm>
                  <a:off x="6652904" y="3458553"/>
                  <a:ext cx="51680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5" idx="2"/>
                </p:cNvCxnSpPr>
                <p:nvPr/>
              </p:nvCxnSpPr>
              <p:spPr>
                <a:xfrm>
                  <a:off x="6911306" y="3200074"/>
                  <a:ext cx="0" cy="499182"/>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1537077" y="2014383"/>
                <a:ext cx="744220" cy="768350"/>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a:ln>
                      <a:noFill/>
                    </a:ln>
                    <a:solidFill>
                      <a:srgbClr val="C00000"/>
                    </a:solidFill>
                    <a:effectLst/>
                    <a:uLnTx/>
                    <a:uFillTx/>
                    <a:latin typeface="华文新魏" panose="02010800040101010101" pitchFamily="2" charset="-122"/>
                    <a:ea typeface="华文新魏" panose="02010800040101010101" pitchFamily="2" charset="-122"/>
                    <a:cs typeface="+mn-cs"/>
                    <a:sym typeface="Helvetica" panose="020B0604020202020204" pitchFamily="34" charset="0"/>
                  </a:rPr>
                  <a:t>商</a:t>
                </a:r>
                <a:endParaRPr kumimoji="0" lang="zh-CN" altLang="en-US" sz="4400" b="1" i="0" u="none" strike="noStrike" kern="1200" cap="none" spc="0" normalizeH="0" baseline="0" noProof="0">
                  <a:ln>
                    <a:noFill/>
                  </a:ln>
                  <a:solidFill>
                    <a:srgbClr val="C00000"/>
                  </a:solidFill>
                  <a:effectLst/>
                  <a:uLnTx/>
                  <a:uFillTx/>
                  <a:latin typeface="华文新魏" panose="02010800040101010101" pitchFamily="2" charset="-122"/>
                  <a:ea typeface="华文新魏" panose="02010800040101010101" pitchFamily="2" charset="-122"/>
                  <a:cs typeface="+mn-cs"/>
                  <a:sym typeface="Helvetica" panose="020B0604020202020204" pitchFamily="34" charset="0"/>
                </a:endParaRPr>
              </a:p>
            </p:txBody>
          </p:sp>
        </p:grpSp>
      </p:grpSp>
      <p:grpSp>
        <p:nvGrpSpPr>
          <p:cNvPr id="12" name="组合 11"/>
          <p:cNvGrpSpPr/>
          <p:nvPr/>
        </p:nvGrpSpPr>
        <p:grpSpPr>
          <a:xfrm>
            <a:off x="5230507" y="1962428"/>
            <a:ext cx="1714242" cy="771211"/>
            <a:chOff x="1928849" y="3427169"/>
            <a:chExt cx="1714242" cy="771211"/>
          </a:xfrm>
        </p:grpSpPr>
        <p:grpSp>
          <p:nvGrpSpPr>
            <p:cNvPr id="28" name="组合 27"/>
            <p:cNvGrpSpPr/>
            <p:nvPr/>
          </p:nvGrpSpPr>
          <p:grpSpPr>
            <a:xfrm>
              <a:off x="1928849" y="3428939"/>
              <a:ext cx="748923" cy="769441"/>
              <a:chOff x="1537077" y="2014383"/>
              <a:chExt cx="748923" cy="769441"/>
            </a:xfrm>
          </p:grpSpPr>
          <p:grpSp>
            <p:nvGrpSpPr>
              <p:cNvPr id="13" name="组合 12"/>
              <p:cNvGrpSpPr/>
              <p:nvPr/>
            </p:nvGrpSpPr>
            <p:grpSpPr>
              <a:xfrm>
                <a:off x="1545781" y="2014383"/>
                <a:ext cx="740219" cy="740441"/>
                <a:chOff x="6652904" y="3182298"/>
                <a:chExt cx="516803" cy="516958"/>
              </a:xfrm>
            </p:grpSpPr>
            <p:sp>
              <p:nvSpPr>
                <p:cNvPr id="31" name="矩形 30"/>
                <p:cNvSpPr/>
                <p:nvPr/>
              </p:nvSpPr>
              <p:spPr>
                <a:xfrm>
                  <a:off x="6652904" y="3182298"/>
                  <a:ext cx="516803" cy="516958"/>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32" name="直接连接符 31"/>
                <p:cNvCxnSpPr/>
                <p:nvPr/>
              </p:nvCxnSpPr>
              <p:spPr>
                <a:xfrm>
                  <a:off x="6652904" y="3458553"/>
                  <a:ext cx="51680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a:endCxn id="31" idx="2"/>
                </p:cNvCxnSpPr>
                <p:nvPr/>
              </p:nvCxnSpPr>
              <p:spPr>
                <a:xfrm>
                  <a:off x="6911306" y="3200074"/>
                  <a:ext cx="0" cy="499182"/>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1537077" y="2014383"/>
                <a:ext cx="748923" cy="769441"/>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4400" b="0" i="0" u="none" strike="noStrike" kern="1200" cap="none" spc="0" normalizeH="0" baseline="0" noProof="0">
                    <a:ln>
                      <a:noFill/>
                    </a:ln>
                    <a:solidFill>
                      <a:srgbClr val="C00000"/>
                    </a:solidFill>
                    <a:effectLst/>
                    <a:uLnTx/>
                    <a:uFillTx/>
                    <a:latin typeface="华文新魏" panose="02010800040101010101" pitchFamily="2" charset="-122"/>
                    <a:ea typeface="华文新魏" panose="02010800040101010101" pitchFamily="2" charset="-122"/>
                    <a:cs typeface="+mn-cs"/>
                    <a:sym typeface="Helvetica" panose="020B0604020202020204" pitchFamily="34" charset="0"/>
                  </a:rPr>
                  <a:t>共</a:t>
                </a:r>
                <a:endParaRPr kumimoji="0" lang="zh-CN" altLang="en-US" sz="4400" b="0" i="0" u="none" strike="noStrike" kern="1200" cap="none" spc="0" normalizeH="0" baseline="0" noProof="0">
                  <a:ln>
                    <a:noFill/>
                  </a:ln>
                  <a:solidFill>
                    <a:srgbClr val="C00000"/>
                  </a:solidFill>
                  <a:effectLst/>
                  <a:uLnTx/>
                  <a:uFillTx/>
                  <a:latin typeface="华文新魏" panose="02010800040101010101" pitchFamily="2" charset="-122"/>
                  <a:ea typeface="华文新魏" panose="02010800040101010101" pitchFamily="2" charset="-122"/>
                  <a:cs typeface="+mn-cs"/>
                </a:endParaRPr>
              </a:p>
            </p:txBody>
          </p:sp>
        </p:grpSp>
        <p:grpSp>
          <p:nvGrpSpPr>
            <p:cNvPr id="34" name="组合 33"/>
            <p:cNvGrpSpPr/>
            <p:nvPr/>
          </p:nvGrpSpPr>
          <p:grpSpPr>
            <a:xfrm>
              <a:off x="2894168" y="3427169"/>
              <a:ext cx="748923" cy="768350"/>
              <a:chOff x="1537077" y="2014383"/>
              <a:chExt cx="748923" cy="768350"/>
            </a:xfrm>
          </p:grpSpPr>
          <p:grpSp>
            <p:nvGrpSpPr>
              <p:cNvPr id="18" name="组合 17"/>
              <p:cNvGrpSpPr/>
              <p:nvPr/>
            </p:nvGrpSpPr>
            <p:grpSpPr>
              <a:xfrm>
                <a:off x="1545781" y="2014383"/>
                <a:ext cx="740219" cy="740441"/>
                <a:chOff x="6652904" y="3182298"/>
                <a:chExt cx="516803" cy="516958"/>
              </a:xfrm>
            </p:grpSpPr>
            <p:sp>
              <p:nvSpPr>
                <p:cNvPr id="37" name="矩形 36"/>
                <p:cNvSpPr/>
                <p:nvPr/>
              </p:nvSpPr>
              <p:spPr>
                <a:xfrm>
                  <a:off x="6652904" y="3182298"/>
                  <a:ext cx="516803" cy="516958"/>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38" name="直接连接符 37"/>
                <p:cNvCxnSpPr/>
                <p:nvPr/>
              </p:nvCxnSpPr>
              <p:spPr>
                <a:xfrm>
                  <a:off x="6652904" y="3458553"/>
                  <a:ext cx="51680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37" idx="2"/>
                </p:cNvCxnSpPr>
                <p:nvPr/>
              </p:nvCxnSpPr>
              <p:spPr>
                <a:xfrm>
                  <a:off x="6911306" y="3200074"/>
                  <a:ext cx="0" cy="499182"/>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1537077" y="2014383"/>
                <a:ext cx="744220" cy="768350"/>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sym typeface="Helvetica" panose="020B0604020202020204" pitchFamily="34" charset="0"/>
                  </a:rPr>
                  <a:t>建</a:t>
                </a:r>
                <a:endParaRPr kumimoji="0" lang="zh-CN" altLang="en-US" sz="4400" b="1"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sym typeface="Helvetica" panose="020B0604020202020204" pitchFamily="34" charset="0"/>
                </a:endParaRPr>
              </a:p>
            </p:txBody>
          </p:sp>
        </p:grpSp>
      </p:grpSp>
      <p:grpSp>
        <p:nvGrpSpPr>
          <p:cNvPr id="20" name="组合 19"/>
          <p:cNvGrpSpPr/>
          <p:nvPr/>
        </p:nvGrpSpPr>
        <p:grpSpPr>
          <a:xfrm>
            <a:off x="8238842" y="1950363"/>
            <a:ext cx="1705538" cy="771211"/>
            <a:chOff x="7799987" y="2657789"/>
            <a:chExt cx="1705538" cy="771211"/>
          </a:xfrm>
        </p:grpSpPr>
        <p:grpSp>
          <p:nvGrpSpPr>
            <p:cNvPr id="40" name="组合 39"/>
            <p:cNvGrpSpPr/>
            <p:nvPr/>
          </p:nvGrpSpPr>
          <p:grpSpPr>
            <a:xfrm>
              <a:off x="7799987" y="2659559"/>
              <a:ext cx="748923" cy="769441"/>
              <a:chOff x="1537077" y="2014383"/>
              <a:chExt cx="748923" cy="769441"/>
            </a:xfrm>
          </p:grpSpPr>
          <p:grpSp>
            <p:nvGrpSpPr>
              <p:cNvPr id="41" name="组合 40"/>
              <p:cNvGrpSpPr/>
              <p:nvPr/>
            </p:nvGrpSpPr>
            <p:grpSpPr>
              <a:xfrm>
                <a:off x="1545781" y="2014383"/>
                <a:ext cx="740219" cy="740441"/>
                <a:chOff x="6652904" y="3182298"/>
                <a:chExt cx="516803" cy="516958"/>
              </a:xfrm>
            </p:grpSpPr>
            <p:sp>
              <p:nvSpPr>
                <p:cNvPr id="43" name="矩形 42"/>
                <p:cNvSpPr/>
                <p:nvPr/>
              </p:nvSpPr>
              <p:spPr>
                <a:xfrm>
                  <a:off x="6652904" y="3182298"/>
                  <a:ext cx="516803" cy="516958"/>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44" name="直接连接符 43"/>
                <p:cNvCxnSpPr/>
                <p:nvPr/>
              </p:nvCxnSpPr>
              <p:spPr>
                <a:xfrm>
                  <a:off x="6652904" y="3458553"/>
                  <a:ext cx="51680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43" idx="2"/>
                </p:cNvCxnSpPr>
                <p:nvPr/>
              </p:nvCxnSpPr>
              <p:spPr>
                <a:xfrm>
                  <a:off x="6911306" y="3200074"/>
                  <a:ext cx="0" cy="499182"/>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42" name="矩形 41"/>
              <p:cNvSpPr/>
              <p:nvPr/>
            </p:nvSpPr>
            <p:spPr>
              <a:xfrm>
                <a:off x="1537077" y="2014383"/>
                <a:ext cx="748923" cy="769441"/>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4400" b="0" i="0" u="none" strike="noStrike" kern="1200" cap="none" spc="0" normalizeH="0" baseline="0" noProof="0">
                    <a:ln>
                      <a:noFill/>
                    </a:ln>
                    <a:solidFill>
                      <a:srgbClr val="C00000"/>
                    </a:solidFill>
                    <a:effectLst/>
                    <a:uLnTx/>
                    <a:uFillTx/>
                    <a:latin typeface="华文新魏" panose="02010800040101010101" pitchFamily="2" charset="-122"/>
                    <a:ea typeface="华文新魏" panose="02010800040101010101" pitchFamily="2" charset="-122"/>
                    <a:cs typeface="+mn-cs"/>
                    <a:sym typeface="Helvetica" panose="020B0604020202020204" pitchFamily="34" charset="0"/>
                  </a:rPr>
                  <a:t>共</a:t>
                </a:r>
                <a:endParaRPr kumimoji="0" lang="zh-CN" altLang="en-US" sz="4400" b="0" i="0" u="none" strike="noStrike" kern="1200" cap="none" spc="0" normalizeH="0" baseline="0" noProof="0">
                  <a:ln>
                    <a:noFill/>
                  </a:ln>
                  <a:solidFill>
                    <a:srgbClr val="C00000"/>
                  </a:solidFill>
                  <a:effectLst/>
                  <a:uLnTx/>
                  <a:uFillTx/>
                  <a:latin typeface="华文新魏" panose="02010800040101010101" pitchFamily="2" charset="-122"/>
                  <a:ea typeface="华文新魏" panose="02010800040101010101" pitchFamily="2" charset="-122"/>
                  <a:cs typeface="+mn-cs"/>
                </a:endParaRPr>
              </a:p>
            </p:txBody>
          </p:sp>
        </p:grpSp>
        <p:grpSp>
          <p:nvGrpSpPr>
            <p:cNvPr id="56" name="组合 55"/>
            <p:cNvGrpSpPr/>
            <p:nvPr/>
          </p:nvGrpSpPr>
          <p:grpSpPr>
            <a:xfrm>
              <a:off x="8756602" y="2657789"/>
              <a:ext cx="748923" cy="769441"/>
              <a:chOff x="1537077" y="2014383"/>
              <a:chExt cx="748923" cy="769441"/>
            </a:xfrm>
          </p:grpSpPr>
          <p:grpSp>
            <p:nvGrpSpPr>
              <p:cNvPr id="57" name="组合 56"/>
              <p:cNvGrpSpPr/>
              <p:nvPr/>
            </p:nvGrpSpPr>
            <p:grpSpPr>
              <a:xfrm>
                <a:off x="1545781" y="2014383"/>
                <a:ext cx="740219" cy="740441"/>
                <a:chOff x="6652904" y="3182298"/>
                <a:chExt cx="516803" cy="516958"/>
              </a:xfrm>
            </p:grpSpPr>
            <p:sp>
              <p:nvSpPr>
                <p:cNvPr id="59" name="矩形 58"/>
                <p:cNvSpPr/>
                <p:nvPr/>
              </p:nvSpPr>
              <p:spPr>
                <a:xfrm>
                  <a:off x="6652904" y="3182298"/>
                  <a:ext cx="516803" cy="516958"/>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60" name="直接连接符 59"/>
                <p:cNvCxnSpPr/>
                <p:nvPr/>
              </p:nvCxnSpPr>
              <p:spPr>
                <a:xfrm>
                  <a:off x="6652904" y="3458553"/>
                  <a:ext cx="516803"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59" idx="2"/>
                </p:cNvCxnSpPr>
                <p:nvPr/>
              </p:nvCxnSpPr>
              <p:spPr>
                <a:xfrm>
                  <a:off x="6911306" y="3200074"/>
                  <a:ext cx="0" cy="499182"/>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58" name="矩形 57"/>
              <p:cNvSpPr/>
              <p:nvPr/>
            </p:nvSpPr>
            <p:spPr>
              <a:xfrm>
                <a:off x="1537077" y="2014383"/>
                <a:ext cx="748923" cy="769441"/>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sym typeface="Helvetica" panose="020B0604020202020204" pitchFamily="34" charset="0"/>
                  </a:rPr>
                  <a:t>享</a:t>
                </a:r>
                <a:endParaRPr kumimoji="0" lang="zh-CN" altLang="en-US" sz="44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endParaRPr>
              </a:p>
            </p:txBody>
          </p:sp>
        </p:grpSp>
      </p:grpSp>
      <p:sp>
        <p:nvSpPr>
          <p:cNvPr id="49" name="矩形 48"/>
          <p:cNvSpPr/>
          <p:nvPr/>
        </p:nvSpPr>
        <p:spPr>
          <a:xfrm>
            <a:off x="-1002" y="3247339"/>
            <a:ext cx="12192000" cy="25579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6" name="图片 45"/>
          <p:cNvPicPr>
            <a:picLocks noChangeAspect="1"/>
          </p:cNvPicPr>
          <p:nvPr/>
        </p:nvPicPr>
        <p:blipFill rotWithShape="1">
          <a:blip r:embed="rId1"/>
          <a:srcRect/>
          <a:stretch>
            <a:fillRect/>
          </a:stretch>
        </p:blipFill>
        <p:spPr>
          <a:xfrm>
            <a:off x="2519318" y="3699765"/>
            <a:ext cx="2328802" cy="175831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48" name="椭圆 47"/>
          <p:cNvSpPr/>
          <p:nvPr/>
        </p:nvSpPr>
        <p:spPr>
          <a:xfrm>
            <a:off x="4511825" y="2924944"/>
            <a:ext cx="3168350" cy="3168350"/>
          </a:xfrm>
          <a:prstGeom prst="ellipse">
            <a:avLst/>
          </a:prstGeom>
          <a:blipFill dpi="0" rotWithShape="1">
            <a:blip r:embed="rId2"/>
            <a:srcRect/>
            <a:tile tx="-12700" ty="0" sx="100000" sy="100000" flip="none" algn="ctr"/>
          </a:blipFill>
          <a:ln>
            <a:noFill/>
          </a:ln>
          <a:effectLst>
            <a:outerShdw blurRad="381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p:nvSpPr>
        <p:spPr>
          <a:xfrm>
            <a:off x="7513337" y="3417361"/>
            <a:ext cx="2323124" cy="2323124"/>
          </a:xfrm>
          <a:prstGeom prst="ellipse">
            <a:avLst/>
          </a:prstGeom>
          <a:blipFill dpi="0" rotWithShape="1">
            <a:blip r:embed="rId3"/>
            <a:srcRect/>
            <a:tile tx="0" ty="0" sx="100000" sy="100000" flip="none" algn="ctr"/>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iterate type="wd">
                                    <p:tmPct val="10000"/>
                                  </p:iterate>
                                  <p:childTnLst>
                                    <p:set>
                                      <p:cBhvr>
                                        <p:cTn id="10" dur="1" fill="hold">
                                          <p:stCondLst>
                                            <p:cond delay="0"/>
                                          </p:stCondLst>
                                        </p:cTn>
                                        <p:tgtEl>
                                          <p:spTgt spid="74754"/>
                                        </p:tgtEl>
                                        <p:attrNameLst>
                                          <p:attrName>style.visibility</p:attrName>
                                        </p:attrNameLst>
                                      </p:cBhvr>
                                      <p:to>
                                        <p:strVal val="visible"/>
                                      </p:to>
                                    </p:set>
                                    <p:animEffect transition="in" filter="fade">
                                      <p:cBhvr>
                                        <p:cTn id="11" dur="500"/>
                                        <p:tgtEl>
                                          <p:spTgt spid="74754"/>
                                        </p:tgtEl>
                                      </p:cBhvr>
                                    </p:animEffect>
                                  </p:childTnLst>
                                </p:cTn>
                              </p:par>
                            </p:childTnLst>
                          </p:cTn>
                        </p:par>
                        <p:par>
                          <p:cTn id="12" fill="hold">
                            <p:stCondLst>
                              <p:cond delay="800"/>
                            </p:stCondLst>
                            <p:childTnLst>
                              <p:par>
                                <p:cTn id="13" presetID="5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1800"/>
                            </p:stCondLst>
                            <p:childTnLst>
                              <p:par>
                                <p:cTn id="25" presetID="53" presetClass="entr" presetSubtype="16"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childTnLst>
                          </p:cTn>
                        </p:par>
                        <p:par>
                          <p:cTn id="30" fill="hold">
                            <p:stCondLst>
                              <p:cond delay="2300"/>
                            </p:stCondLst>
                            <p:childTnLst>
                              <p:par>
                                <p:cTn id="31" presetID="22" presetClass="entr" presetSubtype="8"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left)">
                                      <p:cBhvr>
                                        <p:cTn id="33" dur="500"/>
                                        <p:tgtEl>
                                          <p:spTgt spid="49"/>
                                        </p:tgtEl>
                                      </p:cBhvr>
                                    </p:animEffect>
                                  </p:childTnLst>
                                </p:cTn>
                              </p:par>
                            </p:childTnLst>
                          </p:cTn>
                        </p:par>
                        <p:par>
                          <p:cTn id="34" fill="hold">
                            <p:stCondLst>
                              <p:cond delay="2800"/>
                            </p:stCondLst>
                            <p:childTnLst>
                              <p:par>
                                <p:cTn id="35" presetID="53" presetClass="entr" presetSubtype="16"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animEffect transition="in" filter="fade">
                                      <p:cBhvr>
                                        <p:cTn id="39" dur="500"/>
                                        <p:tgtEl>
                                          <p:spTgt spid="46"/>
                                        </p:tgtEl>
                                      </p:cBhvr>
                                    </p:animEffect>
                                  </p:childTnLst>
                                </p:cTn>
                              </p:par>
                            </p:childTnLst>
                          </p:cTn>
                        </p:par>
                        <p:par>
                          <p:cTn id="40" fill="hold">
                            <p:stCondLst>
                              <p:cond delay="3300"/>
                            </p:stCondLst>
                            <p:childTnLst>
                              <p:par>
                                <p:cTn id="41" presetID="6" presetClass="entr" presetSubtype="32"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circle(out)">
                                      <p:cBhvr>
                                        <p:cTn id="43" dur="1000"/>
                                        <p:tgtEl>
                                          <p:spTgt spid="48"/>
                                        </p:tgtEl>
                                      </p:cBhvr>
                                    </p:animEffect>
                                  </p:childTnLst>
                                </p:cTn>
                              </p:par>
                            </p:childTnLst>
                          </p:cTn>
                        </p:par>
                        <p:par>
                          <p:cTn id="44" fill="hold">
                            <p:stCondLst>
                              <p:cond delay="4300"/>
                            </p:stCondLst>
                            <p:childTnLst>
                              <p:par>
                                <p:cTn id="45" presetID="6" presetClass="entr" presetSubtype="32"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circle(out)">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4754" grpId="0"/>
      <p:bldP spid="49" grpId="0" bldLvl="0" animBg="1"/>
      <p:bldP spid="48" grpId="0" bldLvl="0" animBg="1"/>
      <p:bldP spid="47" grpId="0" bldLvl="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nvGrpSpPr>
          <p:cNvPr id="7" name="组合 6"/>
          <p:cNvGrpSpPr/>
          <p:nvPr/>
        </p:nvGrpSpPr>
        <p:grpSpPr>
          <a:xfrm>
            <a:off x="738505" y="971550"/>
            <a:ext cx="11022965" cy="5688330"/>
            <a:chOff x="1312992" y="2550647"/>
            <a:chExt cx="9954808" cy="3143725"/>
          </a:xfrm>
        </p:grpSpPr>
        <p:grpSp>
          <p:nvGrpSpPr>
            <p:cNvPr id="8" name="组合 7"/>
            <p:cNvGrpSpPr/>
            <p:nvPr/>
          </p:nvGrpSpPr>
          <p:grpSpPr>
            <a:xfrm>
              <a:off x="1312992" y="2550647"/>
              <a:ext cx="9954808" cy="3143725"/>
              <a:chOff x="1312992" y="2550647"/>
              <a:chExt cx="9954808" cy="3143725"/>
            </a:xfrm>
          </p:grpSpPr>
          <p:grpSp>
            <p:nvGrpSpPr>
              <p:cNvPr id="10" name="组合 9"/>
              <p:cNvGrpSpPr/>
              <p:nvPr/>
            </p:nvGrpSpPr>
            <p:grpSpPr bwMode="auto">
              <a:xfrm>
                <a:off x="1312992" y="2550647"/>
                <a:ext cx="9954808" cy="3143725"/>
                <a:chOff x="3590195" y="1122519"/>
                <a:chExt cx="6460814" cy="2558914"/>
              </a:xfrm>
            </p:grpSpPr>
            <p:sp>
              <p:nvSpPr>
                <p:cNvPr id="13" name="圆角矩形 20"/>
                <p:cNvSpPr/>
                <p:nvPr/>
              </p:nvSpPr>
              <p:spPr bwMode="auto">
                <a:xfrm>
                  <a:off x="3590195" y="1122519"/>
                  <a:ext cx="6460814" cy="2558914"/>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2000">
                    <a:solidFill>
                      <a:schemeClr val="tx1">
                        <a:lumMod val="75000"/>
                      </a:schemeClr>
                    </a:solidFill>
                  </a:endParaRPr>
                </a:p>
              </p:txBody>
            </p:sp>
            <p:sp>
              <p:nvSpPr>
                <p:cNvPr id="14" name="矩形 146"/>
                <p:cNvSpPr>
                  <a:spLocks noChangeArrowheads="1"/>
                </p:cNvSpPr>
                <p:nvPr/>
              </p:nvSpPr>
              <p:spPr bwMode="auto">
                <a:xfrm>
                  <a:off x="4316448" y="1152227"/>
                  <a:ext cx="4801239" cy="2325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None/>
                  </a:pPr>
                  <a:r>
                    <a:rPr lang="zh-CN" altLang="en-US" sz="2000" dirty="0">
                      <a:latin typeface="Helvetica" panose="020B0604020202020204" pitchFamily="34" charset="0"/>
                      <a:ea typeface="微软雅黑" panose="020B0503020204020204" pitchFamily="34" charset="-122"/>
                    </a:rPr>
                    <a:t>推进</a:t>
                  </a:r>
                  <a:r>
                    <a:rPr lang="zh-CN" altLang="en-US" sz="2000" dirty="0">
                      <a:solidFill>
                        <a:srgbClr val="C00000"/>
                      </a:solidFill>
                      <a:latin typeface="Helvetica" panose="020B0604020202020204" pitchFamily="34" charset="0"/>
                      <a:ea typeface="微软雅黑" panose="020B0503020204020204" pitchFamily="34" charset="-122"/>
                    </a:rPr>
                    <a:t>高水平对外开放</a:t>
                  </a:r>
                  <a:r>
                    <a:rPr lang="zh-CN" altLang="en-US" sz="2000" dirty="0">
                      <a:latin typeface="Helvetica" panose="020B0604020202020204" pitchFamily="34" charset="0"/>
                      <a:ea typeface="微软雅黑" panose="020B0503020204020204" pitchFamily="34" charset="-122"/>
                    </a:rPr>
                    <a:t>。依托我国超大规模市场优势，以国内大循环吸引全球资源要素，增强国内国际两个市场两种资源联动效应，提升</a:t>
                  </a:r>
                  <a:r>
                    <a:rPr lang="zh-CN" altLang="en-US" sz="2000" dirty="0">
                      <a:solidFill>
                        <a:schemeClr val="accent1"/>
                      </a:solidFill>
                      <a:latin typeface="Helvetica" panose="020B0604020202020204" pitchFamily="34" charset="0"/>
                      <a:ea typeface="微软雅黑" panose="020B0503020204020204" pitchFamily="34" charset="-122"/>
                    </a:rPr>
                    <a:t>贸易投资合作质量和水平</a:t>
                  </a:r>
                  <a:r>
                    <a:rPr lang="zh-CN" altLang="en-US" sz="2000" dirty="0">
                      <a:latin typeface="Helvetica" panose="020B0604020202020204" pitchFamily="34" charset="0"/>
                      <a:ea typeface="微软雅黑" panose="020B0503020204020204" pitchFamily="34" charset="-122"/>
                    </a:rPr>
                    <a:t>。稳步扩大规则、规制、管理、标准等</a:t>
                  </a:r>
                  <a:r>
                    <a:rPr lang="zh-CN" altLang="en-US" sz="2000" dirty="0">
                      <a:solidFill>
                        <a:srgbClr val="C00000"/>
                      </a:solidFill>
                      <a:latin typeface="Helvetica" panose="020B0604020202020204" pitchFamily="34" charset="0"/>
                      <a:ea typeface="微软雅黑" panose="020B0503020204020204" pitchFamily="34" charset="-122"/>
                    </a:rPr>
                    <a:t>制度型开放</a:t>
                  </a:r>
                  <a:r>
                    <a:rPr lang="zh-CN" altLang="en-US" sz="2000" dirty="0">
                      <a:latin typeface="Helvetica" panose="020B0604020202020204" pitchFamily="34" charset="0"/>
                      <a:ea typeface="微软雅黑" panose="020B0503020204020204" pitchFamily="34" charset="-122"/>
                    </a:rPr>
                    <a:t>。推动货物贸易优化升级，创新服务贸易发展机制，发展数字贸易，加快建设</a:t>
                  </a:r>
                  <a:r>
                    <a:rPr lang="zh-CN" altLang="en-US" sz="2000" dirty="0">
                      <a:solidFill>
                        <a:srgbClr val="C00000"/>
                      </a:solidFill>
                      <a:latin typeface="Helvetica" panose="020B0604020202020204" pitchFamily="34" charset="0"/>
                      <a:ea typeface="微软雅黑" panose="020B0503020204020204" pitchFamily="34" charset="-122"/>
                    </a:rPr>
                    <a:t>贸易强国</a:t>
                  </a:r>
                  <a:r>
                    <a:rPr lang="zh-CN" altLang="en-US" sz="2000" dirty="0">
                      <a:latin typeface="Helvetica" panose="020B0604020202020204" pitchFamily="34" charset="0"/>
                      <a:ea typeface="微软雅黑" panose="020B0503020204020204" pitchFamily="34" charset="-122"/>
                    </a:rPr>
                    <a:t>。合理缩减外资准入负面清单，依法保护外商投资权益，营造市场化、法治化、国际化</a:t>
                  </a:r>
                  <a:r>
                    <a:rPr lang="zh-CN" altLang="en-US" sz="2000" dirty="0">
                      <a:solidFill>
                        <a:srgbClr val="C00000"/>
                      </a:solidFill>
                      <a:latin typeface="Helvetica" panose="020B0604020202020204" pitchFamily="34" charset="0"/>
                      <a:ea typeface="微软雅黑" panose="020B0503020204020204" pitchFamily="34" charset="-122"/>
                    </a:rPr>
                    <a:t>一流营商环境</a:t>
                  </a:r>
                  <a:r>
                    <a:rPr lang="zh-CN" altLang="en-US" sz="2000" dirty="0">
                      <a:latin typeface="Helvetica" panose="020B0604020202020204" pitchFamily="34" charset="0"/>
                      <a:ea typeface="微软雅黑" panose="020B0503020204020204" pitchFamily="34" charset="-122"/>
                    </a:rPr>
                    <a:t>。推动共建</a:t>
                  </a:r>
                  <a:r>
                    <a:rPr lang="zh-CN" altLang="en-US" sz="2000" dirty="0">
                      <a:solidFill>
                        <a:srgbClr val="C00000"/>
                      </a:solidFill>
                      <a:latin typeface="Helvetica" panose="020B0604020202020204" pitchFamily="34" charset="0"/>
                      <a:ea typeface="微软雅黑" panose="020B0503020204020204" pitchFamily="34" charset="-122"/>
                    </a:rPr>
                    <a:t>“一带一路”</a:t>
                  </a:r>
                  <a:r>
                    <a:rPr lang="zh-CN" altLang="en-US" sz="2000" dirty="0">
                      <a:latin typeface="Helvetica" panose="020B0604020202020204" pitchFamily="34" charset="0"/>
                      <a:ea typeface="微软雅黑" panose="020B0503020204020204" pitchFamily="34" charset="-122"/>
                    </a:rPr>
                    <a:t>高质量发展。</a:t>
                  </a:r>
                  <a:r>
                    <a:rPr lang="zh-CN" altLang="en-US" sz="2000" dirty="0">
                      <a:solidFill>
                        <a:srgbClr val="C00000"/>
                      </a:solidFill>
                      <a:latin typeface="Helvetica" panose="020B0604020202020204" pitchFamily="34" charset="0"/>
                      <a:ea typeface="微软雅黑" panose="020B0503020204020204" pitchFamily="34" charset="-122"/>
                    </a:rPr>
                    <a:t>优化区域开放布局</a:t>
                  </a:r>
                  <a:r>
                    <a:rPr lang="zh-CN" altLang="en-US" sz="2000" dirty="0">
                      <a:latin typeface="Helvetica" panose="020B0604020202020204" pitchFamily="34" charset="0"/>
                      <a:ea typeface="微软雅黑" panose="020B0503020204020204" pitchFamily="34" charset="-122"/>
                    </a:rPr>
                    <a:t>，巩固东部沿海地区开放先导地位，提高中西部和东北地区开放水平。加快建设西部陆海新通道。加快建设海南自由贸易港，实施自由贸易试验区提升战略，扩大面向全球的</a:t>
                  </a:r>
                  <a:r>
                    <a:rPr lang="zh-CN" altLang="en-US" sz="2000" dirty="0">
                      <a:solidFill>
                        <a:schemeClr val="accent1"/>
                      </a:solidFill>
                      <a:latin typeface="Helvetica" panose="020B0604020202020204" pitchFamily="34" charset="0"/>
                      <a:ea typeface="微软雅黑" panose="020B0503020204020204" pitchFamily="34" charset="-122"/>
                    </a:rPr>
                    <a:t>高标准自由贸易区网络</a:t>
                  </a:r>
                  <a:r>
                    <a:rPr lang="zh-CN" altLang="en-US" sz="2000" dirty="0">
                      <a:latin typeface="Helvetica" panose="020B0604020202020204" pitchFamily="34" charset="0"/>
                      <a:ea typeface="微软雅黑" panose="020B0503020204020204" pitchFamily="34" charset="-122"/>
                    </a:rPr>
                    <a:t>。有序推进</a:t>
                  </a:r>
                  <a:r>
                    <a:rPr lang="zh-CN" altLang="en-US" sz="2000" dirty="0">
                      <a:solidFill>
                        <a:srgbClr val="C00000"/>
                      </a:solidFill>
                      <a:latin typeface="Helvetica" panose="020B0604020202020204" pitchFamily="34" charset="0"/>
                      <a:ea typeface="微软雅黑" panose="020B0503020204020204" pitchFamily="34" charset="-122"/>
                    </a:rPr>
                    <a:t>人民币国际化</a:t>
                  </a:r>
                  <a:r>
                    <a:rPr lang="zh-CN" altLang="en-US" sz="2000" dirty="0">
                      <a:latin typeface="Helvetica" panose="020B0604020202020204" pitchFamily="34" charset="0"/>
                      <a:ea typeface="微软雅黑" panose="020B0503020204020204" pitchFamily="34" charset="-122"/>
                    </a:rPr>
                    <a:t>。深度参与</a:t>
                  </a:r>
                  <a:r>
                    <a:rPr lang="zh-CN" altLang="en-US" sz="2000" dirty="0">
                      <a:solidFill>
                        <a:schemeClr val="tx1"/>
                      </a:solidFill>
                      <a:latin typeface="Helvetica" panose="020B0604020202020204" pitchFamily="34" charset="0"/>
                      <a:ea typeface="微软雅黑" panose="020B0503020204020204" pitchFamily="34" charset="-122"/>
                    </a:rPr>
                    <a:t>全球产业分工和合作，</a:t>
                  </a:r>
                  <a:r>
                    <a:rPr lang="zh-CN" altLang="en-US" sz="2000" dirty="0">
                      <a:latin typeface="Helvetica" panose="020B0604020202020204" pitchFamily="34" charset="0"/>
                      <a:ea typeface="微软雅黑" panose="020B0503020204020204" pitchFamily="34" charset="-122"/>
                    </a:rPr>
                    <a:t>维护</a:t>
                  </a:r>
                  <a:r>
                    <a:rPr lang="zh-CN" altLang="en-US" sz="2000" dirty="0">
                      <a:solidFill>
                        <a:schemeClr val="accent1"/>
                      </a:solidFill>
                      <a:latin typeface="Helvetica" panose="020B0604020202020204" pitchFamily="34" charset="0"/>
                      <a:ea typeface="微软雅黑" panose="020B0503020204020204" pitchFamily="34" charset="-122"/>
                    </a:rPr>
                    <a:t>多元稳定的国际经济格局和经贸关系</a:t>
                  </a:r>
                  <a:r>
                    <a:rPr lang="zh-CN" altLang="en-US" sz="2000" dirty="0">
                      <a:latin typeface="Helvetica" panose="020B0604020202020204" pitchFamily="34" charset="0"/>
                      <a:ea typeface="微软雅黑" panose="020B0503020204020204" pitchFamily="34" charset="-122"/>
                    </a:rPr>
                    <a:t>。</a:t>
                  </a:r>
                  <a:endParaRPr lang="zh-CN" altLang="en-US" sz="2000" dirty="0">
                    <a:latin typeface="Helvetica" panose="020B0604020202020204" pitchFamily="34" charset="0"/>
                    <a:ea typeface="微软雅黑" panose="020B0503020204020204" pitchFamily="34" charset="-122"/>
                  </a:endParaRPr>
                </a:p>
              </p:txBody>
            </p:sp>
            <p:grpSp>
              <p:nvGrpSpPr>
                <p:cNvPr id="15" name="组合 4"/>
                <p:cNvGrpSpPr/>
                <p:nvPr/>
              </p:nvGrpSpPr>
              <p:grpSpPr bwMode="auto">
                <a:xfrm>
                  <a:off x="3605822" y="1358827"/>
                  <a:ext cx="781148" cy="359902"/>
                  <a:chOff x="2908203" y="1355133"/>
                  <a:chExt cx="654502" cy="301548"/>
                </a:xfrm>
              </p:grpSpPr>
              <p:pic>
                <p:nvPicPr>
                  <p:cNvPr id="16" name="图片 2"/>
                  <p:cNvPicPr>
                    <a:picLocks noChangeAspect="1"/>
                  </p:cNvPicPr>
                  <p:nvPr/>
                </p:nvPicPr>
                <p:blipFill>
                  <a:blip r:embed="rId1"/>
                  <a:srcRect/>
                  <a:stretch>
                    <a:fillRect/>
                  </a:stretch>
                </p:blipFill>
                <p:spPr bwMode="auto">
                  <a:xfrm>
                    <a:off x="2908203" y="1355133"/>
                    <a:ext cx="395053" cy="28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3"/>
                  <p:cNvSpPr txBox="1">
                    <a:spLocks noChangeArrowheads="1"/>
                  </p:cNvSpPr>
                  <p:nvPr/>
                </p:nvSpPr>
                <p:spPr bwMode="auto">
                  <a:xfrm>
                    <a:off x="3264098" y="1483159"/>
                    <a:ext cx="298607" cy="17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rgbClr val="FF0000"/>
                        </a:solidFill>
                        <a:latin typeface="黑体" panose="02010609060101010101" charset="-122"/>
                        <a:ea typeface="黑体" panose="02010609060101010101" charset="-122"/>
                      </a:rPr>
                      <a:t>语</a:t>
                    </a:r>
                    <a:endParaRPr lang="zh-CN" altLang="en-US" sz="2400" dirty="0">
                      <a:solidFill>
                        <a:srgbClr val="FF0000"/>
                      </a:solidFill>
                      <a:latin typeface="黑体" panose="02010609060101010101" charset="-122"/>
                      <a:ea typeface="黑体" panose="02010609060101010101" charset="-122"/>
                    </a:endParaRPr>
                  </a:p>
                </p:txBody>
              </p:sp>
            </p:grpSp>
          </p:grpSp>
          <p:pic>
            <p:nvPicPr>
              <p:cNvPr id="12" name="图片 122"/>
              <p:cNvPicPr>
                <a:picLocks noChangeAspect="1"/>
              </p:cNvPicPr>
              <p:nvPr/>
            </p:nvPicPr>
            <p:blipFill>
              <a:blip r:embed="rId2"/>
              <a:srcRect/>
              <a:stretch>
                <a:fillRect/>
              </a:stretch>
            </p:blipFill>
            <p:spPr bwMode="auto">
              <a:xfrm>
                <a:off x="9728615" y="2671371"/>
                <a:ext cx="1336177" cy="76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矩形 8"/>
            <p:cNvSpPr/>
            <p:nvPr/>
          </p:nvSpPr>
          <p:spPr bwMode="auto">
            <a:xfrm>
              <a:off x="2699712" y="5392450"/>
              <a:ext cx="7480285" cy="254432"/>
            </a:xfrm>
            <a:prstGeom prst="rect">
              <a:avLst/>
            </a:prstGeom>
          </p:spPr>
          <p:txBody>
            <a:bodyPr wrap="square">
              <a:spAutoFit/>
            </a:bodyPr>
            <a:lstStyle/>
            <a:p>
              <a:pPr indent="457200" algn="r" eaLnBrk="1" hangingPunct="1">
                <a:lnSpc>
                  <a:spcPct val="150000"/>
                </a:lnSpc>
                <a:buFont typeface="Arial" panose="020B0604020202020204" pitchFamily="34" charset="0"/>
                <a:buNone/>
                <a:defRPr/>
              </a:pPr>
              <a:r>
                <a:rPr lang="en-US" altLang="zh-CN"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——2022</a:t>
              </a:r>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10月16日，习近平在中国共产党第二十次全国代表大会上作报告</a:t>
              </a:r>
              <a:endParaRPr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9" name="文本框 18"/>
          <p:cNvSpPr txBox="1"/>
          <p:nvPr/>
        </p:nvSpPr>
        <p:spPr>
          <a:xfrm>
            <a:off x="781685" y="187325"/>
            <a:ext cx="555053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实施高水平对外开放</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矩形 2"/>
          <p:cNvSpPr>
            <a:spLocks noChangeArrowheads="1"/>
          </p:cNvSpPr>
          <p:nvPr/>
        </p:nvSpPr>
        <p:spPr bwMode="auto">
          <a:xfrm>
            <a:off x="1826895" y="1998345"/>
            <a:ext cx="9133205"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indent="457200" algn="just">
              <a:lnSpc>
                <a:spcPct val="150000"/>
              </a:lnSpc>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、社会主义初级阶段基本经济制度的内涵和意义是什么？</a:t>
            </a:r>
            <a:endParaRPr lang="zh-CN" altLang="en-US" sz="2400" dirty="0">
              <a:latin typeface="微软雅黑" panose="020B0503020204020204" pitchFamily="34" charset="-122"/>
              <a:ea typeface="微软雅黑" panose="020B0503020204020204" pitchFamily="34" charset="-122"/>
            </a:endParaRPr>
          </a:p>
          <a:p>
            <a:pPr indent="457200" algn="just">
              <a:lnSpc>
                <a:spcPct val="150000"/>
              </a:lnSpc>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、如何理解建设现代化经济体系的内涵及其重要意义？</a:t>
            </a:r>
            <a:endParaRPr lang="zh-CN" altLang="en-US" sz="2400" dirty="0">
              <a:latin typeface="微软雅黑" panose="020B0503020204020204" pitchFamily="34" charset="-122"/>
              <a:ea typeface="微软雅黑" panose="020B0503020204020204" pitchFamily="34" charset="-122"/>
            </a:endParaRPr>
          </a:p>
          <a:p>
            <a:pPr indent="457200" algn="just">
              <a:lnSpc>
                <a:spcPct val="150000"/>
              </a:lnSpc>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、为什么要把发展经济的着力点放在实体经济上？</a:t>
            </a:r>
            <a:endParaRPr lang="zh-CN" altLang="en-US" sz="2400" dirty="0">
              <a:latin typeface="微软雅黑" panose="020B0503020204020204" pitchFamily="34" charset="-122"/>
              <a:ea typeface="微软雅黑" panose="020B0503020204020204" pitchFamily="34" charset="-122"/>
            </a:endParaRPr>
          </a:p>
          <a:p>
            <a:pPr indent="457200" algn="just">
              <a:lnSpc>
                <a:spcPct val="150000"/>
              </a:lnSpc>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、如何以新发展理念为统领构建新发展格局？</a:t>
            </a:r>
            <a:endParaRPr lang="zh-CN" altLang="en-US" sz="2400" dirty="0">
              <a:latin typeface="微软雅黑" panose="020B0503020204020204" pitchFamily="34" charset="-122"/>
              <a:ea typeface="微软雅黑" panose="020B0503020204020204" pitchFamily="34" charset="-122"/>
            </a:endParaRPr>
          </a:p>
          <a:p>
            <a:pPr indent="457200" algn="just">
              <a:lnSpc>
                <a:spcPct val="150000"/>
              </a:lnSpc>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、如何理解</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一带一路</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建设对推动形成全面开放格局的意义？</a:t>
            </a:r>
            <a:endParaRPr lang="zh-CN" altLang="en-US" sz="2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838200" y="1050290"/>
            <a:ext cx="3613150" cy="829945"/>
          </a:xfrm>
          <a:prstGeom prst="rect">
            <a:avLst/>
          </a:prstGeom>
          <a:noFill/>
          <a:ln>
            <a:noFill/>
          </a:ln>
        </p:spPr>
        <p:txBody>
          <a:bodyPr vert="horz" wrap="square" rtlCol="0">
            <a:spAutoFit/>
          </a:bodyPr>
          <a:p>
            <a:pPr algn="ctr" eaLnBrk="1" hangingPunct="1">
              <a:lnSpc>
                <a:spcPct val="150000"/>
              </a:lnSpc>
              <a:defRPr/>
            </a:pPr>
            <a:r>
              <a:rPr lang="zh-CN" altLang="en-US" sz="3200" b="1" kern="0" spc="120" dirty="0">
                <a:solidFill>
                  <a:schemeClr val="accent1"/>
                </a:solidFill>
                <a:latin typeface="微软雅黑" panose="020B0503020204020204" pitchFamily="34" charset="-122"/>
                <a:ea typeface="微软雅黑" panose="020B0503020204020204" pitchFamily="34" charset="-122"/>
                <a:cs typeface="+mn-ea"/>
                <a:sym typeface="+mn-lt"/>
              </a:rPr>
              <a:t>思考题：</a:t>
            </a:r>
            <a:endParaRPr lang="zh-CN" altLang="en-US" sz="32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3732"/>
                                        </p:tgtEl>
                                        <p:attrNameLst>
                                          <p:attrName>style.visibility</p:attrName>
                                        </p:attrNameLst>
                                      </p:cBhvr>
                                      <p:to>
                                        <p:strVal val="visible"/>
                                      </p:to>
                                    </p:set>
                                    <p:animEffect transition="in" filter="fade">
                                      <p:cBhvr>
                                        <p:cTn id="7" dur="500"/>
                                        <p:tgtEl>
                                          <p:spTgt spid="73732"/>
                                        </p:tgtEl>
                                      </p:cBhvr>
                                    </p:animEffect>
                                  </p:childTnLst>
                                </p:cTn>
                              </p:par>
                            </p:childTnLst>
                          </p:cTn>
                        </p:par>
                        <p:par>
                          <p:cTn id="8" fill="hold">
                            <p:stCondLst>
                              <p:cond delay="66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704465" y="2009775"/>
            <a:ext cx="7440930" cy="2676525"/>
          </a:xfrm>
          <a:prstGeom prst="rect">
            <a:avLst/>
          </a:prstGeom>
          <a:noFill/>
        </p:spPr>
        <p:txBody>
          <a:bodyPr wrap="square" rtlCol="0">
            <a:spAutoFit/>
          </a:bodyPr>
          <a:lstStyle/>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（一）我国经济转向高质量发展阶段</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（二）用新发展理念统领发展全局</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（三）建设现代化经济体系</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p:txBody>
      </p:sp>
      <p:grpSp>
        <p:nvGrpSpPr>
          <p:cNvPr id="3" name="组合 2"/>
          <p:cNvGrpSpPr/>
          <p:nvPr/>
        </p:nvGrpSpPr>
        <p:grpSpPr>
          <a:xfrm>
            <a:off x="2397124" y="1109546"/>
            <a:ext cx="6050287" cy="609400"/>
            <a:chOff x="1293153" y="1159611"/>
            <a:chExt cx="409577" cy="2773481"/>
          </a:xfrm>
        </p:grpSpPr>
        <p:sp>
          <p:nvSpPr>
            <p:cNvPr id="4" name="任意多边形 24610"/>
            <p:cNvSpPr>
              <a:spLocks noChangeArrowheads="1"/>
            </p:cNvSpPr>
            <p:nvPr/>
          </p:nvSpPr>
          <p:spPr bwMode="auto">
            <a:xfrm>
              <a:off x="1325995" y="1159611"/>
              <a:ext cx="376735" cy="2020104"/>
            </a:xfrm>
            <a:custGeom>
              <a:avLst/>
              <a:gdLst>
                <a:gd name="T0" fmla="*/ 10800 w 21600"/>
                <a:gd name="T1" fmla="*/ 10800 h 21600"/>
                <a:gd name="T2" fmla="*/ 10800 w 21600"/>
                <a:gd name="T3" fmla="*/ 10800 h 21600"/>
                <a:gd name="T4" fmla="*/ 10800 w 21600"/>
                <a:gd name="T5" fmla="*/ 10800 h 21600"/>
                <a:gd name="T6" fmla="*/ 10800 w 21600"/>
                <a:gd name="T7" fmla="*/ 108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rPr>
                <a:t>贯彻新发展理念</a:t>
              </a:r>
              <a:r>
                <a:rPr kumimoji="0" lang="en-US" altLang="zh-CN"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rPr>
                <a:t>  </a:t>
              </a:r>
              <a:endPar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endParaRPr>
            </a:p>
          </p:txBody>
        </p:sp>
        <p:cxnSp>
          <p:nvCxnSpPr>
            <p:cNvPr id="5" name="直接箭头连接符 4"/>
            <p:cNvCxnSpPr/>
            <p:nvPr/>
          </p:nvCxnSpPr>
          <p:spPr>
            <a:xfrm flipH="1" flipV="1">
              <a:off x="1293153" y="3886852"/>
              <a:ext cx="292051" cy="46240"/>
            </a:xfrm>
            <a:prstGeom prst="straightConnector1">
              <a:avLst/>
            </a:prstGeom>
            <a:ln>
              <a:solidFill>
                <a:srgbClr val="C00000">
                  <a:alpha val="5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910590" y="2395220"/>
            <a:ext cx="10546715" cy="1198880"/>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（一）我国经济转向高质量发展阶段</a:t>
            </a: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贯</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新</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展</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理</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念</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1400" y="0"/>
            <a:ext cx="12194540" cy="6858000"/>
          </a:xfrm>
          <a:prstGeom prst="rect">
            <a:avLst/>
          </a:prstGeom>
        </p:spPr>
      </p:pic>
      <p:pic>
        <p:nvPicPr>
          <p:cNvPr id="17" name="图片 16"/>
          <p:cNvPicPr>
            <a:picLocks noChangeAspect="1"/>
          </p:cNvPicPr>
          <p:nvPr/>
        </p:nvPicPr>
        <p:blipFill>
          <a:blip r:embed="rId2"/>
          <a:stretch>
            <a:fillRect/>
          </a:stretch>
        </p:blipFill>
        <p:spPr>
          <a:xfrm>
            <a:off x="0" y="918210"/>
            <a:ext cx="12192000" cy="4762500"/>
          </a:xfrm>
          <a:prstGeom prst="rect">
            <a:avLst/>
          </a:prstGeom>
        </p:spPr>
      </p:pic>
      <p:pic>
        <p:nvPicPr>
          <p:cNvPr id="21" name="图片 20"/>
          <p:cNvPicPr>
            <a:picLocks noChangeAspect="1"/>
          </p:cNvPicPr>
          <p:nvPr/>
        </p:nvPicPr>
        <p:blipFill>
          <a:blip r:embed="rId3"/>
          <a:stretch>
            <a:fillRect/>
          </a:stretch>
        </p:blipFill>
        <p:spPr>
          <a:xfrm>
            <a:off x="-165448" y="2891421"/>
            <a:ext cx="12383135" cy="3121627"/>
          </a:xfrm>
          <a:prstGeom prst="rect">
            <a:avLst/>
          </a:prstGeom>
        </p:spPr>
      </p:pic>
      <p:sp>
        <p:nvSpPr>
          <p:cNvPr id="31" name="文本框 30"/>
          <p:cNvSpPr txBox="1"/>
          <p:nvPr/>
        </p:nvSpPr>
        <p:spPr>
          <a:xfrm>
            <a:off x="2985770" y="993775"/>
            <a:ext cx="7641590" cy="5835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zh-CN" altLang="en-US" sz="32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专题三</a:t>
            </a:r>
            <a:r>
              <a:rPr kumimoji="1" lang="en-US" altLang="zh-CN" sz="32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 </a:t>
            </a:r>
            <a:r>
              <a:rPr kumimoji="1" lang="zh-CN" altLang="en-US" sz="32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新时代中国特色社会主义经济建设</a:t>
            </a:r>
            <a:r>
              <a:rPr kumimoji="1" lang="zh-CN" altLang="en-US" sz="28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 </a:t>
            </a:r>
            <a:endParaRPr kumimoji="1" lang="zh-CN" altLang="en-US" sz="2800" i="0" u="none" strike="noStrike" kern="1200" cap="none" spc="0" normalizeH="0" baseline="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endParaRPr>
          </a:p>
        </p:txBody>
      </p:sp>
      <p:sp>
        <p:nvSpPr>
          <p:cNvPr id="5124" name="TextBox 1"/>
          <p:cNvSpPr>
            <a:spLocks noChangeArrowheads="1"/>
          </p:cNvSpPr>
          <p:nvPr/>
        </p:nvSpPr>
        <p:spPr bwMode="auto">
          <a:xfrm>
            <a:off x="2390776" y="3355658"/>
            <a:ext cx="803910" cy="147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400" b="1">
                <a:solidFill>
                  <a:srgbClr val="C00000"/>
                </a:solidFill>
                <a:latin typeface="腾祥铁山楷书简" pitchFamily="2" charset="-122"/>
                <a:ea typeface="腾祥铁山楷书简" pitchFamily="2" charset="-122"/>
              </a:rPr>
              <a:t>目</a:t>
            </a:r>
            <a:endParaRPr lang="en-US" altLang="zh-CN" sz="4400" b="1">
              <a:solidFill>
                <a:srgbClr val="C00000"/>
              </a:solidFill>
              <a:latin typeface="腾祥铁山楷书简" pitchFamily="2" charset="-122"/>
              <a:ea typeface="腾祥铁山楷书简" pitchFamily="2" charset="-122"/>
            </a:endParaRPr>
          </a:p>
          <a:p>
            <a:pPr eaLnBrk="1" hangingPunct="1">
              <a:buFont typeface="Arial" panose="020B0604020202020204" pitchFamily="34" charset="0"/>
              <a:buNone/>
            </a:pPr>
            <a:r>
              <a:rPr lang="zh-CN" altLang="en-US" sz="4400" b="1">
                <a:solidFill>
                  <a:srgbClr val="C00000"/>
                </a:solidFill>
                <a:latin typeface="腾祥铁山楷书简" pitchFamily="2" charset="-122"/>
                <a:ea typeface="腾祥铁山楷书简" pitchFamily="2" charset="-122"/>
              </a:rPr>
              <a:t>录</a:t>
            </a:r>
            <a:endParaRPr lang="zh-CN" altLang="en-US" sz="4400" b="1">
              <a:solidFill>
                <a:srgbClr val="C00000"/>
              </a:solidFill>
              <a:latin typeface="腾祥铁山楷书简" pitchFamily="2" charset="-122"/>
              <a:ea typeface="腾祥铁山楷书简" pitchFamily="2" charset="-122"/>
            </a:endParaRPr>
          </a:p>
        </p:txBody>
      </p:sp>
      <p:sp>
        <p:nvSpPr>
          <p:cNvPr id="24" name="圆角矩形 33"/>
          <p:cNvSpPr>
            <a:spLocks noChangeArrowheads="1"/>
          </p:cNvSpPr>
          <p:nvPr/>
        </p:nvSpPr>
        <p:spPr bwMode="auto">
          <a:xfrm>
            <a:off x="4153535" y="2134235"/>
            <a:ext cx="6360795" cy="518160"/>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25" name="矩形 34"/>
          <p:cNvSpPr>
            <a:spLocks noChangeArrowheads="1"/>
          </p:cNvSpPr>
          <p:nvPr/>
        </p:nvSpPr>
        <p:spPr bwMode="auto">
          <a:xfrm>
            <a:off x="3505200" y="2104390"/>
            <a:ext cx="1097280" cy="59690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一</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extBox 39">
            <a:hlinkClick r:id="" action="ppaction://hlinkshowjump?jump=nextslide"/>
          </p:cNvPr>
          <p:cNvSpPr>
            <a:spLocks noChangeArrowheads="1"/>
          </p:cNvSpPr>
          <p:nvPr/>
        </p:nvSpPr>
        <p:spPr bwMode="auto">
          <a:xfrm>
            <a:off x="4687570" y="2195195"/>
            <a:ext cx="5567045"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rPr>
              <a:t>新时代中国特色社会主义经济理论与制度</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
        <p:nvSpPr>
          <p:cNvPr id="5" name="圆角矩形 33"/>
          <p:cNvSpPr>
            <a:spLocks noChangeArrowheads="1"/>
          </p:cNvSpPr>
          <p:nvPr/>
        </p:nvSpPr>
        <p:spPr bwMode="auto">
          <a:xfrm>
            <a:off x="4415155" y="2821305"/>
            <a:ext cx="6110605" cy="520065"/>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7" name="TextBox 39">
            <a:hlinkClick r:id="" action="ppaction://hlinkshowjump?jump=nextslide"/>
          </p:cNvPr>
          <p:cNvSpPr>
            <a:spLocks noChangeArrowheads="1"/>
          </p:cNvSpPr>
          <p:nvPr/>
        </p:nvSpPr>
        <p:spPr bwMode="auto">
          <a:xfrm>
            <a:off x="4676140" y="2891472"/>
            <a:ext cx="5293995"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rPr>
              <a:t>贯彻新发展理念</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
        <p:nvSpPr>
          <p:cNvPr id="8" name="矩形 34"/>
          <p:cNvSpPr>
            <a:spLocks noChangeArrowheads="1"/>
          </p:cNvSpPr>
          <p:nvPr/>
        </p:nvSpPr>
        <p:spPr bwMode="auto">
          <a:xfrm>
            <a:off x="3505200" y="2807018"/>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34"/>
          <p:cNvSpPr>
            <a:spLocks noChangeArrowheads="1"/>
          </p:cNvSpPr>
          <p:nvPr/>
        </p:nvSpPr>
        <p:spPr bwMode="auto">
          <a:xfrm>
            <a:off x="3497580" y="3508152"/>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三</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圆角矩形 33"/>
          <p:cNvSpPr>
            <a:spLocks noChangeArrowheads="1"/>
          </p:cNvSpPr>
          <p:nvPr/>
        </p:nvSpPr>
        <p:spPr bwMode="auto">
          <a:xfrm>
            <a:off x="4404360" y="3539490"/>
            <a:ext cx="6109970" cy="520065"/>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20" name="TextBox 39">
            <a:hlinkClick r:id="" action="ppaction://hlinkshowjump?jump=nextslide"/>
          </p:cNvPr>
          <p:cNvSpPr>
            <a:spLocks noChangeArrowheads="1"/>
          </p:cNvSpPr>
          <p:nvPr/>
        </p:nvSpPr>
        <p:spPr bwMode="auto">
          <a:xfrm>
            <a:off x="4676457" y="3587209"/>
            <a:ext cx="5293995"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rPr>
              <a:t>构建新发展格局</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
        <p:nvSpPr>
          <p:cNvPr id="2" name="矩形 34"/>
          <p:cNvSpPr>
            <a:spLocks noChangeArrowheads="1"/>
          </p:cNvSpPr>
          <p:nvPr/>
        </p:nvSpPr>
        <p:spPr bwMode="auto">
          <a:xfrm>
            <a:off x="3509010" y="4209192"/>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四</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34"/>
          <p:cNvSpPr>
            <a:spLocks noChangeArrowheads="1"/>
          </p:cNvSpPr>
          <p:nvPr/>
        </p:nvSpPr>
        <p:spPr bwMode="auto">
          <a:xfrm>
            <a:off x="3509010" y="4897532"/>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五</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4"/>
          <p:cNvSpPr>
            <a:spLocks noChangeArrowheads="1"/>
          </p:cNvSpPr>
          <p:nvPr/>
        </p:nvSpPr>
        <p:spPr bwMode="auto">
          <a:xfrm>
            <a:off x="3497580" y="5585872"/>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六</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39">
            <a:hlinkClick r:id="" action="ppaction://hlinkshowjump?jump=nextslide"/>
          </p:cNvPr>
          <p:cNvSpPr>
            <a:spLocks noChangeArrowheads="1"/>
          </p:cNvSpPr>
          <p:nvPr/>
        </p:nvSpPr>
        <p:spPr bwMode="auto">
          <a:xfrm>
            <a:off x="4676457" y="4283169"/>
            <a:ext cx="5293995" cy="73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rPr>
              <a:t>深化供给侧结构性改革</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a:p>
            <a:pPr eaLnBrk="1" hangingPunct="1">
              <a:buFont typeface="Arial" panose="020B0604020202020204" pitchFamily="34" charset="0"/>
              <a:buNone/>
            </a:pP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
        <p:nvSpPr>
          <p:cNvPr id="10" name="TextBox 39">
            <a:hlinkClick r:id="" action="ppaction://hlinkshowjump?jump=nextslide"/>
          </p:cNvPr>
          <p:cNvSpPr>
            <a:spLocks noChangeArrowheads="1"/>
          </p:cNvSpPr>
          <p:nvPr/>
        </p:nvSpPr>
        <p:spPr bwMode="auto">
          <a:xfrm>
            <a:off x="4602797" y="4975954"/>
            <a:ext cx="5293995"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rPr>
              <a:t> </a:t>
            </a: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rPr>
              <a:t>完善社会主义市场经济体制</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
        <p:nvSpPr>
          <p:cNvPr id="12" name="圆角矩形 33"/>
          <p:cNvSpPr>
            <a:spLocks noChangeArrowheads="1"/>
          </p:cNvSpPr>
          <p:nvPr/>
        </p:nvSpPr>
        <p:spPr bwMode="auto">
          <a:xfrm>
            <a:off x="4425950" y="4246245"/>
            <a:ext cx="6089650" cy="518160"/>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13" name="圆角矩形 33"/>
          <p:cNvSpPr>
            <a:spLocks noChangeArrowheads="1"/>
          </p:cNvSpPr>
          <p:nvPr/>
        </p:nvSpPr>
        <p:spPr bwMode="auto">
          <a:xfrm>
            <a:off x="4602480" y="4910455"/>
            <a:ext cx="5912485" cy="518160"/>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14" name="圆角矩形 33"/>
          <p:cNvSpPr>
            <a:spLocks noChangeArrowheads="1"/>
          </p:cNvSpPr>
          <p:nvPr/>
        </p:nvSpPr>
        <p:spPr bwMode="auto">
          <a:xfrm>
            <a:off x="4598670" y="5628005"/>
            <a:ext cx="5917565" cy="518160"/>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16" name="TextBox 39">
            <a:hlinkClick r:id="" action="ppaction://hlinkshowjump?jump=nextslide"/>
          </p:cNvPr>
          <p:cNvSpPr>
            <a:spLocks noChangeArrowheads="1"/>
          </p:cNvSpPr>
          <p:nvPr/>
        </p:nvSpPr>
        <p:spPr bwMode="auto">
          <a:xfrm>
            <a:off x="4676140" y="5675312"/>
            <a:ext cx="5293995"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rPr>
              <a:t>推动形成全面开放新格局</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trips(down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additive="base">
                                        <p:cTn id="12" dur="500" fill="hold"/>
                                        <p:tgtEl>
                                          <p:spTgt spid="5124"/>
                                        </p:tgtEl>
                                        <p:attrNameLst>
                                          <p:attrName>ppt_x</p:attrName>
                                        </p:attrNameLst>
                                      </p:cBhvr>
                                      <p:tavLst>
                                        <p:tav tm="0">
                                          <p:val>
                                            <p:strVal val="#ppt_x"/>
                                          </p:val>
                                        </p:tav>
                                        <p:tav tm="100000">
                                          <p:val>
                                            <p:strVal val="#ppt_x"/>
                                          </p:val>
                                        </p:tav>
                                      </p:tavLst>
                                    </p:anim>
                                    <p:anim calcmode="lin" valueType="num">
                                      <p:cBhvr additive="base">
                                        <p:cTn id="13"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inVertic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arn(inVertic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1"/>
      <p:bldP spid="5124" grpId="0"/>
      <p:bldP spid="26" grpId="0"/>
      <p:bldP spid="7" grpId="0"/>
      <p:bldP spid="20" grpId="0"/>
      <p:bldP spid="9" grpId="0"/>
      <p:bldP spid="10"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4"/>
          <p:cNvPicPr>
            <a:picLocks noChangeAspect="1" noChangeArrowheads="1"/>
          </p:cNvPicPr>
          <p:nvPr/>
        </p:nvPicPr>
        <p:blipFill>
          <a:blip r:embed="rId1"/>
          <a:srcRect/>
          <a:stretch>
            <a:fillRect/>
          </a:stretch>
        </p:blipFill>
        <p:spPr bwMode="auto">
          <a:xfrm>
            <a:off x="321310" y="1662430"/>
            <a:ext cx="5572125" cy="446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ChangeArrowheads="1"/>
          </p:cNvSpPr>
          <p:nvPr/>
        </p:nvSpPr>
        <p:spPr bwMode="auto">
          <a:xfrm>
            <a:off x="5384800" y="842010"/>
            <a:ext cx="5937885"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indent="0" algn="just" eaLnBrk="1" hangingPunct="1">
              <a:lnSpc>
                <a:spcPct val="150000"/>
              </a:lnSpc>
              <a:buFont typeface="Arial" panose="020B0604020202020204" pitchFamily="34" charset="0"/>
              <a:buNone/>
            </a:pPr>
            <a:r>
              <a:rPr lang="zh-CN" altLang="en-US" sz="2400" b="1" kern="0" spc="50" dirty="0">
                <a:solidFill>
                  <a:prstClr val="white"/>
                </a:solidFill>
                <a:effectLst>
                  <a:outerShdw blurRad="38100" dist="38100" dir="2700000" algn="tl">
                    <a:srgbClr val="000000">
                      <a:alpha val="43137"/>
                    </a:srgbClr>
                  </a:outerShdw>
                </a:effectLst>
                <a:latin typeface="+mn-lt"/>
                <a:ea typeface="+mn-ea"/>
                <a:cs typeface="+mn-ea"/>
                <a:sym typeface="+mn-lt"/>
              </a:rPr>
              <a:t>　　</a:t>
            </a:r>
            <a:r>
              <a:rPr lang="zh-CN" altLang="en-US" sz="2400" kern="0" spc="50"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中国特色社会主义进入了新时代，我国经济发展也进入了新时代，基本特征就是我国经济已由高速增长阶段转向高质量发展阶段</a:t>
            </a:r>
            <a:r>
              <a:rPr lang="zh-CN" altLang="en-US" sz="2400" kern="0" spc="50" dirty="0" smtClean="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dirty="0" smtClean="0">
                <a:solidFill>
                  <a:schemeClr val="accent1"/>
                </a:solidFill>
                <a:latin typeface="黑体" panose="02010609060101010101" charset="-122"/>
                <a:ea typeface="黑体" panose="02010609060101010101" charset="-122"/>
                <a:cs typeface="黑体" panose="02010609060101010101" charset="-122"/>
                <a:sym typeface="+mn-lt"/>
              </a:rPr>
              <a:t>         </a:t>
            </a:r>
            <a:endParaRPr lang="en-US" altLang="zh-CN" dirty="0" smtClean="0">
              <a:solidFill>
                <a:schemeClr val="accent1"/>
              </a:solidFill>
              <a:latin typeface="黑体" panose="02010609060101010101" charset="-122"/>
              <a:ea typeface="黑体" panose="02010609060101010101" charset="-122"/>
              <a:cs typeface="黑体" panose="02010609060101010101" charset="-122"/>
              <a:sym typeface="+mn-lt"/>
            </a:endParaRPr>
          </a:p>
          <a:p>
            <a:pPr indent="0" algn="r" eaLnBrk="1" hangingPunct="1">
              <a:lnSpc>
                <a:spcPct val="150000"/>
              </a:lnSpc>
            </a:pPr>
            <a:r>
              <a:rPr lang="en-US" altLang="zh-CN" sz="2400" b="1" dirty="0" smtClean="0">
                <a:solidFill>
                  <a:schemeClr val="accent1"/>
                </a:solidFill>
                <a:latin typeface="黑体" panose="02010609060101010101" charset="-122"/>
                <a:ea typeface="黑体" panose="02010609060101010101" charset="-122"/>
                <a:cs typeface="黑体" panose="02010609060101010101" charset="-122"/>
                <a:sym typeface="+mn-lt"/>
              </a:rPr>
              <a:t>——</a:t>
            </a:r>
            <a:r>
              <a:rPr lang="en-US" altLang="zh-CN" sz="2400" dirty="0">
                <a:solidFill>
                  <a:schemeClr val="accent1"/>
                </a:solidFill>
                <a:latin typeface="黑体" panose="02010609060101010101" charset="-122"/>
                <a:ea typeface="黑体" panose="02010609060101010101" charset="-122"/>
                <a:cs typeface="黑体" panose="02010609060101010101" charset="-122"/>
                <a:sym typeface="+mn-lt"/>
              </a:rPr>
              <a:t>2017</a:t>
            </a:r>
            <a:r>
              <a:rPr lang="zh-CN" altLang="en-US" sz="2400" dirty="0">
                <a:solidFill>
                  <a:schemeClr val="accent1"/>
                </a:solidFill>
                <a:latin typeface="黑体" panose="02010609060101010101" charset="-122"/>
                <a:ea typeface="黑体" panose="02010609060101010101" charset="-122"/>
                <a:cs typeface="黑体" panose="02010609060101010101" charset="-122"/>
                <a:sym typeface="+mn-lt"/>
              </a:rPr>
              <a:t>年</a:t>
            </a:r>
            <a:r>
              <a:rPr lang="en-US" altLang="zh-CN" sz="2400" dirty="0">
                <a:solidFill>
                  <a:schemeClr val="accent1"/>
                </a:solidFill>
                <a:latin typeface="黑体" panose="02010609060101010101" charset="-122"/>
                <a:ea typeface="黑体" panose="02010609060101010101" charset="-122"/>
                <a:cs typeface="黑体" panose="02010609060101010101" charset="-122"/>
                <a:sym typeface="+mn-lt"/>
              </a:rPr>
              <a:t>12</a:t>
            </a:r>
            <a:r>
              <a:rPr lang="zh-CN" altLang="en-US" sz="2400" dirty="0" smtClean="0">
                <a:solidFill>
                  <a:schemeClr val="accent1"/>
                </a:solidFill>
                <a:latin typeface="黑体" panose="02010609060101010101" charset="-122"/>
                <a:ea typeface="黑体" panose="02010609060101010101" charset="-122"/>
                <a:cs typeface="黑体" panose="02010609060101010101" charset="-122"/>
                <a:sym typeface="+mn-lt"/>
              </a:rPr>
              <a:t>月，习近平在</a:t>
            </a:r>
            <a:r>
              <a:rPr lang="zh-CN" altLang="en-US" sz="2400" dirty="0">
                <a:solidFill>
                  <a:schemeClr val="accent1"/>
                </a:solidFill>
                <a:latin typeface="黑体" panose="02010609060101010101" charset="-122"/>
                <a:ea typeface="黑体" panose="02010609060101010101" charset="-122"/>
                <a:cs typeface="黑体" panose="02010609060101010101" charset="-122"/>
                <a:sym typeface="+mn-lt"/>
              </a:rPr>
              <a:t>中央经济工作会议上的</a:t>
            </a:r>
            <a:r>
              <a:rPr lang="zh-CN" altLang="en-US" sz="2400" dirty="0" smtClean="0">
                <a:solidFill>
                  <a:schemeClr val="accent1"/>
                </a:solidFill>
                <a:latin typeface="黑体" panose="02010609060101010101" charset="-122"/>
                <a:ea typeface="黑体" panose="02010609060101010101" charset="-122"/>
                <a:cs typeface="黑体" panose="02010609060101010101" charset="-122"/>
                <a:sym typeface="+mn-lt"/>
              </a:rPr>
              <a:t>讲话</a:t>
            </a:r>
            <a:endParaRPr lang="en-US" altLang="zh-CN" b="1" kern="0" spc="50" dirty="0" smtClean="0">
              <a:solidFill>
                <a:schemeClr val="accent1"/>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sym typeface="+mn-lt"/>
            </a:endParaRPr>
          </a:p>
        </p:txBody>
      </p:sp>
      <p:sp>
        <p:nvSpPr>
          <p:cNvPr id="4" name="文本框 3"/>
          <p:cNvSpPr txBox="1"/>
          <p:nvPr/>
        </p:nvSpPr>
        <p:spPr>
          <a:xfrm>
            <a:off x="7842885" y="4774565"/>
            <a:ext cx="3819525" cy="953135"/>
          </a:xfrm>
          <a:prstGeom prst="rect">
            <a:avLst/>
          </a:prstGeom>
          <a:noFill/>
        </p:spPr>
        <p:txBody>
          <a:bodyPr wrap="square" rtlCol="0" anchor="t">
            <a:spAutoFit/>
          </a:bodyPr>
          <a:p>
            <a:r>
              <a:rPr lang="zh-CN" altLang="en-US" sz="2000">
                <a:solidFill>
                  <a:srgbClr val="C00000"/>
                </a:solidFill>
                <a:latin typeface="黑体" panose="02010609060101010101" charset="-122"/>
                <a:ea typeface="黑体" panose="02010609060101010101" charset="-122"/>
                <a:cs typeface="黑体" panose="02010609060101010101" charset="-122"/>
                <a:sym typeface="+mn-ea"/>
              </a:rPr>
              <a:t>经济发展新常态</a:t>
            </a:r>
            <a:r>
              <a:rPr lang="zh-CN" altLang="en-US" sz="2000">
                <a:latin typeface="黑体" panose="02010609060101010101" charset="-122"/>
                <a:ea typeface="黑体" panose="02010609060101010101" charset="-122"/>
                <a:cs typeface="黑体" panose="02010609060101010101" charset="-122"/>
                <a:sym typeface="+mn-ea"/>
              </a:rPr>
              <a:t>的提出（</a:t>
            </a:r>
            <a:r>
              <a:rPr lang="en-US" altLang="zh-CN" sz="2000">
                <a:latin typeface="黑体" panose="02010609060101010101" charset="-122"/>
                <a:ea typeface="黑体" panose="02010609060101010101" charset="-122"/>
                <a:cs typeface="黑体" panose="02010609060101010101" charset="-122"/>
                <a:sym typeface="+mn-ea"/>
              </a:rPr>
              <a:t>2014</a:t>
            </a:r>
            <a:r>
              <a:rPr lang="zh-CN" altLang="en-US" sz="2000">
                <a:latin typeface="黑体" panose="02010609060101010101" charset="-122"/>
                <a:ea typeface="黑体" panose="02010609060101010101" charset="-122"/>
                <a:cs typeface="黑体" panose="02010609060101010101" charset="-122"/>
                <a:sym typeface="+mn-ea"/>
              </a:rPr>
              <a:t>年）</a:t>
            </a:r>
            <a:endParaRPr lang="zh-CN" altLang="en-US" sz="2000">
              <a:latin typeface="黑体" panose="02010609060101010101" charset="-122"/>
              <a:ea typeface="黑体" panose="02010609060101010101" charset="-122"/>
              <a:cs typeface="黑体" panose="02010609060101010101" charset="-122"/>
            </a:endParaRPr>
          </a:p>
          <a:p>
            <a:r>
              <a:rPr lang="zh-CN" altLang="en-US">
                <a:latin typeface="黑体" panose="02010609060101010101" charset="-122"/>
                <a:ea typeface="黑体" panose="02010609060101010101" charset="-122"/>
                <a:cs typeface="黑体" panose="02010609060101010101" charset="-122"/>
              </a:rPr>
              <a:t>（《将改革进行到底》 第二集 《引领经济发展新常态》）</a:t>
            </a:r>
            <a:endParaRPr lang="zh-CN" altLang="en-US">
              <a:latin typeface="黑体" panose="02010609060101010101" charset="-122"/>
              <a:ea typeface="黑体" panose="02010609060101010101" charset="-122"/>
              <a:cs typeface="黑体" panose="02010609060101010101" charset="-122"/>
            </a:endParaRPr>
          </a:p>
        </p:txBody>
      </p:sp>
      <p:pic>
        <p:nvPicPr>
          <p:cNvPr id="13" name="图片 12" descr="图形用户界面, 图标&#10;&#10;中度可信度描述已自动生成">
            <a:hlinkClick r:id="rId2" action="ppaction://hlinkfile"/>
          </p:cNvPr>
          <p:cNvPicPr>
            <a:picLocks noChangeAspect="1"/>
          </p:cNvPicPr>
          <p:nvPr>
            <p:custDataLst>
              <p:tags r:id="rId3"/>
            </p:custDataLst>
          </p:nvPr>
        </p:nvPicPr>
        <p:blipFill>
          <a:blip r:embed="rId4"/>
          <a:stretch>
            <a:fillRect/>
          </a:stretch>
        </p:blipFill>
        <p:spPr>
          <a:xfrm>
            <a:off x="6581140" y="4588510"/>
            <a:ext cx="1034415" cy="1170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199"/>
                            </p:stCondLst>
                            <p:childTnLst>
                              <p:par>
                                <p:cTn id="9" presetID="42"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par>
                                <p:cTn id="14" presetID="1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ppt_y</p:attrName>
                                        </p:attrNameLst>
                                      </p:cBhvr>
                                      <p:tavLst>
                                        <p:tav tm="0">
                                          <p:val>
                                            <p:strVal val="#ppt_y+#ppt_h*1.125000"/>
                                          </p:val>
                                        </p:tav>
                                        <p:tav tm="100000">
                                          <p:val>
                                            <p:strVal val="#ppt_y"/>
                                          </p:val>
                                        </p:tav>
                                      </p:tavLst>
                                    </p:anim>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539200" y="-429790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5" name="文本框 24"/>
          <p:cNvSpPr txBox="1"/>
          <p:nvPr/>
        </p:nvSpPr>
        <p:spPr>
          <a:xfrm>
            <a:off x="1481455" y="151130"/>
            <a:ext cx="5186680" cy="645160"/>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1</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、认识和适应经济发展新常态</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0" name="文本框 19"/>
          <p:cNvSpPr txBox="1"/>
          <p:nvPr/>
        </p:nvSpPr>
        <p:spPr>
          <a:xfrm>
            <a:off x="1637030" y="1179830"/>
            <a:ext cx="9634220" cy="521970"/>
          </a:xfrm>
          <a:prstGeom prst="rect">
            <a:avLst/>
          </a:prstGeom>
          <a:noFill/>
        </p:spPr>
        <p:txBody>
          <a:bodyPr wrap="square" rtlCol="0">
            <a:spAutoFit/>
          </a:bodyPr>
          <a:p>
            <a:pPr indent="0" algn="ctr">
              <a:buFont typeface="Wingdings" panose="05000000000000000000" pitchFamily="2" charset="2"/>
              <a:buNone/>
            </a:pP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从时间上看，</a:t>
            </a:r>
            <a:r>
              <a:rPr lang="zh-CN" altLang="en-US" sz="2800" b="1" kern="0" spc="120" dirty="0">
                <a:solidFill>
                  <a:srgbClr val="C00000"/>
                </a:solidFill>
                <a:latin typeface="微软雅黑" panose="020B0503020204020204" pitchFamily="34" charset="-122"/>
                <a:ea typeface="微软雅黑" panose="020B0503020204020204" pitchFamily="34" charset="-122"/>
                <a:cs typeface="+mn-ea"/>
                <a:sym typeface="+mn-lt"/>
              </a:rPr>
              <a:t>新常态</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是我国不同发展阶段更替变化的结果</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grpSp>
        <p:nvGrpSpPr>
          <p:cNvPr id="13" name="组合 12"/>
          <p:cNvGrpSpPr/>
          <p:nvPr/>
        </p:nvGrpSpPr>
        <p:grpSpPr>
          <a:xfrm>
            <a:off x="235585" y="2085340"/>
            <a:ext cx="5032375" cy="4401993"/>
            <a:chOff x="1797053" y="2085415"/>
            <a:chExt cx="3975652" cy="3617813"/>
          </a:xfrm>
        </p:grpSpPr>
        <p:pic>
          <p:nvPicPr>
            <p:cNvPr id="14" name="图片 13"/>
            <p:cNvPicPr>
              <a:picLocks noChangeAspect="1"/>
            </p:cNvPicPr>
            <p:nvPr/>
          </p:nvPicPr>
          <p:blipFill>
            <a:blip r:embed="rId1"/>
            <a:stretch>
              <a:fillRect/>
            </a:stretch>
          </p:blipFill>
          <p:spPr>
            <a:xfrm>
              <a:off x="1874309" y="2085415"/>
              <a:ext cx="3821141" cy="3269974"/>
            </a:xfrm>
            <a:prstGeom prst="rect">
              <a:avLst/>
            </a:prstGeom>
          </p:spPr>
        </p:pic>
        <p:sp>
          <p:nvSpPr>
            <p:cNvPr id="15" name="文本框 14"/>
            <p:cNvSpPr txBox="1"/>
            <p:nvPr/>
          </p:nvSpPr>
          <p:spPr>
            <a:xfrm>
              <a:off x="1797053" y="5426110"/>
              <a:ext cx="3975652" cy="277118"/>
            </a:xfrm>
            <a:prstGeom prst="rect">
              <a:avLst/>
            </a:prstGeom>
            <a:noFill/>
          </p:spPr>
          <p:txBody>
            <a:bodyPr wrap="square" rtlCol="0">
              <a:spAutoFit/>
            </a:bodyPr>
            <a:p>
              <a:r>
                <a:rPr lang="zh-CN" altLang="en-US" sz="1600" dirty="0" smtClean="0">
                  <a:latin typeface="黑体" panose="02010609060101010101" charset="-122"/>
                  <a:ea typeface="黑体" panose="02010609060101010101" charset="-122"/>
                  <a:cs typeface="黑体" panose="02010609060101010101" charset="-122"/>
                </a:rPr>
                <a:t>图片来源：新民网</a:t>
              </a:r>
              <a:r>
                <a:rPr lang="en-US" altLang="zh-CN" sz="1600" dirty="0" smtClean="0">
                  <a:latin typeface="黑体" panose="02010609060101010101" charset="-122"/>
                  <a:ea typeface="黑体" panose="02010609060101010101" charset="-122"/>
                  <a:cs typeface="黑体" panose="02010609060101010101" charset="-122"/>
                </a:rPr>
                <a:t>-</a:t>
              </a:r>
              <a:r>
                <a:rPr lang="zh-CN" altLang="en-US" sz="1600" dirty="0" smtClean="0">
                  <a:latin typeface="黑体" panose="02010609060101010101" charset="-122"/>
                  <a:ea typeface="黑体" panose="02010609060101010101" charset="-122"/>
                  <a:cs typeface="黑体" panose="02010609060101010101" charset="-122"/>
                </a:rPr>
                <a:t>稳</a:t>
              </a:r>
              <a:r>
                <a:rPr lang="zh-CN" altLang="en-US" sz="1600" dirty="0">
                  <a:latin typeface="黑体" panose="02010609060101010101" charset="-122"/>
                  <a:ea typeface="黑体" panose="02010609060101010101" charset="-122"/>
                  <a:cs typeface="黑体" panose="02010609060101010101" charset="-122"/>
                </a:rPr>
                <a:t>中有进 稳中有好的新画卷</a:t>
              </a:r>
              <a:endParaRPr lang="en-US" altLang="zh-CN" sz="1600" dirty="0">
                <a:latin typeface="黑体" panose="02010609060101010101" charset="-122"/>
                <a:ea typeface="黑体" panose="02010609060101010101" charset="-122"/>
                <a:cs typeface="黑体" panose="02010609060101010101" charset="-122"/>
              </a:endParaRPr>
            </a:p>
          </p:txBody>
        </p:sp>
      </p:grpSp>
      <p:sp>
        <p:nvSpPr>
          <p:cNvPr id="18" name="矩形 17"/>
          <p:cNvSpPr/>
          <p:nvPr/>
        </p:nvSpPr>
        <p:spPr>
          <a:xfrm>
            <a:off x="5461000" y="2296160"/>
            <a:ext cx="6083300" cy="3322955"/>
          </a:xfrm>
          <a:prstGeom prst="rect">
            <a:avLst/>
          </a:prstGeom>
          <a:ln>
            <a:solidFill>
              <a:schemeClr val="accent1"/>
            </a:solidFill>
          </a:ln>
        </p:spPr>
        <p:txBody>
          <a:bodyPr wrap="square">
            <a:spAutoFit/>
          </a:bodyPr>
          <a:p>
            <a:pPr algn="just" eaLnBrk="1" hangingPunct="1">
              <a:lnSpc>
                <a:spcPct val="150000"/>
              </a:lnSpc>
              <a:spcAft>
                <a:spcPts val="0"/>
              </a:spcAft>
            </a:pPr>
            <a:r>
              <a:rPr lang="en-US" altLang="zh-CN" sz="2000" dirty="0">
                <a:solidFill>
                  <a:schemeClr val="tx1">
                    <a:lumMod val="85000"/>
                    <a:lumOff val="15000"/>
                  </a:schemeClr>
                </a:solidFill>
                <a:latin typeface="+mn-ea"/>
                <a:ea typeface="+mn-ea"/>
                <a:cs typeface="+mn-ea"/>
                <a:sym typeface="+mn-lt"/>
              </a:rPr>
              <a:t>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我国经济发展正处于</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增长速度换挡期、结构调整阵痛期、前期刺激政策消化期</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just" eaLnBrk="1" hangingPunct="1">
              <a:lnSpc>
                <a:spcPct val="150000"/>
              </a:lnSpc>
              <a:spcAft>
                <a:spcPts val="0"/>
              </a:spcAft>
            </a:pP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经济发展面临着</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经济换挡节点、结构调整节点、动力转换节点</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1649"/>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3349"/>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3849"/>
                            </p:stCondLst>
                            <p:childTnLst>
                              <p:par>
                                <p:cTn id="22" presetID="10" presetClass="entr" presetSubtype="0" fill="hold" grpId="0" nodeType="afterEffect">
                                  <p:stCondLst>
                                    <p:cond delay="0"/>
                                  </p:stCondLst>
                                  <p:iterate type="wd">
                                    <p:tmPct val="10000"/>
                                  </p:iterate>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5" grpId="0"/>
      <p:bldP spid="20" grpId="0"/>
      <p:bldP spid="1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539200" y="-429790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5" name="文本框 24"/>
          <p:cNvSpPr txBox="1"/>
          <p:nvPr/>
        </p:nvSpPr>
        <p:spPr>
          <a:xfrm>
            <a:off x="1299845" y="151130"/>
            <a:ext cx="5186680" cy="645160"/>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1</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认识和适应经济发展新常态</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0" name="文本框 19"/>
          <p:cNvSpPr txBox="1"/>
          <p:nvPr/>
        </p:nvSpPr>
        <p:spPr>
          <a:xfrm>
            <a:off x="1986915" y="1577975"/>
            <a:ext cx="8034655" cy="953135"/>
          </a:xfrm>
          <a:prstGeom prst="rect">
            <a:avLst/>
          </a:prstGeom>
          <a:noFill/>
        </p:spPr>
        <p:txBody>
          <a:bodyPr wrap="square" rtlCol="0">
            <a:spAutoFit/>
          </a:bodyPr>
          <a:p>
            <a:pPr indent="0" algn="ctr">
              <a:buFont typeface="Wingdings" panose="05000000000000000000" pitchFamily="2" charset="2"/>
              <a:buNone/>
            </a:pP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从空间上看，新常态是我国出口优势和参与国际产业分工模式变化的体现</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1579880" y="3074670"/>
            <a:ext cx="9263380" cy="2030095"/>
          </a:xfrm>
          <a:prstGeom prst="rect">
            <a:avLst/>
          </a:prstGeom>
        </p:spPr>
        <p:txBody>
          <a:bodyPr wrap="square">
            <a:spAutoFit/>
          </a:bodyPr>
          <a:p>
            <a:pPr algn="just" eaLnBrk="1" hangingPunct="1">
              <a:lnSpc>
                <a:spcPct val="150000"/>
              </a:lnSpc>
              <a:spcAft>
                <a:spcPts val="0"/>
              </a:spcAft>
            </a:pPr>
            <a:r>
              <a:rPr lang="zh-CN" altLang="en-US" sz="2000" dirty="0">
                <a:solidFill>
                  <a:schemeClr val="tx1">
                    <a:lumMod val="85000"/>
                    <a:lumOff val="15000"/>
                  </a:schemeClr>
                </a:solidFill>
                <a:latin typeface="+mn-ea"/>
                <a:ea typeface="+mn-ea"/>
                <a:cs typeface="+mn-ea"/>
                <a:sym typeface="+mn-lt"/>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维持出口高增长、出口占国内生产总值的高比例已</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不</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大</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可能</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，必须把经济增长动力更多放在</a:t>
            </a:r>
            <a:r>
              <a:rPr lang="zh-CN" altLang="en-US" sz="2800" b="1" dirty="0">
                <a:solidFill>
                  <a:srgbClr val="C00000"/>
                </a:solidFill>
                <a:latin typeface="微软雅黑" panose="020B0503020204020204" pitchFamily="34" charset="-122"/>
                <a:ea typeface="微软雅黑" panose="020B0503020204020204" pitchFamily="34" charset="-122"/>
                <a:cs typeface="+mn-ea"/>
                <a:sym typeface="+mn-lt"/>
              </a:rPr>
              <a:t>创新驱动</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和</a:t>
            </a:r>
            <a:r>
              <a:rPr lang="zh-CN" altLang="en-US" sz="2800" b="1" dirty="0">
                <a:solidFill>
                  <a:srgbClr val="C00000"/>
                </a:solidFill>
                <a:latin typeface="微软雅黑" panose="020B0503020204020204" pitchFamily="34" charset="-122"/>
                <a:ea typeface="微软雅黑" panose="020B0503020204020204" pitchFamily="34" charset="-122"/>
                <a:cs typeface="+mn-ea"/>
                <a:sym typeface="+mn-lt"/>
              </a:rPr>
              <a:t>扩大内需</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特别是消费需求上。</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1649"/>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3699"/>
                            </p:stCondLst>
                            <p:childTnLst>
                              <p:par>
                                <p:cTn id="18" presetID="10" presetClass="entr" presetSubtype="0" fill="hold" grpId="0" nodeType="afterEffect">
                                  <p:stCondLst>
                                    <p:cond delay="0"/>
                                  </p:stCondLst>
                                  <p:iterate type="wd">
                                    <p:tmPct val="10000"/>
                                  </p:iterate>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5" grpId="0"/>
      <p:bldP spid="20"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539200" y="-429790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5" name="文本框 24"/>
          <p:cNvSpPr txBox="1"/>
          <p:nvPr/>
        </p:nvSpPr>
        <p:spPr>
          <a:xfrm>
            <a:off x="1289685" y="117475"/>
            <a:ext cx="5186680" cy="645160"/>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1</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认识和适应经济发展新常态</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2916555" y="1105535"/>
            <a:ext cx="5979795" cy="521970"/>
          </a:xfrm>
          <a:prstGeom prst="rect">
            <a:avLst/>
          </a:prstGeom>
          <a:noFill/>
        </p:spPr>
        <p:txBody>
          <a:bodyPr wrap="square" rtlCol="0">
            <a:spAutoFit/>
          </a:bodyPr>
          <a:p>
            <a:pPr indent="0" algn="ctr">
              <a:buFont typeface="Wingdings" panose="05000000000000000000" pitchFamily="2" charset="2"/>
              <a:buNone/>
            </a:pP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新常态下我国经济发展的主要特点</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grpSp>
        <p:nvGrpSpPr>
          <p:cNvPr id="7" name="组合 6"/>
          <p:cNvGrpSpPr/>
          <p:nvPr/>
        </p:nvGrpSpPr>
        <p:grpSpPr>
          <a:xfrm>
            <a:off x="1241507" y="1800780"/>
            <a:ext cx="9708237" cy="900000"/>
            <a:chOff x="1053548" y="2146855"/>
            <a:chExt cx="9708237" cy="900000"/>
          </a:xfrm>
        </p:grpSpPr>
        <p:sp>
          <p:nvSpPr>
            <p:cNvPr id="8" name="剪去对角的矩形 7"/>
            <p:cNvSpPr/>
            <p:nvPr/>
          </p:nvSpPr>
          <p:spPr>
            <a:xfrm>
              <a:off x="1053548" y="2146855"/>
              <a:ext cx="9708237" cy="900000"/>
            </a:xfrm>
            <a:prstGeom prst="snip2DiagRect">
              <a:avLst/>
            </a:prstGeom>
            <a:solidFill>
              <a:schemeClr val="bg1"/>
            </a:solidFill>
            <a:ln>
              <a:solidFill>
                <a:schemeClr val="bg1">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137556" y="2396800"/>
              <a:ext cx="1452880" cy="398780"/>
            </a:xfrm>
            <a:prstGeom prst="rect">
              <a:avLst/>
            </a:prstGeom>
            <a:noFill/>
          </p:spPr>
          <p:txBody>
            <a:bodyPr wrap="none" rtlCol="0">
              <a:spAutoFit/>
            </a:bodyPr>
            <a:p>
              <a:r>
                <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增长速度</a:t>
              </a:r>
              <a:r>
                <a:rPr lang="zh-CN" altLang="en-US" sz="2000" dirty="0">
                  <a:solidFill>
                    <a:schemeClr val="tx1">
                      <a:lumMod val="85000"/>
                      <a:lumOff val="15000"/>
                    </a:schemeClr>
                  </a:solidFill>
                  <a:latin typeface="+mn-lt"/>
                  <a:ea typeface="+mn-ea"/>
                  <a:cs typeface="+mn-ea"/>
                  <a:sym typeface="+mn-lt"/>
                </a:rPr>
                <a:t>：</a:t>
              </a:r>
              <a:endParaRPr lang="en-US" altLang="zh-CN" sz="2000" dirty="0">
                <a:solidFill>
                  <a:schemeClr val="tx1">
                    <a:lumMod val="85000"/>
                    <a:lumOff val="15000"/>
                  </a:schemeClr>
                </a:solidFill>
                <a:latin typeface="+mn-lt"/>
                <a:ea typeface="+mn-ea"/>
                <a:cs typeface="+mn-ea"/>
                <a:sym typeface="+mn-lt"/>
              </a:endParaRPr>
            </a:p>
          </p:txBody>
        </p:sp>
      </p:grpSp>
      <p:sp>
        <p:nvSpPr>
          <p:cNvPr id="32" name="文本框 31"/>
          <p:cNvSpPr txBox="1"/>
          <p:nvPr/>
        </p:nvSpPr>
        <p:spPr>
          <a:xfrm>
            <a:off x="2834586" y="2050725"/>
            <a:ext cx="1198879" cy="398779"/>
          </a:xfrm>
          <a:prstGeom prst="roundRect">
            <a:avLst>
              <a:gd name="adj" fmla="val 0"/>
            </a:avLst>
          </a:prstGeom>
          <a:noFill/>
          <a:ln>
            <a:noFill/>
          </a:ln>
        </p:spPr>
        <p:txBody>
          <a:bodyPr wrap="none" rtlCol="0">
            <a:spAutoFit/>
          </a:bodyPr>
          <a:p>
            <a:pPr algn="ctr"/>
            <a:r>
              <a:rPr lang="zh-CN" altLang="en-US" sz="2000" dirty="0">
                <a:solidFill>
                  <a:srgbClr val="C00000"/>
                </a:solidFill>
                <a:latin typeface="微软雅黑" panose="020B0503020204020204" pitchFamily="34" charset="-122"/>
                <a:ea typeface="微软雅黑" panose="020B0503020204020204" pitchFamily="34" charset="-122"/>
                <a:cs typeface="+mn-ea"/>
                <a:sym typeface="+mn-lt"/>
              </a:rPr>
              <a:t>高速增长</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6" name="MH_Other_1"/>
          <p:cNvSpPr/>
          <p:nvPr>
            <p:custDataLst>
              <p:tags r:id="rId1"/>
            </p:custDataLst>
          </p:nvPr>
        </p:nvSpPr>
        <p:spPr>
          <a:xfrm rot="16200000" flipH="1">
            <a:off x="5762425" y="990781"/>
            <a:ext cx="360000" cy="2520000"/>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solidFill>
            <a:srgbClr val="D03E3E"/>
          </a:solidFill>
          <a:ln w="12700" cap="flat" cmpd="sng" algn="ctr">
            <a:noFill/>
            <a:prstDash val="solid"/>
            <a:miter lim="800000"/>
          </a:ln>
          <a:effectLst/>
        </p:spPr>
        <p:txBody>
          <a:bodyPr anchor="ctr">
            <a:normAutofit/>
          </a:bodyPr>
          <a:p>
            <a:pPr algn="ctr">
              <a:defRPr/>
            </a:pPr>
            <a:endParaRPr lang="zh-CN" altLang="en-US" sz="1800" kern="0">
              <a:solidFill>
                <a:prstClr val="white"/>
              </a:solidFill>
              <a:latin typeface="Calibri" panose="020F0502020204030204"/>
            </a:endParaRPr>
          </a:p>
        </p:txBody>
      </p:sp>
      <p:sp>
        <p:nvSpPr>
          <p:cNvPr id="33" name="文本框 32"/>
          <p:cNvSpPr txBox="1"/>
          <p:nvPr/>
        </p:nvSpPr>
        <p:spPr>
          <a:xfrm>
            <a:off x="7713355" y="2029443"/>
            <a:ext cx="988098" cy="441998"/>
          </a:xfrm>
          <a:prstGeom prst="roundRect">
            <a:avLst/>
          </a:prstGeom>
          <a:noFill/>
          <a:ln>
            <a:noFill/>
          </a:ln>
        </p:spPr>
        <p:txBody>
          <a:bodyPr wrap="none" rtlCol="0">
            <a:spAutoFit/>
          </a:bodyPr>
          <a:p>
            <a:r>
              <a:rPr lang="zh-CN" altLang="en-US" sz="2000" dirty="0">
                <a:solidFill>
                  <a:srgbClr val="C00000"/>
                </a:solidFill>
                <a:latin typeface="微软雅黑" panose="020B0503020204020204" pitchFamily="34" charset="-122"/>
                <a:ea typeface="微软雅黑" panose="020B0503020204020204" pitchFamily="34" charset="-122"/>
                <a:cs typeface="+mn-ea"/>
                <a:sym typeface="+mn-lt"/>
              </a:rPr>
              <a:t>中高速</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mn-lt"/>
            </a:endParaRPr>
          </a:p>
        </p:txBody>
      </p:sp>
      <p:grpSp>
        <p:nvGrpSpPr>
          <p:cNvPr id="9" name="组合 8"/>
          <p:cNvGrpSpPr/>
          <p:nvPr/>
        </p:nvGrpSpPr>
        <p:grpSpPr>
          <a:xfrm>
            <a:off x="1241507" y="2841259"/>
            <a:ext cx="9708237" cy="900000"/>
            <a:chOff x="1053548" y="3187334"/>
            <a:chExt cx="9708237" cy="900000"/>
          </a:xfrm>
        </p:grpSpPr>
        <p:sp>
          <p:nvSpPr>
            <p:cNvPr id="27" name="剪去对角的矩形 26"/>
            <p:cNvSpPr/>
            <p:nvPr/>
          </p:nvSpPr>
          <p:spPr>
            <a:xfrm>
              <a:off x="1053548" y="3187334"/>
              <a:ext cx="9708237" cy="900000"/>
            </a:xfrm>
            <a:prstGeom prst="snip2DiagRect">
              <a:avLst/>
            </a:prstGeom>
            <a:solidFill>
              <a:schemeClr val="bg1"/>
            </a:solidFill>
            <a:ln>
              <a:solidFill>
                <a:schemeClr val="bg1">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nvSpPr>
          <p:spPr>
            <a:xfrm>
              <a:off x="1137556" y="3437279"/>
              <a:ext cx="1452880" cy="398780"/>
            </a:xfrm>
            <a:prstGeom prst="rect">
              <a:avLst/>
            </a:prstGeom>
            <a:noFill/>
          </p:spPr>
          <p:txBody>
            <a:bodyPr wrap="none" rtlCol="0">
              <a:spAutoFit/>
            </a:bodyPr>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发展方式：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sp>
        <p:nvSpPr>
          <p:cNvPr id="37" name="文本框 36"/>
          <p:cNvSpPr txBox="1"/>
          <p:nvPr/>
        </p:nvSpPr>
        <p:spPr>
          <a:xfrm>
            <a:off x="2835499" y="3069922"/>
            <a:ext cx="1496098" cy="441998"/>
          </a:xfrm>
          <a:prstGeom prst="roundRect">
            <a:avLst/>
          </a:prstGeom>
          <a:noFill/>
          <a:ln>
            <a:noFill/>
          </a:ln>
        </p:spPr>
        <p:txBody>
          <a:bodyPr wrap="none" rtlCol="0">
            <a:spAutoFit/>
          </a:bodyPr>
          <a:p>
            <a:pPr algn="ctr"/>
            <a:r>
              <a:rPr lang="zh-CN" altLang="en-US" sz="2000" dirty="0">
                <a:solidFill>
                  <a:srgbClr val="C00000"/>
                </a:solidFill>
                <a:latin typeface="微软雅黑" panose="020B0503020204020204" pitchFamily="34" charset="-122"/>
                <a:ea typeface="微软雅黑" panose="020B0503020204020204" pitchFamily="34" charset="-122"/>
                <a:cs typeface="+mn-ea"/>
                <a:sym typeface="+mn-lt"/>
              </a:rPr>
              <a:t>规模速度型</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39" name="MH_Other_1"/>
          <p:cNvSpPr/>
          <p:nvPr>
            <p:custDataLst>
              <p:tags r:id="rId2"/>
            </p:custDataLst>
          </p:nvPr>
        </p:nvSpPr>
        <p:spPr>
          <a:xfrm rot="16200000" flipH="1">
            <a:off x="5762424" y="2031260"/>
            <a:ext cx="360000" cy="2520000"/>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solidFill>
            <a:srgbClr val="D03E3E"/>
          </a:solidFill>
          <a:ln w="12700" cap="flat" cmpd="sng" algn="ctr">
            <a:noFill/>
            <a:prstDash val="solid"/>
            <a:miter lim="800000"/>
          </a:ln>
          <a:effectLst/>
        </p:spPr>
        <p:txBody>
          <a:bodyPr anchor="ctr">
            <a:normAutofit/>
          </a:bodyPr>
          <a:p>
            <a:pPr algn="ctr">
              <a:defRPr/>
            </a:pPr>
            <a:endParaRPr lang="zh-CN" altLang="en-US" sz="1800" kern="0">
              <a:solidFill>
                <a:prstClr val="white"/>
              </a:solidFill>
              <a:latin typeface="Calibri" panose="020F0502020204030204"/>
            </a:endParaRPr>
          </a:p>
        </p:txBody>
      </p:sp>
      <p:sp>
        <p:nvSpPr>
          <p:cNvPr id="43" name="文本框 42"/>
          <p:cNvSpPr txBox="1"/>
          <p:nvPr/>
        </p:nvSpPr>
        <p:spPr>
          <a:xfrm>
            <a:off x="7720122" y="3069922"/>
            <a:ext cx="1496098" cy="441998"/>
          </a:xfrm>
          <a:prstGeom prst="roundRect">
            <a:avLst/>
          </a:prstGeom>
          <a:noFill/>
          <a:ln>
            <a:noFill/>
          </a:ln>
        </p:spPr>
        <p:txBody>
          <a:bodyPr wrap="none" rtlCol="0">
            <a:spAutoFit/>
          </a:bodyPr>
          <a:p>
            <a:pPr algn="ctr"/>
            <a:r>
              <a:rPr lang="zh-CN" altLang="en-US" sz="2000" dirty="0">
                <a:solidFill>
                  <a:srgbClr val="C00000"/>
                </a:solidFill>
                <a:latin typeface="微软雅黑" panose="020B0503020204020204" pitchFamily="34" charset="-122"/>
                <a:ea typeface="微软雅黑" panose="020B0503020204020204" pitchFamily="34" charset="-122"/>
                <a:cs typeface="+mn-ea"/>
                <a:sym typeface="+mn-lt"/>
              </a:rPr>
              <a:t>质量效率型</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mn-lt"/>
            </a:endParaRPr>
          </a:p>
        </p:txBody>
      </p:sp>
      <p:grpSp>
        <p:nvGrpSpPr>
          <p:cNvPr id="10" name="组合 9"/>
          <p:cNvGrpSpPr/>
          <p:nvPr/>
        </p:nvGrpSpPr>
        <p:grpSpPr>
          <a:xfrm>
            <a:off x="1241507" y="3881738"/>
            <a:ext cx="9708237" cy="900000"/>
            <a:chOff x="1053548" y="4227813"/>
            <a:chExt cx="9708237" cy="900000"/>
          </a:xfrm>
        </p:grpSpPr>
        <p:sp>
          <p:nvSpPr>
            <p:cNvPr id="28" name="剪去对角的矩形 27"/>
            <p:cNvSpPr/>
            <p:nvPr/>
          </p:nvSpPr>
          <p:spPr>
            <a:xfrm>
              <a:off x="1053548" y="4227813"/>
              <a:ext cx="9708237" cy="900000"/>
            </a:xfrm>
            <a:prstGeom prst="snip2DiagRect">
              <a:avLst/>
            </a:prstGeom>
            <a:solidFill>
              <a:schemeClr val="bg1"/>
            </a:solidFill>
            <a:ln>
              <a:solidFill>
                <a:schemeClr val="bg1">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1137556" y="4477758"/>
              <a:ext cx="1452880" cy="398780"/>
            </a:xfrm>
            <a:prstGeom prst="rect">
              <a:avLst/>
            </a:prstGeom>
            <a:noFill/>
          </p:spPr>
          <p:txBody>
            <a:bodyPr wrap="none" rtlCol="0">
              <a:spAutoFit/>
            </a:bodyPr>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经济结构：</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sp>
        <p:nvSpPr>
          <p:cNvPr id="58" name="文本框 57"/>
          <p:cNvSpPr txBox="1"/>
          <p:nvPr/>
        </p:nvSpPr>
        <p:spPr>
          <a:xfrm>
            <a:off x="2821861" y="4110401"/>
            <a:ext cx="1750098" cy="441998"/>
          </a:xfrm>
          <a:prstGeom prst="roundRect">
            <a:avLst/>
          </a:prstGeom>
          <a:noFill/>
          <a:ln>
            <a:noFill/>
          </a:ln>
        </p:spPr>
        <p:txBody>
          <a:bodyPr wrap="none" rtlCol="0">
            <a:spAutoFit/>
          </a:bodyPr>
          <a:p>
            <a:pPr algn="ctr"/>
            <a:r>
              <a:rPr lang="zh-CN" altLang="en-US" sz="2000" dirty="0">
                <a:solidFill>
                  <a:srgbClr val="C00000"/>
                </a:solidFill>
                <a:latin typeface="微软雅黑" panose="020B0503020204020204" pitchFamily="34" charset="-122"/>
                <a:ea typeface="微软雅黑" panose="020B0503020204020204" pitchFamily="34" charset="-122"/>
                <a:cs typeface="+mn-ea"/>
                <a:sym typeface="+mn-lt"/>
              </a:rPr>
              <a:t>增量扩</a:t>
            </a:r>
            <a:r>
              <a:rPr lang="zh-CN" altLang="en-US" sz="2000" dirty="0" smtClean="0">
                <a:solidFill>
                  <a:srgbClr val="C00000"/>
                </a:solidFill>
                <a:latin typeface="微软雅黑" panose="020B0503020204020204" pitchFamily="34" charset="-122"/>
                <a:ea typeface="微软雅黑" panose="020B0503020204020204" pitchFamily="34" charset="-122"/>
                <a:cs typeface="+mn-ea"/>
                <a:sym typeface="+mn-lt"/>
              </a:rPr>
              <a:t>能为主</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40" name="MH_Other_1"/>
          <p:cNvSpPr/>
          <p:nvPr>
            <p:custDataLst>
              <p:tags r:id="rId3"/>
            </p:custDataLst>
          </p:nvPr>
        </p:nvSpPr>
        <p:spPr>
          <a:xfrm rot="16200000" flipH="1">
            <a:off x="5762425" y="3071739"/>
            <a:ext cx="360000" cy="2520000"/>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solidFill>
            <a:srgbClr val="D03E3E"/>
          </a:solidFill>
          <a:ln w="12700" cap="flat" cmpd="sng" algn="ctr">
            <a:noFill/>
            <a:prstDash val="solid"/>
            <a:miter lim="800000"/>
          </a:ln>
          <a:effectLst/>
        </p:spPr>
        <p:txBody>
          <a:bodyPr anchor="ctr">
            <a:normAutofit/>
          </a:bodyPr>
          <a:p>
            <a:pPr algn="ctr">
              <a:defRPr/>
            </a:pPr>
            <a:endParaRPr lang="zh-CN" altLang="en-US" sz="1800" kern="0">
              <a:solidFill>
                <a:prstClr val="white"/>
              </a:solidFill>
              <a:latin typeface="Calibri" panose="020F0502020204030204"/>
            </a:endParaRPr>
          </a:p>
        </p:txBody>
      </p:sp>
      <p:sp>
        <p:nvSpPr>
          <p:cNvPr id="59" name="文本框 58"/>
          <p:cNvSpPr txBox="1"/>
          <p:nvPr/>
        </p:nvSpPr>
        <p:spPr>
          <a:xfrm>
            <a:off x="7720817" y="4110401"/>
            <a:ext cx="3020098" cy="441998"/>
          </a:xfrm>
          <a:prstGeom prst="roundRect">
            <a:avLst/>
          </a:prstGeom>
          <a:noFill/>
          <a:ln>
            <a:noFill/>
          </a:ln>
        </p:spPr>
        <p:txBody>
          <a:bodyPr wrap="none" rtlCol="0">
            <a:spAutoFit/>
          </a:bodyPr>
          <a:p>
            <a:pPr algn="ctr"/>
            <a:r>
              <a:rPr lang="zh-CN" altLang="en-US" sz="2000" dirty="0">
                <a:solidFill>
                  <a:srgbClr val="C00000"/>
                </a:solidFill>
                <a:latin typeface="微软雅黑" panose="020B0503020204020204" pitchFamily="34" charset="-122"/>
                <a:ea typeface="微软雅黑" panose="020B0503020204020204" pitchFamily="34" charset="-122"/>
                <a:cs typeface="+mn-ea"/>
                <a:sym typeface="+mn-lt"/>
              </a:rPr>
              <a:t>调整存量、做优增量并举</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mn-lt"/>
            </a:endParaRPr>
          </a:p>
        </p:txBody>
      </p:sp>
      <p:grpSp>
        <p:nvGrpSpPr>
          <p:cNvPr id="11" name="组合 10"/>
          <p:cNvGrpSpPr/>
          <p:nvPr/>
        </p:nvGrpSpPr>
        <p:grpSpPr>
          <a:xfrm>
            <a:off x="1241507" y="4922216"/>
            <a:ext cx="9708237" cy="900000"/>
            <a:chOff x="1053548" y="5268291"/>
            <a:chExt cx="9708237" cy="900000"/>
          </a:xfrm>
        </p:grpSpPr>
        <p:sp>
          <p:nvSpPr>
            <p:cNvPr id="38" name="剪去对角的矩形 37"/>
            <p:cNvSpPr/>
            <p:nvPr/>
          </p:nvSpPr>
          <p:spPr>
            <a:xfrm>
              <a:off x="1053548" y="5268291"/>
              <a:ext cx="9708237" cy="900000"/>
            </a:xfrm>
            <a:prstGeom prst="snip2DiagRect">
              <a:avLst/>
            </a:prstGeom>
            <a:solidFill>
              <a:schemeClr val="bg1"/>
            </a:solidFill>
            <a:ln>
              <a:solidFill>
                <a:schemeClr val="bg1">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文本框 61"/>
            <p:cNvSpPr txBox="1"/>
            <p:nvPr/>
          </p:nvSpPr>
          <p:spPr>
            <a:xfrm>
              <a:off x="1137556" y="5518236"/>
              <a:ext cx="1452880" cy="398780"/>
            </a:xfrm>
            <a:prstGeom prst="rect">
              <a:avLst/>
            </a:prstGeom>
            <a:noFill/>
          </p:spPr>
          <p:txBody>
            <a:bodyPr wrap="none" rtlCol="0">
              <a:spAutoFit/>
            </a:bodyPr>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发展动力：</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sp>
        <p:nvSpPr>
          <p:cNvPr id="63" name="文本框 62"/>
          <p:cNvSpPr txBox="1"/>
          <p:nvPr/>
        </p:nvSpPr>
        <p:spPr>
          <a:xfrm>
            <a:off x="2611488" y="5184332"/>
            <a:ext cx="4919755" cy="441998"/>
          </a:xfrm>
          <a:prstGeom prst="roundRect">
            <a:avLst/>
          </a:prstGeom>
          <a:noFill/>
          <a:ln>
            <a:noFill/>
          </a:ln>
        </p:spPr>
        <p:txBody>
          <a:bodyPr wrap="square" rtlCol="0">
            <a:spAutoFit/>
          </a:bodyPr>
          <a:p>
            <a:pPr algn="ctr"/>
            <a:r>
              <a:rPr lang="zh-CN" altLang="en-US" sz="2000" dirty="0" smtClean="0">
                <a:solidFill>
                  <a:srgbClr val="C00000"/>
                </a:solidFill>
                <a:latin typeface="微软雅黑" panose="020B0503020204020204" pitchFamily="34" charset="-122"/>
                <a:ea typeface="微软雅黑" panose="020B0503020204020204" pitchFamily="34" charset="-122"/>
                <a:cs typeface="+mn-ea"/>
                <a:sym typeface="+mn-lt"/>
              </a:rPr>
              <a:t>主要依靠</a:t>
            </a:r>
            <a:r>
              <a:rPr lang="zh-CN" altLang="en-US" sz="2000" dirty="0">
                <a:solidFill>
                  <a:srgbClr val="C00000"/>
                </a:solidFill>
                <a:latin typeface="微软雅黑" panose="020B0503020204020204" pitchFamily="34" charset="-122"/>
                <a:ea typeface="微软雅黑" panose="020B0503020204020204" pitchFamily="34" charset="-122"/>
                <a:cs typeface="+mn-ea"/>
                <a:sym typeface="+mn-lt"/>
              </a:rPr>
              <a:t>资源和低成本劳动力等要素投入</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41" name="MH_Other_1"/>
          <p:cNvSpPr/>
          <p:nvPr>
            <p:custDataLst>
              <p:tags r:id="rId4"/>
            </p:custDataLst>
          </p:nvPr>
        </p:nvSpPr>
        <p:spPr>
          <a:xfrm rot="16200000" flipH="1">
            <a:off x="8372062" y="4296124"/>
            <a:ext cx="288000" cy="2152185"/>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solidFill>
            <a:srgbClr val="D03E3E"/>
          </a:solidFill>
          <a:ln w="12700" cap="flat" cmpd="sng" algn="ctr">
            <a:noFill/>
            <a:prstDash val="solid"/>
            <a:miter lim="800000"/>
          </a:ln>
          <a:effectLst/>
        </p:spPr>
        <p:txBody>
          <a:bodyPr anchor="ctr">
            <a:normAutofit/>
          </a:bodyPr>
          <a:p>
            <a:pPr algn="ctr">
              <a:defRPr/>
            </a:pPr>
            <a:endParaRPr lang="zh-CN" altLang="en-US" sz="1800" kern="0">
              <a:solidFill>
                <a:prstClr val="white"/>
              </a:solidFill>
              <a:latin typeface="Calibri" panose="020F0502020204030204"/>
            </a:endParaRPr>
          </a:p>
        </p:txBody>
      </p:sp>
      <p:sp>
        <p:nvSpPr>
          <p:cNvPr id="64" name="文本框 63"/>
          <p:cNvSpPr txBox="1"/>
          <p:nvPr/>
        </p:nvSpPr>
        <p:spPr>
          <a:xfrm>
            <a:off x="9498142" y="5150879"/>
            <a:ext cx="1242098" cy="441998"/>
          </a:xfrm>
          <a:prstGeom prst="roundRect">
            <a:avLst/>
          </a:prstGeom>
          <a:noFill/>
          <a:ln>
            <a:noFill/>
          </a:ln>
        </p:spPr>
        <p:txBody>
          <a:bodyPr wrap="none" rtlCol="0">
            <a:spAutoFit/>
          </a:bodyPr>
          <a:p>
            <a:pPr algn="ctr"/>
            <a:r>
              <a:rPr lang="zh-CN" altLang="en-US" sz="2000" dirty="0">
                <a:solidFill>
                  <a:srgbClr val="C00000"/>
                </a:solidFill>
                <a:latin typeface="微软雅黑" panose="020B0503020204020204" pitchFamily="34" charset="-122"/>
                <a:ea typeface="微软雅黑" panose="020B0503020204020204" pitchFamily="34" charset="-122"/>
                <a:cs typeface="+mn-ea"/>
                <a:sym typeface="+mn-lt"/>
              </a:rPr>
              <a:t>创新驱动</a:t>
            </a:r>
            <a:endParaRPr lang="zh-CN" altLang="en-US" sz="2000" dirty="0">
              <a:solidFill>
                <a:srgbClr val="C00000"/>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1649"/>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2849"/>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3349"/>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3849"/>
                            </p:stCondLst>
                            <p:childTnLst>
                              <p:par>
                                <p:cTn id="26" presetID="22" presetClass="entr" presetSubtype="8"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par>
                          <p:cTn id="29" fill="hold">
                            <p:stCondLst>
                              <p:cond delay="4349"/>
                            </p:stCondLst>
                            <p:childTnLst>
                              <p:par>
                                <p:cTn id="30" presetID="22" presetClass="entr" presetSubtype="8"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par>
                          <p:cTn id="33" fill="hold">
                            <p:stCondLst>
                              <p:cond delay="4849"/>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5349"/>
                            </p:stCondLst>
                            <p:childTnLst>
                              <p:par>
                                <p:cTn id="38" presetID="22" presetClass="entr" presetSubtype="8"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childTnLst>
                          </p:cTn>
                        </p:par>
                        <p:par>
                          <p:cTn id="41" fill="hold">
                            <p:stCondLst>
                              <p:cond delay="5849"/>
                            </p:stCondLst>
                            <p:childTnLst>
                              <p:par>
                                <p:cTn id="42" presetID="22" presetClass="entr" presetSubtype="8"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left)">
                                      <p:cBhvr>
                                        <p:cTn id="44" dur="500"/>
                                        <p:tgtEl>
                                          <p:spTgt spid="39"/>
                                        </p:tgtEl>
                                      </p:cBhvr>
                                    </p:animEffect>
                                  </p:childTnLst>
                                </p:cTn>
                              </p:par>
                            </p:childTnLst>
                          </p:cTn>
                        </p:par>
                        <p:par>
                          <p:cTn id="45" fill="hold">
                            <p:stCondLst>
                              <p:cond delay="6349"/>
                            </p:stCondLst>
                            <p:childTnLst>
                              <p:par>
                                <p:cTn id="46" presetID="22" presetClass="entr" presetSubtype="8"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6849"/>
                            </p:stCondLst>
                            <p:childTnLst>
                              <p:par>
                                <p:cTn id="50" presetID="10"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7349"/>
                            </p:stCondLst>
                            <p:childTnLst>
                              <p:par>
                                <p:cTn id="54" presetID="22" presetClass="entr" presetSubtype="8" fill="hold" grpId="0"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childTnLst>
                          </p:cTn>
                        </p:par>
                        <p:par>
                          <p:cTn id="57" fill="hold">
                            <p:stCondLst>
                              <p:cond delay="7849"/>
                            </p:stCondLst>
                            <p:childTnLst>
                              <p:par>
                                <p:cTn id="58" presetID="22" presetClass="entr" presetSubtype="8"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childTnLst>
                          </p:cTn>
                        </p:par>
                        <p:par>
                          <p:cTn id="61" fill="hold">
                            <p:stCondLst>
                              <p:cond delay="8349"/>
                            </p:stCondLst>
                            <p:childTnLst>
                              <p:par>
                                <p:cTn id="62" presetID="22" presetClass="entr" presetSubtype="8" fill="hold" grpId="0" nodeType="after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wipe(left)">
                                      <p:cBhvr>
                                        <p:cTn id="64" dur="500"/>
                                        <p:tgtEl>
                                          <p:spTgt spid="59"/>
                                        </p:tgtEl>
                                      </p:cBhvr>
                                    </p:animEffect>
                                  </p:childTnLst>
                                </p:cTn>
                              </p:par>
                            </p:childTnLst>
                          </p:cTn>
                        </p:par>
                        <p:par>
                          <p:cTn id="65" fill="hold">
                            <p:stCondLst>
                              <p:cond delay="8849"/>
                            </p:stCondLst>
                            <p:childTnLst>
                              <p:par>
                                <p:cTn id="66" presetID="10" presetClass="entr" presetSubtype="0"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childTnLst>
                          </p:cTn>
                        </p:par>
                        <p:par>
                          <p:cTn id="69" fill="hold">
                            <p:stCondLst>
                              <p:cond delay="9349"/>
                            </p:stCondLst>
                            <p:childTnLst>
                              <p:par>
                                <p:cTn id="70" presetID="22" presetClass="entr" presetSubtype="8" fill="hold" grpId="0" nodeType="after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wipe(left)">
                                      <p:cBhvr>
                                        <p:cTn id="72" dur="500"/>
                                        <p:tgtEl>
                                          <p:spTgt spid="63"/>
                                        </p:tgtEl>
                                      </p:cBhvr>
                                    </p:animEffect>
                                  </p:childTnLst>
                                </p:cTn>
                              </p:par>
                            </p:childTnLst>
                          </p:cTn>
                        </p:par>
                        <p:par>
                          <p:cTn id="73" fill="hold">
                            <p:stCondLst>
                              <p:cond delay="9849"/>
                            </p:stCondLst>
                            <p:childTnLst>
                              <p:par>
                                <p:cTn id="74" presetID="22" presetClass="entr" presetSubtype="8" fill="hold" grpId="0" nodeType="after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childTnLst>
                          </p:cTn>
                        </p:par>
                        <p:par>
                          <p:cTn id="77" fill="hold">
                            <p:stCondLst>
                              <p:cond delay="10349"/>
                            </p:stCondLst>
                            <p:childTnLst>
                              <p:par>
                                <p:cTn id="78" presetID="22" presetClass="entr" presetSubtype="8" fill="hold" grpId="0" nodeType="after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wipe(left)">
                                      <p:cBhvr>
                                        <p:cTn id="8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5" grpId="0"/>
      <p:bldP spid="5" grpId="0"/>
      <p:bldP spid="32" grpId="0"/>
      <p:bldP spid="26" grpId="0" bldLvl="0" animBg="1"/>
      <p:bldP spid="33" grpId="0"/>
      <p:bldP spid="37" grpId="0"/>
      <p:bldP spid="39" grpId="0" bldLvl="0" animBg="1"/>
      <p:bldP spid="43" grpId="0"/>
      <p:bldP spid="58" grpId="0"/>
      <p:bldP spid="40" grpId="0" bldLvl="0" animBg="1"/>
      <p:bldP spid="59" grpId="0"/>
      <p:bldP spid="63" grpId="0"/>
      <p:bldP spid="41" grpId="0" bldLvl="0" animBg="1"/>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539200" y="-429790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5" name="文本框 24"/>
          <p:cNvSpPr txBox="1"/>
          <p:nvPr/>
        </p:nvSpPr>
        <p:spPr>
          <a:xfrm>
            <a:off x="1310640" y="151130"/>
            <a:ext cx="5186680" cy="645160"/>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1</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认识和适应经济发展新常态</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2642870" y="1225550"/>
            <a:ext cx="6922770" cy="521970"/>
          </a:xfrm>
          <a:prstGeom prst="rect">
            <a:avLst/>
          </a:prstGeom>
          <a:noFill/>
        </p:spPr>
        <p:txBody>
          <a:bodyPr wrap="square" rtlCol="0">
            <a:spAutoFit/>
          </a:bodyPr>
          <a:p>
            <a:pPr indent="0" algn="ctr">
              <a:buFont typeface="Wingdings" panose="05000000000000000000" pitchFamily="2" charset="2"/>
              <a:buNone/>
            </a:pP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把握经济发展大势</a:t>
            </a:r>
            <a:r>
              <a:rPr lang="en-US" altLang="zh-CN" sz="2800" kern="0" spc="120" dirty="0">
                <a:solidFill>
                  <a:srgbClr val="C00000"/>
                </a:solidFill>
                <a:latin typeface="微软雅黑" panose="020B0503020204020204" pitchFamily="34" charset="-122"/>
                <a:ea typeface="微软雅黑" panose="020B0503020204020204" pitchFamily="34" charset="-122"/>
                <a:cs typeface="+mn-ea"/>
                <a:sym typeface="+mn-lt"/>
              </a:rPr>
              <a:t> </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引领经济发展新常态</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1481455" y="1889125"/>
            <a:ext cx="9944100" cy="3969385"/>
          </a:xfrm>
          <a:prstGeom prst="rect">
            <a:avLst/>
          </a:prstGeom>
        </p:spPr>
        <p:txBody>
          <a:bodyPr wrap="square">
            <a:spAutoFit/>
          </a:bodyPr>
          <a:p>
            <a:pPr indent="457200" algn="just" fontAlgn="auto">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在新常态下：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spcAft>
                <a:spcPts val="0"/>
              </a:spcAft>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我国经济发展长期向好的基本面</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没有变</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spcAft>
                <a:spcPts val="0"/>
              </a:spcAft>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经济结构调整优化的态势</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没有变</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spcAft>
                <a:spcPts val="0"/>
              </a:spcAft>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经济韧性好、潜力足、回旋余地大的基本特质</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没有变</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spcAft>
                <a:spcPts val="0"/>
              </a:spcAft>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经济持续增长的良好支撑基础和条件</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没有变</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indent="457200" algn="just" fontAlgn="auto">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要把握这些大势，始终坚持以经济建设为中心，</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变中求新</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新中求进</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进中突破</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，推动我国经济实现</a:t>
            </a: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高质量发展</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1649"/>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 calcmode="lin" valueType="num">
                                      <p:cBhvr additive="base">
                                        <p:cTn id="21"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 calcmode="lin" valueType="num">
                                      <p:cBhvr additive="base">
                                        <p:cTn id="27"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28" dur="500"/>
                                        <p:tgtEl>
                                          <p:spTgt spid="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 calcmode="lin" valueType="num">
                                      <p:cBhvr additive="base">
                                        <p:cTn id="33"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 calcmode="lin" valueType="num">
                                      <p:cBhvr additive="base">
                                        <p:cTn id="39"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40" dur="500"/>
                                        <p:tgtEl>
                                          <p:spTgt spid="5">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 calcmode="lin" valueType="num">
                                      <p:cBhvr additive="base">
                                        <p:cTn id="45"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46" dur="500"/>
                                        <p:tgtEl>
                                          <p:spTgt spid="5">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anim calcmode="lin" valueType="num">
                                      <p:cBhvr additive="base">
                                        <p:cTn id="51" dur="500"/>
                                        <p:tgtEl>
                                          <p:spTgt spid="5">
                                            <p:txEl>
                                              <p:pRg st="5" end="5"/>
                                            </p:txEl>
                                          </p:spTgt>
                                        </p:tgtEl>
                                        <p:attrNameLst>
                                          <p:attrName>ppt_y</p:attrName>
                                        </p:attrNameLst>
                                      </p:cBhvr>
                                      <p:tavLst>
                                        <p:tav tm="0">
                                          <p:val>
                                            <p:strVal val="#ppt_y+#ppt_h*1.125000"/>
                                          </p:val>
                                        </p:tav>
                                        <p:tav tm="100000">
                                          <p:val>
                                            <p:strVal val="#ppt_y"/>
                                          </p:val>
                                        </p:tav>
                                      </p:tavLst>
                                    </p:anim>
                                    <p:animEffect transition="in" filter="wipe(up)">
                                      <p:cBhvr>
                                        <p:cTn id="5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5"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539200" y="-429790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46" name="矩形 45"/>
          <p:cNvSpPr/>
          <p:nvPr/>
        </p:nvSpPr>
        <p:spPr>
          <a:xfrm>
            <a:off x="1714500" y="2868930"/>
            <a:ext cx="1487805" cy="1124585"/>
          </a:xfrm>
          <a:prstGeom prst="rect">
            <a:avLst/>
          </a:prstGeom>
        </p:spPr>
        <p:txBody>
          <a:bodyPr wrap="square">
            <a:spAutoFit/>
          </a:bodyPr>
          <a:p>
            <a:pPr lvl="0" algn="ctr" defTabSz="1422400">
              <a:lnSpc>
                <a:spcPct val="120000"/>
              </a:lnSpc>
              <a:spcAft>
                <a:spcPts val="0"/>
              </a:spcAft>
            </a:pPr>
            <a:r>
              <a:rPr lang="zh-CN" altLang="en-US" sz="2800" b="1" spc="300" dirty="0">
                <a:solidFill>
                  <a:schemeClr val="accent1"/>
                </a:solidFill>
                <a:latin typeface="微软雅黑" panose="020B0503020204020204" pitchFamily="34" charset="-122"/>
                <a:ea typeface="微软雅黑" panose="020B0503020204020204" pitchFamily="34" charset="-122"/>
              </a:rPr>
              <a:t>高质量</a:t>
            </a:r>
            <a:endParaRPr lang="en-US" altLang="zh-CN" sz="2800" b="1" spc="300" dirty="0">
              <a:solidFill>
                <a:schemeClr val="accent1"/>
              </a:solidFill>
              <a:latin typeface="微软雅黑" panose="020B0503020204020204" pitchFamily="34" charset="-122"/>
              <a:ea typeface="微软雅黑" panose="020B0503020204020204" pitchFamily="34" charset="-122"/>
            </a:endParaRPr>
          </a:p>
          <a:p>
            <a:pPr lvl="0" algn="ctr" defTabSz="1422400">
              <a:lnSpc>
                <a:spcPct val="120000"/>
              </a:lnSpc>
              <a:spcAft>
                <a:spcPts val="0"/>
              </a:spcAft>
            </a:pPr>
            <a:r>
              <a:rPr lang="zh-CN" altLang="en-US" sz="2800" b="1" spc="300" dirty="0">
                <a:solidFill>
                  <a:schemeClr val="accent1"/>
                </a:solidFill>
                <a:latin typeface="微软雅黑" panose="020B0503020204020204" pitchFamily="34" charset="-122"/>
                <a:ea typeface="微软雅黑" panose="020B0503020204020204" pitchFamily="34" charset="-122"/>
              </a:rPr>
              <a:t>发展</a:t>
            </a:r>
            <a:endParaRPr lang="zh-CN" altLang="en-US" sz="2800" b="1" spc="300" dirty="0">
              <a:solidFill>
                <a:schemeClr val="accent1"/>
              </a:solidFill>
              <a:latin typeface="微软雅黑" panose="020B0503020204020204" pitchFamily="34" charset="-122"/>
              <a:ea typeface="微软雅黑" panose="020B0503020204020204" pitchFamily="34" charset="-122"/>
            </a:endParaRPr>
          </a:p>
        </p:txBody>
      </p:sp>
      <p:sp>
        <p:nvSpPr>
          <p:cNvPr id="26" name="KSO_Shape"/>
          <p:cNvSpPr/>
          <p:nvPr/>
        </p:nvSpPr>
        <p:spPr>
          <a:xfrm rot="13500000">
            <a:off x="1360206" y="1971392"/>
            <a:ext cx="1878971" cy="1528230"/>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92D050"/>
              </a:gs>
              <a:gs pos="100000">
                <a:srgbClr val="1AB1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KSO_Shape"/>
          <p:cNvSpPr/>
          <p:nvPr/>
        </p:nvSpPr>
        <p:spPr>
          <a:xfrm rot="6300000">
            <a:off x="876171" y="3210303"/>
            <a:ext cx="1878971" cy="1528230"/>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FF1000"/>
              </a:gs>
              <a:gs pos="100000">
                <a:srgbClr val="FFB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KSO_Shape"/>
          <p:cNvSpPr/>
          <p:nvPr/>
        </p:nvSpPr>
        <p:spPr>
          <a:xfrm rot="20700000">
            <a:off x="2311952" y="3176902"/>
            <a:ext cx="1878971" cy="1528229"/>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558ED5"/>
              </a:gs>
              <a:gs pos="100000">
                <a:srgbClr val="7031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33" name="直接箭头连接符 32"/>
          <p:cNvCxnSpPr/>
          <p:nvPr/>
        </p:nvCxnSpPr>
        <p:spPr>
          <a:xfrm>
            <a:off x="4356700" y="2008667"/>
            <a:ext cx="0" cy="3960000"/>
          </a:xfrm>
          <a:prstGeom prst="straightConnector1">
            <a:avLst/>
          </a:prstGeom>
          <a:ln w="15875">
            <a:gradFill>
              <a:gsLst>
                <a:gs pos="0">
                  <a:srgbClr val="FF0400"/>
                </a:gs>
                <a:gs pos="50000">
                  <a:srgbClr val="558ED5"/>
                </a:gs>
                <a:gs pos="100000">
                  <a:srgbClr val="92D051"/>
                </a:gs>
              </a:gsLst>
              <a:lin ang="5400000" scaled="1"/>
            </a:gra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356700" y="2001970"/>
            <a:ext cx="6480000" cy="1440000"/>
            <a:chOff x="4356700" y="1633670"/>
            <a:chExt cx="6480000" cy="1440000"/>
          </a:xfrm>
        </p:grpSpPr>
        <p:sp>
          <p:nvSpPr>
            <p:cNvPr id="9" name="右箭头 8"/>
            <p:cNvSpPr/>
            <p:nvPr/>
          </p:nvSpPr>
          <p:spPr>
            <a:xfrm>
              <a:off x="4356700" y="1633670"/>
              <a:ext cx="6480000" cy="1440000"/>
            </a:xfrm>
            <a:prstGeom prst="rightArrow">
              <a:avLst/>
            </a:prstGeom>
            <a:gradFill>
              <a:gsLst>
                <a:gs pos="0">
                  <a:srgbClr val="FF0000"/>
                </a:gs>
                <a:gs pos="100000">
                  <a:srgbClr val="FFC000"/>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7"/>
            <p:cNvSpPr txBox="1"/>
            <p:nvPr/>
          </p:nvSpPr>
          <p:spPr bwMode="auto">
            <a:xfrm>
              <a:off x="4792945" y="2121350"/>
              <a:ext cx="5097145" cy="46037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坚持以提高发展质量和效益为中心</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9" name="右箭头 28"/>
          <p:cNvSpPr/>
          <p:nvPr/>
        </p:nvSpPr>
        <p:spPr>
          <a:xfrm>
            <a:off x="4649777" y="3140915"/>
            <a:ext cx="6480000" cy="1440000"/>
          </a:xfrm>
          <a:prstGeom prst="rightArrow">
            <a:avLst/>
          </a:prstGeom>
          <a:gradFill>
            <a:gsLst>
              <a:gs pos="0">
                <a:schemeClr val="tx2">
                  <a:lumMod val="60000"/>
                  <a:lumOff val="40000"/>
                </a:schemeClr>
              </a:gs>
              <a:gs pos="100000">
                <a:srgbClr val="7030A0"/>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TextBox 87"/>
          <p:cNvSpPr txBox="1"/>
          <p:nvPr/>
        </p:nvSpPr>
        <p:spPr bwMode="auto">
          <a:xfrm>
            <a:off x="4752975" y="3630295"/>
            <a:ext cx="6083935" cy="46037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为了更好满足人民日益增长的美好生活需要</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右箭头 30"/>
          <p:cNvSpPr/>
          <p:nvPr/>
        </p:nvSpPr>
        <p:spPr>
          <a:xfrm>
            <a:off x="4952902" y="4279069"/>
            <a:ext cx="6480000" cy="1440000"/>
          </a:xfrm>
          <a:prstGeom prst="rightArrow">
            <a:avLst/>
          </a:prstGeom>
          <a:gradFill>
            <a:gsLst>
              <a:gs pos="0">
                <a:srgbClr val="92D050"/>
              </a:gs>
              <a:gs pos="100000">
                <a:srgbClr val="1AB1D4"/>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TextBox 87"/>
          <p:cNvSpPr txBox="1"/>
          <p:nvPr/>
        </p:nvSpPr>
        <p:spPr bwMode="auto">
          <a:xfrm>
            <a:off x="5389455" y="4766542"/>
            <a:ext cx="4501476" cy="46037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体现新发展理念</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834390" y="116840"/>
            <a:ext cx="5186680" cy="645160"/>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2</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、推动经济高质量发展</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3346450" y="1294130"/>
            <a:ext cx="8196580" cy="607695"/>
          </a:xfrm>
          <a:prstGeom prst="rect">
            <a:avLst/>
          </a:prstGeom>
        </p:spPr>
        <p:txBody>
          <a:bodyPr wrap="square">
            <a:spAutoFit/>
          </a:bodyPr>
          <a:p>
            <a:pPr lvl="0" algn="ctr" defTabSz="1422400">
              <a:lnSpc>
                <a:spcPct val="120000"/>
              </a:lnSpc>
              <a:spcAft>
                <a:spcPts val="0"/>
              </a:spcAft>
            </a:pPr>
            <a:r>
              <a:rPr lang="zh-CN" altLang="en-US" sz="2800" spc="300" dirty="0">
                <a:solidFill>
                  <a:schemeClr val="accent1"/>
                </a:solidFill>
                <a:latin typeface="微软雅黑" panose="020B0503020204020204" pitchFamily="34" charset="-122"/>
                <a:ea typeface="微软雅黑" panose="020B0503020204020204" pitchFamily="34" charset="-122"/>
              </a:rPr>
              <a:t>什么是高质量发展？</a:t>
            </a:r>
            <a:endParaRPr lang="zh-CN" altLang="en-US" sz="2800" spc="3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500"/>
                            </p:stCondLst>
                            <p:childTnLst>
                              <p:par>
                                <p:cTn id="13" presetID="2" presetClass="entr" presetSubtype="2"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500"/>
                                        <p:tgtEl>
                                          <p:spTgt spid="2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500"/>
                                        <p:tgtEl>
                                          <p:spTgt spid="2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ppt_x"/>
                                          </p:val>
                                        </p:tav>
                                        <p:tav tm="100000">
                                          <p:val>
                                            <p:strVal val="#ppt_x"/>
                                          </p:val>
                                        </p:tav>
                                      </p:tavLst>
                                    </p:anim>
                                    <p:anim calcmode="lin" valueType="num">
                                      <p:cBhvr additive="base">
                                        <p:cTn id="43" dur="500" fill="hold"/>
                                        <p:tgtEl>
                                          <p:spTgt spid="2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ppt_x"/>
                                          </p:val>
                                        </p:tav>
                                        <p:tav tm="100000">
                                          <p:val>
                                            <p:strVal val="#ppt_x"/>
                                          </p:val>
                                        </p:tav>
                                      </p:tavLst>
                                    </p:anim>
                                    <p:anim calcmode="lin" valueType="num">
                                      <p:cBhvr additive="base">
                                        <p:cTn id="53" dur="500" fill="hold"/>
                                        <p:tgtEl>
                                          <p:spTgt spid="3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ppt_x"/>
                                          </p:val>
                                        </p:tav>
                                        <p:tav tm="100000">
                                          <p:val>
                                            <p:strVal val="#ppt_x"/>
                                          </p:val>
                                        </p:tav>
                                      </p:tavLst>
                                    </p:anim>
                                    <p:anim calcmode="lin" valueType="num">
                                      <p:cBhvr additive="base">
                                        <p:cTn id="5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6" grpId="0"/>
      <p:bldP spid="26" grpId="0" bldLvl="0" animBg="1"/>
      <p:bldP spid="27" grpId="0" bldLvl="0" animBg="1"/>
      <p:bldP spid="23" grpId="0" bldLvl="0" animBg="1"/>
      <p:bldP spid="10" grpId="0"/>
      <p:bldP spid="11" grpId="0"/>
      <p:bldP spid="29" grpId="0" bldLvl="0" animBg="1"/>
      <p:bldP spid="30" grpId="0"/>
      <p:bldP spid="32" grpId="0"/>
      <p:bldP spid="3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516380" y="223520"/>
            <a:ext cx="5180330"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为什么必须推动经济高质量发展？</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2124710" y="1082675"/>
            <a:ext cx="8712200" cy="521970"/>
          </a:xfrm>
          <a:prstGeom prst="rect">
            <a:avLst/>
          </a:prstGeom>
          <a:noFill/>
        </p:spPr>
        <p:txBody>
          <a:bodyPr wrap="none" rtlCol="0" anchor="t">
            <a:spAutoFit/>
          </a:bodyPr>
          <a:p>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推动高质量发展是</a:t>
            </a:r>
            <a:r>
              <a:rPr lang="zh-CN" altLang="zh-CN" sz="2800" kern="0" spc="120" dirty="0">
                <a:solidFill>
                  <a:srgbClr val="C00000"/>
                </a:solidFill>
                <a:latin typeface="微软雅黑" panose="020B0503020204020204" pitchFamily="34" charset="-122"/>
                <a:ea typeface="微软雅黑" panose="020B0503020204020204" pitchFamily="34" charset="-122"/>
                <a:cs typeface="+mn-ea"/>
                <a:sym typeface="+mn-lt"/>
              </a:rPr>
              <a:t>保持经济持续健康</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发展的必然要求</a:t>
            </a:r>
            <a:endParaRPr lang="zh-CN" altLang="en-US" sz="2800">
              <a:latin typeface="微软雅黑" panose="020B0503020204020204" pitchFamily="34" charset="-122"/>
              <a:ea typeface="微软雅黑" panose="020B0503020204020204" pitchFamily="34" charset="-122"/>
            </a:endParaRPr>
          </a:p>
        </p:txBody>
      </p:sp>
      <p:grpSp>
        <p:nvGrpSpPr>
          <p:cNvPr id="5" name="组合 4"/>
          <p:cNvGrpSpPr/>
          <p:nvPr/>
        </p:nvGrpSpPr>
        <p:grpSpPr>
          <a:xfrm>
            <a:off x="1132205" y="1792605"/>
            <a:ext cx="4835525" cy="4030262"/>
            <a:chOff x="1067338" y="2005229"/>
            <a:chExt cx="4835821" cy="4173674"/>
          </a:xfrm>
        </p:grpSpPr>
        <p:pic>
          <p:nvPicPr>
            <p:cNvPr id="6" name="图片 5"/>
            <p:cNvPicPr>
              <a:picLocks noChangeAspect="1"/>
            </p:cNvPicPr>
            <p:nvPr/>
          </p:nvPicPr>
          <p:blipFill>
            <a:blip r:embed="rId1"/>
            <a:stretch>
              <a:fillRect/>
            </a:stretch>
          </p:blipFill>
          <p:spPr>
            <a:xfrm>
              <a:off x="1150528" y="2005229"/>
              <a:ext cx="4669441" cy="3234899"/>
            </a:xfrm>
            <a:prstGeom prst="rect">
              <a:avLst/>
            </a:prstGeom>
            <a:noFill/>
            <a:ln>
              <a:noFill/>
            </a:ln>
          </p:spPr>
        </p:pic>
        <p:sp>
          <p:nvSpPr>
            <p:cNvPr id="7" name="矩形 6"/>
            <p:cNvSpPr/>
            <p:nvPr/>
          </p:nvSpPr>
          <p:spPr>
            <a:xfrm>
              <a:off x="1067338" y="5224074"/>
              <a:ext cx="4835821" cy="954829"/>
            </a:xfrm>
            <a:prstGeom prst="rect">
              <a:avLst/>
            </a:prstGeom>
          </p:spPr>
          <p:txBody>
            <a:bodyPr wrap="square">
              <a:spAutoFit/>
            </a:bodyPr>
            <a:p>
              <a:pPr algn="just" eaLnBrk="1">
                <a:lnSpc>
                  <a:spcPct val="100000"/>
                </a:lnSpc>
              </a:pPr>
              <a:r>
                <a:rPr lang="en-US" altLang="zh-CN"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    </a:t>
              </a:r>
              <a:r>
                <a:rPr lang="zh-CN" altLang="zh-CN"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粗放型</a:t>
              </a:r>
              <a:r>
                <a:rPr lang="zh-CN" altLang="zh-CN"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经济发展方式（高投入、高消耗、高排放、低效率）</a:t>
              </a:r>
              <a:r>
                <a:rPr lang="zh-CN" altLang="en-US"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不可</a:t>
              </a:r>
              <a:r>
                <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持续，</a:t>
              </a:r>
              <a:r>
                <a:rPr lang="zh-CN" altLang="zh-CN"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国内</a:t>
              </a:r>
              <a:r>
                <a:rPr lang="zh-CN" altLang="zh-CN"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条件不</a:t>
              </a:r>
              <a:r>
                <a:rPr lang="zh-CN" altLang="zh-CN"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支持</a:t>
              </a:r>
              <a:r>
                <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，国际条件也不支持。</a:t>
              </a:r>
              <a:endPar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endParaRPr>
            </a:p>
          </p:txBody>
        </p:sp>
      </p:grpSp>
      <p:grpSp>
        <p:nvGrpSpPr>
          <p:cNvPr id="8" name="组合 7"/>
          <p:cNvGrpSpPr/>
          <p:nvPr/>
        </p:nvGrpSpPr>
        <p:grpSpPr>
          <a:xfrm>
            <a:off x="6247765" y="1819275"/>
            <a:ext cx="5067300" cy="4003684"/>
            <a:chOff x="6190327" y="2009952"/>
            <a:chExt cx="5080000" cy="4191085"/>
          </a:xfrm>
        </p:grpSpPr>
        <p:sp>
          <p:nvSpPr>
            <p:cNvPr id="11" name="矩形 10"/>
            <p:cNvSpPr/>
            <p:nvPr/>
          </p:nvSpPr>
          <p:spPr>
            <a:xfrm>
              <a:off x="6190327" y="5235860"/>
              <a:ext cx="5080000" cy="965177"/>
            </a:xfrm>
            <a:prstGeom prst="rect">
              <a:avLst/>
            </a:prstGeom>
          </p:spPr>
          <p:txBody>
            <a:bodyPr wrap="square">
              <a:spAutoFit/>
            </a:bodyPr>
            <a:p>
              <a:pPr algn="just" eaLnBrk="1">
                <a:lnSpc>
                  <a:spcPct val="100000"/>
                </a:lnSpc>
              </a:pPr>
              <a:r>
                <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    我国一年</a:t>
              </a:r>
              <a:r>
                <a:rPr lang="zh-CN" altLang="en-US"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经济增量</a:t>
              </a:r>
              <a:r>
                <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相当于一个</a:t>
              </a:r>
              <a:r>
                <a:rPr lang="zh-CN" altLang="en-US"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中等</a:t>
              </a:r>
              <a:r>
                <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发达国家经济规模，经济</a:t>
              </a:r>
              <a:r>
                <a:rPr lang="zh-CN" altLang="en-US"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每</a:t>
              </a:r>
              <a:r>
                <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增长一个</a:t>
              </a:r>
              <a:r>
                <a:rPr lang="zh-CN" altLang="en-US" dirty="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百分点，资源环境消耗成倍</a:t>
              </a:r>
              <a:r>
                <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rPr>
                <a:t>增加。</a:t>
              </a:r>
              <a:endParaRPr lang="zh-CN" altLang="en-US" dirty="0" smtClean="0">
                <a:solidFill>
                  <a:schemeClr val="tx1">
                    <a:lumMod val="85000"/>
                    <a:lumOff val="15000"/>
                  </a:schemeClr>
                </a:solidFill>
                <a:latin typeface="黑体" panose="02010609060101010101" charset="-122"/>
                <a:ea typeface="黑体" panose="02010609060101010101" charset="-122"/>
                <a:cs typeface="黑体" panose="02010609060101010101" charset="-122"/>
                <a:sym typeface="+mn-lt"/>
              </a:endParaRPr>
            </a:p>
          </p:txBody>
        </p:sp>
        <p:pic>
          <p:nvPicPr>
            <p:cNvPr id="9" name="图片 8"/>
            <p:cNvPicPr>
              <a:picLocks noChangeAspect="1"/>
            </p:cNvPicPr>
            <p:nvPr/>
          </p:nvPicPr>
          <p:blipFill>
            <a:blip r:embed="rId2"/>
            <a:stretch>
              <a:fillRect/>
            </a:stretch>
          </p:blipFill>
          <p:spPr>
            <a:xfrm>
              <a:off x="6415204" y="2009952"/>
              <a:ext cx="4630566" cy="3225454"/>
            </a:xfrm>
            <a:prstGeom prst="rect">
              <a:avLst/>
            </a:prstGeom>
            <a:effectLst>
              <a:outerShdw blurRad="50800" dist="38100" dir="2700000" algn="tl" rotWithShape="0">
                <a:schemeClr val="tx1">
                  <a:lumMod val="85000"/>
                  <a:lumOff val="15000"/>
                  <a:alpha val="40000"/>
                </a:schemeClr>
              </a:outerShdw>
            </a:effectLst>
          </p:spPr>
        </p:pic>
      </p:grpSp>
      <p:sp>
        <p:nvSpPr>
          <p:cNvPr id="10" name="矩形 9"/>
          <p:cNvSpPr/>
          <p:nvPr/>
        </p:nvSpPr>
        <p:spPr>
          <a:xfrm>
            <a:off x="612140" y="5823585"/>
            <a:ext cx="11108055" cy="840740"/>
          </a:xfrm>
          <a:prstGeom prst="rect">
            <a:avLst/>
          </a:prstGeom>
        </p:spPr>
        <p:style>
          <a:lnRef idx="2">
            <a:schemeClr val="accent4"/>
          </a:lnRef>
          <a:fillRef idx="1">
            <a:schemeClr val="lt1"/>
          </a:fillRef>
          <a:effectRef idx="0">
            <a:schemeClr val="accent4"/>
          </a:effectRef>
          <a:fontRef idx="minor">
            <a:schemeClr val="dk1"/>
          </a:fontRef>
        </p:style>
        <p:txBody>
          <a:bodyPr wrap="square">
            <a:noAutofit/>
          </a:bodyPr>
          <a:p>
            <a:pPr algn="just" fontAlgn="auto">
              <a:lnSpc>
                <a:spcPct val="130000"/>
              </a:lnSpc>
              <a:spcAft>
                <a:spcPts val="0"/>
              </a:spcAft>
            </a:pPr>
            <a:r>
              <a:rPr lang="zh-CN" altLang="en-US" sz="2000" b="1" dirty="0" smtClean="0">
                <a:solidFill>
                  <a:srgbClr val="5C3C12"/>
                </a:solidFill>
                <a:latin typeface="+mn-ea"/>
                <a:ea typeface="+mn-ea"/>
                <a:cs typeface="+mn-ea"/>
                <a:sym typeface="+mn-lt"/>
              </a:rPr>
              <a:t>　　</a:t>
            </a:r>
            <a:r>
              <a:rPr lang="zh-CN" altLang="en-US" sz="2000" dirty="0" smtClean="0">
                <a:solidFill>
                  <a:schemeClr val="accent1"/>
                </a:solidFill>
                <a:latin typeface="微软雅黑" panose="020B0503020204020204" pitchFamily="34" charset="-122"/>
                <a:ea typeface="微软雅黑" panose="020B0503020204020204" pitchFamily="34" charset="-122"/>
                <a:cs typeface="+mn-ea"/>
                <a:sym typeface="+mn-lt"/>
              </a:rPr>
              <a:t>只有推动高质量发展，才能适应科技新变化、人民新需要，形成优质高效多样化的供给体系，提供更多优质产品和服务，在新的水平上实现供求均衡和经济持续健康发展。</a:t>
            </a:r>
            <a:endParaRPr lang="zh-CN" altLang="en-US" sz="2000" dirty="0" smtClean="0">
              <a:solidFill>
                <a:schemeClr val="accent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500"/>
                            </p:stCondLst>
                            <p:childTnLst>
                              <p:par>
                                <p:cTn id="20" presetID="42"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0" grpId="0" bldLvl="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3233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为什么必须推动经济高质量发展？</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1468755" y="1052830"/>
            <a:ext cx="9676130" cy="521970"/>
          </a:xfrm>
          <a:prstGeom prst="rect">
            <a:avLst/>
          </a:prstGeom>
          <a:noFill/>
        </p:spPr>
        <p:txBody>
          <a:bodyPr wrap="square" rtlCol="0">
            <a:spAutoFit/>
          </a:bodyPr>
          <a:p>
            <a:pPr indent="0">
              <a:buFont typeface="Wingdings" panose="05000000000000000000" pitchFamily="2" charset="2"/>
              <a:buNone/>
            </a:pP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推动高质量发展是适应我国社会主要矛盾变化的必然要求</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grpSp>
        <p:nvGrpSpPr>
          <p:cNvPr id="6" name="组合 5"/>
          <p:cNvGrpSpPr/>
          <p:nvPr/>
        </p:nvGrpSpPr>
        <p:grpSpPr>
          <a:xfrm>
            <a:off x="1744525" y="1569267"/>
            <a:ext cx="2880000" cy="2033898"/>
            <a:chOff x="1603849" y="1569267"/>
            <a:chExt cx="2880000" cy="2033898"/>
          </a:xfrm>
        </p:grpSpPr>
        <p:sp>
          <p:nvSpPr>
            <p:cNvPr id="5" name="MH_Other_1"/>
            <p:cNvSpPr/>
            <p:nvPr>
              <p:custDataLst>
                <p:tags r:id="rId1"/>
              </p:custDataLst>
            </p:nvPr>
          </p:nvSpPr>
          <p:spPr>
            <a:xfrm rot="20112925">
              <a:off x="1603849" y="1569267"/>
              <a:ext cx="2880000" cy="1944000"/>
            </a:xfrm>
            <a:custGeom>
              <a:avLst/>
              <a:gdLst>
                <a:gd name="connsiteX0" fmla="*/ 853215 w 2552700"/>
                <a:gd name="connsiteY0" fmla="*/ 0 h 1706430"/>
                <a:gd name="connsiteX1" fmla="*/ 1185325 w 2552700"/>
                <a:gd name="connsiteY1" fmla="*/ 67050 h 1706430"/>
                <a:gd name="connsiteX2" fmla="*/ 1219200 w 2552700"/>
                <a:gd name="connsiteY2" fmla="*/ 85437 h 1706430"/>
                <a:gd name="connsiteX3" fmla="*/ 1219200 w 2552700"/>
                <a:gd name="connsiteY3" fmla="*/ 85277 h 1706430"/>
                <a:gd name="connsiteX4" fmla="*/ 2328606 w 2552700"/>
                <a:gd name="connsiteY4" fmla="*/ 601483 h 1706430"/>
                <a:gd name="connsiteX5" fmla="*/ 2328606 w 2552700"/>
                <a:gd name="connsiteY5" fmla="*/ 1104947 h 1706430"/>
                <a:gd name="connsiteX6" fmla="*/ 1219200 w 2552700"/>
                <a:gd name="connsiteY6" fmla="*/ 1621153 h 1706430"/>
                <a:gd name="connsiteX7" fmla="*/ 1219200 w 2552700"/>
                <a:gd name="connsiteY7" fmla="*/ 1620994 h 1706430"/>
                <a:gd name="connsiteX8" fmla="*/ 1185325 w 2552700"/>
                <a:gd name="connsiteY8" fmla="*/ 1639380 h 1706430"/>
                <a:gd name="connsiteX9" fmla="*/ 853215 w 2552700"/>
                <a:gd name="connsiteY9" fmla="*/ 1706430 h 1706430"/>
                <a:gd name="connsiteX10" fmla="*/ 0 w 2552700"/>
                <a:gd name="connsiteY10" fmla="*/ 853215 h 1706430"/>
                <a:gd name="connsiteX11" fmla="*/ 853215 w 2552700"/>
                <a:gd name="connsiteY11" fmla="*/ 0 h 170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2700" h="1706430">
                  <a:moveTo>
                    <a:pt x="853215" y="0"/>
                  </a:moveTo>
                  <a:cubicBezTo>
                    <a:pt x="971019" y="0"/>
                    <a:pt x="1083248" y="23875"/>
                    <a:pt x="1185325" y="67050"/>
                  </a:cubicBezTo>
                  <a:lnTo>
                    <a:pt x="1219200" y="85437"/>
                  </a:lnTo>
                  <a:lnTo>
                    <a:pt x="1219200" y="85277"/>
                  </a:lnTo>
                  <a:lnTo>
                    <a:pt x="2328606" y="601483"/>
                  </a:lnTo>
                  <a:cubicBezTo>
                    <a:pt x="2627398" y="740511"/>
                    <a:pt x="2627398" y="965919"/>
                    <a:pt x="2328606" y="1104947"/>
                  </a:cubicBezTo>
                  <a:lnTo>
                    <a:pt x="1219200" y="1621153"/>
                  </a:lnTo>
                  <a:lnTo>
                    <a:pt x="1219200" y="1620994"/>
                  </a:lnTo>
                  <a:lnTo>
                    <a:pt x="1185325" y="1639380"/>
                  </a:lnTo>
                  <a:cubicBezTo>
                    <a:pt x="1083248" y="1682555"/>
                    <a:pt x="971019" y="1706430"/>
                    <a:pt x="853215" y="1706430"/>
                  </a:cubicBezTo>
                  <a:cubicBezTo>
                    <a:pt x="381997" y="1706430"/>
                    <a:pt x="0" y="1324433"/>
                    <a:pt x="0" y="853215"/>
                  </a:cubicBezTo>
                  <a:cubicBezTo>
                    <a:pt x="0" y="381997"/>
                    <a:pt x="381997" y="0"/>
                    <a:pt x="853215" y="0"/>
                  </a:cubicBezTo>
                  <a:close/>
                </a:path>
              </a:pathLst>
            </a:custGeom>
            <a:solidFill>
              <a:srgbClr val="C00000"/>
            </a:solidFill>
            <a:ln w="12700" cap="flat" cmpd="sng" algn="ctr">
              <a:noFill/>
              <a:prstDash val="solid"/>
              <a:miter lim="800000"/>
            </a:ln>
            <a:effectLst/>
          </p:spPr>
          <p:txBody>
            <a:bodyPr anchor="ctr"/>
            <a:p>
              <a:pPr algn="ctr" eaLnBrk="1" fontAlgn="auto" hangingPunct="1">
                <a:spcBef>
                  <a:spcPts val="0"/>
                </a:spcBef>
                <a:spcAft>
                  <a:spcPts val="0"/>
                </a:spcAft>
                <a:defRPr/>
              </a:pPr>
              <a:endParaRPr lang="zh-CN" altLang="en-US" kern="0" dirty="0">
                <a:solidFill>
                  <a:srgbClr val="FFFFFF"/>
                </a:solidFill>
                <a:latin typeface="Calibri" panose="020F0502020204030204"/>
              </a:endParaRPr>
            </a:p>
          </p:txBody>
        </p:sp>
        <p:sp>
          <p:nvSpPr>
            <p:cNvPr id="11" name="MH_SubTitle_1"/>
            <p:cNvSpPr/>
            <p:nvPr>
              <p:custDataLst>
                <p:tags r:id="rId2"/>
              </p:custDataLst>
            </p:nvPr>
          </p:nvSpPr>
          <p:spPr>
            <a:xfrm>
              <a:off x="1746792" y="1875165"/>
              <a:ext cx="1728000" cy="1728000"/>
            </a:xfrm>
            <a:prstGeom prst="ellipse">
              <a:avLst/>
            </a:prstGeom>
            <a:solidFill>
              <a:srgbClr val="FFFFF5"/>
            </a:solidFill>
            <a:ln w="12700" cap="flat" cmpd="sng" algn="ctr">
              <a:noFill/>
              <a:prstDash val="solid"/>
              <a:miter lim="800000"/>
            </a:ln>
            <a:effectLst/>
          </p:spPr>
          <p:txBody>
            <a:bodyPr anchor="ctr">
              <a:noAutofit/>
            </a:bodyPr>
            <a:p>
              <a:pPr algn="ct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发展</a:t>
              </a:r>
              <a:endParaRPr lang="en-US" altLang="zh-CN" sz="2400" dirty="0">
                <a:solidFill>
                  <a:srgbClr val="C00000"/>
                </a:solidFill>
                <a:latin typeface="微软雅黑" panose="020B0503020204020204" pitchFamily="34" charset="-122"/>
                <a:ea typeface="微软雅黑" panose="020B0503020204020204" pitchFamily="34" charset="-122"/>
                <a:cs typeface="+mn-ea"/>
                <a:sym typeface="+mn-lt"/>
              </a:endParaRPr>
            </a:p>
            <a:p>
              <a:pPr algn="ct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不平衡不充分</a:t>
              </a:r>
              <a:endParaRPr lang="zh-CN" altLang="en-US" sz="24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7" name="MH_Other_2"/>
            <p:cNvSpPr/>
            <p:nvPr>
              <p:custDataLst>
                <p:tags r:id="rId3"/>
              </p:custDataLst>
            </p:nvPr>
          </p:nvSpPr>
          <p:spPr>
            <a:xfrm>
              <a:off x="3975176" y="1870401"/>
              <a:ext cx="311150" cy="311150"/>
            </a:xfrm>
            <a:prstGeom prst="ellipse">
              <a:avLst/>
            </a:prstGeom>
            <a:solidFill>
              <a:srgbClr val="FFFFF5"/>
            </a:solidFill>
            <a:ln w="12700" cap="flat" cmpd="sng" algn="ctr">
              <a:noFill/>
              <a:prstDash val="solid"/>
              <a:miter lim="800000"/>
            </a:ln>
            <a:effectLst/>
          </p:spPr>
          <p:txBody>
            <a:bodyPr anchor="ctr"/>
            <a:p>
              <a:pPr algn="ctr" eaLnBrk="1" fontAlgn="auto" hangingPunct="1">
                <a:spcBef>
                  <a:spcPts val="0"/>
                </a:spcBef>
                <a:spcAft>
                  <a:spcPts val="0"/>
                </a:spcAft>
                <a:defRPr/>
              </a:pPr>
              <a:endParaRPr lang="zh-CN" altLang="en-US" kern="0" dirty="0">
                <a:solidFill>
                  <a:srgbClr val="2EB7B7"/>
                </a:solidFill>
                <a:latin typeface="Calibri" panose="020F0502020204030204"/>
              </a:endParaRPr>
            </a:p>
          </p:txBody>
        </p:sp>
      </p:grpSp>
      <p:grpSp>
        <p:nvGrpSpPr>
          <p:cNvPr id="8" name="组合 7"/>
          <p:cNvGrpSpPr/>
          <p:nvPr/>
        </p:nvGrpSpPr>
        <p:grpSpPr>
          <a:xfrm>
            <a:off x="7588242" y="1895409"/>
            <a:ext cx="2880000" cy="2033898"/>
            <a:chOff x="7588242" y="1895409"/>
            <a:chExt cx="2880000" cy="2033898"/>
          </a:xfrm>
        </p:grpSpPr>
        <p:sp>
          <p:nvSpPr>
            <p:cNvPr id="25" name="MH_Other_1"/>
            <p:cNvSpPr/>
            <p:nvPr>
              <p:custDataLst>
                <p:tags r:id="rId4"/>
              </p:custDataLst>
            </p:nvPr>
          </p:nvSpPr>
          <p:spPr>
            <a:xfrm rot="9312925">
              <a:off x="7588242" y="1985307"/>
              <a:ext cx="2880000" cy="1944000"/>
            </a:xfrm>
            <a:custGeom>
              <a:avLst/>
              <a:gdLst>
                <a:gd name="connsiteX0" fmla="*/ 853215 w 2552700"/>
                <a:gd name="connsiteY0" fmla="*/ 0 h 1706430"/>
                <a:gd name="connsiteX1" fmla="*/ 1185325 w 2552700"/>
                <a:gd name="connsiteY1" fmla="*/ 67050 h 1706430"/>
                <a:gd name="connsiteX2" fmla="*/ 1219200 w 2552700"/>
                <a:gd name="connsiteY2" fmla="*/ 85437 h 1706430"/>
                <a:gd name="connsiteX3" fmla="*/ 1219200 w 2552700"/>
                <a:gd name="connsiteY3" fmla="*/ 85277 h 1706430"/>
                <a:gd name="connsiteX4" fmla="*/ 2328606 w 2552700"/>
                <a:gd name="connsiteY4" fmla="*/ 601483 h 1706430"/>
                <a:gd name="connsiteX5" fmla="*/ 2328606 w 2552700"/>
                <a:gd name="connsiteY5" fmla="*/ 1104947 h 1706430"/>
                <a:gd name="connsiteX6" fmla="*/ 1219200 w 2552700"/>
                <a:gd name="connsiteY6" fmla="*/ 1621153 h 1706430"/>
                <a:gd name="connsiteX7" fmla="*/ 1219200 w 2552700"/>
                <a:gd name="connsiteY7" fmla="*/ 1620994 h 1706430"/>
                <a:gd name="connsiteX8" fmla="*/ 1185325 w 2552700"/>
                <a:gd name="connsiteY8" fmla="*/ 1639380 h 1706430"/>
                <a:gd name="connsiteX9" fmla="*/ 853215 w 2552700"/>
                <a:gd name="connsiteY9" fmla="*/ 1706430 h 1706430"/>
                <a:gd name="connsiteX10" fmla="*/ 0 w 2552700"/>
                <a:gd name="connsiteY10" fmla="*/ 853215 h 1706430"/>
                <a:gd name="connsiteX11" fmla="*/ 853215 w 2552700"/>
                <a:gd name="connsiteY11" fmla="*/ 0 h 170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2700" h="1706430">
                  <a:moveTo>
                    <a:pt x="853215" y="0"/>
                  </a:moveTo>
                  <a:cubicBezTo>
                    <a:pt x="971019" y="0"/>
                    <a:pt x="1083248" y="23875"/>
                    <a:pt x="1185325" y="67050"/>
                  </a:cubicBezTo>
                  <a:lnTo>
                    <a:pt x="1219200" y="85437"/>
                  </a:lnTo>
                  <a:lnTo>
                    <a:pt x="1219200" y="85277"/>
                  </a:lnTo>
                  <a:lnTo>
                    <a:pt x="2328606" y="601483"/>
                  </a:lnTo>
                  <a:cubicBezTo>
                    <a:pt x="2627398" y="740511"/>
                    <a:pt x="2627398" y="965919"/>
                    <a:pt x="2328606" y="1104947"/>
                  </a:cubicBezTo>
                  <a:lnTo>
                    <a:pt x="1219200" y="1621153"/>
                  </a:lnTo>
                  <a:lnTo>
                    <a:pt x="1219200" y="1620994"/>
                  </a:lnTo>
                  <a:lnTo>
                    <a:pt x="1185325" y="1639380"/>
                  </a:lnTo>
                  <a:cubicBezTo>
                    <a:pt x="1083248" y="1682555"/>
                    <a:pt x="971019" y="1706430"/>
                    <a:pt x="853215" y="1706430"/>
                  </a:cubicBezTo>
                  <a:cubicBezTo>
                    <a:pt x="381997" y="1706430"/>
                    <a:pt x="0" y="1324433"/>
                    <a:pt x="0" y="853215"/>
                  </a:cubicBezTo>
                  <a:cubicBezTo>
                    <a:pt x="0" y="381997"/>
                    <a:pt x="381997" y="0"/>
                    <a:pt x="853215" y="0"/>
                  </a:cubicBezTo>
                  <a:close/>
                </a:path>
              </a:pathLst>
            </a:custGeom>
            <a:solidFill>
              <a:schemeClr val="accent6">
                <a:lumMod val="75000"/>
              </a:schemeClr>
            </a:solidFill>
            <a:ln w="12700" cap="flat" cmpd="sng" algn="ctr">
              <a:noFill/>
              <a:prstDash val="solid"/>
              <a:miter lim="800000"/>
            </a:ln>
            <a:effectLst/>
          </p:spPr>
          <p:txBody>
            <a:bodyPr anchor="ctr"/>
            <a:p>
              <a:pPr algn="ctr" eaLnBrk="1" fontAlgn="auto" hangingPunct="1">
                <a:spcBef>
                  <a:spcPts val="0"/>
                </a:spcBef>
                <a:spcAft>
                  <a:spcPts val="0"/>
                </a:spcAft>
                <a:defRPr/>
              </a:pPr>
              <a:endParaRPr lang="zh-CN" altLang="en-US" kern="0" dirty="0">
                <a:solidFill>
                  <a:srgbClr val="FFFFFF"/>
                </a:solidFill>
                <a:latin typeface="Calibri" panose="020F0502020204030204"/>
              </a:endParaRPr>
            </a:p>
          </p:txBody>
        </p:sp>
        <p:sp>
          <p:nvSpPr>
            <p:cNvPr id="26" name="MH_SubTitle_1"/>
            <p:cNvSpPr/>
            <p:nvPr>
              <p:custDataLst>
                <p:tags r:id="rId5"/>
              </p:custDataLst>
            </p:nvPr>
          </p:nvSpPr>
          <p:spPr>
            <a:xfrm>
              <a:off x="8597299" y="1895409"/>
              <a:ext cx="1728000" cy="1728000"/>
            </a:xfrm>
            <a:prstGeom prst="ellipse">
              <a:avLst/>
            </a:prstGeom>
            <a:solidFill>
              <a:srgbClr val="FFFFF5"/>
            </a:solidFill>
            <a:ln w="12700" cap="flat" cmpd="sng" algn="ctr">
              <a:noFill/>
              <a:prstDash val="solid"/>
              <a:miter lim="800000"/>
            </a:ln>
            <a:effectLst/>
          </p:spPr>
          <p:txBody>
            <a:bodyPr anchor="ctr">
              <a:noAutofit/>
            </a:bodyPr>
            <a:p>
              <a:pPr algn="ctr"/>
              <a:endParaRPr lang="zh-CN" altLang="en-US" sz="2400" b="1" dirty="0">
                <a:solidFill>
                  <a:srgbClr val="C00000"/>
                </a:solidFill>
                <a:latin typeface="+mn-ea"/>
                <a:ea typeface="+mn-ea"/>
                <a:cs typeface="+mn-ea"/>
                <a:sym typeface="+mn-lt"/>
              </a:endParaRPr>
            </a:p>
          </p:txBody>
        </p:sp>
        <p:sp>
          <p:nvSpPr>
            <p:cNvPr id="27" name="MH_Other_2"/>
            <p:cNvSpPr/>
            <p:nvPr>
              <p:custDataLst>
                <p:tags r:id="rId6"/>
              </p:custDataLst>
            </p:nvPr>
          </p:nvSpPr>
          <p:spPr>
            <a:xfrm rot="10800000">
              <a:off x="7785765" y="3317023"/>
              <a:ext cx="311150" cy="311150"/>
            </a:xfrm>
            <a:prstGeom prst="ellipse">
              <a:avLst/>
            </a:prstGeom>
            <a:solidFill>
              <a:srgbClr val="FFFFF5"/>
            </a:solidFill>
            <a:ln w="12700" cap="flat" cmpd="sng" algn="ctr">
              <a:noFill/>
              <a:prstDash val="solid"/>
              <a:miter lim="800000"/>
            </a:ln>
            <a:effectLst/>
          </p:spPr>
          <p:txBody>
            <a:bodyPr anchor="ctr"/>
            <a:p>
              <a:pPr algn="ctr" eaLnBrk="1" fontAlgn="auto" hangingPunct="1">
                <a:spcBef>
                  <a:spcPts val="0"/>
                </a:spcBef>
                <a:spcAft>
                  <a:spcPts val="0"/>
                </a:spcAft>
                <a:defRPr/>
              </a:pPr>
              <a:endParaRPr lang="zh-CN" altLang="en-US" kern="0" dirty="0">
                <a:solidFill>
                  <a:srgbClr val="2EB7B7"/>
                </a:solidFill>
                <a:latin typeface="Calibri" panose="020F0502020204030204"/>
              </a:endParaRPr>
            </a:p>
          </p:txBody>
        </p:sp>
        <p:sp>
          <p:nvSpPr>
            <p:cNvPr id="9" name="文本框 8"/>
            <p:cNvSpPr txBox="1"/>
            <p:nvPr/>
          </p:nvSpPr>
          <p:spPr>
            <a:xfrm>
              <a:off x="8751273" y="2128952"/>
              <a:ext cx="1465261" cy="1198880"/>
            </a:xfrm>
            <a:prstGeom prst="rect">
              <a:avLst/>
            </a:prstGeom>
            <a:noFill/>
          </p:spPr>
          <p:txBody>
            <a:bodyPr wrap="square" rtlCol="0">
              <a:spAutoFit/>
            </a:bodyPr>
            <a:p>
              <a:pPr algn="ctr" eaLnBrk="1" fontAlgn="auto" hangingPunct="1">
                <a:spcBef>
                  <a:spcPts val="0"/>
                </a:spcBef>
                <a:spcAft>
                  <a:spcPts val="0"/>
                </a:spcAft>
                <a:defRPr/>
              </a:pPr>
              <a:r>
                <a:rPr lang="zh-CN" altLang="en-US" sz="2400" kern="0" dirty="0">
                  <a:solidFill>
                    <a:srgbClr val="C00000"/>
                  </a:solidFill>
                  <a:latin typeface="微软雅黑" panose="020B0503020204020204" pitchFamily="34" charset="-122"/>
                  <a:ea typeface="微软雅黑" panose="020B0503020204020204" pitchFamily="34" charset="-122"/>
                </a:rPr>
                <a:t>发展</a:t>
              </a:r>
              <a:endParaRPr lang="en-US" altLang="zh-CN" sz="2400" kern="0" dirty="0">
                <a:solidFill>
                  <a:srgbClr val="C00000"/>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2400" kern="0" dirty="0">
                  <a:solidFill>
                    <a:srgbClr val="C00000"/>
                  </a:solidFill>
                  <a:latin typeface="微软雅黑" panose="020B0503020204020204" pitchFamily="34" charset="-122"/>
                  <a:ea typeface="微软雅黑" panose="020B0503020204020204" pitchFamily="34" charset="-122"/>
                </a:rPr>
                <a:t>质量不高的表现</a:t>
              </a:r>
              <a:endParaRPr lang="zh-CN" altLang="en-US" sz="2400" kern="0" dirty="0">
                <a:solidFill>
                  <a:srgbClr val="C00000"/>
                </a:solidFill>
                <a:latin typeface="微软雅黑" panose="020B0503020204020204" pitchFamily="34" charset="-122"/>
                <a:ea typeface="微软雅黑" panose="020B0503020204020204" pitchFamily="34" charset="-122"/>
              </a:endParaRPr>
            </a:p>
          </p:txBody>
        </p:sp>
      </p:grpSp>
      <p:sp>
        <p:nvSpPr>
          <p:cNvPr id="20" name="MH_Other_1"/>
          <p:cNvSpPr/>
          <p:nvPr>
            <p:custDataLst>
              <p:tags r:id="rId7"/>
            </p:custDataLst>
          </p:nvPr>
        </p:nvSpPr>
        <p:spPr>
          <a:xfrm rot="16200000">
            <a:off x="6162801" y="334756"/>
            <a:ext cx="616679" cy="3597309"/>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gradFill flip="none" rotWithShape="1">
            <a:gsLst>
              <a:gs pos="0">
                <a:srgbClr val="E46C0A"/>
              </a:gs>
              <a:gs pos="100000">
                <a:srgbClr val="C00000">
                  <a:alpha val="0"/>
                </a:srgbClr>
              </a:gs>
            </a:gsLst>
            <a:lin ang="16200000" scaled="1"/>
            <a:tileRect/>
          </a:gradFill>
          <a:ln w="12700" cap="flat" cmpd="sng" algn="ctr">
            <a:noFill/>
            <a:prstDash val="solid"/>
            <a:miter lim="800000"/>
          </a:ln>
          <a:effectLst/>
        </p:spPr>
        <p:txBody>
          <a:bodyPr anchor="ctr">
            <a:normAutofit/>
          </a:bodyPr>
          <a:p>
            <a:pPr algn="ctr">
              <a:defRPr/>
            </a:pPr>
            <a:endParaRPr lang="zh-CN" altLang="en-US" sz="1800" kern="0">
              <a:solidFill>
                <a:prstClr val="white"/>
              </a:solidFill>
              <a:latin typeface="Calibri" panose="020F0502020204030204"/>
            </a:endParaRPr>
          </a:p>
        </p:txBody>
      </p:sp>
      <p:sp>
        <p:nvSpPr>
          <p:cNvPr id="29" name="MH_Other_1"/>
          <p:cNvSpPr/>
          <p:nvPr>
            <p:custDataLst>
              <p:tags r:id="rId8"/>
            </p:custDataLst>
          </p:nvPr>
        </p:nvSpPr>
        <p:spPr>
          <a:xfrm rot="5400000">
            <a:off x="5431222" y="1487904"/>
            <a:ext cx="616679" cy="3597309"/>
          </a:xfrm>
          <a:custGeom>
            <a:avLst/>
            <a:gdLst>
              <a:gd name="connsiteX0" fmla="*/ 804334 w 1109136"/>
              <a:gd name="connsiteY0" fmla="*/ 5994403 h 7018869"/>
              <a:gd name="connsiteX1" fmla="*/ 304801 w 1109136"/>
              <a:gd name="connsiteY1" fmla="*/ 5994403 h 7018869"/>
              <a:gd name="connsiteX2" fmla="*/ 554568 w 1109136"/>
              <a:gd name="connsiteY2" fmla="*/ 0 h 7018869"/>
              <a:gd name="connsiteX3" fmla="*/ 1109136 w 1109136"/>
              <a:gd name="connsiteY3" fmla="*/ 5994405 h 7018869"/>
              <a:gd name="connsiteX4" fmla="*/ 554568 w 1109136"/>
              <a:gd name="connsiteY4" fmla="*/ 7018869 h 7018869"/>
              <a:gd name="connsiteX5" fmla="*/ 0 w 1109136"/>
              <a:gd name="connsiteY5" fmla="*/ 5994405 h 70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36" h="7018869">
                <a:moveTo>
                  <a:pt x="804334" y="5994403"/>
                </a:moveTo>
                <a:lnTo>
                  <a:pt x="304801" y="5994403"/>
                </a:lnTo>
                <a:lnTo>
                  <a:pt x="554568" y="0"/>
                </a:lnTo>
                <a:close/>
                <a:moveTo>
                  <a:pt x="1109136" y="5994405"/>
                </a:moveTo>
                <a:lnTo>
                  <a:pt x="554568" y="7018869"/>
                </a:lnTo>
                <a:lnTo>
                  <a:pt x="0" y="5994405"/>
                </a:lnTo>
                <a:close/>
              </a:path>
            </a:pathLst>
          </a:custGeom>
          <a:gradFill flip="none" rotWithShape="1">
            <a:gsLst>
              <a:gs pos="0">
                <a:srgbClr val="E46C0A">
                  <a:alpha val="0"/>
                </a:srgbClr>
              </a:gs>
              <a:gs pos="100000">
                <a:srgbClr val="C00000"/>
              </a:gs>
            </a:gsLst>
            <a:lin ang="5400000" scaled="0"/>
            <a:tileRect/>
          </a:gradFill>
          <a:ln w="12700" cap="flat" cmpd="sng" algn="ctr">
            <a:noFill/>
            <a:prstDash val="solid"/>
            <a:miter lim="800000"/>
          </a:ln>
          <a:effectLst/>
        </p:spPr>
        <p:txBody>
          <a:bodyPr anchor="ctr">
            <a:normAutofit/>
          </a:bodyPr>
          <a:p>
            <a:pPr algn="ctr">
              <a:defRPr/>
            </a:pPr>
            <a:endParaRPr lang="zh-CN" altLang="en-US" sz="1800" kern="0">
              <a:solidFill>
                <a:prstClr val="white"/>
              </a:solidFill>
              <a:latin typeface="Calibri" panose="020F0502020204030204"/>
            </a:endParaRPr>
          </a:p>
        </p:txBody>
      </p:sp>
      <p:grpSp>
        <p:nvGrpSpPr>
          <p:cNvPr id="18" name="组合 17"/>
          <p:cNvGrpSpPr/>
          <p:nvPr/>
        </p:nvGrpSpPr>
        <p:grpSpPr>
          <a:xfrm>
            <a:off x="1255623" y="4391007"/>
            <a:ext cx="10080000" cy="1889810"/>
            <a:chOff x="1065123" y="4154152"/>
            <a:chExt cx="10080000" cy="1889810"/>
          </a:xfrm>
        </p:grpSpPr>
        <p:grpSp>
          <p:nvGrpSpPr>
            <p:cNvPr id="21" name="组合 20"/>
            <p:cNvGrpSpPr/>
            <p:nvPr/>
          </p:nvGrpSpPr>
          <p:grpSpPr>
            <a:xfrm>
              <a:off x="1065123" y="4154152"/>
              <a:ext cx="10080000" cy="1889810"/>
              <a:chOff x="1065123" y="4164200"/>
              <a:chExt cx="10080000" cy="1889810"/>
            </a:xfrm>
          </p:grpSpPr>
          <p:sp>
            <p:nvSpPr>
              <p:cNvPr id="44" name="圆角矩形 29"/>
              <p:cNvSpPr/>
              <p:nvPr/>
            </p:nvSpPr>
            <p:spPr bwMode="auto">
              <a:xfrm>
                <a:off x="1065123" y="4164200"/>
                <a:ext cx="10080000" cy="1889810"/>
              </a:xfrm>
              <a:prstGeom prst="roundRect">
                <a:avLst/>
              </a:prstGeom>
              <a:solidFill>
                <a:srgbClr val="FFFCD3"/>
              </a:solidFill>
              <a:ln>
                <a:solidFill>
                  <a:schemeClr val="bg1">
                    <a:lumMod val="95000"/>
                  </a:schemeClr>
                </a:solid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46" name="矩形 146"/>
              <p:cNvSpPr>
                <a:spLocks noChangeArrowheads="1"/>
              </p:cNvSpPr>
              <p:nvPr/>
            </p:nvSpPr>
            <p:spPr bwMode="auto">
              <a:xfrm>
                <a:off x="3384805" y="4367952"/>
                <a:ext cx="572190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eaLnBrk="1" hangingPunct="1">
                  <a:lnSpc>
                    <a:spcPct val="120000"/>
                  </a:lnSpc>
                  <a:spcBef>
                    <a:spcPct val="0"/>
                  </a:spcBef>
                  <a:buNone/>
                </a:pPr>
                <a:r>
                  <a:rPr lang="zh-CN" altLang="en-US" sz="1800" dirty="0">
                    <a:solidFill>
                      <a:schemeClr val="tx1">
                        <a:lumMod val="85000"/>
                        <a:lumOff val="15000"/>
                      </a:schemeClr>
                    </a:solidFill>
                    <a:latin typeface="Helvetica" panose="020B0604020202020204" pitchFamily="34" charset="0"/>
                    <a:ea typeface="微软雅黑" panose="020B0503020204020204" pitchFamily="34" charset="-122"/>
                  </a:rPr>
                  <a:t>　　</a:t>
                </a:r>
                <a:r>
                  <a:rPr lang="zh-CN" altLang="en-US" sz="2000" dirty="0">
                    <a:solidFill>
                      <a:schemeClr val="tx1">
                        <a:lumMod val="85000"/>
                        <a:lumOff val="15000"/>
                      </a:schemeClr>
                    </a:solidFill>
                    <a:latin typeface="Helvetica" panose="020B0604020202020204" pitchFamily="34" charset="0"/>
                    <a:ea typeface="微软雅黑" panose="020B0503020204020204" pitchFamily="34" charset="-122"/>
                  </a:rPr>
                  <a:t>中国特色社会主义进入新时代，我国社会主要矛盾已经转化为人民日益增长的美好生活需要和</a:t>
                </a:r>
                <a:r>
                  <a:rPr lang="zh-CN" altLang="en-US" sz="2000" dirty="0">
                    <a:solidFill>
                      <a:srgbClr val="C00000"/>
                    </a:solidFill>
                    <a:latin typeface="Helvetica" panose="020B0604020202020204" pitchFamily="34" charset="0"/>
                    <a:ea typeface="微软雅黑" panose="020B0503020204020204" pitchFamily="34" charset="-122"/>
                  </a:rPr>
                  <a:t>不平衡不充分的发展</a:t>
                </a:r>
                <a:r>
                  <a:rPr lang="zh-CN" altLang="en-US" sz="2000" dirty="0">
                    <a:solidFill>
                      <a:schemeClr val="tx1">
                        <a:lumMod val="85000"/>
                        <a:lumOff val="15000"/>
                      </a:schemeClr>
                    </a:solidFill>
                    <a:latin typeface="Helvetica" panose="020B0604020202020204" pitchFamily="34" charset="0"/>
                    <a:ea typeface="微软雅黑" panose="020B0503020204020204" pitchFamily="34" charset="-122"/>
                  </a:rPr>
                  <a:t>之间的矛盾。</a:t>
                </a:r>
                <a:endParaRPr lang="zh-CN" altLang="en-US" sz="2000" dirty="0">
                  <a:solidFill>
                    <a:schemeClr val="tx1">
                      <a:lumMod val="85000"/>
                      <a:lumOff val="15000"/>
                    </a:schemeClr>
                  </a:solidFill>
                  <a:latin typeface="Helvetica" panose="020B0604020202020204" pitchFamily="34" charset="0"/>
                  <a:ea typeface="微软雅黑" panose="020B0503020204020204" pitchFamily="34" charset="-122"/>
                </a:endParaRPr>
              </a:p>
            </p:txBody>
          </p:sp>
          <p:pic>
            <p:nvPicPr>
              <p:cNvPr id="43" name="图片 122"/>
              <p:cNvPicPr>
                <a:picLocks noChangeAspect="1"/>
              </p:cNvPicPr>
              <p:nvPr/>
            </p:nvPicPr>
            <p:blipFill>
              <a:blip r:embed="rId9"/>
              <a:srcRect/>
              <a:stretch>
                <a:fillRect/>
              </a:stretch>
            </p:blipFill>
            <p:spPr bwMode="auto">
              <a:xfrm>
                <a:off x="9255571" y="4385009"/>
                <a:ext cx="1322716" cy="124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a:xfrm>
                <a:off x="1739650" y="4384053"/>
                <a:ext cx="1109488" cy="753561"/>
                <a:chOff x="1759747" y="4313717"/>
                <a:chExt cx="1109488" cy="753561"/>
              </a:xfrm>
            </p:grpSpPr>
            <p:pic>
              <p:nvPicPr>
                <p:cNvPr id="24" name="图片 2"/>
                <p:cNvPicPr>
                  <a:picLocks noChangeAspect="1"/>
                </p:cNvPicPr>
                <p:nvPr/>
              </p:nvPicPr>
              <p:blipFill>
                <a:blip r:embed="rId10"/>
                <a:srcRect/>
                <a:stretch>
                  <a:fillRect/>
                </a:stretch>
              </p:blipFill>
              <p:spPr bwMode="auto">
                <a:xfrm>
                  <a:off x="1759747" y="4313717"/>
                  <a:ext cx="692150" cy="71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文本框 3"/>
                <p:cNvSpPr txBox="1">
                  <a:spLocks noChangeArrowheads="1"/>
                </p:cNvSpPr>
                <p:nvPr/>
              </p:nvSpPr>
              <p:spPr bwMode="auto">
                <a:xfrm>
                  <a:off x="2413885" y="4605787"/>
                  <a:ext cx="455350" cy="46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FF0000"/>
                      </a:solidFill>
                      <a:latin typeface="黑体" panose="02010609060101010101" charset="-122"/>
                      <a:ea typeface="黑体" panose="02010609060101010101" charset="-122"/>
                    </a:rPr>
                    <a:t>语</a:t>
                  </a:r>
                  <a:endParaRPr lang="zh-CN" altLang="en-US" sz="2400" b="1" dirty="0">
                    <a:solidFill>
                      <a:srgbClr val="FF0000"/>
                    </a:solidFill>
                    <a:latin typeface="黑体" panose="02010609060101010101" charset="-122"/>
                    <a:ea typeface="黑体" panose="02010609060101010101" charset="-122"/>
                  </a:endParaRPr>
                </a:p>
              </p:txBody>
            </p:sp>
          </p:grpSp>
        </p:grpSp>
        <p:sp>
          <p:nvSpPr>
            <p:cNvPr id="30" name="矩形 29"/>
            <p:cNvSpPr/>
            <p:nvPr/>
          </p:nvSpPr>
          <p:spPr bwMode="auto">
            <a:xfrm>
              <a:off x="2760242" y="5436208"/>
              <a:ext cx="6346160" cy="607695"/>
            </a:xfrm>
            <a:prstGeom prst="rect">
              <a:avLst/>
            </a:prstGeom>
          </p:spPr>
          <p:txBody>
            <a:bodyPr wrap="square">
              <a:spAutoFit/>
            </a:bodyPr>
            <a:lstStyle/>
            <a:p>
              <a:pPr indent="457200" algn="r" eaLnBrk="1" hangingPunct="1">
                <a:lnSpc>
                  <a:spcPct val="120000"/>
                </a:lnSpc>
                <a:buFont typeface="Arial" panose="020B0604020202020204" pitchFamily="34" charset="0"/>
                <a:buNone/>
                <a:defRPr/>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rPr>
                <a:t>2017</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10</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18</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日，习近平在中国共产党</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gn="r" eaLnBrk="1" hangingPunct="1">
                <a:lnSpc>
                  <a:spcPct val="120000"/>
                </a:lnSpc>
                <a:buFont typeface="Arial" panose="020B0604020202020204" pitchFamily="34" charset="0"/>
                <a:buNone/>
                <a:defRPr/>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第十九</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次全国代表大会上的</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报告</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1700"/>
                            </p:stCondLst>
                            <p:childTnLst>
                              <p:par>
                                <p:cTn id="19" presetID="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par>
                          <p:cTn id="27" fill="hold">
                            <p:stCondLst>
                              <p:cond delay="2200"/>
                            </p:stCondLst>
                            <p:childTnLst>
                              <p:par>
                                <p:cTn id="28" presetID="22" presetClass="entr" presetSubtype="8"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2700"/>
                            </p:stCondLst>
                            <p:childTnLst>
                              <p:par>
                                <p:cTn id="32" presetID="22" presetClass="entr" presetSubtype="2"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right)">
                                      <p:cBhvr>
                                        <p:cTn id="34" dur="500"/>
                                        <p:tgtEl>
                                          <p:spTgt spid="29"/>
                                        </p:tgtEl>
                                      </p:cBhvr>
                                    </p:animEffect>
                                  </p:childTnLst>
                                </p:cTn>
                              </p:par>
                            </p:childTnLst>
                          </p:cTn>
                        </p:par>
                        <p:par>
                          <p:cTn id="35" fill="hold">
                            <p:stCondLst>
                              <p:cond delay="3200"/>
                            </p:stCondLst>
                            <p:childTnLst>
                              <p:par>
                                <p:cTn id="36" presetID="10"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22" grpId="0"/>
      <p:bldP spid="20" grpId="0" bldLvl="0" animBg="1"/>
      <p:bldP spid="29"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3233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为什么必须推动经济高质量发展？</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5" name="图片 4"/>
          <p:cNvPicPr>
            <a:picLocks noChangeAspect="1"/>
          </p:cNvPicPr>
          <p:nvPr/>
        </p:nvPicPr>
        <p:blipFill rotWithShape="1">
          <a:blip r:embed="rId1"/>
          <a:srcRect/>
          <a:stretch>
            <a:fillRect/>
          </a:stretch>
        </p:blipFill>
        <p:spPr>
          <a:xfrm>
            <a:off x="277495" y="1394460"/>
            <a:ext cx="6169660" cy="5104130"/>
          </a:xfrm>
          <a:prstGeom prst="rect">
            <a:avLst/>
          </a:prstGeom>
          <a:effectLst>
            <a:outerShdw blurRad="50800" dist="38100" dir="2700000" algn="tl" rotWithShape="0">
              <a:schemeClr val="tx1">
                <a:lumMod val="85000"/>
                <a:lumOff val="15000"/>
                <a:alpha val="40000"/>
              </a:schemeClr>
            </a:outerShdw>
          </a:effectLst>
        </p:spPr>
      </p:pic>
      <p:sp>
        <p:nvSpPr>
          <p:cNvPr id="8" name="矩形 7"/>
          <p:cNvSpPr/>
          <p:nvPr/>
        </p:nvSpPr>
        <p:spPr>
          <a:xfrm>
            <a:off x="6648450" y="1849755"/>
            <a:ext cx="5181600" cy="3969385"/>
          </a:xfrm>
          <a:prstGeom prst="rect">
            <a:avLst/>
          </a:prstGeom>
        </p:spPr>
        <p:txBody>
          <a:bodyPr wrap="square">
            <a:spAutoFit/>
          </a:bodyPr>
          <a:p>
            <a:pPr algn="just" eaLnBrk="1" hangingPunct="1">
              <a:lnSpc>
                <a:spcPct val="150000"/>
              </a:lnSpc>
              <a:spcAft>
                <a:spcPts val="0"/>
              </a:spcAft>
            </a:pPr>
            <a:r>
              <a:rPr lang="zh-CN" altLang="en-US" sz="2000" dirty="0">
                <a:solidFill>
                  <a:schemeClr val="tx1">
                    <a:lumMod val="85000"/>
                    <a:lumOff val="15000"/>
                  </a:schemeClr>
                </a:solidFill>
                <a:latin typeface="+mn-ea"/>
                <a:ea typeface="+mn-ea"/>
                <a:cs typeface="+mn-ea"/>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只有推动高质量发展，实现产业体系更加完整，生产组织方式网络化、智能化，</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创新力、需求捕捉力、品牌影响力、核心竞争力</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不断增强，产品和服务质量不断提高，才能更好地满足人民群众</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个性化</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多样化</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不断升级的需求</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7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3233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为什么必须推动经济高质量发展？</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2174240" y="1324610"/>
            <a:ext cx="8008620" cy="521970"/>
          </a:xfrm>
          <a:prstGeom prst="rect">
            <a:avLst/>
          </a:prstGeom>
          <a:noFill/>
        </p:spPr>
        <p:txBody>
          <a:bodyPr wrap="square" rtlCol="0">
            <a:spAutoFit/>
          </a:bodyPr>
          <a:p>
            <a:pPr indent="0">
              <a:buFont typeface="Wingdings" panose="05000000000000000000" pitchFamily="2" charset="2"/>
              <a:buNone/>
            </a:pP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推动高质量发展是遵循经济规律发展的必然要求</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1041400" y="2065020"/>
            <a:ext cx="10274935" cy="3882390"/>
          </a:xfrm>
          <a:prstGeom prst="rect">
            <a:avLst/>
          </a:prstGeom>
        </p:spPr>
        <p:txBody>
          <a:bodyPr wrap="square">
            <a:noAutofit/>
          </a:bodyPr>
          <a:p>
            <a:pPr algn="just" eaLnBrk="1" hangingPunct="1">
              <a:lnSpc>
                <a:spcPct val="150000"/>
              </a:lnSpc>
              <a:spcAft>
                <a:spcPts val="0"/>
              </a:spcAft>
            </a:pPr>
            <a:r>
              <a:rPr lang="zh-CN" altLang="en-US" dirty="0">
                <a:solidFill>
                  <a:schemeClr val="tx1">
                    <a:lumMod val="85000"/>
                    <a:lumOff val="15000"/>
                  </a:schemeClr>
                </a:solidFill>
                <a:latin typeface="+mn-ea"/>
                <a:ea typeface="+mn-ea"/>
                <a:cs typeface="+mn-ea"/>
                <a:sym typeface="+mn-lt"/>
              </a:rPr>
              <a:t>　</a:t>
            </a:r>
            <a:r>
              <a:rPr lang="en-US" altLang="zh-CN" dirty="0">
                <a:solidFill>
                  <a:schemeClr val="tx1">
                    <a:lumMod val="85000"/>
                    <a:lumOff val="15000"/>
                  </a:schemeClr>
                </a:solidFill>
                <a:latin typeface="+mn-ea"/>
                <a:ea typeface="+mn-ea"/>
                <a:cs typeface="+mn-ea"/>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经济进入中高速增长阶段，是新时代经济发展的阶段性特征，客观上要求经济工作从</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加快经济增速</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转移到</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提升经济发展质量</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上来。</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just" eaLnBrk="1" hangingPunct="1">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20</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世纪</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60</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年代以来，全球</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100</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多个中等收入经济体中只有十几个成为</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高收入经济体</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just" eaLnBrk="1" hangingPunct="1">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那些取得成功的国家和地区，就是在经历</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高速增长阶段</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后实现了经济发展</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从量的扩张</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转向</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质的提高</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。那些徘徊不前甚至倒退的国家和地区，就是</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没有实现这种根本性转变</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1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2">
                                            <p:txEl>
                                              <p:pRg st="1" end="1"/>
                                            </p:txEl>
                                          </p:spTgt>
                                        </p:tgtEl>
                                        <p:attrNameLst>
                                          <p:attrName>style.visibility</p:attrName>
                                        </p:attrNameLst>
                                      </p:cBhvr>
                                      <p:to>
                                        <p:strVal val="visible"/>
                                      </p:to>
                                    </p:set>
                                    <p:anim calcmode="lin" valueType="num">
                                      <p:cBhvr additive="base">
                                        <p:cTn id="28" dur="500"/>
                                        <p:tgtEl>
                                          <p:spTgt spid="12">
                                            <p:txEl>
                                              <p:pRg st="1" end="1"/>
                                            </p:txEl>
                                          </p:spTgt>
                                        </p:tgtEl>
                                        <p:attrNameLst>
                                          <p:attrName>ppt_y</p:attrName>
                                        </p:attrNameLst>
                                      </p:cBhvr>
                                      <p:tavLst>
                                        <p:tav tm="0">
                                          <p:val>
                                            <p:strVal val="#ppt_y+#ppt_h*1.125000"/>
                                          </p:val>
                                        </p:tav>
                                        <p:tav tm="100000">
                                          <p:val>
                                            <p:strVal val="#ppt_y"/>
                                          </p:val>
                                        </p:tav>
                                      </p:tavLst>
                                    </p:anim>
                                    <p:animEffect transition="in" filter="wipe(up)">
                                      <p:cBhvr>
                                        <p:cTn id="29" dur="500"/>
                                        <p:tgtEl>
                                          <p:spTgt spid="12">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 calcmode="lin" valueType="num">
                                      <p:cBhvr additive="base">
                                        <p:cTn id="34" dur="500"/>
                                        <p:tgtEl>
                                          <p:spTgt spid="12">
                                            <p:txEl>
                                              <p:pRg st="2" end="2"/>
                                            </p:txEl>
                                          </p:spTgt>
                                        </p:tgtEl>
                                        <p:attrNameLst>
                                          <p:attrName>ppt_y</p:attrName>
                                        </p:attrNameLst>
                                      </p:cBhvr>
                                      <p:tavLst>
                                        <p:tav tm="0">
                                          <p:val>
                                            <p:strVal val="#ppt_y+#ppt_h*1.125000"/>
                                          </p:val>
                                        </p:tav>
                                        <p:tav tm="100000">
                                          <p:val>
                                            <p:strVal val="#ppt_y"/>
                                          </p:val>
                                        </p:tav>
                                      </p:tavLst>
                                    </p:anim>
                                    <p:animEffect transition="in" filter="wipe(up)">
                                      <p:cBhvr>
                                        <p:cTn id="3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51305" y="366395"/>
            <a:ext cx="9087485" cy="953135"/>
          </a:xfrm>
          <a:prstGeom prst="rect">
            <a:avLst/>
          </a:prstGeom>
          <a:noFill/>
        </p:spPr>
        <p:txBody>
          <a:bodyPr wrap="square" rtlCol="0">
            <a:spAutoFit/>
          </a:bodyPr>
          <a:lstStyle/>
          <a:p>
            <a:pPr algn="l">
              <a:buClrTx/>
              <a:buSzTx/>
              <a:buFontTx/>
            </a:pPr>
            <a:r>
              <a:rPr kumimoji="1" lang="zh-CN" altLang="en-US" sz="2800" b="1" dirty="0">
                <a:solidFill>
                  <a:srgbClr val="C00000"/>
                </a:solidFill>
                <a:latin typeface="微软雅黑" panose="020B0503020204020204" pitchFamily="34" charset="-122"/>
                <a:ea typeface="微软雅黑" panose="020B0503020204020204" pitchFamily="34" charset="-122"/>
              </a:rPr>
              <a:t>新时代中国特色社会主义经济建设</a:t>
            </a:r>
            <a:endParaRPr kumimoji="1" lang="zh-CN" altLang="en-US" sz="2800" b="1" dirty="0">
              <a:solidFill>
                <a:srgbClr val="C00000"/>
              </a:solidFill>
              <a:latin typeface="微软雅黑" panose="020B0503020204020204" pitchFamily="34" charset="-122"/>
              <a:ea typeface="微软雅黑" panose="020B0503020204020204" pitchFamily="34" charset="-122"/>
            </a:endParaRPr>
          </a:p>
          <a:p>
            <a:endParaRPr kumimoji="1"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7" name="圆角矩形 41"/>
          <p:cNvSpPr/>
          <p:nvPr/>
        </p:nvSpPr>
        <p:spPr bwMode="auto">
          <a:xfrm>
            <a:off x="777721" y="2436369"/>
            <a:ext cx="6508893" cy="2907799"/>
          </a:xfrm>
          <a:prstGeom prst="roundRect">
            <a:avLst>
              <a:gd name="adj" fmla="val 5293"/>
            </a:avLst>
          </a:prstGeom>
          <a:solidFill>
            <a:srgbClr val="F2F2F2"/>
          </a:solidFill>
          <a:ln w="9525">
            <a:solidFill>
              <a:srgbClr val="B51B25"/>
            </a:solidFill>
            <a:round/>
          </a:ln>
        </p:spPr>
        <p:txBody>
          <a:bodyPr/>
          <a:lstStyle/>
          <a:p>
            <a:pPr indent="636905" fontAlgn="auto">
              <a:lnSpc>
                <a:spcPct val="150000"/>
              </a:lnSpc>
            </a:pPr>
            <a:r>
              <a:rPr lang="zh-CN" altLang="en-US" sz="2000" dirty="0" smtClean="0">
                <a:latin typeface="微软雅黑" panose="020B0503020204020204" pitchFamily="34" charset="-122"/>
                <a:ea typeface="微软雅黑" panose="020B0503020204020204" pitchFamily="34" charset="-122"/>
                <a:sym typeface="+mn-ea"/>
              </a:rPr>
              <a:t>党的十八大以来，以习近平同志为核心的党中央统揽国内外发展大势，把握我国经济发展的新特征新要求，大力推进社会主义经济建设，创造性地提出了关于中国经济发展的一系列重大理论观点，形成了</a:t>
            </a:r>
            <a:r>
              <a:rPr lang="zh-CN" altLang="en-US" sz="2000" b="1" dirty="0" smtClean="0">
                <a:latin typeface="微软雅黑" panose="020B0503020204020204" pitchFamily="34" charset="-122"/>
                <a:ea typeface="微软雅黑" panose="020B0503020204020204" pitchFamily="34" charset="-122"/>
                <a:sym typeface="+mn-ea"/>
              </a:rPr>
              <a:t>习近平经济思想</a:t>
            </a:r>
            <a:r>
              <a:rPr lang="zh-CN" altLang="en-US" sz="2000" dirty="0" smtClean="0">
                <a:latin typeface="微软雅黑" panose="020B0503020204020204" pitchFamily="34" charset="-122"/>
                <a:ea typeface="微软雅黑" panose="020B0503020204020204" pitchFamily="34" charset="-122"/>
                <a:sym typeface="+mn-ea"/>
              </a:rPr>
              <a:t>。</a:t>
            </a:r>
            <a:endParaRPr lang="zh-CN" altLang="en-US" sz="2000" dirty="0" smtClean="0">
              <a:latin typeface="微软雅黑" panose="020B0503020204020204" pitchFamily="34" charset="-122"/>
              <a:ea typeface="微软雅黑" panose="020B0503020204020204" pitchFamily="34" charset="-122"/>
              <a:sym typeface="+mn-ea"/>
            </a:endParaRPr>
          </a:p>
          <a:p>
            <a:pPr indent="636905" fontAlgn="auto">
              <a:lnSpc>
                <a:spcPct val="150000"/>
              </a:lnSpc>
            </a:pPr>
            <a:r>
              <a:rPr lang="zh-CN" altLang="en-US" sz="2000" dirty="0" smtClean="0">
                <a:latin typeface="微软雅黑" panose="020B0503020204020204" pitchFamily="34" charset="-122"/>
                <a:ea typeface="微软雅黑" panose="020B0503020204020204" pitchFamily="34" charset="-122"/>
                <a:sym typeface="+mn-ea"/>
              </a:rPr>
              <a:t>那么，习近平经济思想的主要内容是什么？</a:t>
            </a:r>
            <a:endParaRPr kumimoji="0" lang="zh-CN" altLang="en-US" sz="2000" b="0" i="0" u="none" strike="noStrike" kern="0" cap="none" spc="0" normalizeH="0" baseline="0" noProof="0">
              <a:ln>
                <a:noFill/>
              </a:ln>
              <a:solidFill>
                <a:srgbClr val="535258"/>
              </a:solidFill>
              <a:effectLst/>
              <a:uLnTx/>
              <a:uFillTx/>
              <a:latin typeface="微软雅黑" panose="020B0503020204020204" pitchFamily="34" charset="-122"/>
              <a:ea typeface="微软雅黑" panose="020B0503020204020204" pitchFamily="34" charset="-122"/>
            </a:endParaRPr>
          </a:p>
        </p:txBody>
      </p:sp>
      <p:sp>
        <p:nvSpPr>
          <p:cNvPr id="15" name="矩形: 圆角 24"/>
          <p:cNvSpPr>
            <a:spLocks noChangeAspect="1"/>
          </p:cNvSpPr>
          <p:nvPr/>
        </p:nvSpPr>
        <p:spPr>
          <a:xfrm flipH="1" flipV="1">
            <a:off x="7980375" y="4490629"/>
            <a:ext cx="927874" cy="927874"/>
          </a:xfrm>
          <a:prstGeom prst="roundRect">
            <a:avLst>
              <a:gd name="adj" fmla="val 50000"/>
            </a:avLst>
          </a:prstGeom>
          <a:solidFill>
            <a:srgbClr val="FF0000">
              <a:alpha val="25000"/>
            </a:srgbClr>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16" name="矩形: 圆角 14"/>
          <p:cNvSpPr>
            <a:spLocks noChangeAspect="1"/>
          </p:cNvSpPr>
          <p:nvPr/>
        </p:nvSpPr>
        <p:spPr>
          <a:xfrm flipH="1" flipV="1">
            <a:off x="8594730" y="1623971"/>
            <a:ext cx="328654" cy="328654"/>
          </a:xfrm>
          <a:prstGeom prst="roundRect">
            <a:avLst>
              <a:gd name="adj" fmla="val 50000"/>
            </a:avLst>
          </a:prstGeom>
          <a:solidFill>
            <a:srgbClr val="FF0000">
              <a:alpha val="75000"/>
            </a:srgbClr>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17" name="矩形: 圆角 15"/>
          <p:cNvSpPr>
            <a:spLocks noChangeAspect="1"/>
          </p:cNvSpPr>
          <p:nvPr/>
        </p:nvSpPr>
        <p:spPr>
          <a:xfrm flipH="1" flipV="1">
            <a:off x="10148010" y="1576733"/>
            <a:ext cx="729947" cy="729947"/>
          </a:xfrm>
          <a:prstGeom prst="roundRect">
            <a:avLst>
              <a:gd name="adj" fmla="val 50000"/>
            </a:avLst>
          </a:prstGeom>
          <a:solidFill>
            <a:srgbClr val="C80000"/>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pic>
        <p:nvPicPr>
          <p:cNvPr id="18" name="图片 17"/>
          <p:cNvPicPr>
            <a:picLocks noChangeAspect="1"/>
          </p:cNvPicPr>
          <p:nvPr/>
        </p:nvPicPr>
        <p:blipFill>
          <a:blip r:embed="rId1"/>
          <a:srcRect/>
          <a:stretch>
            <a:fillRect/>
          </a:stretch>
        </p:blipFill>
        <p:spPr>
          <a:xfrm>
            <a:off x="8027435" y="2319890"/>
            <a:ext cx="2872105" cy="2880000"/>
          </a:xfrm>
          <a:custGeom>
            <a:avLst/>
            <a:gdLst>
              <a:gd name="connsiteX0" fmla="*/ 1492416 w 2984832"/>
              <a:gd name="connsiteY0" fmla="*/ 0 h 2984832"/>
              <a:gd name="connsiteX1" fmla="*/ 2984832 w 2984832"/>
              <a:gd name="connsiteY1" fmla="*/ 1492416 h 2984832"/>
              <a:gd name="connsiteX2" fmla="*/ 1492416 w 2984832"/>
              <a:gd name="connsiteY2" fmla="*/ 2984832 h 2984832"/>
              <a:gd name="connsiteX3" fmla="*/ 0 w 2984832"/>
              <a:gd name="connsiteY3" fmla="*/ 1492416 h 2984832"/>
              <a:gd name="connsiteX4" fmla="*/ 1492416 w 2984832"/>
              <a:gd name="connsiteY4" fmla="*/ 0 h 2984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832" h="2984832">
                <a:moveTo>
                  <a:pt x="1492416" y="0"/>
                </a:moveTo>
                <a:cubicBezTo>
                  <a:pt x="2316655" y="0"/>
                  <a:pt x="2984832" y="668177"/>
                  <a:pt x="2984832" y="1492416"/>
                </a:cubicBezTo>
                <a:cubicBezTo>
                  <a:pt x="2984832" y="2316655"/>
                  <a:pt x="2316655" y="2984832"/>
                  <a:pt x="1492416" y="2984832"/>
                </a:cubicBezTo>
                <a:cubicBezTo>
                  <a:pt x="668177" y="2984832"/>
                  <a:pt x="0" y="2316655"/>
                  <a:pt x="0" y="1492416"/>
                </a:cubicBezTo>
                <a:cubicBezTo>
                  <a:pt x="0" y="668177"/>
                  <a:pt x="668177" y="0"/>
                  <a:pt x="1492416" y="0"/>
                </a:cubicBezTo>
                <a:close/>
              </a:path>
            </a:pathLst>
          </a:custGeom>
        </p:spPr>
      </p:pic>
      <p:sp>
        <p:nvSpPr>
          <p:cNvPr id="24" name="矩形: 圆角 21"/>
          <p:cNvSpPr>
            <a:spLocks noChangeAspect="1"/>
          </p:cNvSpPr>
          <p:nvPr/>
        </p:nvSpPr>
        <p:spPr>
          <a:xfrm>
            <a:off x="10437183" y="4301898"/>
            <a:ext cx="1080000" cy="1080000"/>
          </a:xfrm>
          <a:prstGeom prst="roundRect">
            <a:avLst>
              <a:gd name="adj" fmla="val 50000"/>
            </a:avLst>
          </a:prstGeom>
          <a:solidFill>
            <a:srgbClr val="C00000"/>
          </a:solidFill>
          <a:ln w="63500" cap="flat" cmpd="sng" algn="ctr">
            <a:solidFill>
              <a:sysClr val="window" lastClr="FFFFFF"/>
            </a:solid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26" name="矩形: 圆角 23"/>
          <p:cNvSpPr>
            <a:spLocks noChangeAspect="1"/>
          </p:cNvSpPr>
          <p:nvPr/>
        </p:nvSpPr>
        <p:spPr>
          <a:xfrm>
            <a:off x="7476215" y="2215058"/>
            <a:ext cx="473576" cy="473576"/>
          </a:xfrm>
          <a:prstGeom prst="roundRect">
            <a:avLst>
              <a:gd name="adj" fmla="val 50000"/>
            </a:avLst>
          </a:prstGeom>
          <a:solidFill>
            <a:srgbClr val="FF0000">
              <a:alpha val="50000"/>
            </a:srgbClr>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b="1" kern="0" dirty="0">
              <a:solidFill>
                <a:prstClr val="white"/>
              </a:solidFill>
              <a:latin typeface="阿里巴巴普惠体" panose="00020600040101010101" pitchFamily="18" charset="-122"/>
              <a:ea typeface="阿里巴巴普惠体" panose="00020600040101010101" pitchFamily="18" charset="-122"/>
            </a:endParaRPr>
          </a:p>
        </p:txBody>
      </p:sp>
      <p:sp>
        <p:nvSpPr>
          <p:cNvPr id="27" name="矩形: 圆角 27"/>
          <p:cNvSpPr>
            <a:spLocks noChangeAspect="1"/>
          </p:cNvSpPr>
          <p:nvPr/>
        </p:nvSpPr>
        <p:spPr>
          <a:xfrm flipH="1" flipV="1">
            <a:off x="11170711" y="2520233"/>
            <a:ext cx="481669" cy="481669"/>
          </a:xfrm>
          <a:prstGeom prst="roundRect">
            <a:avLst>
              <a:gd name="adj" fmla="val 50000"/>
            </a:avLst>
          </a:prstGeom>
          <a:solidFill>
            <a:srgbClr val="C80000"/>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2" name="矩形 1"/>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360"/>
                                          </p:val>
                                        </p:tav>
                                        <p:tav tm="100000">
                                          <p:val>
                                            <p:fltVal val="0"/>
                                          </p:val>
                                        </p:tav>
                                      </p:tavLst>
                                    </p:anim>
                                    <p:animEffect transition="in" filter="fade">
                                      <p:cBhvr>
                                        <p:cTn id="10" dur="1000"/>
                                        <p:tgtEl>
                                          <p:spTgt spid="18"/>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par>
                                <p:cTn id="16" presetID="53" presetClass="entr" presetSubtype="16" fill="hold" grpId="0" nodeType="withEffect">
                                  <p:stCondLst>
                                    <p:cond delay="10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10" presetClass="entr" presetSubtype="0" fill="hold" grpId="0" nodeType="withEffect">
                                  <p:stCondLst>
                                    <p:cond delay="15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45" presetClass="entr" presetSubtype="0" fill="hold" grpId="0"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anim calcmode="lin" valueType="num">
                                      <p:cBhvr>
                                        <p:cTn id="27" dur="750" fill="hold"/>
                                        <p:tgtEl>
                                          <p:spTgt spid="17"/>
                                        </p:tgtEl>
                                        <p:attrNameLst>
                                          <p:attrName>ppt_w</p:attrName>
                                        </p:attrNameLst>
                                      </p:cBhvr>
                                      <p:tavLst>
                                        <p:tav tm="0" fmla="#ppt_w*sin(2.5*pi*$)">
                                          <p:val>
                                            <p:fltVal val="0"/>
                                          </p:val>
                                        </p:tav>
                                        <p:tav tm="100000">
                                          <p:val>
                                            <p:fltVal val="1"/>
                                          </p:val>
                                        </p:tav>
                                      </p:tavLst>
                                    </p:anim>
                                    <p:anim calcmode="lin" valueType="num">
                                      <p:cBhvr>
                                        <p:cTn id="28" dur="750" fill="hold"/>
                                        <p:tgtEl>
                                          <p:spTgt spid="17"/>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30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fltVal val="0"/>
                                          </p:val>
                                        </p:tav>
                                        <p:tav tm="100000">
                                          <p:val>
                                            <p:strVal val="#ppt_h"/>
                                          </p:val>
                                        </p:tav>
                                      </p:tavLst>
                                    </p:anim>
                                    <p:animEffect transition="in" filter="fade">
                                      <p:cBhvr>
                                        <p:cTn id="33" dur="500"/>
                                        <p:tgtEl>
                                          <p:spTgt spid="27"/>
                                        </p:tgtEl>
                                      </p:cBhvr>
                                    </p:animEffect>
                                  </p:childTnLst>
                                </p:cTn>
                              </p:par>
                            </p:childTnLst>
                          </p:cTn>
                        </p:par>
                        <p:par>
                          <p:cTn id="34" fill="hold">
                            <p:stCondLst>
                              <p:cond delay="1000"/>
                            </p:stCondLst>
                            <p:childTnLst>
                              <p:par>
                                <p:cTn id="35" presetID="2" presetClass="entr" presetSubtype="2"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7" grpId="0" animBg="1"/>
      <p:bldP spid="26" grpId="0" animBg="1"/>
      <p:bldP spid="27" grpId="0" animBg="1"/>
      <p:bldP spid="2"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3233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为什么必须推动经济高质量发展？</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stretch>
            <a:fillRect/>
          </a:stretch>
        </p:blipFill>
        <p:spPr>
          <a:xfrm>
            <a:off x="860104" y="1705971"/>
            <a:ext cx="6290310" cy="4195649"/>
          </a:xfrm>
          <a:prstGeom prst="rect">
            <a:avLst/>
          </a:prstGeom>
          <a:effectLst>
            <a:outerShdw blurRad="50800" dist="38100" dir="2700000" algn="tl" rotWithShape="0">
              <a:schemeClr val="tx1">
                <a:lumMod val="85000"/>
                <a:lumOff val="15000"/>
                <a:alpha val="40000"/>
              </a:schemeClr>
            </a:outerShdw>
          </a:effectLst>
        </p:spPr>
      </p:pic>
      <p:sp>
        <p:nvSpPr>
          <p:cNvPr id="14" name="矩形 13"/>
          <p:cNvSpPr/>
          <p:nvPr/>
        </p:nvSpPr>
        <p:spPr>
          <a:xfrm>
            <a:off x="7435021" y="2373555"/>
            <a:ext cx="3971863" cy="2861310"/>
          </a:xfrm>
          <a:prstGeom prst="rect">
            <a:avLst/>
          </a:prstGeom>
        </p:spPr>
        <p:txBody>
          <a:bodyPr wrap="square">
            <a:spAutoFit/>
          </a:bodyPr>
          <a:p>
            <a:pPr algn="just" eaLnBrk="1" hangingPunct="1">
              <a:lnSpc>
                <a:spcPct val="150000"/>
              </a:lnSpc>
              <a:spcAft>
                <a:spcPts val="0"/>
              </a:spcAft>
            </a:pPr>
            <a:r>
              <a:rPr lang="zh-CN" altLang="en-US" sz="2000" dirty="0">
                <a:solidFill>
                  <a:schemeClr val="tx1">
                    <a:lumMod val="85000"/>
                    <a:lumOff val="15000"/>
                  </a:schemeClr>
                </a:solidFill>
                <a:latin typeface="+mn-ea"/>
                <a:ea typeface="+mn-ea"/>
                <a:cs typeface="+mn-ea"/>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经济发展是一个螺旋式上升的过程，上升不是线性的，</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量积累到一定阶段</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，必须</a:t>
            </a:r>
            <a:r>
              <a:rPr lang="zh-CN" altLang="en-US" sz="2400" b="1"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转向</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质的提升</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，我国经济发展要遵循这一规律 。 </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7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2200"/>
                            </p:stCondLst>
                            <p:childTnLst>
                              <p:par>
                                <p:cTn id="18" presetID="10" presetClass="entr" presetSubtype="0" fill="hold" grpId="0" nodeType="afterEffect">
                                  <p:stCondLst>
                                    <p:cond delay="0"/>
                                  </p:stCondLst>
                                  <p:iterate type="wd">
                                    <p:tmPct val="10000"/>
                                  </p:iterate>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3233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为什么必须推动经济高质量发展？</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2052955" y="1415415"/>
            <a:ext cx="8086725" cy="521970"/>
          </a:xfrm>
          <a:prstGeom prst="rect">
            <a:avLst/>
          </a:prstGeom>
          <a:noFill/>
        </p:spPr>
        <p:txBody>
          <a:bodyPr wrap="square" rtlCol="0">
            <a:spAutoFit/>
          </a:bodyPr>
          <a:p>
            <a:pPr indent="0">
              <a:buFont typeface="Wingdings" panose="05000000000000000000" pitchFamily="2" charset="2"/>
              <a:buNone/>
            </a:pP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推动高质量发展是防范化解重大风险的必然要求</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1132205" y="2035810"/>
            <a:ext cx="9918065" cy="3870960"/>
          </a:xfrm>
          <a:prstGeom prst="rect">
            <a:avLst/>
          </a:prstGeom>
        </p:spPr>
        <p:txBody>
          <a:bodyPr wrap="square">
            <a:noAutofit/>
          </a:bodyPr>
          <a:p>
            <a:pPr algn="just" eaLnBrk="1" hangingPunct="1">
              <a:lnSpc>
                <a:spcPct val="150000"/>
              </a:lnSpc>
              <a:spcAft>
                <a:spcPts val="0"/>
              </a:spcAft>
            </a:pPr>
            <a:r>
              <a:rPr lang="zh-CN" altLang="en-US" dirty="0">
                <a:solidFill>
                  <a:schemeClr val="tx1">
                    <a:lumMod val="85000"/>
                    <a:lumOff val="15000"/>
                  </a:schemeClr>
                </a:solidFill>
                <a:latin typeface="+mn-ea"/>
                <a:ea typeface="+mn-ea"/>
                <a:cs typeface="+mn-ea"/>
                <a:sym typeface="+mn-lt"/>
              </a:rPr>
              <a:t>　</a:t>
            </a:r>
            <a:r>
              <a:rPr lang="en-US" altLang="zh-CN" dirty="0">
                <a:solidFill>
                  <a:schemeClr val="tx1">
                    <a:lumMod val="85000"/>
                    <a:lumOff val="15000"/>
                  </a:schemeClr>
                </a:solidFill>
                <a:latin typeface="+mn-ea"/>
                <a:ea typeface="+mn-ea"/>
                <a:cs typeface="+mn-ea"/>
                <a:sym typeface="+mn-lt"/>
              </a:rPr>
              <a:t> </a:t>
            </a:r>
            <a:r>
              <a:rPr lang="en-US" altLang="zh-CN" sz="2400" dirty="0">
                <a:solidFill>
                  <a:schemeClr val="tx1">
                    <a:lumMod val="85000"/>
                    <a:lumOff val="15000"/>
                  </a:schemeClr>
                </a:solidFill>
                <a:latin typeface="+mn-ea"/>
                <a:ea typeface="+mn-ea"/>
                <a:cs typeface="+mn-ea"/>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随着经济增速下降，经济中各类隐性风险逐步显性化，防范化解重大风险是保持经济持续健康发展和社会大局稳定的一个重大任务。</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just" eaLnBrk="1" hangingPunct="1">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要全面把握经济发展阶段的新变化，优化经济结构，建立健全化解各类风险的体制机制，提高抗击风险的能力。</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just" eaLnBrk="1" hangingPunct="1">
              <a:lnSpc>
                <a:spcPct val="150000"/>
              </a:lnSpc>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要加强</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对各种风险源的调查研判</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，提高</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动态监测、实时预警、应急处置能力</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，有效防范</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“黑天鹅”</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事件、</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“灰犀牛”</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事件冲击，防止小风险演化成大风险。</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1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2">
                                            <p:txEl>
                                              <p:pRg st="1" end="1"/>
                                            </p:txEl>
                                          </p:spTgt>
                                        </p:tgtEl>
                                        <p:attrNameLst>
                                          <p:attrName>style.visibility</p:attrName>
                                        </p:attrNameLst>
                                      </p:cBhvr>
                                      <p:to>
                                        <p:strVal val="visible"/>
                                      </p:to>
                                    </p:set>
                                    <p:anim calcmode="lin" valueType="num">
                                      <p:cBhvr additive="base">
                                        <p:cTn id="28" dur="500"/>
                                        <p:tgtEl>
                                          <p:spTgt spid="12">
                                            <p:txEl>
                                              <p:pRg st="1" end="1"/>
                                            </p:txEl>
                                          </p:spTgt>
                                        </p:tgtEl>
                                        <p:attrNameLst>
                                          <p:attrName>ppt_y</p:attrName>
                                        </p:attrNameLst>
                                      </p:cBhvr>
                                      <p:tavLst>
                                        <p:tav tm="0">
                                          <p:val>
                                            <p:strVal val="#ppt_y+#ppt_h*1.125000"/>
                                          </p:val>
                                        </p:tav>
                                        <p:tav tm="100000">
                                          <p:val>
                                            <p:strVal val="#ppt_y"/>
                                          </p:val>
                                        </p:tav>
                                      </p:tavLst>
                                    </p:anim>
                                    <p:animEffect transition="in" filter="wipe(up)">
                                      <p:cBhvr>
                                        <p:cTn id="29" dur="500"/>
                                        <p:tgtEl>
                                          <p:spTgt spid="12">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 calcmode="lin" valueType="num">
                                      <p:cBhvr additive="base">
                                        <p:cTn id="34" dur="500"/>
                                        <p:tgtEl>
                                          <p:spTgt spid="12">
                                            <p:txEl>
                                              <p:pRg st="2" end="2"/>
                                            </p:txEl>
                                          </p:spTgt>
                                        </p:tgtEl>
                                        <p:attrNameLst>
                                          <p:attrName>ppt_y</p:attrName>
                                        </p:attrNameLst>
                                      </p:cBhvr>
                                      <p:tavLst>
                                        <p:tav tm="0">
                                          <p:val>
                                            <p:strVal val="#ppt_y+#ppt_h*1.125000"/>
                                          </p:val>
                                        </p:tav>
                                        <p:tav tm="100000">
                                          <p:val>
                                            <p:strVal val="#ppt_y"/>
                                          </p:val>
                                        </p:tav>
                                      </p:tavLst>
                                    </p:anim>
                                    <p:animEffect transition="in" filter="wipe(up)">
                                      <p:cBhvr>
                                        <p:cTn id="35"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13233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为什么必须推动经济高质量发展？</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1993" name="文本框 2"/>
          <p:cNvSpPr txBox="1"/>
          <p:nvPr/>
        </p:nvSpPr>
        <p:spPr>
          <a:xfrm>
            <a:off x="3941445" y="1007745"/>
            <a:ext cx="4309745" cy="521970"/>
          </a:xfrm>
          <a:prstGeom prst="rect">
            <a:avLst/>
          </a:prstGeom>
          <a:noFill/>
          <a:ln w="9525">
            <a:noFill/>
          </a:ln>
        </p:spPr>
        <p:txBody>
          <a:bodyPr wrap="square" anchor="t" anchorCtr="0">
            <a:spAutoFit/>
          </a:bodyPr>
          <a:p>
            <a:r>
              <a:rPr lang="zh-CN" altLang="en-US" sz="2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“黑天鹅”和“灰犀牛”</a:t>
            </a:r>
            <a:endParaRPr lang="zh-CN" altLang="en-US" sz="2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991" name="文本框 3"/>
          <p:cNvSpPr txBox="1"/>
          <p:nvPr/>
        </p:nvSpPr>
        <p:spPr>
          <a:xfrm>
            <a:off x="289560" y="1602740"/>
            <a:ext cx="6362700" cy="5020310"/>
          </a:xfrm>
          <a:prstGeom prst="rect">
            <a:avLst/>
          </a:prstGeom>
        </p:spPr>
        <p:style>
          <a:lnRef idx="2">
            <a:schemeClr val="accent3"/>
          </a:lnRef>
          <a:fillRef idx="1">
            <a:schemeClr val="lt1"/>
          </a:fillRef>
          <a:effectRef idx="0">
            <a:schemeClr val="accent3"/>
          </a:effectRef>
          <a:fontRef idx="minor">
            <a:schemeClr val="dk1"/>
          </a:fontRef>
        </p:style>
        <p:txBody>
          <a:bodyPr wrap="square" anchor="t" anchorCtr="0">
            <a:noAutofit/>
          </a:bodyPr>
          <a:p>
            <a:r>
              <a:rPr lang="en-US" altLang="zh-CN" sz="2400">
                <a:latin typeface="微软雅黑" panose="020B0503020204020204" pitchFamily="34" charset="-122"/>
                <a:cs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“黑天鹅”事件</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17世纪之前，欧洲人认为天鹅都是白色的，直到澳大利亚发现黑天鹅，这种认知才被颠覆。后来，人们用“黑天鹅”事件指</a:t>
            </a:r>
            <a:r>
              <a:rPr lang="en-US" altLang="zh-CN"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非常难以预测， 但突然发生时会引起连锁反应并带来巨大负面影响的小概率事件，如果处理不当就会导致系统性风险</a:t>
            </a:r>
            <a:r>
              <a:rPr lang="zh-CN" altLang="en-US"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产生严重后果</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新冠疫情、俄乌冲突</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等。</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“灰犀牛”事件</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太过于常见以至于人们习以为常的风险</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，比喻</a:t>
            </a:r>
            <a:r>
              <a:rPr lang="en-US" altLang="zh-CN"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大概率且影响巨大的潜在危机</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。这种风险在爆发前已有种种迹象，但往往被人们所忽视，以致错失了最好的处理或控制风险的</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时机</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，最后可能导致极其严重的后果。</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如</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债务风险、潜在的通胀压力以及大国博弈</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等。</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1992" name="图片 5"/>
          <p:cNvPicPr>
            <a:picLocks noChangeAspect="1"/>
          </p:cNvPicPr>
          <p:nvPr>
            <p:custDataLst>
              <p:tags r:id="rId1"/>
            </p:custDataLst>
          </p:nvPr>
        </p:nvPicPr>
        <p:blipFill>
          <a:blip r:embed="rId2"/>
          <a:stretch>
            <a:fillRect/>
          </a:stretch>
        </p:blipFill>
        <p:spPr>
          <a:xfrm>
            <a:off x="6652260" y="2309813"/>
            <a:ext cx="5408295" cy="36055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1993"/>
                                        </p:tgtEl>
                                        <p:attrNameLst>
                                          <p:attrName>style.visibility</p:attrName>
                                        </p:attrNameLst>
                                      </p:cBhvr>
                                      <p:to>
                                        <p:strVal val="visible"/>
                                      </p:to>
                                    </p:set>
                                    <p:animEffect transition="in" filter="fade">
                                      <p:cBhvr>
                                        <p:cTn id="17" dur="1000"/>
                                        <p:tgtEl>
                                          <p:spTgt spid="41993"/>
                                        </p:tgtEl>
                                      </p:cBhvr>
                                    </p:animEffect>
                                    <p:anim calcmode="lin" valueType="num">
                                      <p:cBhvr>
                                        <p:cTn id="18" dur="1000" fill="hold"/>
                                        <p:tgtEl>
                                          <p:spTgt spid="41993"/>
                                        </p:tgtEl>
                                        <p:attrNameLst>
                                          <p:attrName>ppt_x</p:attrName>
                                        </p:attrNameLst>
                                      </p:cBhvr>
                                      <p:tavLst>
                                        <p:tav tm="0">
                                          <p:val>
                                            <p:strVal val="#ppt_x"/>
                                          </p:val>
                                        </p:tav>
                                        <p:tav tm="100000">
                                          <p:val>
                                            <p:strVal val="#ppt_x"/>
                                          </p:val>
                                        </p:tav>
                                      </p:tavLst>
                                    </p:anim>
                                    <p:anim calcmode="lin" valueType="num">
                                      <p:cBhvr>
                                        <p:cTn id="19" dur="1000" fill="hold"/>
                                        <p:tgtEl>
                                          <p:spTgt spid="4199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41991"/>
                                        </p:tgtEl>
                                        <p:attrNameLst>
                                          <p:attrName>style.visibility</p:attrName>
                                        </p:attrNameLst>
                                      </p:cBhvr>
                                      <p:to>
                                        <p:strVal val="visible"/>
                                      </p:to>
                                    </p:set>
                                    <p:anim calcmode="lin" valueType="num">
                                      <p:cBhvr additive="base">
                                        <p:cTn id="24" dur="500"/>
                                        <p:tgtEl>
                                          <p:spTgt spid="41991"/>
                                        </p:tgtEl>
                                        <p:attrNameLst>
                                          <p:attrName>ppt_y</p:attrName>
                                        </p:attrNameLst>
                                      </p:cBhvr>
                                      <p:tavLst>
                                        <p:tav tm="0">
                                          <p:val>
                                            <p:strVal val="#ppt_y+#ppt_h*1.125000"/>
                                          </p:val>
                                        </p:tav>
                                        <p:tav tm="100000">
                                          <p:val>
                                            <p:strVal val="#ppt_y"/>
                                          </p:val>
                                        </p:tav>
                                      </p:tavLst>
                                    </p:anim>
                                    <p:animEffect transition="in" filter="wipe(up)">
                                      <p:cBhvr>
                                        <p:cTn id="25" dur="500"/>
                                        <p:tgtEl>
                                          <p:spTgt spid="4199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1992"/>
                                        </p:tgtEl>
                                        <p:attrNameLst>
                                          <p:attrName>style.visibility</p:attrName>
                                        </p:attrNameLst>
                                      </p:cBhvr>
                                      <p:to>
                                        <p:strVal val="visible"/>
                                      </p:to>
                                    </p:set>
                                    <p:animEffect transition="in" filter="blinds(horizontal)">
                                      <p:cBhvr>
                                        <p:cTn id="30" dur="500"/>
                                        <p:tgtEl>
                                          <p:spTgt spid="41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41993" grpId="0"/>
      <p:bldP spid="4199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910590" y="2395220"/>
            <a:ext cx="10546715" cy="1198880"/>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（二）用新发展理念统领发展全局</a:t>
            </a: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贯</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新</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展</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理</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念</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4"/>
          <p:cNvPicPr>
            <a:picLocks noChangeAspect="1" noChangeArrowheads="1"/>
          </p:cNvPicPr>
          <p:nvPr/>
        </p:nvPicPr>
        <p:blipFill>
          <a:blip r:embed="rId1"/>
          <a:srcRect/>
          <a:stretch>
            <a:fillRect/>
          </a:stretch>
        </p:blipFill>
        <p:spPr bwMode="auto">
          <a:xfrm>
            <a:off x="469900" y="1652588"/>
            <a:ext cx="5956935" cy="477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a:spLocks noChangeArrowheads="1"/>
          </p:cNvSpPr>
          <p:nvPr/>
        </p:nvSpPr>
        <p:spPr bwMode="auto">
          <a:xfrm>
            <a:off x="6138545" y="1610360"/>
            <a:ext cx="5250180" cy="3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marR="0" lvl="0" indent="457200" algn="just" defTabSz="914400" rtl="0" eaLnBrk="1" fontAlgn="base" latinLnBrk="0" hangingPunct="1">
              <a:lnSpc>
                <a:spcPct val="15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  </a:t>
            </a:r>
            <a:r>
              <a:rPr kumimoji="0" lang="zh-CN" altLang="zh-CN" sz="2400" i="0" u="none" strike="noStrike" kern="1200" cap="none" spc="0" normalizeH="0" baseline="0" noProof="0" dirty="0">
                <a:ln>
                  <a:noFill/>
                </a:ln>
                <a:solidFill>
                  <a:schemeClr val="accent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发展是解决我</a:t>
            </a:r>
            <a:r>
              <a:rPr kumimoji="0" lang="zh-CN" altLang="en-US" sz="2400" i="0" u="none" strike="noStrike" kern="1200" cap="none" spc="0" normalizeH="0" baseline="0" noProof="0" dirty="0">
                <a:ln>
                  <a:noFill/>
                </a:ln>
                <a:solidFill>
                  <a:schemeClr val="accent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国</a:t>
            </a:r>
            <a:r>
              <a:rPr kumimoji="0" lang="zh-CN" altLang="zh-CN" sz="2400" i="0" u="none" strike="noStrike" kern="1200" cap="none" spc="0" normalizeH="0" baseline="0" noProof="0" dirty="0">
                <a:ln>
                  <a:noFill/>
                </a:ln>
                <a:solidFill>
                  <a:schemeClr val="accent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一切问题的基础和关键，发展必须是科学发展，必须坚定不移贯彻</a:t>
            </a:r>
            <a:r>
              <a:rPr kumimoji="0" lang="zh-CN" altLang="zh-CN" sz="2400" b="1" i="0" u="none" strike="noStrike" kern="1200" cap="none" spc="0" normalizeH="0" baseline="0" noProof="0" dirty="0">
                <a:ln>
                  <a:noFill/>
                </a:ln>
                <a:solidFill>
                  <a:schemeClr val="accent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创新、协调、绿色、开放、共享</a:t>
            </a:r>
            <a:r>
              <a:rPr kumimoji="0" lang="zh-CN" altLang="zh-CN" sz="2400" i="0" u="none" strike="noStrike" kern="1200" cap="none" spc="0" normalizeH="0" baseline="0" noProof="0" dirty="0">
                <a:ln>
                  <a:noFill/>
                </a:ln>
                <a:solidFill>
                  <a:schemeClr val="accent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的发展理念。</a:t>
            </a:r>
            <a:endParaRPr kumimoji="0" lang="en-US" altLang="zh-CN" sz="2400" i="0" u="none" strike="noStrike" kern="1200" cap="none" spc="0" normalizeH="0" baseline="0" noProof="0" dirty="0">
              <a:ln>
                <a:noFill/>
              </a:ln>
              <a:solidFill>
                <a:schemeClr val="accent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a:p>
            <a:pPr algn="r" eaLnBrk="1" hangingPunct="1">
              <a:lnSpc>
                <a:spcPct val="150000"/>
              </a:lnSpc>
              <a:defRPr/>
            </a:pPr>
            <a:endParaRPr lang="en-US" altLang="zh-CN" sz="1200" dirty="0">
              <a:solidFill>
                <a:schemeClr val="accent1"/>
              </a:solidFill>
              <a:latin typeface="微软雅黑" panose="020B0503020204020204" pitchFamily="34" charset="-122"/>
              <a:ea typeface="微软雅黑" panose="020B0503020204020204" pitchFamily="34" charset="-122"/>
            </a:endParaRPr>
          </a:p>
          <a:p>
            <a:pPr algn="r" eaLnBrk="1" hangingPunct="1">
              <a:lnSpc>
                <a:spcPct val="120000"/>
              </a:lnSpc>
              <a:defRPr/>
            </a:pPr>
            <a:r>
              <a:rPr lang="en-US" altLang="zh-CN" b="1" dirty="0">
                <a:solidFill>
                  <a:schemeClr val="accent1"/>
                </a:solidFill>
                <a:latin typeface="微软雅黑" panose="020B0503020204020204" pitchFamily="34" charset="-122"/>
                <a:ea typeface="微软雅黑" panose="020B0503020204020204" pitchFamily="34" charset="-122"/>
              </a:rPr>
              <a:t>——2017</a:t>
            </a:r>
            <a:r>
              <a:rPr lang="zh-CN" altLang="zh-CN" b="1" dirty="0">
                <a:solidFill>
                  <a:schemeClr val="accent1"/>
                </a:solidFill>
                <a:latin typeface="微软雅黑" panose="020B0503020204020204" pitchFamily="34" charset="-122"/>
                <a:ea typeface="微软雅黑" panose="020B0503020204020204" pitchFamily="34" charset="-122"/>
              </a:rPr>
              <a:t>年</a:t>
            </a:r>
            <a:r>
              <a:rPr lang="en-US" altLang="zh-CN" b="1" dirty="0">
                <a:solidFill>
                  <a:schemeClr val="accent1"/>
                </a:solidFill>
                <a:latin typeface="微软雅黑" panose="020B0503020204020204" pitchFamily="34" charset="-122"/>
                <a:ea typeface="微软雅黑" panose="020B0503020204020204" pitchFamily="34" charset="-122"/>
              </a:rPr>
              <a:t>10</a:t>
            </a:r>
            <a:r>
              <a:rPr lang="zh-CN" altLang="zh-CN" b="1" dirty="0">
                <a:solidFill>
                  <a:schemeClr val="accent1"/>
                </a:solidFill>
                <a:latin typeface="微软雅黑" panose="020B0503020204020204" pitchFamily="34" charset="-122"/>
                <a:ea typeface="微软雅黑" panose="020B0503020204020204" pitchFamily="34" charset="-122"/>
              </a:rPr>
              <a:t>月</a:t>
            </a:r>
            <a:r>
              <a:rPr lang="en-US" altLang="zh-CN" b="1" dirty="0">
                <a:solidFill>
                  <a:schemeClr val="accent1"/>
                </a:solidFill>
                <a:latin typeface="微软雅黑" panose="020B0503020204020204" pitchFamily="34" charset="-122"/>
                <a:ea typeface="微软雅黑" panose="020B0503020204020204" pitchFamily="34" charset="-122"/>
              </a:rPr>
              <a:t>18</a:t>
            </a:r>
            <a:r>
              <a:rPr lang="zh-CN" altLang="zh-CN" b="1" dirty="0">
                <a:solidFill>
                  <a:schemeClr val="accent1"/>
                </a:solidFill>
                <a:latin typeface="微软雅黑" panose="020B0503020204020204" pitchFamily="34" charset="-122"/>
                <a:ea typeface="微软雅黑" panose="020B0503020204020204" pitchFamily="34" charset="-122"/>
              </a:rPr>
              <a:t>日，习近平在中国共产党</a:t>
            </a:r>
            <a:endParaRPr lang="en-US" altLang="zh-CN" b="1" dirty="0">
              <a:solidFill>
                <a:schemeClr val="accent1"/>
              </a:solidFill>
              <a:latin typeface="微软雅黑" panose="020B0503020204020204" pitchFamily="34" charset="-122"/>
              <a:ea typeface="微软雅黑" panose="020B0503020204020204" pitchFamily="34" charset="-122"/>
            </a:endParaRPr>
          </a:p>
          <a:p>
            <a:pPr algn="r" eaLnBrk="1" hangingPunct="1">
              <a:lnSpc>
                <a:spcPct val="120000"/>
              </a:lnSpc>
              <a:defRPr/>
            </a:pPr>
            <a:r>
              <a:rPr lang="zh-CN" altLang="zh-CN" b="1" dirty="0">
                <a:solidFill>
                  <a:schemeClr val="accent1"/>
                </a:solidFill>
                <a:latin typeface="微软雅黑" panose="020B0503020204020204" pitchFamily="34" charset="-122"/>
                <a:ea typeface="微软雅黑" panose="020B0503020204020204" pitchFamily="34" charset="-122"/>
              </a:rPr>
              <a:t>第十九次全国代表大会上的报告</a:t>
            </a:r>
            <a:endParaRPr lang="zh-CN" altLang="zh-CN"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666246" y="187507"/>
            <a:ext cx="5746264" cy="645160"/>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1</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、新发展理念的丰富内涵</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3" name="íṧḷídê"/>
          <p:cNvSpPr/>
          <p:nvPr/>
        </p:nvSpPr>
        <p:spPr>
          <a:xfrm>
            <a:off x="3699894" y="951215"/>
            <a:ext cx="4452360" cy="779443"/>
          </a:xfrm>
          <a:prstGeom prst="roundRect">
            <a:avLst>
              <a:gd name="adj" fmla="val 0"/>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algn="ctr"/>
            <a:r>
              <a:rPr lang="zh-CN" altLang="en-US" sz="2800" dirty="0">
                <a:solidFill>
                  <a:srgbClr val="C00000"/>
                </a:solidFill>
                <a:latin typeface="微软雅黑" panose="020B0503020204020204" pitchFamily="34" charset="-122"/>
                <a:ea typeface="微软雅黑" panose="020B0503020204020204" pitchFamily="34" charset="-122"/>
              </a:rPr>
              <a:t>新发展理念解决的根本问题</a:t>
            </a:r>
            <a:endParaRPr lang="zh-CN" altLang="en-US" sz="2800"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723330" y="1811973"/>
            <a:ext cx="3631565" cy="4102387"/>
          </a:xfrm>
          <a:prstGeom prst="rect">
            <a:avLst/>
          </a:prstGeom>
        </p:spPr>
      </p:pic>
      <p:pic>
        <p:nvPicPr>
          <p:cNvPr id="18" name="图片 17"/>
          <p:cNvPicPr>
            <a:picLocks noChangeAspect="1"/>
          </p:cNvPicPr>
          <p:nvPr/>
        </p:nvPicPr>
        <p:blipFill>
          <a:blip r:embed="rId1"/>
          <a:stretch>
            <a:fillRect/>
          </a:stretch>
        </p:blipFill>
        <p:spPr>
          <a:xfrm>
            <a:off x="6826946" y="1811973"/>
            <a:ext cx="3631565" cy="4102387"/>
          </a:xfrm>
          <a:prstGeom prst="rect">
            <a:avLst/>
          </a:prstGeom>
        </p:spPr>
      </p:pic>
      <p:sp>
        <p:nvSpPr>
          <p:cNvPr id="21" name="ïsḷïḋè"/>
          <p:cNvSpPr txBox="1"/>
          <p:nvPr/>
        </p:nvSpPr>
        <p:spPr bwMode="auto">
          <a:xfrm>
            <a:off x="2376250" y="3422084"/>
            <a:ext cx="1676588" cy="67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1pPr>
            <a:lvl2pPr marL="227330" indent="2305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2pPr>
            <a:lvl3pPr marL="455930" indent="4591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3pPr>
            <a:lvl4pPr marL="684530" indent="6877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4pPr>
            <a:lvl5pPr marL="913130" indent="9163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5pPr>
            <a:lvl6pPr marL="22860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6pPr>
            <a:lvl7pPr marL="27432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7pPr>
            <a:lvl8pPr marL="32004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8pPr>
            <a:lvl9pPr marL="36576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9pPr>
          </a:lstStyle>
          <a:p>
            <a:pPr algn="ctr">
              <a:spcBef>
                <a:spcPct val="0"/>
              </a:spcBef>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为什么人</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526344" y="2890599"/>
            <a:ext cx="1954381" cy="2215991"/>
          </a:xfrm>
          <a:prstGeom prst="rect">
            <a:avLst/>
          </a:prstGeom>
          <a:noFill/>
        </p:spPr>
        <p:txBody>
          <a:bodyPr wrap="none" rtlCol="0">
            <a:spAutoFit/>
          </a:bodyPr>
          <a:p>
            <a:r>
              <a:rPr lang="zh-CN" altLang="en-US" sz="13800" dirty="0">
                <a:solidFill>
                  <a:schemeClr val="bg1">
                    <a:lumMod val="95000"/>
                  </a:schemeClr>
                </a:solidFill>
                <a:effectLst>
                  <a:outerShdw blurRad="38100" dist="38100" dir="2700000" algn="tl">
                    <a:srgbClr val="000000">
                      <a:alpha val="43137"/>
                    </a:srgbClr>
                  </a:outerShdw>
                </a:effectLst>
                <a:latin typeface="+mj-ea"/>
                <a:ea typeface="+mj-ea"/>
              </a:rPr>
              <a:t>？</a:t>
            </a:r>
            <a:endParaRPr lang="zh-CN" altLang="en-US" sz="13800" dirty="0">
              <a:solidFill>
                <a:schemeClr val="bg1">
                  <a:lumMod val="95000"/>
                </a:schemeClr>
              </a:solidFill>
              <a:effectLst>
                <a:outerShdw blurRad="38100" dist="38100" dir="2700000" algn="tl">
                  <a:srgbClr val="000000">
                    <a:alpha val="43137"/>
                  </a:srgbClr>
                </a:outerShdw>
              </a:effectLst>
              <a:latin typeface="+mj-ea"/>
              <a:ea typeface="+mj-ea"/>
            </a:endParaRPr>
          </a:p>
        </p:txBody>
      </p:sp>
      <p:grpSp>
        <p:nvGrpSpPr>
          <p:cNvPr id="6" name="组合 5"/>
          <p:cNvGrpSpPr/>
          <p:nvPr/>
        </p:nvGrpSpPr>
        <p:grpSpPr>
          <a:xfrm>
            <a:off x="7478165" y="2790269"/>
            <a:ext cx="2880320" cy="2215991"/>
            <a:chOff x="1809180" y="2087236"/>
            <a:chExt cx="2880320" cy="2215991"/>
          </a:xfrm>
        </p:grpSpPr>
        <p:sp>
          <p:nvSpPr>
            <p:cNvPr id="23" name="文本框 22"/>
            <p:cNvSpPr txBox="1"/>
            <p:nvPr/>
          </p:nvSpPr>
          <p:spPr>
            <a:xfrm>
              <a:off x="2735119" y="2087236"/>
              <a:ext cx="1954381" cy="2215991"/>
            </a:xfrm>
            <a:prstGeom prst="rect">
              <a:avLst/>
            </a:prstGeom>
            <a:noFill/>
          </p:spPr>
          <p:txBody>
            <a:bodyPr wrap="none" rtlCol="0">
              <a:spAutoFit/>
            </a:bodyPr>
            <a:lstStyle/>
            <a:p>
              <a:r>
                <a:rPr lang="zh-CN" altLang="en-US" sz="13800" dirty="0">
                  <a:solidFill>
                    <a:schemeClr val="bg1">
                      <a:lumMod val="95000"/>
                    </a:schemeClr>
                  </a:solidFill>
                  <a:effectLst>
                    <a:outerShdw blurRad="38100" dist="38100" dir="2700000" algn="tl">
                      <a:srgbClr val="000000">
                        <a:alpha val="43137"/>
                      </a:srgbClr>
                    </a:outerShdw>
                  </a:effectLst>
                  <a:latin typeface="+mj-ea"/>
                  <a:ea typeface="+mj-ea"/>
                </a:rPr>
                <a:t>？</a:t>
              </a:r>
              <a:endParaRPr lang="zh-CN" altLang="en-US" sz="13800" dirty="0">
                <a:solidFill>
                  <a:schemeClr val="bg1">
                    <a:lumMod val="95000"/>
                  </a:schemeClr>
                </a:solidFill>
                <a:effectLst>
                  <a:outerShdw blurRad="38100" dist="38100" dir="2700000" algn="tl">
                    <a:srgbClr val="000000">
                      <a:alpha val="43137"/>
                    </a:srgbClr>
                  </a:outerShdw>
                </a:effectLst>
                <a:latin typeface="+mj-ea"/>
                <a:ea typeface="+mj-ea"/>
              </a:endParaRPr>
            </a:p>
          </p:txBody>
        </p:sp>
        <p:sp>
          <p:nvSpPr>
            <p:cNvPr id="26" name="ïsḷïḋè"/>
            <p:cNvSpPr txBox="1"/>
            <p:nvPr/>
          </p:nvSpPr>
          <p:spPr bwMode="auto">
            <a:xfrm>
              <a:off x="1809180" y="2712711"/>
              <a:ext cx="1676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1pPr>
              <a:lvl2pPr marL="227330" indent="2305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2pPr>
              <a:lvl3pPr marL="455930" indent="4591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3pPr>
              <a:lvl4pPr marL="684530" indent="6877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4pPr>
              <a:lvl5pPr marL="913130" indent="9163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5pPr>
              <a:lvl6pPr marL="22860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6pPr>
              <a:lvl7pPr marL="27432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7pPr>
              <a:lvl8pPr marL="32004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8pPr>
              <a:lvl9pPr marL="36576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9pPr>
            </a:lstStyle>
            <a:p>
              <a:pPr lvl="0" algn="ct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由谁享有</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1584578" y="5786503"/>
            <a:ext cx="9022080" cy="534035"/>
          </a:xfrm>
          <a:prstGeom prst="rect">
            <a:avLst/>
          </a:prstGeom>
          <a:noFill/>
        </p:spPr>
        <p:txBody>
          <a:bodyPr wrap="none" rtlCol="0">
            <a:spAutoFit/>
          </a:bodyPr>
          <a:p>
            <a:pPr lvl="0" algn="ctr" defTabSz="913765" eaLnBrk="1" fontAlgn="auto" hangingPunct="1">
              <a:lnSpc>
                <a:spcPct val="120000"/>
              </a:lnSpc>
              <a:spcBef>
                <a:spcPts val="0"/>
              </a:spcBef>
              <a:spcAft>
                <a:spcPts val="0"/>
              </a:spcAft>
              <a:defRPr/>
            </a:pPr>
            <a:r>
              <a:rPr lang="zh-CN"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树立新发展理念，首先要解决</a:t>
            </a:r>
            <a:r>
              <a:rPr lang="zh-CN"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为什么人、由谁享有</a:t>
            </a:r>
            <a:r>
              <a:rPr lang="zh-CN"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这个根本问题。</a:t>
            </a:r>
            <a:endParaRPr lang="zh-CN"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549"/>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2599"/>
                            </p:stCondLst>
                            <p:childTnLst>
                              <p:par>
                                <p:cTn id="18" presetID="22"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3099"/>
                            </p:stCondLst>
                            <p:childTnLst>
                              <p:par>
                                <p:cTn id="22" presetID="24"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to="" calcmode="lin" valueType="num">
                                      <p:cBhvr>
                                        <p:cTn id="24" dur="1" fill="hold"/>
                                        <p:tgtEl>
                                          <p:spTgt spid="21"/>
                                        </p:tgtEl>
                                      </p:cBhvr>
                                    </p:anim>
                                  </p:childTnLst>
                                </p:cTn>
                              </p:par>
                            </p:childTnLst>
                          </p:cTn>
                        </p:par>
                        <p:par>
                          <p:cTn id="25" fill="hold">
                            <p:stCondLst>
                              <p:cond delay="3099"/>
                            </p:stCondLst>
                            <p:childTnLst>
                              <p:par>
                                <p:cTn id="26" presetID="24"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to="" calcmode="lin" valueType="num">
                                      <p:cBhvr>
                                        <p:cTn id="28" dur="1" fill="hold"/>
                                        <p:tgtEl>
                                          <p:spTgt spid="20"/>
                                        </p:tgtEl>
                                      </p:cBhvr>
                                    </p:anim>
                                  </p:childTnLst>
                                </p:cTn>
                              </p:par>
                            </p:childTnLst>
                          </p:cTn>
                        </p:par>
                        <p:par>
                          <p:cTn id="29" fill="hold">
                            <p:stCondLst>
                              <p:cond delay="3099"/>
                            </p:stCondLst>
                            <p:childTnLst>
                              <p:par>
                                <p:cTn id="30" presetID="22" presetClass="entr" presetSubtype="1"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p:stCondLst>
                              <p:cond delay="3599"/>
                            </p:stCondLst>
                            <p:childTnLst>
                              <p:par>
                                <p:cTn id="34" presetID="26"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290">
                                          <p:stCondLst>
                                            <p:cond delay="0"/>
                                          </p:stCondLst>
                                        </p:cTn>
                                        <p:tgtEl>
                                          <p:spTgt spid="6"/>
                                        </p:tgtEl>
                                      </p:cBhvr>
                                    </p:animEffect>
                                    <p:anim calcmode="lin" valueType="num">
                                      <p:cBhvr>
                                        <p:cTn id="37"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8"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9"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40"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41"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42" dur="13">
                                          <p:stCondLst>
                                            <p:cond delay="325"/>
                                          </p:stCondLst>
                                        </p:cTn>
                                        <p:tgtEl>
                                          <p:spTgt spid="6"/>
                                        </p:tgtEl>
                                      </p:cBhvr>
                                      <p:to x="100000" y="60000"/>
                                    </p:animScale>
                                    <p:animScale>
                                      <p:cBhvr>
                                        <p:cTn id="43" dur="83" decel="50000">
                                          <p:stCondLst>
                                            <p:cond delay="338"/>
                                          </p:stCondLst>
                                        </p:cTn>
                                        <p:tgtEl>
                                          <p:spTgt spid="6"/>
                                        </p:tgtEl>
                                      </p:cBhvr>
                                      <p:to x="100000" y="100000"/>
                                    </p:animScale>
                                    <p:animScale>
                                      <p:cBhvr>
                                        <p:cTn id="44" dur="13">
                                          <p:stCondLst>
                                            <p:cond delay="656"/>
                                          </p:stCondLst>
                                        </p:cTn>
                                        <p:tgtEl>
                                          <p:spTgt spid="6"/>
                                        </p:tgtEl>
                                      </p:cBhvr>
                                      <p:to x="100000" y="80000"/>
                                    </p:animScale>
                                    <p:animScale>
                                      <p:cBhvr>
                                        <p:cTn id="45" dur="83" decel="50000">
                                          <p:stCondLst>
                                            <p:cond delay="669"/>
                                          </p:stCondLst>
                                        </p:cTn>
                                        <p:tgtEl>
                                          <p:spTgt spid="6"/>
                                        </p:tgtEl>
                                      </p:cBhvr>
                                      <p:to x="100000" y="100000"/>
                                    </p:animScale>
                                    <p:animScale>
                                      <p:cBhvr>
                                        <p:cTn id="46" dur="13">
                                          <p:stCondLst>
                                            <p:cond delay="821"/>
                                          </p:stCondLst>
                                        </p:cTn>
                                        <p:tgtEl>
                                          <p:spTgt spid="6"/>
                                        </p:tgtEl>
                                      </p:cBhvr>
                                      <p:to x="100000" y="90000"/>
                                    </p:animScale>
                                    <p:animScale>
                                      <p:cBhvr>
                                        <p:cTn id="47" dur="83" decel="50000">
                                          <p:stCondLst>
                                            <p:cond delay="834"/>
                                          </p:stCondLst>
                                        </p:cTn>
                                        <p:tgtEl>
                                          <p:spTgt spid="6"/>
                                        </p:tgtEl>
                                      </p:cBhvr>
                                      <p:to x="100000" y="100000"/>
                                    </p:animScale>
                                    <p:animScale>
                                      <p:cBhvr>
                                        <p:cTn id="48" dur="13">
                                          <p:stCondLst>
                                            <p:cond delay="904"/>
                                          </p:stCondLst>
                                        </p:cTn>
                                        <p:tgtEl>
                                          <p:spTgt spid="6"/>
                                        </p:tgtEl>
                                      </p:cBhvr>
                                      <p:to x="100000" y="95000"/>
                                    </p:animScale>
                                    <p:animScale>
                                      <p:cBhvr>
                                        <p:cTn id="49" dur="83" decel="50000">
                                          <p:stCondLst>
                                            <p:cond delay="917"/>
                                          </p:stCondLst>
                                        </p:cTn>
                                        <p:tgtEl>
                                          <p:spTgt spid="6"/>
                                        </p:tgtEl>
                                      </p:cBhvr>
                                      <p:to x="100000" y="100000"/>
                                    </p:animScale>
                                  </p:childTnLst>
                                </p:cTn>
                              </p:par>
                            </p:childTnLst>
                          </p:cTn>
                        </p:par>
                        <p:par>
                          <p:cTn id="50" fill="hold">
                            <p:stCondLst>
                              <p:cond delay="4599"/>
                            </p:stCondLst>
                            <p:childTnLst>
                              <p:par>
                                <p:cTn id="51" presetID="10" presetClass="entr" presetSubtype="0" fill="hold" grpId="0" nodeType="afterEffect">
                                  <p:stCondLst>
                                    <p:cond delay="0"/>
                                  </p:stCondLst>
                                  <p:iterate type="wd">
                                    <p:tmPct val="10000"/>
                                  </p:iterate>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43" grpId="0" bldLvl="0" animBg="1"/>
      <p:bldP spid="7" grpId="0"/>
      <p:bldP spid="20"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069975" y="187325"/>
            <a:ext cx="4815840"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新发展理念的丰富内涵</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937260" y="875030"/>
            <a:ext cx="10321925" cy="706755"/>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t">
            <a:spAutoFit/>
          </a:bodyPr>
          <a:p>
            <a:r>
              <a:rPr lang="zh-CN" altLang="en-US" sz="2000">
                <a:solidFill>
                  <a:schemeClr val="tx1"/>
                </a:solidFill>
                <a:latin typeface="微软雅黑" panose="020B0503020204020204" pitchFamily="34" charset="-122"/>
                <a:ea typeface="微软雅黑" panose="020B0503020204020204" pitchFamily="34" charset="-122"/>
              </a:rPr>
              <a:t>★新发展理念是针对</a:t>
            </a:r>
            <a:r>
              <a:rPr lang="zh-CN" altLang="en-US" sz="2000">
                <a:solidFill>
                  <a:srgbClr val="C00000"/>
                </a:solidFill>
                <a:latin typeface="微软雅黑" panose="020B0503020204020204" pitchFamily="34" charset="-122"/>
                <a:ea typeface="微软雅黑" panose="020B0503020204020204" pitchFamily="34" charset="-122"/>
              </a:rPr>
              <a:t>我国经济发展进入新常态</a:t>
            </a:r>
            <a:r>
              <a:rPr lang="zh-CN" altLang="en-US" sz="2000">
                <a:solidFill>
                  <a:schemeClr val="tx1"/>
                </a:solidFill>
                <a:latin typeface="微软雅黑" panose="020B0503020204020204" pitchFamily="34" charset="-122"/>
                <a:ea typeface="微软雅黑" panose="020B0503020204020204" pitchFamily="34" charset="-122"/>
              </a:rPr>
              <a:t>、</a:t>
            </a:r>
            <a:r>
              <a:rPr lang="zh-CN" altLang="en-US" sz="2000">
                <a:solidFill>
                  <a:srgbClr val="C00000"/>
                </a:solidFill>
                <a:latin typeface="微软雅黑" panose="020B0503020204020204" pitchFamily="34" charset="-122"/>
                <a:ea typeface="微软雅黑" panose="020B0503020204020204" pitchFamily="34" charset="-122"/>
              </a:rPr>
              <a:t>世界经济复苏乏力</a:t>
            </a:r>
            <a:r>
              <a:rPr lang="zh-CN" altLang="en-US" sz="2000">
                <a:solidFill>
                  <a:schemeClr val="tx1"/>
                </a:solidFill>
                <a:latin typeface="微软雅黑" panose="020B0503020204020204" pitchFamily="34" charset="-122"/>
                <a:ea typeface="微软雅黑" panose="020B0503020204020204" pitchFamily="34" charset="-122"/>
              </a:rPr>
              <a:t>形势提出的</a:t>
            </a:r>
            <a:r>
              <a:rPr lang="zh-CN" altLang="en-US" sz="2000" b="1">
                <a:solidFill>
                  <a:schemeClr val="tx1"/>
                </a:solidFill>
                <a:latin typeface="微软雅黑" panose="020B0503020204020204" pitchFamily="34" charset="-122"/>
                <a:ea typeface="微软雅黑" panose="020B0503020204020204" pitchFamily="34" charset="-122"/>
              </a:rPr>
              <a:t>治本之策</a:t>
            </a:r>
            <a:r>
              <a:rPr lang="zh-CN" altLang="en-US" sz="2000">
                <a:solidFill>
                  <a:schemeClr val="tx1"/>
                </a:solidFill>
                <a:latin typeface="微软雅黑" panose="020B0503020204020204" pitchFamily="34" charset="-122"/>
                <a:ea typeface="微软雅黑" panose="020B0503020204020204" pitchFamily="34" charset="-122"/>
              </a:rPr>
              <a:t>。</a:t>
            </a:r>
            <a:endParaRPr lang="zh-CN" altLang="en-US" sz="2000">
              <a:solidFill>
                <a:schemeClr val="tx1"/>
              </a:solidFill>
              <a:latin typeface="微软雅黑" panose="020B0503020204020204" pitchFamily="34" charset="-122"/>
              <a:ea typeface="微软雅黑" panose="020B0503020204020204" pitchFamily="34" charset="-122"/>
            </a:endParaRPr>
          </a:p>
          <a:p>
            <a:r>
              <a:rPr lang="zh-CN" altLang="en-US" sz="2000">
                <a:solidFill>
                  <a:schemeClr val="tx1"/>
                </a:solidFill>
                <a:latin typeface="微软雅黑" panose="020B0503020204020204" pitchFamily="34" charset="-122"/>
                <a:ea typeface="微软雅黑" panose="020B0503020204020204" pitchFamily="34" charset="-122"/>
                <a:sym typeface="+mn-ea"/>
              </a:rPr>
              <a:t>★</a:t>
            </a:r>
            <a:r>
              <a:rPr lang="zh-CN" altLang="en-US" sz="2000">
                <a:solidFill>
                  <a:schemeClr val="tx1"/>
                </a:solidFill>
                <a:latin typeface="微软雅黑" panose="020B0503020204020204" pitchFamily="34" charset="-122"/>
                <a:ea typeface="微软雅黑" panose="020B0503020204020204" pitchFamily="34" charset="-122"/>
              </a:rPr>
              <a:t>新发展理念是针对</a:t>
            </a:r>
            <a:r>
              <a:rPr lang="zh-CN" altLang="en-US" sz="2000">
                <a:solidFill>
                  <a:srgbClr val="C00000"/>
                </a:solidFill>
                <a:latin typeface="微软雅黑" panose="020B0503020204020204" pitchFamily="34" charset="-122"/>
                <a:ea typeface="微软雅黑" panose="020B0503020204020204" pitchFamily="34" charset="-122"/>
              </a:rPr>
              <a:t>我国发展面临的突出问题和挑战</a:t>
            </a:r>
            <a:r>
              <a:rPr lang="zh-CN" altLang="en-US" sz="2000">
                <a:solidFill>
                  <a:schemeClr val="tx1"/>
                </a:solidFill>
                <a:latin typeface="微软雅黑" panose="020B0503020204020204" pitchFamily="34" charset="-122"/>
                <a:ea typeface="微软雅黑" panose="020B0503020204020204" pitchFamily="34" charset="-122"/>
              </a:rPr>
              <a:t>提出的</a:t>
            </a:r>
            <a:r>
              <a:rPr lang="zh-CN" altLang="en-US" sz="2000" b="1">
                <a:solidFill>
                  <a:schemeClr val="tx1"/>
                </a:solidFill>
                <a:latin typeface="微软雅黑" panose="020B0503020204020204" pitchFamily="34" charset="-122"/>
                <a:ea typeface="微软雅黑" panose="020B0503020204020204" pitchFamily="34" charset="-122"/>
              </a:rPr>
              <a:t>战略指引</a:t>
            </a:r>
            <a:r>
              <a:rPr lang="zh-CN" altLang="en-US" sz="2000">
                <a:solidFill>
                  <a:schemeClr val="tx1"/>
                </a:solidFill>
                <a:latin typeface="微软雅黑" panose="020B0503020204020204" pitchFamily="34" charset="-122"/>
                <a:ea typeface="微软雅黑" panose="020B0503020204020204" pitchFamily="34" charset="-122"/>
              </a:rPr>
              <a:t>。</a:t>
            </a:r>
            <a:endParaRPr lang="zh-CN" altLang="en-US" sz="2000">
              <a:solidFill>
                <a:schemeClr val="tx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928244" y="3527548"/>
            <a:ext cx="3237032" cy="1624600"/>
            <a:chOff x="257242" y="2495942"/>
            <a:chExt cx="4328213" cy="2172241"/>
          </a:xfrm>
        </p:grpSpPr>
        <p:grpSp>
          <p:nvGrpSpPr>
            <p:cNvPr id="32" name="组合 31"/>
            <p:cNvGrpSpPr/>
            <p:nvPr/>
          </p:nvGrpSpPr>
          <p:grpSpPr>
            <a:xfrm rot="1001380">
              <a:off x="257242" y="2579018"/>
              <a:ext cx="4328213" cy="1998474"/>
              <a:chOff x="3478346" y="2635105"/>
              <a:chExt cx="5235308" cy="2417309"/>
            </a:xfrm>
          </p:grpSpPr>
          <p:grpSp>
            <p:nvGrpSpPr>
              <p:cNvPr id="33" name="ïSlïďê"/>
              <p:cNvGrpSpPr/>
              <p:nvPr/>
            </p:nvGrpSpPr>
            <p:grpSpPr>
              <a:xfrm>
                <a:off x="3478346" y="3140969"/>
                <a:ext cx="5235308" cy="1347847"/>
                <a:chOff x="2892692" y="3166858"/>
                <a:chExt cx="6687405" cy="1721694"/>
              </a:xfrm>
            </p:grpSpPr>
            <p:sp>
              <p:nvSpPr>
                <p:cNvPr id="38" name="iṧļîḓê"/>
                <p:cNvSpPr/>
                <p:nvPr/>
              </p:nvSpPr>
              <p:spPr>
                <a:xfrm rot="18846809">
                  <a:off x="5526167" y="676892"/>
                  <a:ext cx="1420454" cy="6687404"/>
                </a:xfrm>
                <a:custGeom>
                  <a:avLst/>
                  <a:gdLst>
                    <a:gd name="connsiteX0" fmla="*/ 914799 w 1420454"/>
                    <a:gd name="connsiteY0" fmla="*/ 743885 h 6687404"/>
                    <a:gd name="connsiteX1" fmla="*/ 801199 w 1420454"/>
                    <a:gd name="connsiteY1" fmla="*/ 689970 h 6687404"/>
                    <a:gd name="connsiteX2" fmla="*/ 237526 w 1420454"/>
                    <a:gd name="connsiteY2" fmla="*/ 3343702 h 6687404"/>
                    <a:gd name="connsiteX3" fmla="*/ 801199 w 1420454"/>
                    <a:gd name="connsiteY3" fmla="*/ 5997434 h 6687404"/>
                    <a:gd name="connsiteX4" fmla="*/ 1364872 w 1420454"/>
                    <a:gd name="connsiteY4" fmla="*/ 3343702 h 6687404"/>
                    <a:gd name="connsiteX5" fmla="*/ 914799 w 1420454"/>
                    <a:gd name="connsiteY5" fmla="*/ 743885 h 6687404"/>
                    <a:gd name="connsiteX6" fmla="*/ 853363 w 1420454"/>
                    <a:gd name="connsiteY6" fmla="*/ 67932 h 6687404"/>
                    <a:gd name="connsiteX7" fmla="*/ 1420454 w 1420454"/>
                    <a:gd name="connsiteY7" fmla="*/ 3343702 h 6687404"/>
                    <a:gd name="connsiteX8" fmla="*/ 710227 w 1420454"/>
                    <a:gd name="connsiteY8" fmla="*/ 6687404 h 6687404"/>
                    <a:gd name="connsiteX9" fmla="*/ 0 w 1420454"/>
                    <a:gd name="connsiteY9" fmla="*/ 3343702 h 6687404"/>
                    <a:gd name="connsiteX10" fmla="*/ 710227 w 1420454"/>
                    <a:gd name="connsiteY10" fmla="*/ 0 h 6687404"/>
                    <a:gd name="connsiteX11" fmla="*/ 853363 w 1420454"/>
                    <a:gd name="connsiteY11" fmla="*/ 67932 h 668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0454" h="6687404">
                      <a:moveTo>
                        <a:pt x="914799" y="743885"/>
                      </a:moveTo>
                      <a:cubicBezTo>
                        <a:pt x="878105" y="708534"/>
                        <a:pt x="840112" y="689970"/>
                        <a:pt x="801199" y="689970"/>
                      </a:cubicBezTo>
                      <a:cubicBezTo>
                        <a:pt x="489891" y="689970"/>
                        <a:pt x="237526" y="1878086"/>
                        <a:pt x="237526" y="3343702"/>
                      </a:cubicBezTo>
                      <a:cubicBezTo>
                        <a:pt x="237526" y="4809318"/>
                        <a:pt x="489891" y="5997434"/>
                        <a:pt x="801199" y="5997434"/>
                      </a:cubicBezTo>
                      <a:cubicBezTo>
                        <a:pt x="1112507" y="5997434"/>
                        <a:pt x="1364872" y="4809318"/>
                        <a:pt x="1364872" y="3343702"/>
                      </a:cubicBezTo>
                      <a:cubicBezTo>
                        <a:pt x="1364872" y="2061288"/>
                        <a:pt x="1171655" y="991335"/>
                        <a:pt x="914799" y="743885"/>
                      </a:cubicBezTo>
                      <a:close/>
                      <a:moveTo>
                        <a:pt x="853363" y="67932"/>
                      </a:moveTo>
                      <a:cubicBezTo>
                        <a:pt x="1177001" y="379720"/>
                        <a:pt x="1420454" y="1727861"/>
                        <a:pt x="1420454" y="3343702"/>
                      </a:cubicBezTo>
                      <a:cubicBezTo>
                        <a:pt x="1420454" y="5190378"/>
                        <a:pt x="1102475" y="6687404"/>
                        <a:pt x="710227" y="6687404"/>
                      </a:cubicBezTo>
                      <a:cubicBezTo>
                        <a:pt x="317979" y="6687404"/>
                        <a:pt x="0" y="5190378"/>
                        <a:pt x="0" y="3343702"/>
                      </a:cubicBezTo>
                      <a:cubicBezTo>
                        <a:pt x="0" y="1497026"/>
                        <a:pt x="317979" y="0"/>
                        <a:pt x="710227" y="0"/>
                      </a:cubicBezTo>
                      <a:cubicBezTo>
                        <a:pt x="759258" y="0"/>
                        <a:pt x="807128" y="23391"/>
                        <a:pt x="853363" y="67932"/>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9" name="iṩ1íďé"/>
                <p:cNvSpPr/>
                <p:nvPr/>
              </p:nvSpPr>
              <p:spPr>
                <a:xfrm rot="3165966">
                  <a:off x="5526168" y="533383"/>
                  <a:ext cx="1420454" cy="6687404"/>
                </a:xfrm>
                <a:custGeom>
                  <a:avLst/>
                  <a:gdLst>
                    <a:gd name="connsiteX0" fmla="*/ 914799 w 1420454"/>
                    <a:gd name="connsiteY0" fmla="*/ 743885 h 6687404"/>
                    <a:gd name="connsiteX1" fmla="*/ 801199 w 1420454"/>
                    <a:gd name="connsiteY1" fmla="*/ 689970 h 6687404"/>
                    <a:gd name="connsiteX2" fmla="*/ 237526 w 1420454"/>
                    <a:gd name="connsiteY2" fmla="*/ 3343702 h 6687404"/>
                    <a:gd name="connsiteX3" fmla="*/ 801199 w 1420454"/>
                    <a:gd name="connsiteY3" fmla="*/ 5997434 h 6687404"/>
                    <a:gd name="connsiteX4" fmla="*/ 1364872 w 1420454"/>
                    <a:gd name="connsiteY4" fmla="*/ 3343702 h 6687404"/>
                    <a:gd name="connsiteX5" fmla="*/ 914799 w 1420454"/>
                    <a:gd name="connsiteY5" fmla="*/ 743885 h 6687404"/>
                    <a:gd name="connsiteX6" fmla="*/ 853363 w 1420454"/>
                    <a:gd name="connsiteY6" fmla="*/ 67932 h 6687404"/>
                    <a:gd name="connsiteX7" fmla="*/ 1420454 w 1420454"/>
                    <a:gd name="connsiteY7" fmla="*/ 3343702 h 6687404"/>
                    <a:gd name="connsiteX8" fmla="*/ 710227 w 1420454"/>
                    <a:gd name="connsiteY8" fmla="*/ 6687404 h 6687404"/>
                    <a:gd name="connsiteX9" fmla="*/ 0 w 1420454"/>
                    <a:gd name="connsiteY9" fmla="*/ 3343702 h 6687404"/>
                    <a:gd name="connsiteX10" fmla="*/ 710227 w 1420454"/>
                    <a:gd name="connsiteY10" fmla="*/ 0 h 6687404"/>
                    <a:gd name="connsiteX11" fmla="*/ 853363 w 1420454"/>
                    <a:gd name="connsiteY11" fmla="*/ 67932 h 668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0454" h="6687404">
                      <a:moveTo>
                        <a:pt x="914799" y="743885"/>
                      </a:moveTo>
                      <a:cubicBezTo>
                        <a:pt x="878105" y="708534"/>
                        <a:pt x="840112" y="689970"/>
                        <a:pt x="801199" y="689970"/>
                      </a:cubicBezTo>
                      <a:cubicBezTo>
                        <a:pt x="489891" y="689970"/>
                        <a:pt x="237526" y="1878086"/>
                        <a:pt x="237526" y="3343702"/>
                      </a:cubicBezTo>
                      <a:cubicBezTo>
                        <a:pt x="237526" y="4809318"/>
                        <a:pt x="489891" y="5997434"/>
                        <a:pt x="801199" y="5997434"/>
                      </a:cubicBezTo>
                      <a:cubicBezTo>
                        <a:pt x="1112507" y="5997434"/>
                        <a:pt x="1364872" y="4809318"/>
                        <a:pt x="1364872" y="3343702"/>
                      </a:cubicBezTo>
                      <a:cubicBezTo>
                        <a:pt x="1364872" y="2061288"/>
                        <a:pt x="1171655" y="991335"/>
                        <a:pt x="914799" y="743885"/>
                      </a:cubicBezTo>
                      <a:close/>
                      <a:moveTo>
                        <a:pt x="853363" y="67932"/>
                      </a:moveTo>
                      <a:cubicBezTo>
                        <a:pt x="1177001" y="379720"/>
                        <a:pt x="1420454" y="1727861"/>
                        <a:pt x="1420454" y="3343702"/>
                      </a:cubicBezTo>
                      <a:cubicBezTo>
                        <a:pt x="1420454" y="5190378"/>
                        <a:pt x="1102475" y="6687404"/>
                        <a:pt x="710227" y="6687404"/>
                      </a:cubicBezTo>
                      <a:cubicBezTo>
                        <a:pt x="317979" y="6687404"/>
                        <a:pt x="0" y="5190378"/>
                        <a:pt x="0" y="3343702"/>
                      </a:cubicBezTo>
                      <a:cubicBezTo>
                        <a:pt x="0" y="1497026"/>
                        <a:pt x="317979" y="0"/>
                        <a:pt x="710227" y="0"/>
                      </a:cubicBezTo>
                      <a:cubicBezTo>
                        <a:pt x="759258" y="0"/>
                        <a:pt x="807128" y="23391"/>
                        <a:pt x="853363" y="6793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40" name="íŝļîḓê"/>
                <p:cNvSpPr/>
                <p:nvPr/>
              </p:nvSpPr>
              <p:spPr>
                <a:xfrm rot="18846809">
                  <a:off x="6046150" y="4705019"/>
                  <a:ext cx="242532" cy="124534"/>
                </a:xfrm>
                <a:custGeom>
                  <a:avLst/>
                  <a:gdLst>
                    <a:gd name="connsiteX0" fmla="*/ 240639 w 242532"/>
                    <a:gd name="connsiteY0" fmla="*/ 48821 h 107228"/>
                    <a:gd name="connsiteX1" fmla="*/ 242532 w 242532"/>
                    <a:gd name="connsiteY1" fmla="*/ 107228 h 107228"/>
                    <a:gd name="connsiteX2" fmla="*/ 36257 w 242532"/>
                    <a:gd name="connsiteY2" fmla="*/ 68962 h 107228"/>
                    <a:gd name="connsiteX3" fmla="*/ 2004 w 242532"/>
                    <a:gd name="connsiteY3" fmla="*/ 61820 h 107228"/>
                    <a:gd name="connsiteX4" fmla="*/ 0 w 242532"/>
                    <a:gd name="connsiteY4" fmla="*/ 0 h 107228"/>
                    <a:gd name="connsiteX5" fmla="*/ 181641 w 242532"/>
                    <a:gd name="connsiteY5" fmla="*/ 37876 h 1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532" h="107228">
                      <a:moveTo>
                        <a:pt x="240639" y="48821"/>
                      </a:moveTo>
                      <a:lnTo>
                        <a:pt x="242532" y="107228"/>
                      </a:lnTo>
                      <a:lnTo>
                        <a:pt x="36257" y="68962"/>
                      </a:lnTo>
                      <a:lnTo>
                        <a:pt x="2004" y="61820"/>
                      </a:lnTo>
                      <a:lnTo>
                        <a:pt x="0" y="0"/>
                      </a:lnTo>
                      <a:lnTo>
                        <a:pt x="181641" y="3787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41" name="iṥḻîde"/>
                <p:cNvGrpSpPr/>
                <p:nvPr/>
              </p:nvGrpSpPr>
              <p:grpSpPr>
                <a:xfrm>
                  <a:off x="5137486" y="3759183"/>
                  <a:ext cx="2082138" cy="276285"/>
                  <a:chOff x="5137486" y="3759183"/>
                  <a:chExt cx="2082138" cy="276285"/>
                </a:xfrm>
              </p:grpSpPr>
              <p:sp>
                <p:nvSpPr>
                  <p:cNvPr id="43" name="íŝḷíḓe"/>
                  <p:cNvSpPr/>
                  <p:nvPr/>
                </p:nvSpPr>
                <p:spPr>
                  <a:xfrm rot="18846809">
                    <a:off x="5153904" y="3742765"/>
                    <a:ext cx="252692" cy="285528"/>
                  </a:xfrm>
                  <a:custGeom>
                    <a:avLst/>
                    <a:gdLst>
                      <a:gd name="connsiteX0" fmla="*/ 256255 w 256255"/>
                      <a:gd name="connsiteY0" fmla="*/ 23941 h 264940"/>
                      <a:gd name="connsiteX1" fmla="*/ 248654 w 256255"/>
                      <a:gd name="connsiteY1" fmla="*/ 121720 h 264940"/>
                      <a:gd name="connsiteX2" fmla="*/ 240832 w 256255"/>
                      <a:gd name="connsiteY2" fmla="*/ 264940 h 264940"/>
                      <a:gd name="connsiteX3" fmla="*/ 86192 w 256255"/>
                      <a:gd name="connsiteY3" fmla="*/ 249978 h 264940"/>
                      <a:gd name="connsiteX4" fmla="*/ 0 w 256255"/>
                      <a:gd name="connsiteY4" fmla="*/ 243638 h 264940"/>
                      <a:gd name="connsiteX5" fmla="*/ 215 w 256255"/>
                      <a:gd name="connsiteY5" fmla="*/ 236986 h 264940"/>
                      <a:gd name="connsiteX6" fmla="*/ 13158 w 256255"/>
                      <a:gd name="connsiteY6" fmla="*/ 0 h 264940"/>
                      <a:gd name="connsiteX7" fmla="*/ 237522 w 256255"/>
                      <a:gd name="connsiteY7" fmla="*/ 21708 h 26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 h="264940">
                        <a:moveTo>
                          <a:pt x="256255" y="23941"/>
                        </a:moveTo>
                        <a:lnTo>
                          <a:pt x="248654" y="121720"/>
                        </a:lnTo>
                        <a:lnTo>
                          <a:pt x="240832" y="264940"/>
                        </a:lnTo>
                        <a:lnTo>
                          <a:pt x="86192" y="249978"/>
                        </a:lnTo>
                        <a:lnTo>
                          <a:pt x="0" y="243638"/>
                        </a:lnTo>
                        <a:lnTo>
                          <a:pt x="215" y="236986"/>
                        </a:lnTo>
                        <a:lnTo>
                          <a:pt x="13158" y="0"/>
                        </a:lnTo>
                        <a:lnTo>
                          <a:pt x="237522" y="21708"/>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45" name="íşlíde"/>
                  <p:cNvSpPr/>
                  <p:nvPr/>
                </p:nvSpPr>
                <p:spPr>
                  <a:xfrm rot="18846809">
                    <a:off x="7145312" y="3961155"/>
                    <a:ext cx="62178" cy="86447"/>
                  </a:xfrm>
                  <a:custGeom>
                    <a:avLst/>
                    <a:gdLst>
                      <a:gd name="connsiteX0" fmla="*/ 62178 w 62178"/>
                      <a:gd name="connsiteY0" fmla="*/ 6068 h 65238"/>
                      <a:gd name="connsiteX1" fmla="*/ 60846 w 62178"/>
                      <a:gd name="connsiteY1" fmla="*/ 47174 h 65238"/>
                      <a:gd name="connsiteX2" fmla="*/ 59859 w 62178"/>
                      <a:gd name="connsiteY2" fmla="*/ 65238 h 65238"/>
                      <a:gd name="connsiteX3" fmla="*/ 0 w 62178"/>
                      <a:gd name="connsiteY3" fmla="*/ 59024 h 65238"/>
                      <a:gd name="connsiteX4" fmla="*/ 3223 w 62178"/>
                      <a:gd name="connsiteY4" fmla="*/ 0 h 65238"/>
                      <a:gd name="connsiteX5" fmla="*/ 59552 w 62178"/>
                      <a:gd name="connsiteY5" fmla="*/ 5848 h 6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78" h="65238">
                        <a:moveTo>
                          <a:pt x="62178" y="6068"/>
                        </a:moveTo>
                        <a:lnTo>
                          <a:pt x="60846" y="47174"/>
                        </a:lnTo>
                        <a:lnTo>
                          <a:pt x="59859" y="65238"/>
                        </a:lnTo>
                        <a:lnTo>
                          <a:pt x="0" y="59024"/>
                        </a:lnTo>
                        <a:lnTo>
                          <a:pt x="3223" y="0"/>
                        </a:lnTo>
                        <a:lnTo>
                          <a:pt x="59552" y="5848"/>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grpSp>
          <p:sp>
            <p:nvSpPr>
              <p:cNvPr id="34" name="íšḻiḓê"/>
              <p:cNvSpPr/>
              <p:nvPr/>
            </p:nvSpPr>
            <p:spPr>
              <a:xfrm>
                <a:off x="4447908" y="2635105"/>
                <a:ext cx="750470" cy="750470"/>
              </a:xfrm>
              <a:prstGeom prst="ellipse">
                <a:avLst/>
              </a:prstGeom>
              <a:solidFill>
                <a:srgbClr val="ED7D3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5" name="î$ľidé"/>
              <p:cNvSpPr/>
              <p:nvPr/>
            </p:nvSpPr>
            <p:spPr>
              <a:xfrm>
                <a:off x="6746583" y="3758322"/>
                <a:ext cx="1294092" cy="1294092"/>
              </a:xfrm>
              <a:prstGeom prst="ellipse">
                <a:avLst/>
              </a:prstGeom>
              <a:solidFill>
                <a:srgbClr val="ED7D3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6" name="íṧḷidè"/>
              <p:cNvSpPr/>
              <p:nvPr/>
            </p:nvSpPr>
            <p:spPr>
              <a:xfrm>
                <a:off x="7191243" y="2770163"/>
                <a:ext cx="657866" cy="657866"/>
              </a:xfrm>
              <a:prstGeom prst="ellipse">
                <a:avLst/>
              </a:prstGeom>
              <a:solidFill>
                <a:srgbClr val="C000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7" name="ïśľíḑè"/>
              <p:cNvSpPr/>
              <p:nvPr/>
            </p:nvSpPr>
            <p:spPr>
              <a:xfrm>
                <a:off x="4071695" y="3914714"/>
                <a:ext cx="956539" cy="956539"/>
              </a:xfrm>
              <a:prstGeom prst="ellipse">
                <a:avLst/>
              </a:prstGeom>
              <a:solidFill>
                <a:srgbClr val="C000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sp>
          <p:nvSpPr>
            <p:cNvPr id="11" name="椭圆 10"/>
            <p:cNvSpPr/>
            <p:nvPr/>
          </p:nvSpPr>
          <p:spPr>
            <a:xfrm>
              <a:off x="1491131" y="2495942"/>
              <a:ext cx="240218" cy="240218"/>
            </a:xfrm>
            <a:prstGeom prst="ellipse">
              <a:avLst/>
            </a:prstGeom>
            <a:solidFill>
              <a:srgbClr val="FFFFF5"/>
            </a:solidFill>
            <a:ln w="12700" cap="flat" cmpd="sng" algn="ctr">
              <a:noFill/>
              <a:prstDash val="solid"/>
            </a:ln>
          </p:spPr>
          <p:txBody>
            <a:bodyPr rtlCol="0" anchor="ctr"/>
            <a:p>
              <a:pPr marL="0" marR="0" indent="0" algn="ctr" defTabSz="914400" rtl="0" eaLnBrk="1" fontAlgn="base" latinLnBrk="0" hangingPunct="1">
                <a:lnSpc>
                  <a:spcPct val="100000"/>
                </a:lnSpc>
                <a:spcBef>
                  <a:spcPct val="0"/>
                </a:spcBef>
                <a:spcAft>
                  <a:spcPct val="0"/>
                </a:spcAft>
                <a:buClrTx/>
                <a:buSzTx/>
                <a:buFontTx/>
                <a:buNone/>
              </a:pPr>
              <a:endParaRPr lang="zh-CN" altLang="en-US"/>
            </a:p>
          </p:txBody>
        </p:sp>
        <p:sp>
          <p:nvSpPr>
            <p:cNvPr id="46" name="椭圆 45"/>
            <p:cNvSpPr/>
            <p:nvPr/>
          </p:nvSpPr>
          <p:spPr>
            <a:xfrm>
              <a:off x="3604312" y="3210186"/>
              <a:ext cx="226501" cy="226501"/>
            </a:xfrm>
            <a:prstGeom prst="ellipse">
              <a:avLst/>
            </a:prstGeom>
            <a:solidFill>
              <a:srgbClr val="FFFFF5"/>
            </a:solidFill>
            <a:ln w="12700" cap="flat" cmpd="sng" algn="ctr">
              <a:noFill/>
              <a:prstDash val="solid"/>
            </a:ln>
          </p:spPr>
          <p:txBody>
            <a:bodyPr rtlCol="0" anchor="ctr"/>
            <a:p>
              <a:pPr marL="0" marR="0" indent="0" algn="ctr" defTabSz="914400" rtl="0" eaLnBrk="1" fontAlgn="base" latinLnBrk="0" hangingPunct="1">
                <a:lnSpc>
                  <a:spcPct val="100000"/>
                </a:lnSpc>
                <a:spcBef>
                  <a:spcPct val="0"/>
                </a:spcBef>
                <a:spcAft>
                  <a:spcPct val="0"/>
                </a:spcAft>
                <a:buClrTx/>
                <a:buSzTx/>
                <a:buFontTx/>
                <a:buNone/>
              </a:pPr>
              <a:endParaRPr lang="zh-CN" altLang="en-US"/>
            </a:p>
          </p:txBody>
        </p:sp>
        <p:sp>
          <p:nvSpPr>
            <p:cNvPr id="48" name="椭圆 47"/>
            <p:cNvSpPr/>
            <p:nvPr/>
          </p:nvSpPr>
          <p:spPr>
            <a:xfrm>
              <a:off x="2972692" y="3982349"/>
              <a:ext cx="685834" cy="685834"/>
            </a:xfrm>
            <a:prstGeom prst="ellipse">
              <a:avLst/>
            </a:prstGeom>
            <a:solidFill>
              <a:srgbClr val="FFFFF5"/>
            </a:solidFill>
            <a:ln w="12700" cap="flat" cmpd="sng" algn="ctr">
              <a:noFill/>
              <a:prstDash val="solid"/>
            </a:ln>
          </p:spPr>
          <p:txBody>
            <a:bodyPr rtlCol="0" anchor="ctr"/>
            <a:p>
              <a:pPr marL="0" marR="0" indent="0" algn="ctr" defTabSz="914400" rtl="0" eaLnBrk="1" fontAlgn="base" latinLnBrk="0" hangingPunct="1">
                <a:lnSpc>
                  <a:spcPct val="100000"/>
                </a:lnSpc>
                <a:spcBef>
                  <a:spcPct val="0"/>
                </a:spcBef>
                <a:spcAft>
                  <a:spcPct val="0"/>
                </a:spcAft>
                <a:buClrTx/>
                <a:buSzTx/>
                <a:buFontTx/>
                <a:buNone/>
              </a:pPr>
              <a:endParaRPr lang="zh-CN" altLang="en-US"/>
            </a:p>
          </p:txBody>
        </p:sp>
        <p:sp>
          <p:nvSpPr>
            <p:cNvPr id="49" name="椭圆 48"/>
            <p:cNvSpPr/>
            <p:nvPr/>
          </p:nvSpPr>
          <p:spPr>
            <a:xfrm>
              <a:off x="872372" y="3454786"/>
              <a:ext cx="388513" cy="388513"/>
            </a:xfrm>
            <a:prstGeom prst="ellipse">
              <a:avLst/>
            </a:prstGeom>
            <a:solidFill>
              <a:srgbClr val="FFFFF5"/>
            </a:solidFill>
            <a:ln w="12700" cap="flat" cmpd="sng" algn="ctr">
              <a:noFill/>
              <a:prstDash val="solid"/>
            </a:ln>
          </p:spPr>
          <p:txBody>
            <a:bodyPr rtlCol="0" anchor="ctr"/>
            <a:p>
              <a:pPr marL="0" marR="0" indent="0" algn="ctr" defTabSz="914400" rtl="0" eaLnBrk="1" fontAlgn="base" latinLnBrk="0" hangingPunct="1">
                <a:lnSpc>
                  <a:spcPct val="100000"/>
                </a:lnSpc>
                <a:spcBef>
                  <a:spcPct val="0"/>
                </a:spcBef>
                <a:spcAft>
                  <a:spcPct val="0"/>
                </a:spcAft>
                <a:buClrTx/>
                <a:buSzTx/>
                <a:buFontTx/>
                <a:buNone/>
              </a:pPr>
              <a:endParaRPr lang="zh-CN" altLang="en-US"/>
            </a:p>
          </p:txBody>
        </p:sp>
      </p:grpSp>
      <p:grpSp>
        <p:nvGrpSpPr>
          <p:cNvPr id="2" name="组合 1"/>
          <p:cNvGrpSpPr/>
          <p:nvPr/>
        </p:nvGrpSpPr>
        <p:grpSpPr>
          <a:xfrm>
            <a:off x="4148244" y="1886420"/>
            <a:ext cx="668215" cy="617444"/>
            <a:chOff x="4038394" y="1175855"/>
            <a:chExt cx="668215" cy="617444"/>
          </a:xfrm>
        </p:grpSpPr>
        <p:sp>
          <p:nvSpPr>
            <p:cNvPr id="82" name="iṣľiḑé"/>
            <p:cNvSpPr/>
            <p:nvPr/>
          </p:nvSpPr>
          <p:spPr>
            <a:xfrm>
              <a:off x="4038395" y="1175855"/>
              <a:ext cx="617445" cy="617444"/>
            </a:xfrm>
            <a:prstGeom prst="ellipse">
              <a:avLst/>
            </a:prstGeom>
            <a:solidFill>
              <a:schemeClr val="bg1"/>
            </a:solidFill>
            <a:ln w="381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algn="ctr"/>
            </a:p>
          </p:txBody>
        </p:sp>
        <p:sp>
          <p:nvSpPr>
            <p:cNvPr id="6" name="文本框 5"/>
            <p:cNvSpPr txBox="1"/>
            <p:nvPr/>
          </p:nvSpPr>
          <p:spPr>
            <a:xfrm>
              <a:off x="4038394" y="1300281"/>
              <a:ext cx="66821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创新</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sp>
        <p:nvSpPr>
          <p:cNvPr id="7" name="弧形 6"/>
          <p:cNvSpPr/>
          <p:nvPr/>
        </p:nvSpPr>
        <p:spPr>
          <a:xfrm>
            <a:off x="535563" y="1864895"/>
            <a:ext cx="5360476" cy="5576495"/>
          </a:xfrm>
          <a:prstGeom prst="arc">
            <a:avLst>
              <a:gd name="adj1" fmla="val 18279594"/>
              <a:gd name="adj2" fmla="val 2666006"/>
            </a:avLst>
          </a:prstGeom>
          <a:ln w="698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8" name="组合 7"/>
          <p:cNvGrpSpPr/>
          <p:nvPr/>
        </p:nvGrpSpPr>
        <p:grpSpPr>
          <a:xfrm>
            <a:off x="4914151" y="2557816"/>
            <a:ext cx="668215" cy="617444"/>
            <a:chOff x="4799856" y="2118396"/>
            <a:chExt cx="668215" cy="617444"/>
          </a:xfrm>
        </p:grpSpPr>
        <p:sp>
          <p:nvSpPr>
            <p:cNvPr id="85" name="iṣľiḑé"/>
            <p:cNvSpPr/>
            <p:nvPr/>
          </p:nvSpPr>
          <p:spPr>
            <a:xfrm>
              <a:off x="4817410" y="2118396"/>
              <a:ext cx="617445" cy="617444"/>
            </a:xfrm>
            <a:prstGeom prst="ellipse">
              <a:avLst/>
            </a:prstGeom>
            <a:solidFill>
              <a:schemeClr val="bg1"/>
            </a:solidFill>
            <a:ln w="381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algn="ctr"/>
            </a:p>
          </p:txBody>
        </p:sp>
        <p:sp>
          <p:nvSpPr>
            <p:cNvPr id="24" name="文本框 23"/>
            <p:cNvSpPr txBox="1"/>
            <p:nvPr/>
          </p:nvSpPr>
          <p:spPr>
            <a:xfrm>
              <a:off x="4799856" y="2247872"/>
              <a:ext cx="66821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协调</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5347543" y="3615759"/>
            <a:ext cx="668215" cy="617444"/>
            <a:chOff x="5160223" y="3250634"/>
            <a:chExt cx="668215" cy="617444"/>
          </a:xfrm>
        </p:grpSpPr>
        <p:sp>
          <p:nvSpPr>
            <p:cNvPr id="88" name="iṣľiḑé"/>
            <p:cNvSpPr/>
            <p:nvPr/>
          </p:nvSpPr>
          <p:spPr>
            <a:xfrm>
              <a:off x="5160223" y="3250634"/>
              <a:ext cx="617445" cy="617444"/>
            </a:xfrm>
            <a:prstGeom prst="ellipse">
              <a:avLst/>
            </a:prstGeom>
            <a:solidFill>
              <a:schemeClr val="bg1"/>
            </a:solidFill>
            <a:ln w="381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algn="ctr"/>
            </a:p>
          </p:txBody>
        </p:sp>
        <p:sp>
          <p:nvSpPr>
            <p:cNvPr id="25" name="文本框 24"/>
            <p:cNvSpPr txBox="1"/>
            <p:nvPr/>
          </p:nvSpPr>
          <p:spPr>
            <a:xfrm>
              <a:off x="5160223" y="3365587"/>
              <a:ext cx="66821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绿色</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5314447" y="4765822"/>
            <a:ext cx="668215" cy="617444"/>
            <a:chOff x="4817247" y="4425462"/>
            <a:chExt cx="668215" cy="617444"/>
          </a:xfrm>
        </p:grpSpPr>
        <p:sp>
          <p:nvSpPr>
            <p:cNvPr id="97" name="iṣľiḑé"/>
            <p:cNvSpPr/>
            <p:nvPr/>
          </p:nvSpPr>
          <p:spPr>
            <a:xfrm>
              <a:off x="4817410" y="4425462"/>
              <a:ext cx="617445" cy="617444"/>
            </a:xfrm>
            <a:prstGeom prst="ellipse">
              <a:avLst/>
            </a:prstGeom>
            <a:solidFill>
              <a:schemeClr val="bg1"/>
            </a:solidFill>
            <a:ln w="381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algn="ctr"/>
            </a:p>
          </p:txBody>
        </p:sp>
        <p:sp>
          <p:nvSpPr>
            <p:cNvPr id="26" name="文本框 25"/>
            <p:cNvSpPr txBox="1"/>
            <p:nvPr/>
          </p:nvSpPr>
          <p:spPr>
            <a:xfrm>
              <a:off x="4817247" y="4541010"/>
              <a:ext cx="66821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开放</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738795" y="5822930"/>
            <a:ext cx="668215" cy="617444"/>
            <a:chOff x="3912030" y="5461615"/>
            <a:chExt cx="668215" cy="617444"/>
          </a:xfrm>
        </p:grpSpPr>
        <p:sp>
          <p:nvSpPr>
            <p:cNvPr id="94" name="iṣľiḑé"/>
            <p:cNvSpPr/>
            <p:nvPr/>
          </p:nvSpPr>
          <p:spPr>
            <a:xfrm>
              <a:off x="3912030" y="5461615"/>
              <a:ext cx="617445" cy="617444"/>
            </a:xfrm>
            <a:prstGeom prst="ellipse">
              <a:avLst/>
            </a:prstGeom>
            <a:solidFill>
              <a:schemeClr val="bg1"/>
            </a:solidFill>
            <a:ln w="381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algn="ctr"/>
            </a:p>
          </p:txBody>
        </p:sp>
        <p:sp>
          <p:nvSpPr>
            <p:cNvPr id="27" name="文本框 26"/>
            <p:cNvSpPr txBox="1"/>
            <p:nvPr/>
          </p:nvSpPr>
          <p:spPr>
            <a:xfrm>
              <a:off x="3912030" y="5555148"/>
              <a:ext cx="66821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共享</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cxnSp>
        <p:nvCxnSpPr>
          <p:cNvPr id="15" name="直接连接符 14"/>
          <p:cNvCxnSpPr>
            <a:stCxn id="6" idx="3"/>
          </p:cNvCxnSpPr>
          <p:nvPr/>
        </p:nvCxnSpPr>
        <p:spPr>
          <a:xfrm flipV="1">
            <a:off x="4816162" y="2184714"/>
            <a:ext cx="1424940" cy="11430"/>
          </a:xfrm>
          <a:prstGeom prst="line">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561652" y="2863529"/>
            <a:ext cx="1272540" cy="3175"/>
          </a:xfrm>
          <a:prstGeom prst="line">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960432" y="3914454"/>
            <a:ext cx="1373505" cy="5715"/>
          </a:xfrm>
          <a:prstGeom prst="line">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917252" y="4944424"/>
            <a:ext cx="1149985" cy="18415"/>
          </a:xfrm>
          <a:prstGeom prst="line">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378137" y="6065199"/>
            <a:ext cx="1351915" cy="13970"/>
          </a:xfrm>
          <a:prstGeom prst="line">
            <a:avLst/>
          </a:prstGeom>
          <a:ln>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86017" name="矩形 86016"/>
          <p:cNvSpPr/>
          <p:nvPr/>
        </p:nvSpPr>
        <p:spPr>
          <a:xfrm>
            <a:off x="6255385" y="1779905"/>
            <a:ext cx="4591050" cy="829945"/>
          </a:xfrm>
          <a:prstGeom prst="rect">
            <a:avLst/>
          </a:prstGeom>
        </p:spPr>
        <p:txBody>
          <a:bodyPr wrap="square">
            <a:spAutoFit/>
          </a:bodyPr>
          <a:p>
            <a:pPr indent="12700" algn="just">
              <a:lnSpc>
                <a:spcPct val="120000"/>
              </a:lnSpc>
              <a:spcBef>
                <a:spcPts val="0"/>
              </a:spcBef>
              <a:buClr>
                <a:srgbClr val="FF0000"/>
              </a:buCl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是引领发展的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第一动力</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12700" algn="just">
              <a:lnSpc>
                <a:spcPct val="120000"/>
              </a:lnSpc>
              <a:spcBef>
                <a:spcPts val="0"/>
              </a:spcBef>
              <a:buClr>
                <a:srgbClr val="FF0000"/>
              </a:buCl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注重解决</a:t>
            </a:r>
            <a:r>
              <a:rPr lang="zh-CN" altLang="en-US" sz="2000" dirty="0">
                <a:solidFill>
                  <a:srgbClr val="C00000"/>
                </a:solidFill>
                <a:latin typeface="微软雅黑" panose="020B0503020204020204" pitchFamily="34" charset="-122"/>
                <a:ea typeface="微软雅黑" panose="020B0503020204020204" pitchFamily="34" charset="-122"/>
              </a:rPr>
              <a:t>动力问题</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47" name="矩形 46"/>
          <p:cNvSpPr/>
          <p:nvPr/>
        </p:nvSpPr>
        <p:spPr>
          <a:xfrm>
            <a:off x="6830996" y="2579444"/>
            <a:ext cx="4267223" cy="829945"/>
          </a:xfrm>
          <a:prstGeom prst="rect">
            <a:avLst/>
          </a:prstGeom>
        </p:spPr>
        <p:txBody>
          <a:bodyPr wrap="square">
            <a:spAutoFit/>
          </a:bodyPr>
          <a:p>
            <a:pPr indent="14605" algn="just">
              <a:lnSpc>
                <a:spcPct val="120000"/>
              </a:lnSpc>
              <a:spcBef>
                <a:spcPts val="0"/>
              </a:spcBef>
              <a:buClr>
                <a:srgbClr val="FF0000"/>
              </a:buCl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是持续健康发展的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内在要求</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14605" algn="just">
              <a:lnSpc>
                <a:spcPct val="120000"/>
              </a:lnSpc>
              <a:spcBef>
                <a:spcPts val="0"/>
              </a:spcBef>
              <a:buClr>
                <a:srgbClr val="FF0000"/>
              </a:buCl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注重解决</a:t>
            </a:r>
            <a:r>
              <a:rPr lang="zh-CN" altLang="en-US" sz="2000" dirty="0">
                <a:solidFill>
                  <a:srgbClr val="C00000"/>
                </a:solidFill>
                <a:latin typeface="微软雅黑" panose="020B0503020204020204" pitchFamily="34" charset="-122"/>
                <a:ea typeface="微软雅黑" panose="020B0503020204020204" pitchFamily="34" charset="-122"/>
              </a:rPr>
              <a:t>发展不平衡问题</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53" name="矩形 52"/>
          <p:cNvSpPr/>
          <p:nvPr/>
        </p:nvSpPr>
        <p:spPr>
          <a:xfrm>
            <a:off x="7334056" y="3520785"/>
            <a:ext cx="3814853" cy="829945"/>
          </a:xfrm>
          <a:prstGeom prst="rect">
            <a:avLst/>
          </a:prstGeom>
        </p:spPr>
        <p:txBody>
          <a:bodyPr wrap="square">
            <a:spAutoFit/>
          </a:bodyPr>
          <a:p>
            <a:pPr indent="14605" algn="just">
              <a:lnSpc>
                <a:spcPct val="120000"/>
              </a:lnSpc>
              <a:spcBef>
                <a:spcPts val="0"/>
              </a:spcBef>
              <a:buClr>
                <a:srgbClr val="FF0000"/>
              </a:buCl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是永续发展的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必要条件</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a:p>
            <a:pPr indent="14605" algn="just">
              <a:lnSpc>
                <a:spcPct val="120000"/>
              </a:lnSpc>
              <a:spcBef>
                <a:spcPts val="0"/>
              </a:spcBef>
              <a:buClr>
                <a:srgbClr val="FF0000"/>
              </a:buCl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注重解决</a:t>
            </a:r>
            <a:r>
              <a:rPr lang="zh-CN" altLang="en-US" sz="2000" dirty="0">
                <a:solidFill>
                  <a:srgbClr val="C00000"/>
                </a:solidFill>
                <a:latin typeface="微软雅黑" panose="020B0503020204020204" pitchFamily="34" charset="-122"/>
                <a:ea typeface="微软雅黑" panose="020B0503020204020204" pitchFamily="34" charset="-122"/>
              </a:rPr>
              <a:t>人与自然和谐共生问题</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65" name="矩形 64"/>
          <p:cNvSpPr/>
          <p:nvPr/>
        </p:nvSpPr>
        <p:spPr>
          <a:xfrm>
            <a:off x="7078753" y="4491598"/>
            <a:ext cx="4267223" cy="829945"/>
          </a:xfrm>
          <a:prstGeom prst="rect">
            <a:avLst/>
          </a:prstGeom>
        </p:spPr>
        <p:txBody>
          <a:bodyPr wrap="square">
            <a:spAutoFit/>
          </a:bodyPr>
          <a:p>
            <a:pPr indent="14605" algn="just">
              <a:lnSpc>
                <a:spcPct val="120000"/>
              </a:lnSpc>
              <a:spcBef>
                <a:spcPts val="0"/>
              </a:spcBef>
              <a:buClr>
                <a:srgbClr val="FF0000"/>
              </a:buCl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是国家繁荣发展的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必由之路</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a:p>
            <a:pPr indent="14605" algn="just">
              <a:lnSpc>
                <a:spcPct val="120000"/>
              </a:lnSpc>
              <a:spcBef>
                <a:spcPts val="0"/>
              </a:spcBef>
              <a:buClr>
                <a:srgbClr val="FF0000"/>
              </a:buCl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注重解决</a:t>
            </a:r>
            <a:r>
              <a:rPr lang="zh-CN" altLang="en-US" sz="2000" dirty="0">
                <a:solidFill>
                  <a:srgbClr val="C00000"/>
                </a:solidFill>
                <a:latin typeface="微软雅黑" panose="020B0503020204020204" pitchFamily="34" charset="-122"/>
                <a:ea typeface="微软雅黑" panose="020B0503020204020204" pitchFamily="34" charset="-122"/>
              </a:rPr>
              <a:t>发展内外联动问题</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66" name="矩形 65"/>
          <p:cNvSpPr/>
          <p:nvPr/>
        </p:nvSpPr>
        <p:spPr>
          <a:xfrm>
            <a:off x="6755138" y="5660871"/>
            <a:ext cx="4665396" cy="829945"/>
          </a:xfrm>
          <a:prstGeom prst="rect">
            <a:avLst/>
          </a:prstGeom>
        </p:spPr>
        <p:txBody>
          <a:bodyPr wrap="square">
            <a:spAutoFit/>
          </a:bodyPr>
          <a:p>
            <a:pPr indent="14605" algn="just">
              <a:lnSpc>
                <a:spcPct val="120000"/>
              </a:lnSpc>
              <a:spcBef>
                <a:spcPts val="0"/>
              </a:spcBef>
              <a:buClr>
                <a:srgbClr val="FF0000"/>
              </a:buCl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是中国特色社会主义的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本质要求</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a:p>
            <a:pPr indent="14605" algn="just">
              <a:lnSpc>
                <a:spcPct val="120000"/>
              </a:lnSpc>
              <a:spcBef>
                <a:spcPts val="0"/>
              </a:spcBef>
              <a:buClr>
                <a:srgbClr val="FF0000"/>
              </a:buCl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注重解决</a:t>
            </a:r>
            <a:r>
              <a:rPr lang="zh-CN" altLang="en-US" sz="2000" dirty="0">
                <a:solidFill>
                  <a:srgbClr val="C00000"/>
                </a:solidFill>
                <a:latin typeface="微软雅黑" panose="020B0503020204020204" pitchFamily="34" charset="-122"/>
                <a:ea typeface="微软雅黑" panose="020B0503020204020204" pitchFamily="34" charset="-122"/>
              </a:rPr>
              <a:t>社会公平正义问题</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9" presetClass="entr" presetSubtype="0"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 calcmode="lin" valueType="num">
                                      <p:cBhvr>
                                        <p:cTn id="17" dur="500" fill="hold"/>
                                        <p:tgtEl>
                                          <p:spTgt spid="12"/>
                                        </p:tgtEl>
                                        <p:attrNameLst>
                                          <p:attrName>style.rotation</p:attrName>
                                        </p:attrNameLst>
                                      </p:cBhvr>
                                      <p:tavLst>
                                        <p:tav tm="0">
                                          <p:val>
                                            <p:fltVal val="360"/>
                                          </p:val>
                                        </p:tav>
                                        <p:tav tm="100000">
                                          <p:val>
                                            <p:fltVal val="0"/>
                                          </p:val>
                                        </p:tav>
                                      </p:tavLst>
                                    </p:anim>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1000"/>
                                        <p:tgtEl>
                                          <p:spTgt spid="4">
                                            <p:txEl>
                                              <p:pRg st="0" end="0"/>
                                            </p:txEl>
                                          </p:spTgt>
                                        </p:tgtEl>
                                      </p:cBhvr>
                                    </p:animEffect>
                                    <p:anim calcmode="lin" valueType="num">
                                      <p:cBhvr>
                                        <p:cTn id="2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0" end="0"/>
                                            </p:txEl>
                                          </p:spTgt>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1000"/>
                                        <p:tgtEl>
                                          <p:spTgt spid="4">
                                            <p:txEl>
                                              <p:pRg st="1" end="1"/>
                                            </p:txEl>
                                          </p:spTgt>
                                        </p:tgtEl>
                                      </p:cBhvr>
                                    </p:animEffect>
                                    <p:anim calcmode="lin" valueType="num">
                                      <p:cBhvr>
                                        <p:cTn id="3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p:cTn id="39" dur="500" fill="hold"/>
                                        <p:tgtEl>
                                          <p:spTgt spid="2"/>
                                        </p:tgtEl>
                                        <p:attrNameLst>
                                          <p:attrName>ppt_w</p:attrName>
                                        </p:attrNameLst>
                                      </p:cBhvr>
                                      <p:tavLst>
                                        <p:tav tm="0">
                                          <p:val>
                                            <p:fltVal val="0"/>
                                          </p:val>
                                        </p:tav>
                                        <p:tav tm="100000">
                                          <p:val>
                                            <p:strVal val="#ppt_w"/>
                                          </p:val>
                                        </p:tav>
                                      </p:tavLst>
                                    </p:anim>
                                    <p:anim calcmode="lin" valueType="num">
                                      <p:cBhvr>
                                        <p:cTn id="40" dur="500" fill="hold"/>
                                        <p:tgtEl>
                                          <p:spTgt spid="2"/>
                                        </p:tgtEl>
                                        <p:attrNameLst>
                                          <p:attrName>ppt_h</p:attrName>
                                        </p:attrNameLst>
                                      </p:cBhvr>
                                      <p:tavLst>
                                        <p:tav tm="0">
                                          <p:val>
                                            <p:fltVal val="0"/>
                                          </p:val>
                                        </p:tav>
                                        <p:tav tm="100000">
                                          <p:val>
                                            <p:strVal val="#ppt_h"/>
                                          </p:val>
                                        </p:tav>
                                      </p:tavLst>
                                    </p:anim>
                                    <p:animEffect transition="in" filter="fade">
                                      <p:cBhvr>
                                        <p:cTn id="41" dur="500"/>
                                        <p:tgtEl>
                                          <p:spTgt spid="2"/>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500"/>
                                        <p:tgtEl>
                                          <p:spTgt spid="7"/>
                                        </p:tgtEl>
                                      </p:cBhvr>
                                    </p:animEffect>
                                  </p:childTnLst>
                                </p:cTn>
                              </p:par>
                            </p:childTnLst>
                          </p:cTn>
                        </p:par>
                        <p:par>
                          <p:cTn id="46" fill="hold">
                            <p:stCondLst>
                              <p:cond delay="2000"/>
                            </p:stCondLst>
                            <p:childTnLst>
                              <p:par>
                                <p:cTn id="47" presetID="53" presetClass="entr" presetSubtype="16"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Effect transition="in" filter="fade">
                                      <p:cBhvr>
                                        <p:cTn id="51" dur="500"/>
                                        <p:tgtEl>
                                          <p:spTgt spid="8"/>
                                        </p:tgtEl>
                                      </p:cBhvr>
                                    </p:animEffect>
                                  </p:childTnLst>
                                </p:cTn>
                              </p:par>
                            </p:childTnLst>
                          </p:cTn>
                        </p:par>
                        <p:par>
                          <p:cTn id="52" fill="hold">
                            <p:stCondLst>
                              <p:cond delay="2500"/>
                            </p:stCondLst>
                            <p:childTnLst>
                              <p:par>
                                <p:cTn id="53" presetID="53" presetClass="entr" presetSubtype="16"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childTnLst>
                          </p:cTn>
                        </p:par>
                        <p:par>
                          <p:cTn id="58" fill="hold">
                            <p:stCondLst>
                              <p:cond delay="3000"/>
                            </p:stCondLst>
                            <p:childTnLst>
                              <p:par>
                                <p:cTn id="59" presetID="53" presetClass="entr" presetSubtype="16"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3500"/>
                            </p:stCondLst>
                            <p:childTnLst>
                              <p:par>
                                <p:cTn id="65" presetID="53" presetClass="entr" presetSubtype="16" fill="hold"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par>
                          <p:cTn id="70" fill="hold">
                            <p:stCondLst>
                              <p:cond delay="4000"/>
                            </p:stCondLst>
                            <p:childTnLst>
                              <p:par>
                                <p:cTn id="71" presetID="22" presetClass="entr" presetSubtype="8" fill="hold"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left)">
                                      <p:cBhvr>
                                        <p:cTn id="73" dur="500"/>
                                        <p:tgtEl>
                                          <p:spTgt spid="15"/>
                                        </p:tgtEl>
                                      </p:cBhvr>
                                    </p:animEffect>
                                  </p:childTnLst>
                                </p:cTn>
                              </p:par>
                            </p:childTnLst>
                          </p:cTn>
                        </p:par>
                        <p:par>
                          <p:cTn id="74" fill="hold">
                            <p:stCondLst>
                              <p:cond delay="4500"/>
                            </p:stCondLst>
                            <p:childTnLst>
                              <p:par>
                                <p:cTn id="75" presetID="22" presetClass="entr" presetSubtype="8" fill="hold" nodeType="after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500"/>
                                        <p:tgtEl>
                                          <p:spTgt spid="16"/>
                                        </p:tgtEl>
                                      </p:cBhvr>
                                    </p:animEffect>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left)">
                                      <p:cBhvr>
                                        <p:cTn id="81" dur="500"/>
                                        <p:tgtEl>
                                          <p:spTgt spid="17"/>
                                        </p:tgtEl>
                                      </p:cBhvr>
                                    </p:animEffect>
                                  </p:childTnLst>
                                </p:cTn>
                              </p:par>
                            </p:childTnLst>
                          </p:cTn>
                        </p:par>
                        <p:par>
                          <p:cTn id="82" fill="hold">
                            <p:stCondLst>
                              <p:cond delay="5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childTnLst>
                          </p:cTn>
                        </p:par>
                        <p:par>
                          <p:cTn id="86" fill="hold">
                            <p:stCondLst>
                              <p:cond delay="6000"/>
                            </p:stCondLst>
                            <p:childTnLst>
                              <p:par>
                                <p:cTn id="87" presetID="22" presetClass="entr" presetSubtype="8" fill="hold" nodeType="after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left)">
                                      <p:cBhvr>
                                        <p:cTn id="89" dur="500"/>
                                        <p:tgtEl>
                                          <p:spTgt spid="20"/>
                                        </p:tgtEl>
                                      </p:cBhvr>
                                    </p:animEffect>
                                  </p:childTnLst>
                                </p:cTn>
                              </p:par>
                            </p:childTnLst>
                          </p:cTn>
                        </p:par>
                        <p:par>
                          <p:cTn id="90" fill="hold">
                            <p:stCondLst>
                              <p:cond delay="6500"/>
                            </p:stCondLst>
                            <p:childTnLst>
                              <p:par>
                                <p:cTn id="91" presetID="10" presetClass="entr" presetSubtype="0" fill="hold" grpId="0" nodeType="afterEffect">
                                  <p:stCondLst>
                                    <p:cond delay="0"/>
                                  </p:stCondLst>
                                  <p:iterate type="wd">
                                    <p:tmPct val="10000"/>
                                  </p:iterate>
                                  <p:childTnLst>
                                    <p:set>
                                      <p:cBhvr>
                                        <p:cTn id="92" dur="1" fill="hold">
                                          <p:stCondLst>
                                            <p:cond delay="0"/>
                                          </p:stCondLst>
                                        </p:cTn>
                                        <p:tgtEl>
                                          <p:spTgt spid="86017"/>
                                        </p:tgtEl>
                                        <p:attrNameLst>
                                          <p:attrName>style.visibility</p:attrName>
                                        </p:attrNameLst>
                                      </p:cBhvr>
                                      <p:to>
                                        <p:strVal val="visible"/>
                                      </p:to>
                                    </p:set>
                                    <p:animEffect transition="in" filter="fade">
                                      <p:cBhvr>
                                        <p:cTn id="93" dur="500"/>
                                        <p:tgtEl>
                                          <p:spTgt spid="86017"/>
                                        </p:tgtEl>
                                      </p:cBhvr>
                                    </p:animEffect>
                                  </p:childTnLst>
                                </p:cTn>
                              </p:par>
                            </p:childTnLst>
                          </p:cTn>
                        </p:par>
                        <p:par>
                          <p:cTn id="94" fill="hold">
                            <p:stCondLst>
                              <p:cond delay="7849"/>
                            </p:stCondLst>
                            <p:childTnLst>
                              <p:par>
                                <p:cTn id="95" presetID="10" presetClass="entr" presetSubtype="0" fill="hold" grpId="0" nodeType="afterEffect">
                                  <p:stCondLst>
                                    <p:cond delay="0"/>
                                  </p:stCondLst>
                                  <p:iterate type="wd">
                                    <p:tmPct val="10000"/>
                                  </p:iterate>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par>
                          <p:cTn id="98" fill="hold">
                            <p:stCondLst>
                              <p:cond delay="9449"/>
                            </p:stCondLst>
                            <p:childTnLst>
                              <p:par>
                                <p:cTn id="99" presetID="10" presetClass="entr" presetSubtype="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childTnLst>
                          </p:cTn>
                        </p:par>
                        <p:par>
                          <p:cTn id="102" fill="hold">
                            <p:stCondLst>
                              <p:cond delay="11100"/>
                            </p:stCondLst>
                            <p:childTnLst>
                              <p:par>
                                <p:cTn id="103" presetID="10" presetClass="entr" presetSubtype="0" fill="hold" grpId="0" nodeType="afterEffect">
                                  <p:stCondLst>
                                    <p:cond delay="0"/>
                                  </p:stCondLst>
                                  <p:iterate type="wd">
                                    <p:tmPct val="10000"/>
                                  </p:iterate>
                                  <p:childTnLst>
                                    <p:set>
                                      <p:cBhvr>
                                        <p:cTn id="104" dur="1" fill="hold">
                                          <p:stCondLst>
                                            <p:cond delay="0"/>
                                          </p:stCondLst>
                                        </p:cTn>
                                        <p:tgtEl>
                                          <p:spTgt spid="65"/>
                                        </p:tgtEl>
                                        <p:attrNameLst>
                                          <p:attrName>style.visibility</p:attrName>
                                        </p:attrNameLst>
                                      </p:cBhvr>
                                      <p:to>
                                        <p:strVal val="visible"/>
                                      </p:to>
                                    </p:set>
                                    <p:animEffect transition="in" filter="fade">
                                      <p:cBhvr>
                                        <p:cTn id="105" dur="500"/>
                                        <p:tgtEl>
                                          <p:spTgt spid="65"/>
                                        </p:tgtEl>
                                      </p:cBhvr>
                                    </p:animEffect>
                                  </p:childTnLst>
                                </p:cTn>
                              </p:par>
                            </p:childTnLst>
                          </p:cTn>
                        </p:par>
                        <p:par>
                          <p:cTn id="106" fill="hold">
                            <p:stCondLst>
                              <p:cond delay="12750"/>
                            </p:stCondLst>
                            <p:childTnLst>
                              <p:par>
                                <p:cTn id="107" presetID="10" presetClass="entr" presetSubtype="0" fill="hold" grpId="0" nodeType="afterEffect">
                                  <p:stCondLst>
                                    <p:cond delay="0"/>
                                  </p:stCondLst>
                                  <p:iterate type="wd">
                                    <p:tmPct val="10000"/>
                                  </p:iterate>
                                  <p:childTnLst>
                                    <p:set>
                                      <p:cBhvr>
                                        <p:cTn id="108" dur="1" fill="hold">
                                          <p:stCondLst>
                                            <p:cond delay="0"/>
                                          </p:stCondLst>
                                        </p:cTn>
                                        <p:tgtEl>
                                          <p:spTgt spid="66"/>
                                        </p:tgtEl>
                                        <p:attrNameLst>
                                          <p:attrName>style.visibility</p:attrName>
                                        </p:attrNameLst>
                                      </p:cBhvr>
                                      <p:to>
                                        <p:strVal val="visible"/>
                                      </p:to>
                                    </p:set>
                                    <p:animEffect transition="in" filter="fade">
                                      <p:cBhvr>
                                        <p:cTn id="10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7" grpId="0" bldLvl="0" animBg="1"/>
      <p:bldP spid="86017" grpId="0"/>
      <p:bldP spid="47" grpId="0"/>
      <p:bldP spid="53" grpId="0"/>
      <p:bldP spid="65" grpId="0"/>
      <p:bldP spid="66" grpId="0"/>
      <p:bldP spid="4" grpId="0" bldLvl="0" animBg="1" uiExpand="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52019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新发展理念的丰富内涵</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3067301" y="1477268"/>
            <a:ext cx="6187404" cy="521970"/>
          </a:xfrm>
          <a:prstGeom prst="rect">
            <a:avLst/>
          </a:prstGeom>
          <a:noFill/>
        </p:spPr>
        <p:txBody>
          <a:bodyPr wrap="square" rtlCol="0">
            <a:spAutoFit/>
          </a:bodyPr>
          <a:p>
            <a:pPr algn="ctr"/>
            <a:r>
              <a:rPr lang="zh-CN" altLang="en-US" sz="2800" kern="0" spc="120" dirty="0">
                <a:solidFill>
                  <a:schemeClr val="accent1"/>
                </a:solidFill>
                <a:latin typeface="微软雅黑" panose="020B0503020204020204" pitchFamily="34" charset="-122"/>
                <a:ea typeface="微软雅黑" panose="020B0503020204020204" pitchFamily="34" charset="-122"/>
              </a:rPr>
              <a:t>新发展理念是具有内在联系的集合体</a:t>
            </a:r>
            <a:endParaRPr lang="zh-CN" altLang="en-US" sz="2800" kern="0" spc="120"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1424940" y="2254885"/>
            <a:ext cx="9472295" cy="2676525"/>
          </a:xfrm>
          <a:prstGeom prst="rect">
            <a:avLst/>
          </a:prstGeom>
          <a:noFill/>
        </p:spPr>
        <p:txBody>
          <a:bodyPr wrap="square" rtlCol="0">
            <a:spAutoFit/>
          </a:bodyPr>
          <a:p>
            <a:pPr lvl="0" algn="just" defTabSz="913765" eaLnBrk="1" fontAlgn="auto">
              <a:lnSpc>
                <a:spcPct val="150000"/>
              </a:lnSpc>
              <a:spcBef>
                <a:spcPts val="0"/>
              </a:spcBef>
              <a:spcAft>
                <a:spcPts val="0"/>
              </a:spcAft>
              <a:defRPr/>
            </a:pPr>
            <a:r>
              <a:rPr lang="zh-CN" altLang="en-US" sz="1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创新、协调、绿色、开放、共享的发展理念，</a:t>
            </a:r>
            <a:r>
              <a:rPr lang="zh-CN"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相互贯通、相互促进</a:t>
            </a:r>
            <a:r>
              <a:rPr lang="zh-CN"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，是具有内在联系的集合体，要</a:t>
            </a:r>
            <a:r>
              <a:rPr lang="zh-CN"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统一贯彻</a:t>
            </a:r>
            <a:r>
              <a:rPr lang="zh-CN" altLang="zh-CN" sz="2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，不能顾此失彼，也不能相互替代，哪一个发展理念贯彻不到位，发展进程都会受到影响。 </a:t>
            </a:r>
            <a:endParaRPr kumimoji="0" lang="zh-CN"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450"/>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2700"/>
                            </p:stCondLst>
                            <p:childTnLst>
                              <p:par>
                                <p:cTn id="18" presetID="10" presetClass="entr" presetSubtype="0" fill="hold" grpId="0" nodeType="afterEffect">
                                  <p:stCondLst>
                                    <p:cond delay="0"/>
                                  </p:stCondLst>
                                  <p:iterate type="wd">
                                    <p:tmPct val="10000"/>
                                  </p:iterate>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52019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新发展理念的丰富内涵</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118235" y="1113155"/>
            <a:ext cx="9954895" cy="5238750"/>
          </a:xfrm>
          <a:prstGeom prst="rect">
            <a:avLst/>
          </a:prstGeom>
          <a:noFill/>
        </p:spPr>
        <p:txBody>
          <a:bodyPr wrap="square" rtlCol="0">
            <a:noAutofit/>
          </a:bodyPr>
          <a:p>
            <a:pPr lvl="0" algn="just" defTabSz="913765" eaLnBrk="1" fontAlgn="auto">
              <a:lnSpc>
                <a:spcPct val="120000"/>
              </a:lnSpc>
              <a:spcBef>
                <a:spcPts val="0"/>
              </a:spcBef>
              <a:spcAft>
                <a:spcPts val="0"/>
              </a:spcAft>
              <a:defRPr/>
            </a:pPr>
            <a:r>
              <a:rPr lang="zh-CN" altLang="en-US" sz="1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联合国发布的1996年人类发展报告指出应该</a:t>
            </a:r>
            <a:r>
              <a:rPr lang="zh-CN"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避免五种增长</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just" defTabSz="913765" eaLnBrk="1" fontAlgn="auto">
              <a:lnSpc>
                <a:spcPct val="120000"/>
              </a:lnSpc>
              <a:spcBef>
                <a:spcPts val="0"/>
              </a:spcBef>
              <a:spcAft>
                <a:spcPts val="0"/>
              </a:spcAft>
              <a:buFont typeface="Wingdings" panose="05000000000000000000" charset="0"/>
              <a:buChar char="Ø"/>
              <a:defRP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一、避免</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无工作增</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长，即经济增长没有解决就业问题，反而导致大量失业。</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just" defTabSz="913765" eaLnBrk="1" fontAlgn="auto">
              <a:lnSpc>
                <a:spcPct val="120000"/>
              </a:lnSpc>
              <a:spcBef>
                <a:spcPts val="0"/>
              </a:spcBef>
              <a:spcAft>
                <a:spcPts val="0"/>
              </a:spcAft>
              <a:buFont typeface="Wingdings" panose="05000000000000000000" charset="0"/>
              <a:buChar char="Ø"/>
              <a:defRP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二、避免</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无声增长</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，即经济增长过程中没有民众的参与，老百姓对经济发展过程没有影响力。</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just" defTabSz="913765" eaLnBrk="1" fontAlgn="auto">
              <a:lnSpc>
                <a:spcPct val="120000"/>
              </a:lnSpc>
              <a:spcBef>
                <a:spcPts val="0"/>
              </a:spcBef>
              <a:spcAft>
                <a:spcPts val="0"/>
              </a:spcAft>
              <a:buFont typeface="Wingdings" panose="05000000000000000000" charset="0"/>
              <a:buChar char="Ø"/>
              <a:defRP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三、避免</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无情增长</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，很多国家的经济增长是无情的，因为经济增长的红利基本上被少数人获得了，普通老百姓没有得到好处。</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just" defTabSz="913765" eaLnBrk="1" fontAlgn="auto">
              <a:lnSpc>
                <a:spcPct val="120000"/>
              </a:lnSpc>
              <a:spcBef>
                <a:spcPts val="0"/>
              </a:spcBef>
              <a:spcAft>
                <a:spcPts val="0"/>
              </a:spcAft>
              <a:buFont typeface="Wingdings" panose="05000000000000000000" charset="0"/>
              <a:buChar char="Ø"/>
              <a:defRP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四、避免</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无根增长</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，经济增长破坏了自身的民族文化，可能使用的文化是大量西化的东西，而自己的文化很少。</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just" defTabSz="913765" eaLnBrk="1" fontAlgn="auto">
              <a:lnSpc>
                <a:spcPct val="120000"/>
              </a:lnSpc>
              <a:spcBef>
                <a:spcPts val="0"/>
              </a:spcBef>
              <a:spcAft>
                <a:spcPts val="0"/>
              </a:spcAft>
              <a:buFont typeface="Wingdings" panose="05000000000000000000" charset="0"/>
              <a:buChar char="Ø"/>
              <a:defRP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五、避免</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无未来增长</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，不顾自然资源耗竭和人类居住环境恶化而换来的增长是没有未来的。</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450"/>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52019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新发展理念的丰富内涵</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033780" y="1345565"/>
            <a:ext cx="10124440" cy="4707890"/>
          </a:xfrm>
          <a:prstGeom prst="rect">
            <a:avLst/>
          </a:prstGeom>
          <a:noFill/>
        </p:spPr>
        <p:txBody>
          <a:bodyPr wrap="square" rtlCol="0">
            <a:spAutoFit/>
          </a:bodyPr>
          <a:p>
            <a:pPr lvl="0" algn="just" defTabSz="913765" eaLnBrk="1" fontAlgn="auto">
              <a:lnSpc>
                <a:spcPct val="150000"/>
              </a:lnSpc>
              <a:spcBef>
                <a:spcPts val="0"/>
              </a:spcBef>
              <a:spcAft>
                <a:spcPts val="0"/>
              </a:spcAft>
              <a:defRPr/>
            </a:pPr>
            <a:r>
              <a:rPr lang="zh-CN" altLang="en-US" sz="1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我国提出的新发展理念恰恰可以避免上述“五个无”，实现</a:t>
            </a:r>
            <a:r>
              <a:rPr lang="zh-CN"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“五个有”</a:t>
            </a:r>
            <a:r>
              <a:rPr lang="zh-CN" altLang="zh-CN"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800"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defTabSz="913765" eaLnBrk="1" fontAlgn="auto">
              <a:lnSpc>
                <a:spcPct val="150000"/>
              </a:lnSpc>
              <a:spcBef>
                <a:spcPts val="0"/>
              </a:spcBef>
              <a:spcAft>
                <a:spcPts val="0"/>
              </a:spcAft>
              <a:buFont typeface="Wingdings" panose="05000000000000000000" charset="0"/>
              <a:buChar char="Ø"/>
              <a:defRP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其一，落实新发展理念，实现</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有工作的发展</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defTabSz="913765" eaLnBrk="1" fontAlgn="auto">
              <a:lnSpc>
                <a:spcPct val="150000"/>
              </a:lnSpc>
              <a:spcBef>
                <a:spcPts val="0"/>
              </a:spcBef>
              <a:spcAft>
                <a:spcPts val="0"/>
              </a:spcAft>
              <a:buFont typeface="Arial" panose="020B0604020202020204" pitchFamily="34" charset="0"/>
              <a:buChar char="•"/>
              <a:defRP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2024年政府工作报告：多措并举稳就业促增收。就业是最基本的民生。要突出就业优先导向，加强财税、金融等政策对稳就业的支持，加大促就业专项政策力度。落实和完善稳岗返还、专项贷款、就业和社保补贴等政策，加强对就业容量大的行业企业支持。预计今年高校毕业生超过1170万人，要强化促进青年就业政策举措，优化就业创业指导服务。</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450"/>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5485" y="711835"/>
            <a:ext cx="7298055" cy="5646420"/>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t">
            <a:spAutoFit/>
          </a:bodyPr>
          <a:lstStyle/>
          <a:p>
            <a:pPr marL="0" marR="0" lvl="0" indent="0" algn="just" defTabSz="914400" rtl="0" eaLnBrk="1" fontAlgn="base" latinLnBrk="0" hangingPunct="1">
              <a:lnSpc>
                <a:spcPct val="150000"/>
              </a:lnSpc>
              <a:spcBef>
                <a:spcPts val="1200"/>
              </a:spcBef>
              <a:spcAft>
                <a:spcPct val="0"/>
              </a:spcAft>
              <a:buClrTx/>
              <a:buSzPct val="80000"/>
              <a:buFontTx/>
              <a:buNone/>
              <a:defRPr/>
            </a:pPr>
            <a:r>
              <a:rPr lang="en-US" altLang="zh-CN" noProof="0" dirty="0">
                <a:ln>
                  <a:noFill/>
                </a:ln>
                <a:solidFill>
                  <a:schemeClr val="tx1"/>
                </a:solidFill>
                <a:effectLst/>
                <a:uLnTx/>
                <a:uFillTx/>
                <a:latin typeface="宋体" panose="02010600030101010101" pitchFamily="2" charset="-122"/>
                <a:ea typeface="宋体" panose="02010600030101010101" pitchFamily="2" charset="-122"/>
                <a:sym typeface="Helvetica" panose="020B0604020202020204" pitchFamily="34" charset="0"/>
              </a:rPr>
              <a:t>   </a:t>
            </a:r>
            <a:r>
              <a:rPr lang="en-US" altLang="zh-CN"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 </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5年来，我们坚持观大势、谋全局、干实事，成功驾驭了我国经济发展大局，在实践中形成了以</a:t>
            </a:r>
            <a:r>
              <a:rPr lang="zh-CN" altLang="en-US"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新发展理念</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为主要内容的</a:t>
            </a:r>
            <a:r>
              <a:rPr lang="zh-CN" altLang="en-US"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习近平新时代中国特色社会主义经济思想</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。我们</a:t>
            </a:r>
            <a:r>
              <a:rPr lang="zh-CN" altLang="en-US"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坚持</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加强党对经济工作的集中统一领导，保证我国经济沿着正确方向发展；</a:t>
            </a:r>
            <a:r>
              <a:rPr lang="zh-CN" altLang="en-US"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坚持</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以人民为中心的发展思想，贯穿到统筹推进“五位一体”总体布局和协调推进“四个全面”战略布局之中；</a:t>
            </a:r>
            <a:r>
              <a:rPr lang="zh-CN" altLang="en-US"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坚持</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适应把握引领经济发展新常态，立足大局，把握规律；</a:t>
            </a:r>
            <a:r>
              <a:rPr lang="zh-CN" altLang="en-US"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坚持</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使市场在资源配置中起决定性作用，更好发挥政府作用，坚决扫除经济发展的体制机制障碍；</a:t>
            </a:r>
            <a:r>
              <a:rPr lang="zh-CN" altLang="en-US"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坚持</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适应我国经济发展主要矛盾变化完善宏观调控，相机抉择，开准药方，把推进供给侧结构性改革作为经济工作的主线；</a:t>
            </a:r>
            <a:r>
              <a:rPr lang="zh-CN" altLang="en-US"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坚持</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问题导向部署经济发展新战略，对我国经济社会发展变革产生深远影响；</a:t>
            </a:r>
            <a:r>
              <a:rPr lang="zh-CN" altLang="en-US"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坚持</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正确工作策略和方法，稳中求进，保持战略定力、坚持底线思维，一步一个脚印向前迈进。</a:t>
            </a:r>
            <a:r>
              <a:rPr lang="en-US" altLang="zh-CN"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rPr>
              <a:t> </a:t>
            </a:r>
            <a:endParaRPr lang="en-US" altLang="zh-CN"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Helvetica" panose="020B0604020202020204" pitchFamily="34" charset="0"/>
            </a:endParaRPr>
          </a:p>
          <a:p>
            <a:pPr marL="0" marR="0" lvl="0" indent="0" algn="just" defTabSz="914400" rtl="0" eaLnBrk="1" fontAlgn="base" latinLnBrk="0" hangingPunct="1">
              <a:lnSpc>
                <a:spcPct val="150000"/>
              </a:lnSpc>
              <a:spcBef>
                <a:spcPts val="1200"/>
              </a:spcBef>
              <a:spcAft>
                <a:spcPct val="0"/>
              </a:spcAft>
              <a:buClrTx/>
              <a:buSzPct val="80000"/>
              <a:buFontTx/>
              <a:buNone/>
              <a:defRPr/>
            </a:pPr>
            <a:r>
              <a:rPr lang="en-US" altLang="zh-CN" b="1" noProof="0" dirty="0">
                <a:ln>
                  <a:noFill/>
                </a:ln>
                <a:solidFill>
                  <a:schemeClr val="tx1"/>
                </a:solidFill>
                <a:effectLst/>
                <a:uLnTx/>
                <a:uFillTx/>
                <a:latin typeface="宋体" panose="02010600030101010101" pitchFamily="2" charset="-122"/>
                <a:ea typeface="宋体" panose="02010600030101010101" pitchFamily="2" charset="-122"/>
                <a:sym typeface="Helvetica" panose="020B0604020202020204" pitchFamily="34" charset="0"/>
              </a:rPr>
              <a:t>     </a:t>
            </a:r>
            <a:r>
              <a:rPr lang="en-US" altLang="zh-CN"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                </a:t>
            </a:r>
            <a:r>
              <a:rPr lang="zh-CN" altLang="en-US"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 </a:t>
            </a:r>
            <a:r>
              <a:rPr lang="en-US" altLang="zh-CN"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  </a:t>
            </a:r>
            <a:r>
              <a:rPr lang="zh-CN" altLang="en-US"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rPr>
              <a:t>——2017年12月中央经济工作会议公报</a:t>
            </a:r>
            <a:endParaRPr lang="zh-CN" altLang="en-US" b="1" noProof="0" dirty="0">
              <a:ln>
                <a:noFill/>
              </a:ln>
              <a:solidFill>
                <a:schemeClr val="tx1"/>
              </a:solidFill>
              <a:effectLst/>
              <a:uLnTx/>
              <a:uFillTx/>
              <a:latin typeface="黑体" panose="02010609060101010101" charset="-122"/>
              <a:ea typeface="黑体" panose="02010609060101010101" charset="-122"/>
              <a:cs typeface="黑体" panose="02010609060101010101" charset="-122"/>
              <a:sym typeface="Helvetica" panose="020B0604020202020204" pitchFamily="34" charset="0"/>
            </a:endParaRPr>
          </a:p>
        </p:txBody>
      </p:sp>
      <p:pic>
        <p:nvPicPr>
          <p:cNvPr id="2398" name="图片 9"/>
          <p:cNvPicPr>
            <a:picLocks noChangeAspect="1"/>
          </p:cNvPicPr>
          <p:nvPr>
            <p:custDataLst>
              <p:tags r:id="rId1"/>
            </p:custDataLst>
          </p:nvPr>
        </p:nvPicPr>
        <p:blipFill>
          <a:blip r:embed="rId2"/>
          <a:stretch>
            <a:fillRect/>
          </a:stretch>
        </p:blipFill>
        <p:spPr>
          <a:xfrm>
            <a:off x="8003540" y="1683068"/>
            <a:ext cx="4062730" cy="30073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childTnLst>
                                    <p:set>
                                      <p:cBhvr>
                                        <p:cTn id="6" dur="1" fill="hold">
                                          <p:stCondLst>
                                            <p:cond delay="0"/>
                                          </p:stCondLst>
                                        </p:cTn>
                                        <p:tgtEl>
                                          <p:spTgt spid="2398"/>
                                        </p:tgtEl>
                                        <p:attrNameLst>
                                          <p:attrName>style.visibility</p:attrName>
                                        </p:attrNameLst>
                                      </p:cBhvr>
                                      <p:to>
                                        <p:strVal val="visible"/>
                                      </p:to>
                                    </p:set>
                                    <p:animEffect transition="in" filter="randombar(horizontal)">
                                      <p:cBhvr>
                                        <p:cTn id="7" dur="500"/>
                                        <p:tgtEl>
                                          <p:spTgt spid="23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52019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新发展理念的丰富内涵</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988695" y="1168400"/>
            <a:ext cx="10213975" cy="5077460"/>
          </a:xfrm>
          <a:prstGeom prst="rect">
            <a:avLst/>
          </a:prstGeom>
          <a:noFill/>
        </p:spPr>
        <p:txBody>
          <a:bodyPr wrap="square" rtlCol="0">
            <a:spAutoFit/>
          </a:bodyPr>
          <a:p>
            <a:pPr marL="342900" lvl="0" indent="-342900" algn="just" defTabSz="913765" eaLnBrk="1" fontAlgn="auto">
              <a:lnSpc>
                <a:spcPct val="150000"/>
              </a:lnSpc>
              <a:spcBef>
                <a:spcPts val="0"/>
              </a:spcBef>
              <a:spcAft>
                <a:spcPts val="0"/>
              </a:spcAft>
              <a:buFont typeface="Wingdings" panose="05000000000000000000" charset="0"/>
              <a:buChar char="Ø"/>
              <a:defRP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其二，落实新发展理念，实现</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有声的发展</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在发展中，善于倾听人民群众的呼声和要求，把人民群众的呼声纳入重大决策中。二十大报告指出：全过程人民民主是社会主义民主政治的本质属性，是最广泛、最真实、最管用的民主。必须坚定不移走中国特色社会主义政治发展道路，坚持党的领导、人民当家作主、依法治国有机统一，坚持人民主体地位，充分体现人民意志、保障人民权益、激发人民创造活力。</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defTabSz="913765" eaLnBrk="1" fontAlgn="auto">
              <a:lnSpc>
                <a:spcPct val="150000"/>
              </a:lnSpc>
              <a:spcBef>
                <a:spcPts val="0"/>
              </a:spcBef>
              <a:spcAft>
                <a:spcPts val="0"/>
              </a:spcAft>
              <a:buFont typeface="Wingdings" panose="05000000000000000000" charset="0"/>
              <a:buChar char="Ø"/>
              <a:defRP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其三，落实新发展理念，实现</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有情的发展</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。人民对美好生活的向往，就是我们的奋斗目标。切实解决好群众的操心事、烦心事、揪心事是我们为人民谋幸福的初心，也为了让人民群众有更多的获得感、幸福感。</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450"/>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52019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新发展理念的丰富内涵</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118235" y="1041400"/>
            <a:ext cx="9954895" cy="5149850"/>
          </a:xfrm>
          <a:prstGeom prst="rect">
            <a:avLst/>
          </a:prstGeom>
          <a:noFill/>
        </p:spPr>
        <p:txBody>
          <a:bodyPr wrap="square" rtlCol="0">
            <a:noAutofit/>
          </a:bodyPr>
          <a:p>
            <a:pPr marL="342900" lvl="0" indent="-342900" algn="just" defTabSz="913765" eaLnBrk="1" fontAlgn="auto">
              <a:lnSpc>
                <a:spcPct val="150000"/>
              </a:lnSpc>
              <a:spcBef>
                <a:spcPts val="0"/>
              </a:spcBef>
              <a:spcAft>
                <a:spcPts val="0"/>
              </a:spcAft>
              <a:buFont typeface="Wingdings" panose="05000000000000000000" charset="0"/>
              <a:buChar char="Ø"/>
              <a:defRP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其四，落实新发展理念，实现</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有根的发展</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有根，就是要保护好民族优秀文化并加以运用发展。民族优秀文化在发展中要发挥重大作用，这不仅是我们的文化软实力，还要变成发展的文化沃土。我国很多优秀传统文化可以实现创造性发展、创新性转化。比如，很多民俗旅游就是充分利用民族优秀文化，使其具有现代性，在不断保护民族文化的过程中实现优秀传统文化现代化。</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just" defTabSz="913765" eaLnBrk="1" fontAlgn="auto">
              <a:lnSpc>
                <a:spcPct val="150000"/>
              </a:lnSpc>
              <a:spcBef>
                <a:spcPts val="0"/>
              </a:spcBef>
              <a:spcAft>
                <a:spcPts val="0"/>
              </a:spcAft>
              <a:buFont typeface="Wingdings" panose="05000000000000000000" charset="0"/>
              <a:buChar char="Ø"/>
              <a:defRPr/>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其五，落实新发展理念，实现</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有未来的发展</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。有未来的发展，就是要实现生态环境的保护。要大力发展绿色经济、绿色产业、绿色事业。绿色发展、生态建设是关乎中国未来的大战略。</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450"/>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520196" y="187507"/>
            <a:ext cx="5746264" cy="645160"/>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2</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、新发展理念的理论地位</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1913255" y="868680"/>
            <a:ext cx="8355965" cy="737235"/>
          </a:xfrm>
          <a:prstGeom prst="rect">
            <a:avLst/>
          </a:prstGeom>
          <a:noFill/>
        </p:spPr>
        <p:txBody>
          <a:bodyPr wrap="square" rtlCol="0">
            <a:spAutoFit/>
          </a:bodyPr>
          <a:p>
            <a:pPr algn="ctr" eaLnBrk="1" hangingPunct="1">
              <a:lnSpc>
                <a:spcPct val="150000"/>
              </a:lnSpc>
              <a:defRPr/>
            </a:pPr>
            <a:r>
              <a:rPr lang="zh-CN" altLang="en-US" sz="2800" kern="0" spc="120" dirty="0">
                <a:solidFill>
                  <a:srgbClr val="C00000"/>
                </a:solidFill>
                <a:latin typeface="微软雅黑" panose="020B0503020204020204" pitchFamily="34" charset="-122"/>
                <a:ea typeface="微软雅黑" panose="020B0503020204020204" pitchFamily="34" charset="-122"/>
              </a:rPr>
              <a:t>（</a:t>
            </a:r>
            <a:r>
              <a:rPr lang="en-US" altLang="zh-CN" sz="2800" kern="0" spc="120" dirty="0">
                <a:solidFill>
                  <a:srgbClr val="C00000"/>
                </a:solidFill>
                <a:latin typeface="微软雅黑" panose="020B0503020204020204" pitchFamily="34" charset="-122"/>
                <a:ea typeface="微软雅黑" panose="020B0503020204020204" pitchFamily="34" charset="-122"/>
              </a:rPr>
              <a:t>1</a:t>
            </a:r>
            <a:r>
              <a:rPr lang="zh-CN" altLang="en-US" sz="2800" kern="0" spc="120" dirty="0">
                <a:solidFill>
                  <a:srgbClr val="C00000"/>
                </a:solidFill>
                <a:latin typeface="微软雅黑" panose="020B0503020204020204" pitchFamily="34" charset="-122"/>
                <a:ea typeface="微软雅黑" panose="020B0503020204020204" pitchFamily="34" charset="-122"/>
              </a:rPr>
              <a:t>）新发展理念开辟了我们党</a:t>
            </a:r>
            <a:r>
              <a:rPr lang="zh-CN" altLang="en-US" sz="2800" b="1" kern="0" spc="120" dirty="0">
                <a:solidFill>
                  <a:srgbClr val="C00000"/>
                </a:solidFill>
                <a:latin typeface="微软雅黑" panose="020B0503020204020204" pitchFamily="34" charset="-122"/>
                <a:ea typeface="微软雅黑" panose="020B0503020204020204" pitchFamily="34" charset="-122"/>
              </a:rPr>
              <a:t>发展理论</a:t>
            </a:r>
            <a:r>
              <a:rPr lang="zh-CN" altLang="en-US" sz="2800" kern="0" spc="120" dirty="0">
                <a:solidFill>
                  <a:srgbClr val="C00000"/>
                </a:solidFill>
                <a:latin typeface="微软雅黑" panose="020B0503020204020204" pitchFamily="34" charset="-122"/>
                <a:ea typeface="微软雅黑" panose="020B0503020204020204" pitchFamily="34" charset="-122"/>
              </a:rPr>
              <a:t>的新境界</a:t>
            </a:r>
            <a:endParaRPr lang="zh-CN" altLang="en-US" sz="2800" kern="0" spc="120" dirty="0">
              <a:solidFill>
                <a:srgbClr val="C00000"/>
              </a:solidFill>
              <a:latin typeface="微软雅黑" panose="020B0503020204020204" pitchFamily="34" charset="-122"/>
              <a:ea typeface="微软雅黑" panose="020B0503020204020204" pitchFamily="34" charset="-122"/>
            </a:endParaRPr>
          </a:p>
        </p:txBody>
      </p:sp>
      <p:sp>
        <p:nvSpPr>
          <p:cNvPr id="98" name="iṣliḑê"/>
          <p:cNvSpPr txBox="1"/>
          <p:nvPr/>
        </p:nvSpPr>
        <p:spPr>
          <a:xfrm>
            <a:off x="0" y="1997710"/>
            <a:ext cx="12192000" cy="76200"/>
          </a:xfrm>
          <a:prstGeom prst="roundRect">
            <a:avLst>
              <a:gd name="adj" fmla="val 50000"/>
            </a:avLst>
          </a:prstGeom>
          <a:solidFill>
            <a:schemeClr val="accent4">
              <a:lumMod val="20000"/>
              <a:lumOff val="80000"/>
            </a:schemeClr>
          </a:solidFill>
          <a:ln>
            <a:noFill/>
          </a:ln>
        </p:spPr>
        <p:txBody>
          <a:bodyPr wrap="square" lIns="91440" tIns="45720" rIns="91440" bIns="45720" anchor="ctr" anchorCtr="0">
            <a:normAutofit fontScale="25000" lnSpcReduction="20000"/>
          </a:bodyPr>
          <a:lstStyle>
            <a:defPPr>
              <a:defRPr lang="zh-CN"/>
            </a:defPPr>
            <a:lvl1pPr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1pPr>
            <a:lvl2pPr marL="227330" indent="2305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2pPr>
            <a:lvl3pPr marL="455930" indent="4591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3pPr>
            <a:lvl4pPr marL="684530" indent="6877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4pPr>
            <a:lvl5pPr marL="913130" indent="9163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5pPr>
            <a:lvl6pPr marL="22860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6pPr>
            <a:lvl7pPr marL="27432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7pPr>
            <a:lvl8pPr marL="32004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8pPr>
            <a:lvl9pPr marL="36576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9pPr>
          </a:lstStyle>
          <a:p>
            <a:pPr algn="ctr">
              <a:buSzPct val="25000"/>
            </a:pPr>
            <a:endParaRPr lang="de-DE" sz="1600" b="1" dirty="0">
              <a:solidFill>
                <a:schemeClr val="tx1">
                  <a:lumMod val="85000"/>
                  <a:lumOff val="15000"/>
                </a:schemeClr>
              </a:solidFill>
            </a:endParaRPr>
          </a:p>
        </p:txBody>
      </p:sp>
      <p:sp>
        <p:nvSpPr>
          <p:cNvPr id="106" name="iṥľïḋê"/>
          <p:cNvSpPr/>
          <p:nvPr/>
        </p:nvSpPr>
        <p:spPr>
          <a:xfrm flipH="1">
            <a:off x="1596631" y="1877879"/>
            <a:ext cx="316901" cy="316901"/>
          </a:xfrm>
          <a:prstGeom prst="ellipse">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algn="ctr"/>
            <a:endParaRPr lang="zh-CN" altLang="en-US" sz="2800" b="1">
              <a:solidFill>
                <a:schemeClr val="tx1">
                  <a:lumMod val="85000"/>
                  <a:lumOff val="15000"/>
                </a:schemeClr>
              </a:solidFill>
            </a:endParaRPr>
          </a:p>
        </p:txBody>
      </p:sp>
      <p:sp>
        <p:nvSpPr>
          <p:cNvPr id="6" name="iṥľïḋê"/>
          <p:cNvSpPr/>
          <p:nvPr/>
        </p:nvSpPr>
        <p:spPr>
          <a:xfrm flipH="1">
            <a:off x="4154411" y="1860099"/>
            <a:ext cx="316901" cy="316901"/>
          </a:xfrm>
          <a:prstGeom prst="ellipse">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algn="ctr"/>
            <a:endParaRPr lang="zh-CN" altLang="en-US" sz="2800" b="1">
              <a:solidFill>
                <a:schemeClr val="tx1">
                  <a:lumMod val="85000"/>
                  <a:lumOff val="15000"/>
                </a:schemeClr>
              </a:solidFill>
            </a:endParaRPr>
          </a:p>
        </p:txBody>
      </p:sp>
      <p:sp>
        <p:nvSpPr>
          <p:cNvPr id="7" name="iṥľïḋê"/>
          <p:cNvSpPr/>
          <p:nvPr/>
        </p:nvSpPr>
        <p:spPr>
          <a:xfrm flipH="1">
            <a:off x="6922376" y="1877879"/>
            <a:ext cx="316901" cy="316901"/>
          </a:xfrm>
          <a:prstGeom prst="ellipse">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algn="ctr"/>
            <a:endParaRPr lang="zh-CN" altLang="en-US" sz="2800" b="1">
              <a:solidFill>
                <a:schemeClr val="tx1">
                  <a:lumMod val="85000"/>
                  <a:lumOff val="15000"/>
                </a:schemeClr>
              </a:solidFill>
            </a:endParaRPr>
          </a:p>
        </p:txBody>
      </p:sp>
      <p:sp>
        <p:nvSpPr>
          <p:cNvPr id="8" name="iṥľïḋê"/>
          <p:cNvSpPr/>
          <p:nvPr/>
        </p:nvSpPr>
        <p:spPr>
          <a:xfrm flipH="1">
            <a:off x="9967201" y="1860099"/>
            <a:ext cx="316901" cy="316901"/>
          </a:xfrm>
          <a:prstGeom prst="ellipse">
            <a:avLst/>
          </a:prstGeom>
          <a:solidFill>
            <a:srgbClr val="D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algn="ctr"/>
            <a:endParaRPr lang="zh-CN" altLang="en-US" sz="2800" b="1">
              <a:solidFill>
                <a:schemeClr val="tx1">
                  <a:lumMod val="85000"/>
                  <a:lumOff val="15000"/>
                </a:schemeClr>
              </a:solidFill>
            </a:endParaRPr>
          </a:p>
        </p:txBody>
      </p:sp>
      <p:sp>
        <p:nvSpPr>
          <p:cNvPr id="93" name="矩形 92"/>
          <p:cNvSpPr/>
          <p:nvPr/>
        </p:nvSpPr>
        <p:spPr>
          <a:xfrm>
            <a:off x="799406" y="2348880"/>
            <a:ext cx="1706880" cy="977265"/>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1pPr>
            <a:lvl2pPr marL="227330" indent="2305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2pPr>
            <a:lvl3pPr marL="455930" indent="4591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3pPr>
            <a:lvl4pPr marL="684530" indent="6877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4pPr>
            <a:lvl5pPr marL="913130" indent="9163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5pPr>
            <a:lvl6pPr marL="22860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6pPr>
            <a:lvl7pPr marL="27432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7pPr>
            <a:lvl8pPr marL="32004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8pPr>
            <a:lvl9pPr marL="36576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9pPr>
          </a:lstStyle>
          <a:p>
            <a:pPr algn="ct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以经济建设</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为中心</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4" name="矩形 93"/>
          <p:cNvSpPr/>
          <p:nvPr/>
        </p:nvSpPr>
        <p:spPr>
          <a:xfrm>
            <a:off x="3251200" y="2348865"/>
            <a:ext cx="2195830" cy="534035"/>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1pPr>
            <a:lvl2pPr marL="227330" indent="2305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2pPr>
            <a:lvl3pPr marL="455930" indent="4591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3pPr>
            <a:lvl4pPr marL="684530" indent="6877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4pPr>
            <a:lvl5pPr marL="913130" indent="9163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5pPr>
            <a:lvl6pPr marL="22860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6pPr>
            <a:lvl7pPr marL="27432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7pPr>
            <a:lvl8pPr marL="32004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8pPr>
            <a:lvl9pPr marL="36576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9pPr>
          </a:lstStyle>
          <a:p>
            <a:pPr algn="ct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发展是硬道理</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5" name="矩形 94"/>
          <p:cNvSpPr/>
          <p:nvPr/>
        </p:nvSpPr>
        <p:spPr>
          <a:xfrm>
            <a:off x="5624195" y="2348865"/>
            <a:ext cx="3067685" cy="977265"/>
          </a:xfrm>
          <a:prstGeom prst="rect">
            <a:avLst/>
          </a:prstGeom>
        </p:spPr>
        <p:txBody>
          <a:bodyPr wrap="square">
            <a:spAutoFit/>
          </a:bodyPr>
          <a:lstStyle>
            <a:defPPr>
              <a:defRPr lang="zh-CN"/>
            </a:defPPr>
            <a:lvl1pPr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1pPr>
            <a:lvl2pPr marL="227330" indent="2305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2pPr>
            <a:lvl3pPr marL="455930" indent="4591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3pPr>
            <a:lvl4pPr marL="684530" indent="6877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4pPr>
            <a:lvl5pPr marL="913130" indent="9163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5pPr>
            <a:lvl6pPr marL="22860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6pPr>
            <a:lvl7pPr marL="27432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7pPr>
            <a:lvl8pPr marL="32004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8pPr>
            <a:lvl9pPr marL="36576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9pPr>
          </a:lstStyle>
          <a:p>
            <a:pPr algn="ct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发展是党执政兴国的</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第一要务</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6" name="矩形 95"/>
          <p:cNvSpPr/>
          <p:nvPr/>
        </p:nvSpPr>
        <p:spPr>
          <a:xfrm>
            <a:off x="8868987" y="2348880"/>
            <a:ext cx="2926080" cy="977265"/>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1pPr>
            <a:lvl2pPr marL="227330" indent="2305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2pPr>
            <a:lvl3pPr marL="455930" indent="4591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3pPr>
            <a:lvl4pPr marL="684530" indent="6877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4pPr>
            <a:lvl5pPr marL="913130" indent="9163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5pPr>
            <a:lvl6pPr marL="22860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6pPr>
            <a:lvl7pPr marL="27432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7pPr>
            <a:lvl8pPr marL="32004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8pPr>
            <a:lvl9pPr marL="36576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9pPr>
          </a:lstStyle>
          <a:p>
            <a:pPr algn="ct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以人为本、全面协调</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可持续发展</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281305" y="3775710"/>
            <a:ext cx="5360035" cy="2306955"/>
          </a:xfrm>
          <a:prstGeom prst="rect">
            <a:avLst/>
          </a:prstGeom>
          <a:noFill/>
        </p:spPr>
        <p:txBody>
          <a:bodyPr wrap="square" rtlCol="0">
            <a:spAutoFit/>
          </a:bodyPr>
          <a:p>
            <a:pPr indent="361950" algn="just" defTabSz="1218565" eaLnBrk="1" fontAlgn="auto" hangingPunct="1">
              <a:lnSpc>
                <a:spcPct val="150000"/>
              </a:lnSpc>
              <a:spcBef>
                <a:spcPts val="0"/>
              </a:spcBef>
              <a:spcAft>
                <a:spcPts val="600"/>
              </a:spcAft>
              <a:defRPr/>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新发展理念</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进一步提出坚持</a:t>
            </a:r>
            <a:r>
              <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以人民为中心</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的发展思想，提出创新、协调、绿色、开放、共享</a:t>
            </a:r>
            <a:r>
              <a:rPr lang="zh-CN" altLang="zh-CN" sz="2400"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五个维度</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，赋予</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经济建设</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这个中心</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更加鲜明的目标指向</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6201410" y="3717290"/>
            <a:ext cx="5677535" cy="2861310"/>
          </a:xfrm>
          <a:prstGeom prst="rect">
            <a:avLst/>
          </a:prstGeom>
          <a:noFill/>
        </p:spPr>
        <p:txBody>
          <a:bodyPr wrap="square" rtlCol="0">
            <a:spAutoFit/>
          </a:bodyPr>
          <a:p>
            <a:pPr indent="361950" algn="just" defTabSz="1218565" eaLnBrk="1" fontAlgn="auto" hangingPunct="1">
              <a:lnSpc>
                <a:spcPct val="150000"/>
              </a:lnSpc>
              <a:spcBef>
                <a:spcPts val="0"/>
              </a:spcBef>
              <a:spcAft>
                <a:spcPts val="600"/>
              </a:spcAft>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新发展理念</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科学回答了</a:t>
            </a:r>
            <a:r>
              <a:rPr lang="zh-CN"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实现什么样的发展、怎样实现发展</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的问题，阐明了当前与长远、公平与效率、政府与市场、对内与对外、人与自然等重大关系，标志着我们党发展理论达到</a:t>
            </a:r>
            <a:r>
              <a:rPr lang="zh-CN"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新高度</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449512" y="3717243"/>
            <a:ext cx="720000" cy="778472"/>
            <a:chOff x="892655" y="1689941"/>
            <a:chExt cx="720000" cy="778472"/>
          </a:xfrm>
        </p:grpSpPr>
        <p:sp>
          <p:nvSpPr>
            <p:cNvPr id="11" name="矩形 10"/>
            <p:cNvSpPr/>
            <p:nvPr/>
          </p:nvSpPr>
          <p:spPr>
            <a:xfrm>
              <a:off x="892655" y="1748413"/>
              <a:ext cx="720000" cy="720000"/>
            </a:xfrm>
            <a:prstGeom prst="rect">
              <a:avLst/>
            </a:prstGeom>
            <a:noFill/>
            <a:ln w="2857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963428" y="1689941"/>
              <a:ext cx="540000" cy="540000"/>
            </a:xfrm>
            <a:prstGeom prst="rect">
              <a:avLst/>
            </a:prstGeom>
            <a:noFill/>
            <a:ln w="2222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 name="组合 12"/>
          <p:cNvGrpSpPr/>
          <p:nvPr/>
        </p:nvGrpSpPr>
        <p:grpSpPr>
          <a:xfrm>
            <a:off x="6201977" y="3717243"/>
            <a:ext cx="720000" cy="778472"/>
            <a:chOff x="892655" y="1689941"/>
            <a:chExt cx="720000" cy="778472"/>
          </a:xfrm>
        </p:grpSpPr>
        <p:sp>
          <p:nvSpPr>
            <p:cNvPr id="14" name="矩形 13"/>
            <p:cNvSpPr/>
            <p:nvPr/>
          </p:nvSpPr>
          <p:spPr>
            <a:xfrm>
              <a:off x="892655" y="1748413"/>
              <a:ext cx="720000" cy="720000"/>
            </a:xfrm>
            <a:prstGeom prst="rect">
              <a:avLst/>
            </a:prstGeom>
            <a:noFill/>
            <a:ln w="2857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963428" y="1689941"/>
              <a:ext cx="540000" cy="540000"/>
            </a:xfrm>
            <a:prstGeom prst="rect">
              <a:avLst/>
            </a:prstGeom>
            <a:noFill/>
            <a:ln w="2222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8" name="组合 17"/>
          <p:cNvGrpSpPr/>
          <p:nvPr/>
        </p:nvGrpSpPr>
        <p:grpSpPr>
          <a:xfrm>
            <a:off x="5211776" y="5674929"/>
            <a:ext cx="426278" cy="519202"/>
            <a:chOff x="4216061" y="4989452"/>
            <a:chExt cx="426278" cy="519202"/>
          </a:xfrm>
        </p:grpSpPr>
        <p:sp>
          <p:nvSpPr>
            <p:cNvPr id="24" name="矩形 23"/>
            <p:cNvSpPr/>
            <p:nvPr/>
          </p:nvSpPr>
          <p:spPr>
            <a:xfrm rot="10800000">
              <a:off x="4216061" y="4989452"/>
              <a:ext cx="426278" cy="446706"/>
            </a:xfrm>
            <a:prstGeom prst="rect">
              <a:avLst/>
            </a:prstGeom>
            <a:noFill/>
            <a:ln w="2222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rot="10800000">
              <a:off x="4236158" y="5185075"/>
              <a:ext cx="323579" cy="323579"/>
            </a:xfrm>
            <a:prstGeom prst="rect">
              <a:avLst/>
            </a:prstGeom>
            <a:noFill/>
            <a:ln w="1587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6" name="组合 25"/>
          <p:cNvGrpSpPr/>
          <p:nvPr/>
        </p:nvGrpSpPr>
        <p:grpSpPr>
          <a:xfrm>
            <a:off x="11455096" y="5674929"/>
            <a:ext cx="426278" cy="519202"/>
            <a:chOff x="4216061" y="4989452"/>
            <a:chExt cx="426278" cy="519202"/>
          </a:xfrm>
        </p:grpSpPr>
        <p:sp>
          <p:nvSpPr>
            <p:cNvPr id="27" name="矩形 26"/>
            <p:cNvSpPr/>
            <p:nvPr/>
          </p:nvSpPr>
          <p:spPr>
            <a:xfrm rot="10800000">
              <a:off x="4216061" y="4989452"/>
              <a:ext cx="426278" cy="446706"/>
            </a:xfrm>
            <a:prstGeom prst="rect">
              <a:avLst/>
            </a:prstGeom>
            <a:noFill/>
            <a:ln w="22225">
              <a:gradFill flip="none" rotWithShape="1">
                <a:gsLst>
                  <a:gs pos="50000">
                    <a:srgbClr val="C00000">
                      <a:alpha val="0"/>
                    </a:srgbClr>
                  </a:gs>
                  <a:gs pos="100000">
                    <a:srgbClr val="C00000"/>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rot="10800000">
              <a:off x="4236158" y="5185075"/>
              <a:ext cx="323579" cy="323579"/>
            </a:xfrm>
            <a:prstGeom prst="rect">
              <a:avLst/>
            </a:prstGeom>
            <a:noFill/>
            <a:ln w="15875">
              <a:gradFill flip="none" rotWithShape="1">
                <a:gsLst>
                  <a:gs pos="50000">
                    <a:srgbClr val="C00000">
                      <a:alpha val="0"/>
                    </a:srgbClr>
                  </a:gs>
                  <a:gs pos="100000">
                    <a:srgbClr val="C00000">
                      <a:alpha val="75000"/>
                    </a:srgbClr>
                  </a:gs>
                </a:gsLst>
                <a:lin ang="135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10000"/>
                                  </p:iterate>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49"/>
                            </p:stCondLst>
                            <p:childTnLst>
                              <p:par>
                                <p:cTn id="20" presetID="22" presetClass="entr" presetSubtype="8" fill="hold" grpId="0" nodeType="after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wipe(left)">
                                      <p:cBhvr>
                                        <p:cTn id="22" dur="500"/>
                                        <p:tgtEl>
                                          <p:spTgt spid="98"/>
                                        </p:tgtEl>
                                      </p:cBhvr>
                                    </p:animEffect>
                                  </p:childTnLst>
                                </p:cTn>
                              </p:par>
                            </p:childTnLst>
                          </p:cTn>
                        </p:par>
                        <p:par>
                          <p:cTn id="23" fill="hold">
                            <p:stCondLst>
                              <p:cond delay="2049"/>
                            </p:stCondLst>
                            <p:childTnLst>
                              <p:par>
                                <p:cTn id="24" presetID="53" presetClass="entr" presetSubtype="16" fill="hold" grpId="0" nodeType="afterEffect">
                                  <p:stCondLst>
                                    <p:cond delay="0"/>
                                  </p:stCondLst>
                                  <p:childTnLst>
                                    <p:set>
                                      <p:cBhvr>
                                        <p:cTn id="25" dur="1" fill="hold">
                                          <p:stCondLst>
                                            <p:cond delay="0"/>
                                          </p:stCondLst>
                                        </p:cTn>
                                        <p:tgtEl>
                                          <p:spTgt spid="106"/>
                                        </p:tgtEl>
                                        <p:attrNameLst>
                                          <p:attrName>style.visibility</p:attrName>
                                        </p:attrNameLst>
                                      </p:cBhvr>
                                      <p:to>
                                        <p:strVal val="visible"/>
                                      </p:to>
                                    </p:set>
                                    <p:anim calcmode="lin" valueType="num">
                                      <p:cBhvr>
                                        <p:cTn id="26" dur="500" fill="hold"/>
                                        <p:tgtEl>
                                          <p:spTgt spid="106"/>
                                        </p:tgtEl>
                                        <p:attrNameLst>
                                          <p:attrName>ppt_w</p:attrName>
                                        </p:attrNameLst>
                                      </p:cBhvr>
                                      <p:tavLst>
                                        <p:tav tm="0">
                                          <p:val>
                                            <p:fltVal val="0"/>
                                          </p:val>
                                        </p:tav>
                                        <p:tav tm="100000">
                                          <p:val>
                                            <p:strVal val="#ppt_w"/>
                                          </p:val>
                                        </p:tav>
                                      </p:tavLst>
                                    </p:anim>
                                    <p:anim calcmode="lin" valueType="num">
                                      <p:cBhvr>
                                        <p:cTn id="27" dur="500" fill="hold"/>
                                        <p:tgtEl>
                                          <p:spTgt spid="106"/>
                                        </p:tgtEl>
                                        <p:attrNameLst>
                                          <p:attrName>ppt_h</p:attrName>
                                        </p:attrNameLst>
                                      </p:cBhvr>
                                      <p:tavLst>
                                        <p:tav tm="0">
                                          <p:val>
                                            <p:fltVal val="0"/>
                                          </p:val>
                                        </p:tav>
                                        <p:tav tm="100000">
                                          <p:val>
                                            <p:strVal val="#ppt_h"/>
                                          </p:val>
                                        </p:tav>
                                      </p:tavLst>
                                    </p:anim>
                                    <p:animEffect transition="in" filter="fade">
                                      <p:cBhvr>
                                        <p:cTn id="28" dur="500"/>
                                        <p:tgtEl>
                                          <p:spTgt spid="106"/>
                                        </p:tgtEl>
                                      </p:cBhvr>
                                    </p:animEffect>
                                  </p:childTnLst>
                                </p:cTn>
                              </p:par>
                            </p:childTnLst>
                          </p:cTn>
                        </p:par>
                        <p:par>
                          <p:cTn id="29" fill="hold">
                            <p:stCondLst>
                              <p:cond delay="2549"/>
                            </p:stCondLst>
                            <p:childTnLst>
                              <p:par>
                                <p:cTn id="30" presetID="53" presetClass="entr" presetSubtype="16"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par>
                          <p:cTn id="35" fill="hold">
                            <p:stCondLst>
                              <p:cond delay="3049"/>
                            </p:stCondLst>
                            <p:childTnLst>
                              <p:par>
                                <p:cTn id="36" presetID="53" presetClass="entr" presetSubtype="16"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par>
                          <p:cTn id="41" fill="hold">
                            <p:stCondLst>
                              <p:cond delay="3549"/>
                            </p:stCondLst>
                            <p:childTnLst>
                              <p:par>
                                <p:cTn id="42" presetID="53" presetClass="entr" presetSubtype="16"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ppt_w</p:attrName>
                                        </p:attrNameLst>
                                      </p:cBhvr>
                                      <p:tavLst>
                                        <p:tav tm="0">
                                          <p:val>
                                            <p:fltVal val="0"/>
                                          </p:val>
                                        </p:tav>
                                        <p:tav tm="100000">
                                          <p:val>
                                            <p:strVal val="#ppt_w"/>
                                          </p:val>
                                        </p:tav>
                                      </p:tavLst>
                                    </p:anim>
                                    <p:anim calcmode="lin" valueType="num">
                                      <p:cBhvr>
                                        <p:cTn id="45" dur="500" fill="hold"/>
                                        <p:tgtEl>
                                          <p:spTgt spid="8"/>
                                        </p:tgtEl>
                                        <p:attrNameLst>
                                          <p:attrName>ppt_h</p:attrName>
                                        </p:attrNameLst>
                                      </p:cBhvr>
                                      <p:tavLst>
                                        <p:tav tm="0">
                                          <p:val>
                                            <p:fltVal val="0"/>
                                          </p:val>
                                        </p:tav>
                                        <p:tav tm="100000">
                                          <p:val>
                                            <p:strVal val="#ppt_h"/>
                                          </p:val>
                                        </p:tav>
                                      </p:tavLst>
                                    </p:anim>
                                    <p:animEffect transition="in" filter="fade">
                                      <p:cBhvr>
                                        <p:cTn id="46" dur="500"/>
                                        <p:tgtEl>
                                          <p:spTgt spid="8"/>
                                        </p:tgtEl>
                                      </p:cBhvr>
                                    </p:animEffect>
                                  </p:childTnLst>
                                </p:cTn>
                              </p:par>
                            </p:childTnLst>
                          </p:cTn>
                        </p:par>
                        <p:par>
                          <p:cTn id="47" fill="hold">
                            <p:stCondLst>
                              <p:cond delay="4049"/>
                            </p:stCondLst>
                            <p:childTnLst>
                              <p:par>
                                <p:cTn id="48" presetID="10" presetClass="entr" presetSubtype="0" fill="hold" grpId="0" nodeType="afterEffect">
                                  <p:stCondLst>
                                    <p:cond delay="0"/>
                                  </p:stCondLst>
                                  <p:iterate type="wd">
                                    <p:tmPct val="10000"/>
                                  </p:iterate>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childTnLst>
                          </p:cTn>
                        </p:par>
                        <p:par>
                          <p:cTn id="51" fill="hold">
                            <p:stCondLst>
                              <p:cond delay="4899"/>
                            </p:stCondLst>
                            <p:childTnLst>
                              <p:par>
                                <p:cTn id="52" presetID="10" presetClass="entr" presetSubtype="0" fill="hold" grpId="0" nodeType="afterEffect">
                                  <p:stCondLst>
                                    <p:cond delay="0"/>
                                  </p:stCondLst>
                                  <p:iterate type="wd">
                                    <p:tmPct val="10000"/>
                                  </p:iterate>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par>
                          <p:cTn id="55" fill="hold">
                            <p:stCondLst>
                              <p:cond delay="5649"/>
                            </p:stCondLst>
                            <p:childTnLst>
                              <p:par>
                                <p:cTn id="56" presetID="10" presetClass="entr" presetSubtype="0" fill="hold" grpId="0" nodeType="afterEffect">
                                  <p:stCondLst>
                                    <p:cond delay="0"/>
                                  </p:stCondLst>
                                  <p:iterate type="wd">
                                    <p:tmPct val="10000"/>
                                  </p:iterate>
                                  <p:childTnLst>
                                    <p:set>
                                      <p:cBhvr>
                                        <p:cTn id="57" dur="1" fill="hold">
                                          <p:stCondLst>
                                            <p:cond delay="0"/>
                                          </p:stCondLst>
                                        </p:cTn>
                                        <p:tgtEl>
                                          <p:spTgt spid="95"/>
                                        </p:tgtEl>
                                        <p:attrNameLst>
                                          <p:attrName>style.visibility</p:attrName>
                                        </p:attrNameLst>
                                      </p:cBhvr>
                                      <p:to>
                                        <p:strVal val="visible"/>
                                      </p:to>
                                    </p:set>
                                    <p:animEffect transition="in" filter="fade">
                                      <p:cBhvr>
                                        <p:cTn id="58" dur="500"/>
                                        <p:tgtEl>
                                          <p:spTgt spid="95"/>
                                        </p:tgtEl>
                                      </p:cBhvr>
                                    </p:animEffect>
                                  </p:childTnLst>
                                </p:cTn>
                              </p:par>
                            </p:childTnLst>
                          </p:cTn>
                        </p:par>
                        <p:par>
                          <p:cTn id="59" fill="hold">
                            <p:stCondLst>
                              <p:cond delay="6750"/>
                            </p:stCondLst>
                            <p:childTnLst>
                              <p:par>
                                <p:cTn id="60" presetID="10" presetClass="entr" presetSubtype="0" fill="hold" grpId="0" nodeType="afterEffect">
                                  <p:stCondLst>
                                    <p:cond delay="0"/>
                                  </p:stCondLst>
                                  <p:iterate type="wd">
                                    <p:tmPct val="10000"/>
                                  </p:iterate>
                                  <p:childTnLst>
                                    <p:set>
                                      <p:cBhvr>
                                        <p:cTn id="61" dur="1" fill="hold">
                                          <p:stCondLst>
                                            <p:cond delay="0"/>
                                          </p:stCondLst>
                                        </p:cTn>
                                        <p:tgtEl>
                                          <p:spTgt spid="96"/>
                                        </p:tgtEl>
                                        <p:attrNameLst>
                                          <p:attrName>style.visibility</p:attrName>
                                        </p:attrNameLst>
                                      </p:cBhvr>
                                      <p:to>
                                        <p:strVal val="visible"/>
                                      </p:to>
                                    </p:set>
                                    <p:animEffect transition="in" filter="fade">
                                      <p:cBhvr>
                                        <p:cTn id="62" dur="500"/>
                                        <p:tgtEl>
                                          <p:spTgt spid="96"/>
                                        </p:tgtEl>
                                      </p:cBhvr>
                                    </p:animEffect>
                                  </p:childTnLst>
                                </p:cTn>
                              </p:par>
                            </p:childTnLst>
                          </p:cTn>
                        </p:par>
                        <p:par>
                          <p:cTn id="63" fill="hold">
                            <p:stCondLst>
                              <p:cond delay="7899"/>
                            </p:stCondLst>
                            <p:childTnLst>
                              <p:par>
                                <p:cTn id="64" presetID="10" presetClass="entr" presetSubtype="0" fill="hold" grpId="0" nodeType="afterEffect">
                                  <p:stCondLst>
                                    <p:cond delay="0"/>
                                  </p:stCondLst>
                                  <p:iterate type="wd">
                                    <p:tmPct val="10000"/>
                                  </p:iterate>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par>
                          <p:cTn id="67" fill="hold">
                            <p:stCondLst>
                              <p:cond delay="11699"/>
                            </p:stCondLst>
                            <p:childTnLst>
                              <p:par>
                                <p:cTn id="68" presetID="10" presetClass="entr" presetSubtype="0" fill="hold" grpId="0" nodeType="afterEffect">
                                  <p:stCondLst>
                                    <p:cond delay="0"/>
                                  </p:stCondLst>
                                  <p:iterate type="wd">
                                    <p:tmPct val="10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childTnLst>
                          </p:cTn>
                        </p:par>
                        <p:par>
                          <p:cTn id="71" fill="hold">
                            <p:stCondLst>
                              <p:cond delay="16299"/>
                            </p:stCondLst>
                            <p:childTnLst>
                              <p:par>
                                <p:cTn id="72" presetID="22" presetClass="entr" presetSubtype="4" fill="hold"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00"/>
                                        <p:tgtEl>
                                          <p:spTgt spid="13"/>
                                        </p:tgtEl>
                                      </p:cBhvr>
                                    </p:animEffect>
                                  </p:childTnLst>
                                </p:cTn>
                              </p:par>
                              <p:par>
                                <p:cTn id="80" presetID="22" presetClass="entr" presetSubtype="1"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up)">
                                      <p:cBhvr>
                                        <p:cTn id="82" dur="500"/>
                                        <p:tgtEl>
                                          <p:spTgt spid="18"/>
                                        </p:tgtEl>
                                      </p:cBhvr>
                                    </p:animEffect>
                                  </p:childTnLst>
                                </p:cTn>
                              </p:par>
                              <p:par>
                                <p:cTn id="83" presetID="22" presetClass="entr" presetSubtype="1"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up)">
                                      <p:cBhvr>
                                        <p:cTn id="8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5" grpId="0"/>
      <p:bldP spid="98" grpId="0" bldLvl="0" animBg="1"/>
      <p:bldP spid="106" grpId="0" bldLvl="0" animBg="1"/>
      <p:bldP spid="6" grpId="0" bldLvl="0" animBg="1"/>
      <p:bldP spid="7" grpId="0" bldLvl="0" animBg="1"/>
      <p:bldP spid="8" grpId="0" bldLvl="0" animBg="1"/>
      <p:bldP spid="93" grpId="0"/>
      <p:bldP spid="94" grpId="0"/>
      <p:bldP spid="95" grpId="0"/>
      <p:bldP spid="96" grpId="0"/>
      <p:bldP spid="40"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52019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新发展理念的理论地位</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1072135" y="1187846"/>
            <a:ext cx="10048240" cy="737235"/>
          </a:xfrm>
          <a:prstGeom prst="rect">
            <a:avLst/>
          </a:prstGeom>
          <a:noFill/>
        </p:spPr>
        <p:txBody>
          <a:bodyPr wrap="none" rtlCol="0">
            <a:spAutoFit/>
          </a:bodyPr>
          <a:p>
            <a:pPr algn="ctr" eaLnBrk="1" hangingPunct="1">
              <a:lnSpc>
                <a:spcPct val="150000"/>
              </a:lnSpc>
              <a:defRPr/>
            </a:pPr>
            <a:r>
              <a:rPr lang="zh-CN" altLang="en-US" sz="2800" kern="0" spc="120" dirty="0">
                <a:solidFill>
                  <a:srgbClr val="C00000"/>
                </a:solidFill>
                <a:latin typeface="微软雅黑" panose="020B0503020204020204" pitchFamily="34" charset="-122"/>
                <a:ea typeface="微软雅黑" panose="020B0503020204020204" pitchFamily="34" charset="-122"/>
              </a:rPr>
              <a:t>（</a:t>
            </a:r>
            <a:r>
              <a:rPr lang="en-US" altLang="zh-CN" sz="2800" kern="0" spc="120" dirty="0">
                <a:solidFill>
                  <a:srgbClr val="C00000"/>
                </a:solidFill>
                <a:latin typeface="微软雅黑" panose="020B0503020204020204" pitchFamily="34" charset="-122"/>
                <a:ea typeface="微软雅黑" panose="020B0503020204020204" pitchFamily="34" charset="-122"/>
              </a:rPr>
              <a:t>2</a:t>
            </a:r>
            <a:r>
              <a:rPr lang="zh-CN" altLang="en-US" sz="2800" kern="0" spc="120" dirty="0">
                <a:solidFill>
                  <a:srgbClr val="C00000"/>
                </a:solidFill>
                <a:latin typeface="微软雅黑" panose="020B0503020204020204" pitchFamily="34" charset="-122"/>
                <a:ea typeface="微软雅黑" panose="020B0503020204020204" pitchFamily="34" charset="-122"/>
              </a:rPr>
              <a:t>）新发展理念实现了中国特色社会主义发展理论的新飞跃</a:t>
            </a:r>
            <a:endParaRPr lang="zh-CN" altLang="en-US" sz="2800" kern="0" spc="120"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1002030" y="2244725"/>
            <a:ext cx="10405110" cy="3051175"/>
          </a:xfrm>
          <a:prstGeom prst="rect">
            <a:avLst/>
          </a:prstGeom>
          <a:noFill/>
          <a:effectLst/>
        </p:spPr>
        <p:txBody>
          <a:bodyPr wrap="square" lIns="180000" tIns="180000" rIns="180000" bIns="180000" anchor="ctr" anchorCtr="0">
            <a:noAutofit/>
          </a:bodyPr>
          <a:p>
            <a:pPr algn="just" defTabSz="1218565" eaLnBrk="1" fontAlgn="auto" hangingPunct="1">
              <a:lnSpc>
                <a:spcPct val="150000"/>
              </a:lnSpc>
              <a:spcBef>
                <a:spcPts val="0"/>
              </a:spcBef>
              <a:spcAft>
                <a:spcPts val="0"/>
              </a:spcAft>
              <a:defRPr/>
            </a:pPr>
            <a:r>
              <a:rPr lang="zh-CN" altLang="en-US" sz="2000" kern="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8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新发展理念深刻洞悉新时代我国社会主要矛盾的</a:t>
            </a:r>
            <a:r>
              <a:rPr lang="zh-CN" altLang="zh-CN" sz="2800"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新变化</a:t>
            </a:r>
            <a:r>
              <a:rPr lang="zh-CN" altLang="zh-CN" sz="28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，在继续推动发展的基础上，着力解决好</a:t>
            </a:r>
            <a:r>
              <a:rPr lang="zh-CN" altLang="zh-CN" sz="2800"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发展不平衡不充分问题</a:t>
            </a:r>
            <a:r>
              <a:rPr lang="zh-CN" altLang="zh-CN" sz="28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，大力提升</a:t>
            </a:r>
            <a:r>
              <a:rPr lang="zh-CN" altLang="zh-CN" sz="2800"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发展质量和效益</a:t>
            </a:r>
            <a:r>
              <a:rPr lang="zh-CN" altLang="zh-CN" sz="28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，更好满足人民在经济、政治、文化、社会、生态文明等方面日益增长的需要，更好推动人的全面发展、社会全面进步，实现了中国特色社会主义发展理论的新飞跃。</a:t>
            </a:r>
            <a:endParaRPr lang="zh-CN" altLang="zh-CN" sz="2800"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450"/>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wd">
                                    <p:tmPct val="10000"/>
                                  </p:iterate>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5" grpId="0"/>
      <p:bldP spid="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520196"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新发展理念的理论地位</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8" name="矩形 146"/>
          <p:cNvSpPr>
            <a:spLocks noChangeArrowheads="1"/>
          </p:cNvSpPr>
          <p:nvPr/>
        </p:nvSpPr>
        <p:spPr bwMode="auto">
          <a:xfrm>
            <a:off x="927100" y="868680"/>
            <a:ext cx="1029271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gn="ctr" eaLnBrk="1" hangingPunct="1">
              <a:lnSpc>
                <a:spcPct val="150000"/>
              </a:lnSpc>
              <a:spcBef>
                <a:spcPct val="0"/>
              </a:spcBef>
              <a:buFont typeface="Arial" panose="020B0604020202020204" pitchFamily="34" charset="0"/>
              <a:buNone/>
            </a:pPr>
            <a:r>
              <a:rPr lang="zh-CN" altLang="en-US" kern="0" spc="120" dirty="0">
                <a:solidFill>
                  <a:srgbClr val="C00000"/>
                </a:solidFill>
                <a:latin typeface="微软雅黑" panose="020B0503020204020204" pitchFamily="34" charset="-122"/>
                <a:ea typeface="微软雅黑" panose="020B0503020204020204" pitchFamily="34" charset="-122"/>
              </a:rPr>
              <a:t>（</a:t>
            </a:r>
            <a:r>
              <a:rPr lang="en-US" altLang="zh-CN" kern="0" spc="120" dirty="0">
                <a:solidFill>
                  <a:srgbClr val="C00000"/>
                </a:solidFill>
                <a:latin typeface="微软雅黑" panose="020B0503020204020204" pitchFamily="34" charset="-122"/>
                <a:ea typeface="微软雅黑" panose="020B0503020204020204" pitchFamily="34" charset="-122"/>
              </a:rPr>
              <a:t>3</a:t>
            </a:r>
            <a:r>
              <a:rPr lang="zh-CN" altLang="en-US" kern="0" spc="120" dirty="0">
                <a:solidFill>
                  <a:srgbClr val="C00000"/>
                </a:solidFill>
                <a:latin typeface="微软雅黑" panose="020B0503020204020204" pitchFamily="34" charset="-122"/>
                <a:ea typeface="微软雅黑" panose="020B0503020204020204" pitchFamily="34" charset="-122"/>
              </a:rPr>
              <a:t>）新发展理念书写了中国特色社会主义政治经济学新篇章</a:t>
            </a:r>
            <a:endParaRPr lang="zh-CN" altLang="en-US" kern="0" spc="120" dirty="0">
              <a:solidFill>
                <a:srgbClr val="C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520065" y="1731645"/>
            <a:ext cx="4542155" cy="239966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p>
            <a:pPr indent="358775" algn="just" eaLnBrk="1">
              <a:lnSpc>
                <a:spcPct val="150000"/>
              </a:lnSpc>
              <a:spcAft>
                <a:spcPts val="1200"/>
              </a:spcAft>
            </a:pPr>
            <a:r>
              <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更加鲜明地强调</a:t>
            </a:r>
            <a:r>
              <a:rPr lang="zh-CN" altLang="zh-CN" sz="2000"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发展是解决我国一切问题的基础和关键</a:t>
            </a:r>
            <a:r>
              <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，强调没有水分的发展，强调着力转变发展方式、优化经济结构、转换增长动力，实现我国社会生产力水平总体跃升</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2" name="矩形 31"/>
          <p:cNvSpPr/>
          <p:nvPr/>
        </p:nvSpPr>
        <p:spPr>
          <a:xfrm>
            <a:off x="520065" y="4131310"/>
            <a:ext cx="4542790" cy="2319655"/>
          </a:xfrm>
          <a:prstGeom prst="rect">
            <a:avLst/>
          </a:prstGeom>
        </p:spPr>
        <p:style>
          <a:lnRef idx="2">
            <a:schemeClr val="accent4"/>
          </a:lnRef>
          <a:fillRef idx="1">
            <a:schemeClr val="lt1"/>
          </a:fillRef>
          <a:effectRef idx="0">
            <a:schemeClr val="accent4"/>
          </a:effectRef>
          <a:fontRef idx="minor">
            <a:schemeClr val="dk1"/>
          </a:fontRef>
        </p:style>
        <p:txBody>
          <a:bodyPr wrap="square">
            <a:noAutofit/>
          </a:bodyPr>
          <a:p>
            <a:pPr indent="358775" algn="just" eaLnBrk="1" hangingPunct="1">
              <a:lnSpc>
                <a:spcPct val="150000"/>
              </a:lnSpc>
              <a:spcAft>
                <a:spcPts val="1200"/>
              </a:spcAft>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更加鲜明地强调</a:t>
            </a:r>
            <a:r>
              <a:rPr lang="zh-CN" altLang="en-US" sz="2000"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社会再生产过程的协调性可持续性</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rPr>
              <a:t>，强调产业间、城乡间、地区间、人与自然、国内与国际、人与人关系的改善，强调处理好当前和长远、局部和全局、重点与一般的关系。</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0" name="矩形 29"/>
          <p:cNvSpPr/>
          <p:nvPr/>
        </p:nvSpPr>
        <p:spPr>
          <a:xfrm>
            <a:off x="7261225" y="1731645"/>
            <a:ext cx="4346575" cy="239966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p>
            <a:pPr indent="358775" algn="just" eaLnBrk="1" hangingPunct="1">
              <a:lnSpc>
                <a:spcPct val="150000"/>
              </a:lnSpc>
              <a:spcAft>
                <a:spcPts val="1200"/>
              </a:spcAft>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更加鲜明地强调</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rPr>
              <a:t>不断</a:t>
            </a:r>
            <a:r>
              <a:rPr lang="zh-CN" altLang="en-US" sz="2000"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调整生产关系适应生产力发展</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rPr>
              <a:t>，强调使市场在资源配置中起决定性作用，更好发挥政府作用，破除阻碍生产力发展的体制机制障碍。</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3" name="矩形 32"/>
          <p:cNvSpPr/>
          <p:nvPr/>
        </p:nvSpPr>
        <p:spPr>
          <a:xfrm>
            <a:off x="7260590" y="4130675"/>
            <a:ext cx="4351655" cy="2320290"/>
          </a:xfrm>
          <a:prstGeom prst="rect">
            <a:avLst/>
          </a:prstGeom>
        </p:spPr>
        <p:style>
          <a:lnRef idx="2">
            <a:schemeClr val="accent4"/>
          </a:lnRef>
          <a:fillRef idx="1">
            <a:schemeClr val="lt1"/>
          </a:fillRef>
          <a:effectRef idx="0">
            <a:schemeClr val="accent4"/>
          </a:effectRef>
          <a:fontRef idx="minor">
            <a:schemeClr val="dk1"/>
          </a:fontRef>
        </p:style>
        <p:txBody>
          <a:bodyPr wrap="square">
            <a:noAutofit/>
          </a:bodyPr>
          <a:p>
            <a:pPr indent="358775" algn="just" eaLnBrk="1" hangingPunct="1">
              <a:lnSpc>
                <a:spcPct val="150000"/>
              </a:lnSpc>
              <a:spcAft>
                <a:spcPts val="1200"/>
              </a:spcAft>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更加鲜明地强调</a:t>
            </a:r>
            <a:r>
              <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坚持</a:t>
            </a:r>
            <a:r>
              <a:rPr lang="zh-CN" altLang="zh-CN" sz="2000" dirty="0">
                <a:solidFill>
                  <a:schemeClr val="tx1">
                    <a:lumMod val="85000"/>
                    <a:lumOff val="1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以人民为中心的发展思想</a:t>
            </a:r>
            <a:r>
              <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，强调人民是推动发展的根本力量，坚持人民主体地位，坚持调动各方面积极性、主动性、创造性，汇聚成发展的强大动力。</a:t>
            </a:r>
            <a:endParaRPr lang="zh-CN"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组合 6"/>
          <p:cNvGrpSpPr/>
          <p:nvPr/>
        </p:nvGrpSpPr>
        <p:grpSpPr>
          <a:xfrm>
            <a:off x="5116568" y="3220468"/>
            <a:ext cx="2089785" cy="1770622"/>
            <a:chOff x="5062593" y="2984883"/>
            <a:chExt cx="2089785" cy="1770622"/>
          </a:xfrm>
        </p:grpSpPr>
        <p:sp>
          <p:nvSpPr>
            <p:cNvPr id="2" name="işḷiḋê"/>
            <p:cNvSpPr/>
            <p:nvPr/>
          </p:nvSpPr>
          <p:spPr bwMode="auto">
            <a:xfrm rot="9198256">
              <a:off x="5218163" y="2984883"/>
              <a:ext cx="1767103" cy="1770622"/>
            </a:xfrm>
            <a:prstGeom prst="rect">
              <a:avLst/>
            </a:prstGeom>
            <a:solidFill>
              <a:srgbClr val="C00000"/>
            </a:solidFill>
            <a:ln w="6350">
              <a:noFill/>
              <a:miter lim="800000"/>
            </a:ln>
            <a:effec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4" name="矩形 3"/>
            <p:cNvSpPr/>
            <p:nvPr/>
          </p:nvSpPr>
          <p:spPr>
            <a:xfrm>
              <a:off x="5062593" y="3331593"/>
              <a:ext cx="2089785" cy="953135"/>
            </a:xfrm>
            <a:prstGeom prst="rect">
              <a:avLst/>
            </a:prstGeom>
          </p:spPr>
          <p:txBody>
            <a:bodyPr wrap="square">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四个</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r>
                <a:rPr lang="zh-CN" altLang="en-US" sz="2800" dirty="0">
                  <a:solidFill>
                    <a:schemeClr val="bg1"/>
                  </a:solidFill>
                  <a:latin typeface="微软雅黑" panose="020B0503020204020204" pitchFamily="34" charset="-122"/>
                  <a:ea typeface="微软雅黑" panose="020B0503020204020204" pitchFamily="34" charset="-122"/>
                </a:rPr>
                <a:t>强调</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450"/>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325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type="wd">
                                    <p:tmPct val="10000"/>
                                  </p:iterate>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iterate type="wd">
                                    <p:tmPct val="10000"/>
                                  </p:iterate>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8" grpId="0"/>
      <p:bldP spid="29" grpId="0" bldLvl="0" animBg="1"/>
      <p:bldP spid="32" grpId="0" bldLvl="0" animBg="1"/>
      <p:bldP spid="30" grpId="0" bldLvl="0" animBg="1"/>
      <p:bldP spid="33"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539200" y="-429790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46" name="矩形 45"/>
          <p:cNvSpPr/>
          <p:nvPr/>
        </p:nvSpPr>
        <p:spPr>
          <a:xfrm>
            <a:off x="1714500" y="3471545"/>
            <a:ext cx="1487805" cy="1124585"/>
          </a:xfrm>
          <a:prstGeom prst="rect">
            <a:avLst/>
          </a:prstGeom>
        </p:spPr>
        <p:txBody>
          <a:bodyPr wrap="square">
            <a:spAutoFit/>
          </a:bodyPr>
          <a:p>
            <a:pPr lvl="0" algn="ctr" defTabSz="1422400">
              <a:lnSpc>
                <a:spcPct val="120000"/>
              </a:lnSpc>
              <a:spcAft>
                <a:spcPts val="0"/>
              </a:spcAft>
            </a:pPr>
            <a:r>
              <a:rPr lang="zh-CN" altLang="en-US" sz="2800" b="1" spc="300" dirty="0">
                <a:solidFill>
                  <a:schemeClr val="accent1"/>
                </a:solidFill>
                <a:latin typeface="微软雅黑" panose="020B0503020204020204" pitchFamily="34" charset="-122"/>
                <a:ea typeface="微软雅黑" panose="020B0503020204020204" pitchFamily="34" charset="-122"/>
              </a:rPr>
              <a:t>三个基本要求</a:t>
            </a:r>
            <a:endParaRPr lang="zh-CN" altLang="en-US" sz="2800" b="1" spc="300" dirty="0">
              <a:solidFill>
                <a:schemeClr val="accent1"/>
              </a:solidFill>
              <a:latin typeface="微软雅黑" panose="020B0503020204020204" pitchFamily="34" charset="-122"/>
              <a:ea typeface="微软雅黑" panose="020B0503020204020204" pitchFamily="34" charset="-122"/>
            </a:endParaRPr>
          </a:p>
        </p:txBody>
      </p:sp>
      <p:sp>
        <p:nvSpPr>
          <p:cNvPr id="26" name="KSO_Shape"/>
          <p:cNvSpPr/>
          <p:nvPr/>
        </p:nvSpPr>
        <p:spPr>
          <a:xfrm rot="13500000">
            <a:off x="1360206" y="2574007"/>
            <a:ext cx="1878971" cy="1528230"/>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92D050"/>
              </a:gs>
              <a:gs pos="100000">
                <a:srgbClr val="1AB1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KSO_Shape"/>
          <p:cNvSpPr/>
          <p:nvPr/>
        </p:nvSpPr>
        <p:spPr>
          <a:xfrm rot="6300000">
            <a:off x="775206" y="3903723"/>
            <a:ext cx="1878971" cy="1528230"/>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FF1000"/>
              </a:gs>
              <a:gs pos="100000">
                <a:srgbClr val="FFB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KSO_Shape"/>
          <p:cNvSpPr/>
          <p:nvPr/>
        </p:nvSpPr>
        <p:spPr>
          <a:xfrm rot="20700000">
            <a:off x="2311952" y="3779517"/>
            <a:ext cx="1878971" cy="1528229"/>
          </a:xfrm>
          <a:custGeom>
            <a:avLst/>
            <a:gdLst>
              <a:gd name="connsiteX0" fmla="*/ 1452921 w 2095103"/>
              <a:gd name="connsiteY0" fmla="*/ 0 h 1704929"/>
              <a:gd name="connsiteX1" fmla="*/ 2095103 w 2095103"/>
              <a:gd name="connsiteY1" fmla="*/ 722455 h 1704929"/>
              <a:gd name="connsiteX2" fmla="*/ 1795111 w 2095103"/>
              <a:gd name="connsiteY2" fmla="*/ 722455 h 1704929"/>
              <a:gd name="connsiteX3" fmla="*/ 1781005 w 2095103"/>
              <a:gd name="connsiteY3" fmla="*/ 757218 h 1704929"/>
              <a:gd name="connsiteX4" fmla="*/ 1209675 w 2095103"/>
              <a:gd name="connsiteY4" fmla="*/ 1602831 h 1704929"/>
              <a:gd name="connsiteX5" fmla="*/ 0 w 2095103"/>
              <a:gd name="connsiteY5" fmla="*/ 1345656 h 1704929"/>
              <a:gd name="connsiteX6" fmla="*/ 1153255 w 2095103"/>
              <a:gd name="connsiteY6" fmla="*/ 787725 h 1704929"/>
              <a:gd name="connsiteX7" fmla="*/ 1157163 w 2095103"/>
              <a:gd name="connsiteY7" fmla="*/ 722455 h 1704929"/>
              <a:gd name="connsiteX8" fmla="*/ 810739 w 2095103"/>
              <a:gd name="connsiteY8" fmla="*/ 722455 h 170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103" h="1704929">
                <a:moveTo>
                  <a:pt x="1452921" y="0"/>
                </a:moveTo>
                <a:lnTo>
                  <a:pt x="2095103" y="722455"/>
                </a:lnTo>
                <a:lnTo>
                  <a:pt x="1795111" y="722455"/>
                </a:lnTo>
                <a:lnTo>
                  <a:pt x="1781005" y="757218"/>
                </a:lnTo>
                <a:cubicBezTo>
                  <a:pt x="1699816" y="966777"/>
                  <a:pt x="1555353" y="1432572"/>
                  <a:pt x="1209675" y="1602831"/>
                </a:cubicBezTo>
                <a:cubicBezTo>
                  <a:pt x="987425" y="1707606"/>
                  <a:pt x="669925" y="1850481"/>
                  <a:pt x="0" y="1345656"/>
                </a:cubicBezTo>
                <a:cubicBezTo>
                  <a:pt x="318492" y="1464719"/>
                  <a:pt x="1063935" y="1474950"/>
                  <a:pt x="1153255" y="787725"/>
                </a:cubicBezTo>
                <a:lnTo>
                  <a:pt x="1157163" y="722455"/>
                </a:lnTo>
                <a:lnTo>
                  <a:pt x="810739" y="722455"/>
                </a:lnTo>
                <a:close/>
              </a:path>
            </a:pathLst>
          </a:custGeom>
          <a:gradFill>
            <a:gsLst>
              <a:gs pos="0">
                <a:srgbClr val="558ED5"/>
              </a:gs>
              <a:gs pos="100000">
                <a:srgbClr val="7031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33" name="直接箭头连接符 32"/>
          <p:cNvCxnSpPr/>
          <p:nvPr/>
        </p:nvCxnSpPr>
        <p:spPr>
          <a:xfrm>
            <a:off x="4356700" y="2242982"/>
            <a:ext cx="0" cy="3960000"/>
          </a:xfrm>
          <a:prstGeom prst="straightConnector1">
            <a:avLst/>
          </a:prstGeom>
          <a:ln w="15875">
            <a:gradFill>
              <a:gsLst>
                <a:gs pos="0">
                  <a:srgbClr val="FF0400"/>
                </a:gs>
                <a:gs pos="50000">
                  <a:srgbClr val="558ED5"/>
                </a:gs>
                <a:gs pos="100000">
                  <a:srgbClr val="92D051"/>
                </a:gs>
              </a:gsLst>
              <a:lin ang="5400000" scaled="1"/>
            </a:gra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380230" y="2025015"/>
            <a:ext cx="6187440" cy="1638300"/>
            <a:chOff x="4356700" y="1231080"/>
            <a:chExt cx="6480175" cy="1842770"/>
          </a:xfrm>
        </p:grpSpPr>
        <p:sp>
          <p:nvSpPr>
            <p:cNvPr id="9" name="右箭头 8"/>
            <p:cNvSpPr/>
            <p:nvPr/>
          </p:nvSpPr>
          <p:spPr>
            <a:xfrm>
              <a:off x="4356700" y="1231080"/>
              <a:ext cx="6480175" cy="1842770"/>
            </a:xfrm>
            <a:prstGeom prst="rightArrow">
              <a:avLst/>
            </a:prstGeom>
            <a:gradFill>
              <a:gsLst>
                <a:gs pos="0">
                  <a:srgbClr val="FF0000"/>
                </a:gs>
                <a:gs pos="100000">
                  <a:srgbClr val="FFC000"/>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7"/>
            <p:cNvSpPr txBox="1"/>
            <p:nvPr/>
          </p:nvSpPr>
          <p:spPr bwMode="auto">
            <a:xfrm>
              <a:off x="4638640" y="1747970"/>
              <a:ext cx="6002020" cy="794962"/>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从根本宗旨把握新发展理念。为人民谋幸福、为民族谋复兴，是新发展理念的</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根</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魂</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9" name="右箭头 28"/>
          <p:cNvSpPr/>
          <p:nvPr/>
        </p:nvSpPr>
        <p:spPr>
          <a:xfrm>
            <a:off x="4649777" y="3375230"/>
            <a:ext cx="6480000" cy="1440000"/>
          </a:xfrm>
          <a:prstGeom prst="rightArrow">
            <a:avLst/>
          </a:prstGeom>
          <a:gradFill>
            <a:gsLst>
              <a:gs pos="0">
                <a:schemeClr val="tx2">
                  <a:lumMod val="60000"/>
                  <a:lumOff val="40000"/>
                </a:schemeClr>
              </a:gs>
              <a:gs pos="100000">
                <a:srgbClr val="7030A0"/>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右箭头 30"/>
          <p:cNvSpPr/>
          <p:nvPr/>
        </p:nvSpPr>
        <p:spPr>
          <a:xfrm>
            <a:off x="4952902" y="4762304"/>
            <a:ext cx="6480000" cy="1440000"/>
          </a:xfrm>
          <a:prstGeom prst="rightArrow">
            <a:avLst/>
          </a:prstGeom>
          <a:gradFill>
            <a:gsLst>
              <a:gs pos="0">
                <a:srgbClr val="92D050"/>
              </a:gs>
              <a:gs pos="100000">
                <a:srgbClr val="1AB1D4"/>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TextBox 87"/>
          <p:cNvSpPr txBox="1"/>
          <p:nvPr/>
        </p:nvSpPr>
        <p:spPr bwMode="auto">
          <a:xfrm>
            <a:off x="5030470" y="5128895"/>
            <a:ext cx="5901690" cy="70675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从忧患意识把握新发展理念。当前我国发展面临的内外风险空前上升，要有忧患意识、坚持底线思维</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1095375" y="116840"/>
            <a:ext cx="5186680" cy="645160"/>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3</a:t>
            </a: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、贯彻新发展理念的要求</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1997710" y="1215390"/>
            <a:ext cx="8196580" cy="607695"/>
          </a:xfrm>
          <a:prstGeom prst="rect">
            <a:avLst/>
          </a:prstGeom>
        </p:spPr>
        <p:txBody>
          <a:bodyPr wrap="square">
            <a:spAutoFit/>
          </a:bodyPr>
          <a:p>
            <a:pPr lvl="0" algn="ctr" defTabSz="1422400">
              <a:lnSpc>
                <a:spcPct val="120000"/>
              </a:lnSpc>
              <a:spcAft>
                <a:spcPts val="0"/>
              </a:spcAft>
            </a:pPr>
            <a:r>
              <a:rPr lang="zh-CN" altLang="en-US" sz="2800" spc="300" dirty="0">
                <a:solidFill>
                  <a:schemeClr val="accent1"/>
                </a:solidFill>
                <a:latin typeface="微软雅黑" panose="020B0503020204020204" pitchFamily="34" charset="-122"/>
                <a:ea typeface="微软雅黑" panose="020B0503020204020204" pitchFamily="34" charset="-122"/>
              </a:rPr>
              <a:t>贯彻新发展理念必须完整、准确、全面</a:t>
            </a:r>
            <a:endParaRPr lang="zh-CN" altLang="en-US" sz="2800" spc="300" dirty="0">
              <a:solidFill>
                <a:schemeClr val="accent1"/>
              </a:solidFill>
              <a:latin typeface="微软雅黑" panose="020B0503020204020204" pitchFamily="34" charset="-122"/>
              <a:ea typeface="微软雅黑" panose="020B0503020204020204" pitchFamily="34" charset="-122"/>
            </a:endParaRPr>
          </a:p>
        </p:txBody>
      </p:sp>
      <p:sp>
        <p:nvSpPr>
          <p:cNvPr id="2" name="TextBox 87"/>
          <p:cNvSpPr txBox="1"/>
          <p:nvPr/>
        </p:nvSpPr>
        <p:spPr bwMode="auto">
          <a:xfrm>
            <a:off x="4820920" y="3742055"/>
            <a:ext cx="5819775" cy="706755"/>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从问题导向把握新发展理念。切实解决好发展不平衡不充分的问题，推动高质量发展</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049"/>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49"/>
                            </p:stCondLst>
                            <p:childTnLst>
                              <p:par>
                                <p:cTn id="17" presetID="10"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2049"/>
                            </p:stCondLst>
                            <p:childTnLst>
                              <p:par>
                                <p:cTn id="21" presetID="22" presetClass="entr" presetSubtype="2"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500"/>
                                        <p:tgtEl>
                                          <p:spTgt spid="2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500"/>
                                        <p:tgtEl>
                                          <p:spTgt spid="2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childTnLst>
                          </p:cTn>
                        </p:par>
                        <p:par>
                          <p:cTn id="30" fill="hold">
                            <p:stCondLst>
                              <p:cond delay="2549"/>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049"/>
                            </p:stCondLst>
                            <p:childTnLst>
                              <p:par>
                                <p:cTn id="35" presetID="2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p:tgtEl>
                                          <p:spTgt spid="2"/>
                                        </p:tgtEl>
                                        <p:attrNameLst>
                                          <p:attrName>ppt_y</p:attrName>
                                        </p:attrNameLst>
                                      </p:cBhvr>
                                      <p:tavLst>
                                        <p:tav tm="0">
                                          <p:val>
                                            <p:strVal val="#ppt_y+#ppt_h*1.125000"/>
                                          </p:val>
                                        </p:tav>
                                        <p:tav tm="100000">
                                          <p:val>
                                            <p:strVal val="#ppt_y"/>
                                          </p:val>
                                        </p:tav>
                                      </p:tavLst>
                                    </p:anim>
                                    <p:animEffect transition="in" filter="wipe(up)">
                                      <p:cBhvr>
                                        <p:cTn id="43" dur="500"/>
                                        <p:tgtEl>
                                          <p:spTgt spid="2"/>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p:tgtEl>
                                          <p:spTgt spid="29"/>
                                        </p:tgtEl>
                                        <p:attrNameLst>
                                          <p:attrName>ppt_y</p:attrName>
                                        </p:attrNameLst>
                                      </p:cBhvr>
                                      <p:tavLst>
                                        <p:tav tm="0">
                                          <p:val>
                                            <p:strVal val="#ppt_y+#ppt_h*1.125000"/>
                                          </p:val>
                                        </p:tav>
                                        <p:tav tm="100000">
                                          <p:val>
                                            <p:strVal val="#ppt_y"/>
                                          </p:val>
                                        </p:tav>
                                      </p:tavLst>
                                    </p:anim>
                                    <p:animEffect transition="in" filter="wipe(up)">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p:tgtEl>
                                          <p:spTgt spid="32"/>
                                        </p:tgtEl>
                                        <p:attrNameLst>
                                          <p:attrName>ppt_y</p:attrName>
                                        </p:attrNameLst>
                                      </p:cBhvr>
                                      <p:tavLst>
                                        <p:tav tm="0">
                                          <p:val>
                                            <p:strVal val="#ppt_y+#ppt_h*1.125000"/>
                                          </p:val>
                                        </p:tav>
                                        <p:tav tm="100000">
                                          <p:val>
                                            <p:strVal val="#ppt_y"/>
                                          </p:val>
                                        </p:tav>
                                      </p:tavLst>
                                    </p:anim>
                                    <p:animEffect transition="in" filter="wipe(up)">
                                      <p:cBhvr>
                                        <p:cTn id="53" dur="500"/>
                                        <p:tgtEl>
                                          <p:spTgt spid="32"/>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p:tgtEl>
                                          <p:spTgt spid="31"/>
                                        </p:tgtEl>
                                        <p:attrNameLst>
                                          <p:attrName>ppt_y</p:attrName>
                                        </p:attrNameLst>
                                      </p:cBhvr>
                                      <p:tavLst>
                                        <p:tav tm="0">
                                          <p:val>
                                            <p:strVal val="#ppt_y+#ppt_h*1.125000"/>
                                          </p:val>
                                        </p:tav>
                                        <p:tav tm="100000">
                                          <p:val>
                                            <p:strVal val="#ppt_y"/>
                                          </p:val>
                                        </p:tav>
                                      </p:tavLst>
                                    </p:anim>
                                    <p:animEffect transition="in" filter="wipe(up)">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6" grpId="0"/>
      <p:bldP spid="26" grpId="0" bldLvl="0" animBg="1"/>
      <p:bldP spid="27" grpId="0" bldLvl="0" animBg="1"/>
      <p:bldP spid="23" grpId="0" bldLvl="0" animBg="1"/>
      <p:bldP spid="10" grpId="0"/>
      <p:bldP spid="11" grpId="0"/>
      <p:bldP spid="2" grpId="0"/>
      <p:bldP spid="29" grpId="0" bldLvl="0" animBg="1"/>
      <p:bldP spid="32" grpId="0"/>
      <p:bldP spid="31"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910590" y="2395220"/>
            <a:ext cx="10546715" cy="1198880"/>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（三）建设现代化经济体系</a:t>
            </a: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贯</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新</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展</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理</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念</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noChangeArrowheads="1"/>
          </p:cNvPicPr>
          <p:nvPr/>
        </p:nvPicPr>
        <p:blipFill>
          <a:blip r:embed="rId1"/>
          <a:srcRect/>
          <a:stretch>
            <a:fillRect/>
          </a:stretch>
        </p:blipFill>
        <p:spPr bwMode="auto">
          <a:xfrm>
            <a:off x="464185" y="1788160"/>
            <a:ext cx="5106035" cy="40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a:spLocks noChangeArrowheads="1"/>
          </p:cNvSpPr>
          <p:nvPr/>
        </p:nvSpPr>
        <p:spPr bwMode="auto">
          <a:xfrm>
            <a:off x="5886450" y="1391920"/>
            <a:ext cx="5441950" cy="3802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marR="0" lvl="0" indent="457200" algn="just" defTabSz="914400" rtl="0" eaLnBrk="1" fontAlgn="base" latinLnBrk="0" hangingPunct="1">
              <a:lnSpc>
                <a:spcPct val="150000"/>
              </a:lnSpc>
              <a:spcBef>
                <a:spcPct val="0"/>
              </a:spcBef>
              <a:spcAft>
                <a:spcPct val="0"/>
              </a:spcAft>
              <a:buClrTx/>
              <a:buSzTx/>
              <a:buFontTx/>
              <a:buNone/>
              <a:defRPr/>
            </a:pPr>
            <a:r>
              <a:rPr lang="zh-CN" altLang="en-US" sz="2400" dirty="0">
                <a:solidFill>
                  <a:srgbClr val="C00000"/>
                </a:solidFill>
                <a:effectLst>
                  <a:outerShdw blurRad="38100" dist="38100" dir="2700000" algn="tl">
                    <a:srgbClr val="000000">
                      <a:alpha val="43137"/>
                    </a:srgbClr>
                  </a:outerShdw>
                </a:effectLst>
                <a:ea typeface="微软雅黑" panose="020B0503020204020204" pitchFamily="34" charset="-122"/>
                <a:sym typeface="+mn-ea"/>
              </a:rPr>
              <a:t>我国经济已由高速增长阶段转向高质量发展阶段，正处于转变发展方式、优化经济结构、转换增长动力的攻关期，</a:t>
            </a:r>
            <a:r>
              <a:rPr lang="zh-CN" altLang="en-US" sz="2400" b="1" dirty="0">
                <a:solidFill>
                  <a:srgbClr val="C00000"/>
                </a:solidFill>
                <a:effectLst>
                  <a:outerShdw blurRad="38100" dist="38100" dir="2700000" algn="tl">
                    <a:srgbClr val="000000">
                      <a:alpha val="43137"/>
                    </a:srgbClr>
                  </a:outerShdw>
                </a:effectLst>
                <a:ea typeface="微软雅黑" panose="020B0503020204020204" pitchFamily="34" charset="-122"/>
                <a:sym typeface="+mn-ea"/>
              </a:rPr>
              <a:t>建设现代化经济体系</a:t>
            </a:r>
            <a:r>
              <a:rPr lang="zh-CN" altLang="en-US" sz="2400" dirty="0">
                <a:solidFill>
                  <a:srgbClr val="C00000"/>
                </a:solidFill>
                <a:effectLst>
                  <a:outerShdw blurRad="38100" dist="38100" dir="2700000" algn="tl">
                    <a:srgbClr val="000000">
                      <a:alpha val="43137"/>
                    </a:srgbClr>
                  </a:outerShdw>
                </a:effectLst>
                <a:ea typeface="微软雅黑" panose="020B0503020204020204" pitchFamily="34" charset="-122"/>
                <a:sym typeface="+mn-ea"/>
              </a:rPr>
              <a:t>是跨越关口的迫切要求和我国发展的战略目标。</a:t>
            </a:r>
            <a:endParaRPr kumimoji="0" lang="en-US" altLang="zh-CN" sz="240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a:p>
            <a:pPr algn="r" eaLnBrk="1" hangingPunct="1">
              <a:lnSpc>
                <a:spcPct val="150000"/>
              </a:lnSpc>
              <a:defRPr/>
            </a:pPr>
            <a:endParaRPr lang="en-US" altLang="zh-CN" sz="1200"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eaLnBrk="1" hangingPunct="1">
              <a:lnSpc>
                <a:spcPct val="120000"/>
              </a:lnSpc>
              <a:defRPr/>
            </a:pPr>
            <a:r>
              <a:rPr lang="en-US" altLang="zh-CN"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——2017</a:t>
            </a:r>
            <a:r>
              <a:rPr lang="zh-CN" altLang="zh-CN"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zh-CN" altLang="zh-CN"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a:t>
            </a:r>
            <a:r>
              <a:rPr lang="zh-CN" altLang="zh-CN"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日，习近平在中国共产党</a:t>
            </a:r>
            <a:endParaRPr lang="en-US" altLang="zh-CN"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eaLnBrk="1" hangingPunct="1">
              <a:lnSpc>
                <a:spcPct val="120000"/>
              </a:lnSpc>
              <a:defRPr/>
            </a:pPr>
            <a:r>
              <a:rPr lang="zh-CN" altLang="zh-CN"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第十九次全国代表大会上的报告</a:t>
            </a:r>
            <a:endParaRPr lang="zh-CN" altLang="zh-CN" dirty="0">
              <a:solidFill>
                <a:schemeClr val="accen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412881" y="212272"/>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建设现代化经济体系</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5897880" y="963295"/>
            <a:ext cx="578866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en-US" altLang="zh-CN"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、建设现代化经济体系的必要性</a:t>
            </a:r>
            <a:endPar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6323" name="文本框 1"/>
          <p:cNvSpPr txBox="1">
            <a:spLocks noChangeArrowheads="1"/>
          </p:cNvSpPr>
          <p:nvPr/>
        </p:nvSpPr>
        <p:spPr bwMode="auto">
          <a:xfrm>
            <a:off x="6356985" y="1925955"/>
            <a:ext cx="5328920" cy="45218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4"/>
          </a:lnRef>
          <a:fillRef idx="1">
            <a:schemeClr val="lt1"/>
          </a:fillRef>
          <a:effectRef idx="0">
            <a:schemeClr val="accent4"/>
          </a:effectRef>
          <a:fontRef idx="minor">
            <a:schemeClr val="dk1"/>
          </a:fontRef>
        </p:style>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457200" algn="just" fontAlgn="auto">
              <a:lnSpc>
                <a:spcPct val="120000"/>
              </a:lnSpc>
              <a:spcBef>
                <a:spcPts val="0"/>
              </a:spcBef>
            </a:pPr>
            <a:r>
              <a:rPr sz="2400" dirty="0">
                <a:solidFill>
                  <a:srgbClr val="C00000"/>
                </a:solidFill>
              </a:rPr>
              <a:t>建设现代化经济体系</a:t>
            </a:r>
            <a:r>
              <a:rPr sz="2400" dirty="0"/>
              <a:t>是我国经济高质量发展的</a:t>
            </a:r>
            <a:r>
              <a:rPr sz="2400" b="1" dirty="0"/>
              <a:t>战略目标</a:t>
            </a:r>
            <a:r>
              <a:rPr sz="2400" dirty="0"/>
              <a:t>，是落实新发展理念的</a:t>
            </a:r>
            <a:r>
              <a:rPr sz="2400" b="1" dirty="0"/>
              <a:t>客观要求</a:t>
            </a:r>
            <a:r>
              <a:rPr sz="2400" dirty="0"/>
              <a:t>，是转变经济发展方式、优化经济结构、转换经济增长动力的</a:t>
            </a:r>
            <a:r>
              <a:rPr sz="2400" b="1" dirty="0"/>
              <a:t>迫切需要</a:t>
            </a:r>
            <a:r>
              <a:rPr sz="2400" dirty="0"/>
              <a:t>。</a:t>
            </a:r>
            <a:endParaRPr sz="2400" dirty="0"/>
          </a:p>
          <a:p>
            <a:pPr indent="457200" algn="just" fontAlgn="auto">
              <a:lnSpc>
                <a:spcPct val="120000"/>
              </a:lnSpc>
              <a:spcBef>
                <a:spcPts val="0"/>
              </a:spcBef>
            </a:pPr>
            <a:r>
              <a:rPr sz="2400" dirty="0"/>
              <a:t>国家强，经济体系必须强。只有形成现代化经济体系，才能更好顺应现代化发展潮流和赢得国际竞争主动、也才能为其他领域的现代化提供有力支撑。</a:t>
            </a:r>
            <a:endParaRPr sz="2400" dirty="0"/>
          </a:p>
        </p:txBody>
      </p:sp>
      <p:pic>
        <p:nvPicPr>
          <p:cNvPr id="56325" name="Picture 7" descr="http://www.taizhou.com.cn/news/data/attachement/jpg/site2/20171116/7845c41ea21b1b77a3603f.jpg"/>
          <p:cNvPicPr>
            <a:picLocks noChangeAspect="1" noChangeArrowheads="1"/>
          </p:cNvPicPr>
          <p:nvPr/>
        </p:nvPicPr>
        <p:blipFill>
          <a:blip r:embed="rId1"/>
          <a:srcRect b="5821"/>
          <a:stretch>
            <a:fillRect/>
          </a:stretch>
        </p:blipFill>
        <p:spPr bwMode="auto">
          <a:xfrm>
            <a:off x="177483" y="963295"/>
            <a:ext cx="5727700" cy="559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 presetClass="entr" presetSubtype="4" fill="hold" nodeType="withEffect">
                                  <p:stCondLst>
                                    <p:cond delay="0"/>
                                  </p:stCondLst>
                                  <p:childTnLst>
                                    <p:set>
                                      <p:cBhvr>
                                        <p:cTn id="19" dur="1" fill="hold">
                                          <p:stCondLst>
                                            <p:cond delay="0"/>
                                          </p:stCondLst>
                                        </p:cTn>
                                        <p:tgtEl>
                                          <p:spTgt spid="56325"/>
                                        </p:tgtEl>
                                        <p:attrNameLst>
                                          <p:attrName>style.visibility</p:attrName>
                                        </p:attrNameLst>
                                      </p:cBhvr>
                                      <p:to>
                                        <p:strVal val="visible"/>
                                      </p:to>
                                    </p:set>
                                    <p:anim calcmode="lin" valueType="num">
                                      <p:cBhvr additive="base">
                                        <p:cTn id="20" dur="500" fill="hold"/>
                                        <p:tgtEl>
                                          <p:spTgt spid="56325"/>
                                        </p:tgtEl>
                                        <p:attrNameLst>
                                          <p:attrName>ppt_x</p:attrName>
                                        </p:attrNameLst>
                                      </p:cBhvr>
                                      <p:tavLst>
                                        <p:tav tm="0">
                                          <p:val>
                                            <p:strVal val="#ppt_x"/>
                                          </p:val>
                                        </p:tav>
                                        <p:tav tm="100000">
                                          <p:val>
                                            <p:strVal val="#ppt_x"/>
                                          </p:val>
                                        </p:tav>
                                      </p:tavLst>
                                    </p:anim>
                                    <p:anim calcmode="lin" valueType="num">
                                      <p:cBhvr additive="base">
                                        <p:cTn id="21" dur="500" fill="hold"/>
                                        <p:tgtEl>
                                          <p:spTgt spid="5632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6323">
                                            <p:txEl>
                                              <p:pRg st="4294967295" end="4294967295"/>
                                            </p:txEl>
                                          </p:spTgt>
                                        </p:tgtEl>
                                        <p:attrNameLst>
                                          <p:attrName>style.visibility</p:attrName>
                                        </p:attrNameLst>
                                      </p:cBhvr>
                                      <p:to>
                                        <p:strVal val="visible"/>
                                      </p:to>
                                    </p:set>
                                    <p:anim calcmode="lin" valueType="num">
                                      <p:cBhvr additive="base">
                                        <p:cTn id="26" dur="500" fill="hold"/>
                                        <p:tgtEl>
                                          <p:spTgt spid="56323">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6323">
                                            <p:txEl>
                                              <p:pRg st="4294967295" end="4294967295"/>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6323">
                                            <p:txEl>
                                              <p:pRg st="4294967295" end="4294967295"/>
                                            </p:txEl>
                                          </p:spTgt>
                                        </p:tgtEl>
                                        <p:attrNameLst>
                                          <p:attrName>style.visibility</p:attrName>
                                        </p:attrNameLst>
                                      </p:cBhvr>
                                      <p:to>
                                        <p:strVal val="visible"/>
                                      </p:to>
                                    </p:set>
                                    <p:anim calcmode="lin" valueType="num">
                                      <p:cBhvr additive="base">
                                        <p:cTn id="32" dur="500" fill="hold"/>
                                        <p:tgtEl>
                                          <p:spTgt spid="56323">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6323">
                                            <p:txEl>
                                              <p:pRg st="4294967295" end="429496729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56323">
                                            <p:txEl>
                                              <p:pRg st="0" end="0"/>
                                            </p:txEl>
                                          </p:spTgt>
                                        </p:tgtEl>
                                        <p:attrNameLst>
                                          <p:attrName>style.visibility</p:attrName>
                                        </p:attrNameLst>
                                      </p:cBhvr>
                                      <p:to>
                                        <p:strVal val="visible"/>
                                      </p:to>
                                    </p:set>
                                    <p:anim calcmode="lin" valueType="num">
                                      <p:cBhvr additive="base">
                                        <p:cTn id="38" dur="500" fill="hold"/>
                                        <p:tgtEl>
                                          <p:spTgt spid="5632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63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6323">
                                            <p:txEl>
                                              <p:pRg st="1" end="1"/>
                                            </p:txEl>
                                          </p:spTgt>
                                        </p:tgtEl>
                                        <p:attrNameLst>
                                          <p:attrName>style.visibility</p:attrName>
                                        </p:attrNameLst>
                                      </p:cBhvr>
                                      <p:to>
                                        <p:strVal val="visible"/>
                                      </p:to>
                                    </p:set>
                                    <p:anim calcmode="lin" valueType="num">
                                      <p:cBhvr additive="base">
                                        <p:cTn id="44" dur="500" fill="hold"/>
                                        <p:tgtEl>
                                          <p:spTgt spid="56323">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632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6" grpId="0"/>
      <p:bldP spid="5632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412881" y="212272"/>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建设现代化经济体系</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2736850" y="980440"/>
            <a:ext cx="671830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en-US" altLang="zh-CN" sz="2800" b="1"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、现代化经济体系的主要内涵</a:t>
            </a:r>
            <a:endPar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17" name="图片 16"/>
          <p:cNvPicPr>
            <a:picLocks noChangeAspect="1"/>
          </p:cNvPicPr>
          <p:nvPr/>
        </p:nvPicPr>
        <p:blipFill>
          <a:blip r:embed="rId1"/>
          <a:stretch>
            <a:fillRect/>
          </a:stretch>
        </p:blipFill>
        <p:spPr>
          <a:xfrm>
            <a:off x="822792" y="2141248"/>
            <a:ext cx="5535295" cy="4005654"/>
          </a:xfrm>
          <a:prstGeom prst="rect">
            <a:avLst/>
          </a:prstGeom>
          <a:effectLst>
            <a:outerShdw blurRad="50800" dist="38100" dir="2700000" algn="tl" rotWithShape="0">
              <a:schemeClr val="tx1">
                <a:lumMod val="85000"/>
                <a:lumOff val="15000"/>
                <a:alpha val="40000"/>
              </a:schemeClr>
            </a:outerShdw>
          </a:effectLst>
        </p:spPr>
      </p:pic>
      <p:sp>
        <p:nvSpPr>
          <p:cNvPr id="2" name="矩形 1"/>
          <p:cNvSpPr/>
          <p:nvPr/>
        </p:nvSpPr>
        <p:spPr>
          <a:xfrm>
            <a:off x="6762115" y="2783840"/>
            <a:ext cx="4490720" cy="2306955"/>
          </a:xfrm>
          <a:prstGeom prst="rect">
            <a:avLst/>
          </a:prstGeom>
        </p:spPr>
        <p:txBody>
          <a:bodyPr wrap="square">
            <a:spAutoFit/>
          </a:bodyPr>
          <a:p>
            <a:pPr algn="just" eaLnBrk="1" hangingPunct="1">
              <a:lnSpc>
                <a:spcPct val="150000"/>
              </a:lnSpc>
              <a:spcAft>
                <a:spcPts val="0"/>
              </a:spcAft>
            </a:pPr>
            <a:r>
              <a:rPr lang="zh-CN" altLang="en-US" sz="2000" dirty="0">
                <a:solidFill>
                  <a:schemeClr val="tx1">
                    <a:lumMod val="85000"/>
                    <a:lumOff val="15000"/>
                  </a:schemeClr>
                </a:solidFill>
                <a:latin typeface="+mn-ea"/>
                <a:ea typeface="+mn-ea"/>
                <a:cs typeface="+mn-ea"/>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现代化经济体系，是由</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社会经济活动</a:t>
            </a: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各个环节、各个层面、各个领域</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的相互关系和内在联系构成的</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有机整体</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00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6"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884555" y="2261870"/>
            <a:ext cx="10423525" cy="706755"/>
          </a:xfrm>
          <a:prstGeom prst="rect">
            <a:avLst/>
          </a:prstGeom>
          <a:noFill/>
        </p:spPr>
        <p:txBody>
          <a:bodyPr wrap="square" rtlCol="0">
            <a:spAutoFit/>
          </a:bodyPr>
          <a:lstStyle/>
          <a:p>
            <a:r>
              <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一、新时代中国特色社会主义经济理论与制度</a:t>
            </a:r>
            <a:endParaRPr kumimoji="1" lang="zh-CN" altLang="en-US" sz="4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p:cNvSpPr txBox="1"/>
          <p:nvPr/>
        </p:nvSpPr>
        <p:spPr>
          <a:xfrm>
            <a:off x="5001895" y="3559294"/>
            <a:ext cx="5743575" cy="368300"/>
          </a:xfrm>
          <a:prstGeom prst="rect">
            <a:avLst/>
          </a:prstGeom>
          <a:noFill/>
        </p:spPr>
        <p:txBody>
          <a:bodyPr wrap="square">
            <a:spAutoFit/>
          </a:bodyPr>
          <a:lstStyle/>
          <a:p>
            <a:pPr algn="dist"/>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新</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时</a:t>
            </a:r>
            <a:r>
              <a:rPr lang="en-US" altLang="zh-CN"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a:t>
            </a:r>
            <a:r>
              <a:rPr lang="zh-CN" altLang="en-US"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代</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经</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济</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建</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设</a:t>
            </a:r>
            <a:endPar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3"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470031" y="17861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建设现代化经济体系</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50" name="组合 49"/>
          <p:cNvGrpSpPr/>
          <p:nvPr/>
        </p:nvGrpSpPr>
        <p:grpSpPr>
          <a:xfrm>
            <a:off x="4800498" y="1941521"/>
            <a:ext cx="2748860" cy="2748860"/>
            <a:chOff x="782508" y="1717154"/>
            <a:chExt cx="3420000" cy="3420000"/>
          </a:xfrm>
        </p:grpSpPr>
        <p:sp>
          <p:nvSpPr>
            <p:cNvPr id="52" name="椭圆 51"/>
            <p:cNvSpPr/>
            <p:nvPr/>
          </p:nvSpPr>
          <p:spPr>
            <a:xfrm>
              <a:off x="782508" y="1717154"/>
              <a:ext cx="3420000" cy="3420000"/>
            </a:xfrm>
            <a:prstGeom prst="ellipse">
              <a:avLst/>
            </a:prstGeom>
            <a:solidFill>
              <a:schemeClr val="bg1">
                <a:lumMod val="95000"/>
              </a:schemeClr>
            </a:solidFill>
            <a:ln>
              <a:gradFill flip="none" rotWithShape="1">
                <a:gsLst>
                  <a:gs pos="50000">
                    <a:srgbClr val="FFFFF5"/>
                  </a:gs>
                  <a:gs pos="100000">
                    <a:srgbClr val="C00000"/>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268508" y="2203154"/>
              <a:ext cx="2448000" cy="2448000"/>
            </a:xfrm>
            <a:prstGeom prst="ellipse">
              <a:avLst/>
            </a:prstGeom>
            <a:solidFill>
              <a:srgbClr val="C00000"/>
            </a:solid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矩形 56"/>
            <p:cNvSpPr/>
            <p:nvPr/>
          </p:nvSpPr>
          <p:spPr>
            <a:xfrm>
              <a:off x="1523562" y="2726821"/>
              <a:ext cx="1985362" cy="1399155"/>
            </a:xfrm>
            <a:prstGeom prst="rect">
              <a:avLst/>
            </a:prstGeom>
          </p:spPr>
          <p:txBody>
            <a:bodyPr wrap="square">
              <a:spAutoFit/>
            </a:bodyPr>
            <a:p>
              <a:pPr algn="ctr">
                <a:lnSpc>
                  <a:spcPct val="120000"/>
                </a:lnSpc>
              </a:pPr>
              <a:r>
                <a:rPr lang="zh-CN" altLang="en-US" sz="2800" dirty="0">
                  <a:solidFill>
                    <a:srgbClr val="FFFFF5"/>
                  </a:solidFill>
                  <a:latin typeface="微软雅黑" panose="020B0503020204020204" pitchFamily="34" charset="-122"/>
                  <a:ea typeface="微软雅黑" panose="020B0503020204020204" pitchFamily="34" charset="-122"/>
                </a:rPr>
                <a:t>七个主要内涵</a:t>
              </a:r>
              <a:endParaRPr lang="zh-CN" altLang="en-US" sz="2800" dirty="0">
                <a:solidFill>
                  <a:srgbClr val="FFFFF5"/>
                </a:solidFill>
                <a:latin typeface="微软雅黑" panose="020B0503020204020204" pitchFamily="34" charset="-122"/>
                <a:ea typeface="微软雅黑" panose="020B0503020204020204" pitchFamily="34" charset="-122"/>
              </a:endParaRPr>
            </a:p>
          </p:txBody>
        </p:sp>
      </p:grpSp>
      <p:sp>
        <p:nvSpPr>
          <p:cNvPr id="58" name="弧形 57"/>
          <p:cNvSpPr/>
          <p:nvPr/>
        </p:nvSpPr>
        <p:spPr>
          <a:xfrm rot="16200000" flipH="1">
            <a:off x="4419683" y="1342284"/>
            <a:ext cx="3266483" cy="3327567"/>
          </a:xfrm>
          <a:prstGeom prst="arc">
            <a:avLst>
              <a:gd name="adj1" fmla="val 13010278"/>
              <a:gd name="adj2" fmla="val 8774760"/>
            </a:avLst>
          </a:prstGeom>
          <a:noFill/>
          <a:ln w="28575">
            <a:gradFill flip="none" rotWithShape="1">
              <a:gsLst>
                <a:gs pos="85000">
                  <a:srgbClr val="F1CBCC"/>
                </a:gs>
                <a:gs pos="0">
                  <a:srgbClr val="BD0F38"/>
                </a:gs>
                <a:gs pos="100000">
                  <a:srgbClr val="FFFFF5"/>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4" name="直接连接符 3"/>
          <p:cNvCxnSpPr/>
          <p:nvPr/>
        </p:nvCxnSpPr>
        <p:spPr>
          <a:xfrm flipH="1">
            <a:off x="6088299" y="4760968"/>
            <a:ext cx="3891" cy="687108"/>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4227388" y="5570271"/>
            <a:ext cx="3738880" cy="398780"/>
          </a:xfrm>
          <a:prstGeom prst="rect">
            <a:avLst/>
          </a:prstGeom>
        </p:spPr>
        <p:txBody>
          <a:bodyPr wrap="none">
            <a:spAutoFit/>
          </a:bodyPr>
          <a:p>
            <a:pPr lvl="0"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创新引领、协同发展的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产业体系</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5" name="椭圆 4"/>
          <p:cNvSpPr/>
          <p:nvPr/>
        </p:nvSpPr>
        <p:spPr>
          <a:xfrm>
            <a:off x="6006828" y="4562009"/>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1" name="直接连接符 70"/>
          <p:cNvCxnSpPr/>
          <p:nvPr/>
        </p:nvCxnSpPr>
        <p:spPr>
          <a:xfrm flipV="1">
            <a:off x="7482390" y="3998193"/>
            <a:ext cx="1179657" cy="438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7302390" y="3912573"/>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8662047" y="3619628"/>
            <a:ext cx="2749471" cy="829945"/>
          </a:xfrm>
          <a:prstGeom prst="rect">
            <a:avLst/>
          </a:prstGeom>
        </p:spPr>
        <p:txBody>
          <a:bodyPr wrap="square">
            <a:spAutoFit/>
          </a:bodyPr>
          <a:p>
            <a:pPr lvl="0">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彰显优势、协调联动的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城乡区域发展体系</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65" name="直接连接符 64"/>
          <p:cNvCxnSpPr/>
          <p:nvPr/>
        </p:nvCxnSpPr>
        <p:spPr>
          <a:xfrm>
            <a:off x="7816975" y="2955641"/>
            <a:ext cx="815133" cy="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7636975" y="286564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8632108" y="2577076"/>
            <a:ext cx="2722880" cy="829945"/>
          </a:xfrm>
          <a:prstGeom prst="rect">
            <a:avLst/>
          </a:prstGeom>
        </p:spPr>
        <p:txBody>
          <a:bodyPr wrap="none">
            <a:spAutoFit/>
          </a:bodyPr>
          <a:p>
            <a:pPr lvl="0">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体现效率、促进公平的</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lvl="0">
              <a:lnSpc>
                <a:spcPct val="12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收入分配体系</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18" name="直接连接符 17"/>
          <p:cNvCxnSpPr/>
          <p:nvPr/>
        </p:nvCxnSpPr>
        <p:spPr>
          <a:xfrm>
            <a:off x="7350626" y="1874375"/>
            <a:ext cx="1268836" cy="4466"/>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7170626" y="1784375"/>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8619462" y="1500276"/>
            <a:ext cx="2722880" cy="829945"/>
          </a:xfrm>
          <a:prstGeom prst="rect">
            <a:avLst/>
          </a:prstGeom>
        </p:spPr>
        <p:txBody>
          <a:bodyPr wrap="none">
            <a:spAutoFit/>
          </a:bodyPr>
          <a:p>
            <a:pPr lvl="0">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统一开放、竞争有序的</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lvl="0">
              <a:lnSpc>
                <a:spcPct val="12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市场体系</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67" name="直接连接符 66"/>
          <p:cNvCxnSpPr/>
          <p:nvPr/>
        </p:nvCxnSpPr>
        <p:spPr>
          <a:xfrm flipH="1">
            <a:off x="3563729" y="4055343"/>
            <a:ext cx="1110874" cy="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4674603" y="3965343"/>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469949" y="3676778"/>
            <a:ext cx="3093780" cy="829945"/>
          </a:xfrm>
          <a:prstGeom prst="rect">
            <a:avLst/>
          </a:prstGeom>
        </p:spPr>
        <p:txBody>
          <a:bodyPr wrap="square">
            <a:spAutoFit/>
          </a:bodyPr>
          <a:p>
            <a:pPr lvl="0" algn="r">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资源节约、环境友好的</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lvl="0" algn="r">
              <a:lnSpc>
                <a:spcPct val="12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绿色发展体系</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28" name="直接连接符 27"/>
          <p:cNvCxnSpPr/>
          <p:nvPr/>
        </p:nvCxnSpPr>
        <p:spPr>
          <a:xfrm flipH="1" flipV="1">
            <a:off x="3563729" y="2919648"/>
            <a:ext cx="725661" cy="9122"/>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4289390" y="2838770"/>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47"/>
          <p:cNvSpPr/>
          <p:nvPr/>
        </p:nvSpPr>
        <p:spPr>
          <a:xfrm>
            <a:off x="469949" y="2541083"/>
            <a:ext cx="3093780" cy="829945"/>
          </a:xfrm>
          <a:prstGeom prst="rect">
            <a:avLst/>
          </a:prstGeom>
        </p:spPr>
        <p:txBody>
          <a:bodyPr wrap="square">
            <a:spAutoFit/>
          </a:bodyPr>
          <a:p>
            <a:pPr algn="r">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多元平衡、安全高效的</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r">
              <a:lnSpc>
                <a:spcPct val="12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全面开放体系</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nvCxnSpPr>
        <p:spPr>
          <a:xfrm flipH="1" flipV="1">
            <a:off x="3563729" y="1957020"/>
            <a:ext cx="1148215" cy="11821"/>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4711944" y="187884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469949" y="1578455"/>
            <a:ext cx="3093780" cy="829945"/>
          </a:xfrm>
          <a:prstGeom prst="rect">
            <a:avLst/>
          </a:prstGeom>
        </p:spPr>
        <p:txBody>
          <a:bodyPr wrap="square">
            <a:spAutoFit/>
          </a:bodyPr>
          <a:p>
            <a:pPr algn="r">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充分发挥市场作用、更好发挥政府作用的</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经济体制</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399"/>
                            </p:stCondLst>
                            <p:childTnLst>
                              <p:par>
                                <p:cTn id="14" presetID="53" presetClass="entr" presetSubtype="16"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p:cTn id="16" dur="500" fill="hold"/>
                                        <p:tgtEl>
                                          <p:spTgt spid="50"/>
                                        </p:tgtEl>
                                        <p:attrNameLst>
                                          <p:attrName>ppt_w</p:attrName>
                                        </p:attrNameLst>
                                      </p:cBhvr>
                                      <p:tavLst>
                                        <p:tav tm="0">
                                          <p:val>
                                            <p:fltVal val="0"/>
                                          </p:val>
                                        </p:tav>
                                        <p:tav tm="100000">
                                          <p:val>
                                            <p:strVal val="#ppt_w"/>
                                          </p:val>
                                        </p:tav>
                                      </p:tavLst>
                                    </p:anim>
                                    <p:anim calcmode="lin" valueType="num">
                                      <p:cBhvr>
                                        <p:cTn id="17" dur="500" fill="hold"/>
                                        <p:tgtEl>
                                          <p:spTgt spid="50"/>
                                        </p:tgtEl>
                                        <p:attrNameLst>
                                          <p:attrName>ppt_h</p:attrName>
                                        </p:attrNameLst>
                                      </p:cBhvr>
                                      <p:tavLst>
                                        <p:tav tm="0">
                                          <p:val>
                                            <p:fltVal val="0"/>
                                          </p:val>
                                        </p:tav>
                                        <p:tav tm="100000">
                                          <p:val>
                                            <p:strVal val="#ppt_h"/>
                                          </p:val>
                                        </p:tav>
                                      </p:tavLst>
                                    </p:anim>
                                    <p:animEffect transition="in" filter="fade">
                                      <p:cBhvr>
                                        <p:cTn id="18" dur="500"/>
                                        <p:tgtEl>
                                          <p:spTgt spid="50"/>
                                        </p:tgtEl>
                                      </p:cBhvr>
                                    </p:animEffect>
                                  </p:childTnLst>
                                </p:cTn>
                              </p:par>
                            </p:childTnLst>
                          </p:cTn>
                        </p:par>
                        <p:par>
                          <p:cTn id="19" fill="hold">
                            <p:stCondLst>
                              <p:cond delay="1899"/>
                            </p:stCondLst>
                            <p:childTnLst>
                              <p:par>
                                <p:cTn id="20" presetID="53" presetClass="entr" presetSubtype="16"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p:cTn id="22" dur="500" fill="hold"/>
                                        <p:tgtEl>
                                          <p:spTgt spid="58"/>
                                        </p:tgtEl>
                                        <p:attrNameLst>
                                          <p:attrName>ppt_w</p:attrName>
                                        </p:attrNameLst>
                                      </p:cBhvr>
                                      <p:tavLst>
                                        <p:tav tm="0">
                                          <p:val>
                                            <p:fltVal val="0"/>
                                          </p:val>
                                        </p:tav>
                                        <p:tav tm="100000">
                                          <p:val>
                                            <p:strVal val="#ppt_w"/>
                                          </p:val>
                                        </p:tav>
                                      </p:tavLst>
                                    </p:anim>
                                    <p:anim calcmode="lin" valueType="num">
                                      <p:cBhvr>
                                        <p:cTn id="23" dur="500" fill="hold"/>
                                        <p:tgtEl>
                                          <p:spTgt spid="58"/>
                                        </p:tgtEl>
                                        <p:attrNameLst>
                                          <p:attrName>ppt_h</p:attrName>
                                        </p:attrNameLst>
                                      </p:cBhvr>
                                      <p:tavLst>
                                        <p:tav tm="0">
                                          <p:val>
                                            <p:fltVal val="0"/>
                                          </p:val>
                                        </p:tav>
                                        <p:tav tm="100000">
                                          <p:val>
                                            <p:strVal val="#ppt_h"/>
                                          </p:val>
                                        </p:tav>
                                      </p:tavLst>
                                    </p:anim>
                                    <p:animEffect transition="in" filter="fade">
                                      <p:cBhvr>
                                        <p:cTn id="24" dur="500"/>
                                        <p:tgtEl>
                                          <p:spTgt spid="58"/>
                                        </p:tgtEl>
                                      </p:cBhvr>
                                    </p:animEffect>
                                  </p:childTnLst>
                                </p:cTn>
                              </p:par>
                            </p:childTnLst>
                          </p:cTn>
                        </p:par>
                        <p:par>
                          <p:cTn id="25" fill="hold">
                            <p:stCondLst>
                              <p:cond delay="2399"/>
                            </p:stCondLst>
                            <p:childTnLst>
                              <p:par>
                                <p:cTn id="26" presetID="22" presetClass="entr" presetSubtype="1"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par>
                          <p:cTn id="29" fill="hold">
                            <p:stCondLst>
                              <p:cond delay="2899"/>
                            </p:stCondLst>
                            <p:childTnLst>
                              <p:par>
                                <p:cTn id="30" presetID="10" presetClass="entr" presetSubtype="0" fill="hold" grpId="0" nodeType="afterEffect">
                                  <p:stCondLst>
                                    <p:cond delay="0"/>
                                  </p:stCondLst>
                                  <p:iterate type="wd">
                                    <p:tmPct val="10000"/>
                                  </p:iterate>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par>
                          <p:cTn id="33" fill="hold">
                            <p:stCondLst>
                              <p:cond delay="4050"/>
                            </p:stCondLst>
                            <p:childTnLst>
                              <p:par>
                                <p:cTn id="34" presetID="53" presetClass="entr" presetSubtype="16"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par>
                          <p:cTn id="39" fill="hold">
                            <p:stCondLst>
                              <p:cond delay="4550"/>
                            </p:stCondLst>
                            <p:childTnLst>
                              <p:par>
                                <p:cTn id="40" presetID="22" presetClass="entr" presetSubtype="8" fill="hold"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left)">
                                      <p:cBhvr>
                                        <p:cTn id="42" dur="500"/>
                                        <p:tgtEl>
                                          <p:spTgt spid="71"/>
                                        </p:tgtEl>
                                      </p:cBhvr>
                                    </p:animEffect>
                                  </p:childTnLst>
                                </p:cTn>
                              </p:par>
                            </p:childTnLst>
                          </p:cTn>
                        </p:par>
                        <p:par>
                          <p:cTn id="43" fill="hold">
                            <p:stCondLst>
                              <p:cond delay="5050"/>
                            </p:stCondLst>
                            <p:childTnLst>
                              <p:par>
                                <p:cTn id="44" presetID="53" presetClass="entr" presetSubtype="16" fill="hold" grpId="0" nodeType="afterEffect">
                                  <p:stCondLst>
                                    <p:cond delay="0"/>
                                  </p:stCondLst>
                                  <p:childTnLst>
                                    <p:set>
                                      <p:cBhvr>
                                        <p:cTn id="45" dur="1" fill="hold">
                                          <p:stCondLst>
                                            <p:cond delay="0"/>
                                          </p:stCondLst>
                                        </p:cTn>
                                        <p:tgtEl>
                                          <p:spTgt spid="64"/>
                                        </p:tgtEl>
                                        <p:attrNameLst>
                                          <p:attrName>style.visibility</p:attrName>
                                        </p:attrNameLst>
                                      </p:cBhvr>
                                      <p:to>
                                        <p:strVal val="visible"/>
                                      </p:to>
                                    </p:set>
                                    <p:anim calcmode="lin" valueType="num">
                                      <p:cBhvr>
                                        <p:cTn id="46" dur="500" fill="hold"/>
                                        <p:tgtEl>
                                          <p:spTgt spid="64"/>
                                        </p:tgtEl>
                                        <p:attrNameLst>
                                          <p:attrName>ppt_w</p:attrName>
                                        </p:attrNameLst>
                                      </p:cBhvr>
                                      <p:tavLst>
                                        <p:tav tm="0">
                                          <p:val>
                                            <p:fltVal val="0"/>
                                          </p:val>
                                        </p:tav>
                                        <p:tav tm="100000">
                                          <p:val>
                                            <p:strVal val="#ppt_w"/>
                                          </p:val>
                                        </p:tav>
                                      </p:tavLst>
                                    </p:anim>
                                    <p:anim calcmode="lin" valueType="num">
                                      <p:cBhvr>
                                        <p:cTn id="47" dur="500" fill="hold"/>
                                        <p:tgtEl>
                                          <p:spTgt spid="64"/>
                                        </p:tgtEl>
                                        <p:attrNameLst>
                                          <p:attrName>ppt_h</p:attrName>
                                        </p:attrNameLst>
                                      </p:cBhvr>
                                      <p:tavLst>
                                        <p:tav tm="0">
                                          <p:val>
                                            <p:fltVal val="0"/>
                                          </p:val>
                                        </p:tav>
                                        <p:tav tm="100000">
                                          <p:val>
                                            <p:strVal val="#ppt_h"/>
                                          </p:val>
                                        </p:tav>
                                      </p:tavLst>
                                    </p:anim>
                                    <p:animEffect transition="in" filter="fade">
                                      <p:cBhvr>
                                        <p:cTn id="48" dur="500"/>
                                        <p:tgtEl>
                                          <p:spTgt spid="64"/>
                                        </p:tgtEl>
                                      </p:cBhvr>
                                    </p:animEffect>
                                  </p:childTnLst>
                                </p:cTn>
                              </p:par>
                            </p:childTnLst>
                          </p:cTn>
                        </p:par>
                        <p:par>
                          <p:cTn id="49" fill="hold">
                            <p:stCondLst>
                              <p:cond delay="5550"/>
                            </p:stCondLst>
                            <p:childTnLst>
                              <p:par>
                                <p:cTn id="50" presetID="10" presetClass="entr" presetSubtype="0" fill="hold" grpId="0" nodeType="afterEffect">
                                  <p:stCondLst>
                                    <p:cond delay="0"/>
                                  </p:stCondLst>
                                  <p:iterate type="wd">
                                    <p:tmPct val="10000"/>
                                  </p:iterate>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par>
                          <p:cTn id="53" fill="hold">
                            <p:stCondLst>
                              <p:cond delay="6900"/>
                            </p:stCondLst>
                            <p:childTnLst>
                              <p:par>
                                <p:cTn id="54" presetID="22" presetClass="entr" presetSubtype="8" fill="hold" nodeType="after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par>
                          <p:cTn id="57" fill="hold">
                            <p:stCondLst>
                              <p:cond delay="7400"/>
                            </p:stCondLst>
                            <p:childTnLst>
                              <p:par>
                                <p:cTn id="58" presetID="53" presetClass="entr" presetSubtype="16" fill="hold" grpId="0" nodeType="afterEffect">
                                  <p:stCondLst>
                                    <p:cond delay="0"/>
                                  </p:stCondLst>
                                  <p:childTnLst>
                                    <p:set>
                                      <p:cBhvr>
                                        <p:cTn id="59" dur="1" fill="hold">
                                          <p:stCondLst>
                                            <p:cond delay="0"/>
                                          </p:stCondLst>
                                        </p:cTn>
                                        <p:tgtEl>
                                          <p:spTgt spid="62"/>
                                        </p:tgtEl>
                                        <p:attrNameLst>
                                          <p:attrName>style.visibility</p:attrName>
                                        </p:attrNameLst>
                                      </p:cBhvr>
                                      <p:to>
                                        <p:strVal val="visible"/>
                                      </p:to>
                                    </p:set>
                                    <p:anim calcmode="lin" valueType="num">
                                      <p:cBhvr>
                                        <p:cTn id="60" dur="500" fill="hold"/>
                                        <p:tgtEl>
                                          <p:spTgt spid="62"/>
                                        </p:tgtEl>
                                        <p:attrNameLst>
                                          <p:attrName>ppt_w</p:attrName>
                                        </p:attrNameLst>
                                      </p:cBhvr>
                                      <p:tavLst>
                                        <p:tav tm="0">
                                          <p:val>
                                            <p:fltVal val="0"/>
                                          </p:val>
                                        </p:tav>
                                        <p:tav tm="100000">
                                          <p:val>
                                            <p:strVal val="#ppt_w"/>
                                          </p:val>
                                        </p:tav>
                                      </p:tavLst>
                                    </p:anim>
                                    <p:anim calcmode="lin" valueType="num">
                                      <p:cBhvr>
                                        <p:cTn id="61" dur="500" fill="hold"/>
                                        <p:tgtEl>
                                          <p:spTgt spid="62"/>
                                        </p:tgtEl>
                                        <p:attrNameLst>
                                          <p:attrName>ppt_h</p:attrName>
                                        </p:attrNameLst>
                                      </p:cBhvr>
                                      <p:tavLst>
                                        <p:tav tm="0">
                                          <p:val>
                                            <p:fltVal val="0"/>
                                          </p:val>
                                        </p:tav>
                                        <p:tav tm="100000">
                                          <p:val>
                                            <p:strVal val="#ppt_h"/>
                                          </p:val>
                                        </p:tav>
                                      </p:tavLst>
                                    </p:anim>
                                    <p:animEffect transition="in" filter="fade">
                                      <p:cBhvr>
                                        <p:cTn id="62" dur="500"/>
                                        <p:tgtEl>
                                          <p:spTgt spid="62"/>
                                        </p:tgtEl>
                                      </p:cBhvr>
                                    </p:animEffect>
                                  </p:childTnLst>
                                </p:cTn>
                              </p:par>
                            </p:childTnLst>
                          </p:cTn>
                        </p:par>
                        <p:par>
                          <p:cTn id="63" fill="hold">
                            <p:stCondLst>
                              <p:cond delay="7900"/>
                            </p:stCondLst>
                            <p:childTnLst>
                              <p:par>
                                <p:cTn id="64" presetID="10" presetClass="entr" presetSubtype="0" fill="hold" grpId="0" nodeType="afterEffect">
                                  <p:stCondLst>
                                    <p:cond delay="0"/>
                                  </p:stCondLst>
                                  <p:iterate type="wd">
                                    <p:tmPct val="10000"/>
                                  </p:iterate>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par>
                          <p:cTn id="67" fill="hold">
                            <p:stCondLst>
                              <p:cond delay="9149"/>
                            </p:stCondLst>
                            <p:childTnLst>
                              <p:par>
                                <p:cTn id="68" presetID="22" presetClass="entr" presetSubtype="8" fill="hold" nodeType="after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left)">
                                      <p:cBhvr>
                                        <p:cTn id="70" dur="500"/>
                                        <p:tgtEl>
                                          <p:spTgt spid="18"/>
                                        </p:tgtEl>
                                      </p:cBhvr>
                                    </p:animEffect>
                                  </p:childTnLst>
                                </p:cTn>
                              </p:par>
                            </p:childTnLst>
                          </p:cTn>
                        </p:par>
                        <p:par>
                          <p:cTn id="71" fill="hold">
                            <p:stCondLst>
                              <p:cond delay="9649"/>
                            </p:stCondLst>
                            <p:childTnLst>
                              <p:par>
                                <p:cTn id="72" presetID="53" presetClass="entr" presetSubtype="16" fill="hold" grpId="0" nodeType="afterEffect">
                                  <p:stCondLst>
                                    <p:cond delay="0"/>
                                  </p:stCondLst>
                                  <p:childTnLst>
                                    <p:set>
                                      <p:cBhvr>
                                        <p:cTn id="73" dur="1" fill="hold">
                                          <p:stCondLst>
                                            <p:cond delay="0"/>
                                          </p:stCondLst>
                                        </p:cTn>
                                        <p:tgtEl>
                                          <p:spTgt spid="60"/>
                                        </p:tgtEl>
                                        <p:attrNameLst>
                                          <p:attrName>style.visibility</p:attrName>
                                        </p:attrNameLst>
                                      </p:cBhvr>
                                      <p:to>
                                        <p:strVal val="visible"/>
                                      </p:to>
                                    </p:set>
                                    <p:anim calcmode="lin" valueType="num">
                                      <p:cBhvr>
                                        <p:cTn id="74" dur="500" fill="hold"/>
                                        <p:tgtEl>
                                          <p:spTgt spid="60"/>
                                        </p:tgtEl>
                                        <p:attrNameLst>
                                          <p:attrName>ppt_w</p:attrName>
                                        </p:attrNameLst>
                                      </p:cBhvr>
                                      <p:tavLst>
                                        <p:tav tm="0">
                                          <p:val>
                                            <p:fltVal val="0"/>
                                          </p:val>
                                        </p:tav>
                                        <p:tav tm="100000">
                                          <p:val>
                                            <p:strVal val="#ppt_w"/>
                                          </p:val>
                                        </p:tav>
                                      </p:tavLst>
                                    </p:anim>
                                    <p:anim calcmode="lin" valueType="num">
                                      <p:cBhvr>
                                        <p:cTn id="75" dur="500" fill="hold"/>
                                        <p:tgtEl>
                                          <p:spTgt spid="60"/>
                                        </p:tgtEl>
                                        <p:attrNameLst>
                                          <p:attrName>ppt_h</p:attrName>
                                        </p:attrNameLst>
                                      </p:cBhvr>
                                      <p:tavLst>
                                        <p:tav tm="0">
                                          <p:val>
                                            <p:fltVal val="0"/>
                                          </p:val>
                                        </p:tav>
                                        <p:tav tm="100000">
                                          <p:val>
                                            <p:strVal val="#ppt_h"/>
                                          </p:val>
                                        </p:tav>
                                      </p:tavLst>
                                    </p:anim>
                                    <p:animEffect transition="in" filter="fade">
                                      <p:cBhvr>
                                        <p:cTn id="76" dur="500"/>
                                        <p:tgtEl>
                                          <p:spTgt spid="60"/>
                                        </p:tgtEl>
                                      </p:cBhvr>
                                    </p:animEffect>
                                  </p:childTnLst>
                                </p:cTn>
                              </p:par>
                            </p:childTnLst>
                          </p:cTn>
                        </p:par>
                        <p:par>
                          <p:cTn id="77" fill="hold">
                            <p:stCondLst>
                              <p:cond delay="10149"/>
                            </p:stCondLst>
                            <p:childTnLst>
                              <p:par>
                                <p:cTn id="78" presetID="10" presetClass="entr" presetSubtype="0" fill="hold" grpId="0" nodeType="afterEffect">
                                  <p:stCondLst>
                                    <p:cond delay="0"/>
                                  </p:stCondLst>
                                  <p:iterate type="wd">
                                    <p:tmPct val="10000"/>
                                  </p:iterate>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childTnLst>
                          </p:cTn>
                        </p:par>
                        <p:par>
                          <p:cTn id="81" fill="hold">
                            <p:stCondLst>
                              <p:cond delay="11299"/>
                            </p:stCondLst>
                            <p:childTnLst>
                              <p:par>
                                <p:cTn id="82" presetID="22" presetClass="entr" presetSubtype="2" fill="hold"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right)">
                                      <p:cBhvr>
                                        <p:cTn id="84" dur="500"/>
                                        <p:tgtEl>
                                          <p:spTgt spid="67"/>
                                        </p:tgtEl>
                                      </p:cBhvr>
                                    </p:animEffect>
                                  </p:childTnLst>
                                </p:cTn>
                              </p:par>
                            </p:childTnLst>
                          </p:cTn>
                        </p:par>
                        <p:par>
                          <p:cTn id="85" fill="hold">
                            <p:stCondLst>
                              <p:cond delay="11799"/>
                            </p:stCondLst>
                            <p:childTnLst>
                              <p:par>
                                <p:cTn id="86" presetID="53" presetClass="entr" presetSubtype="16" fill="hold" grpId="0" nodeType="afterEffect">
                                  <p:stCondLst>
                                    <p:cond delay="0"/>
                                  </p:stCondLst>
                                  <p:childTnLst>
                                    <p:set>
                                      <p:cBhvr>
                                        <p:cTn id="87" dur="1" fill="hold">
                                          <p:stCondLst>
                                            <p:cond delay="0"/>
                                          </p:stCondLst>
                                        </p:cTn>
                                        <p:tgtEl>
                                          <p:spTgt spid="63"/>
                                        </p:tgtEl>
                                        <p:attrNameLst>
                                          <p:attrName>style.visibility</p:attrName>
                                        </p:attrNameLst>
                                      </p:cBhvr>
                                      <p:to>
                                        <p:strVal val="visible"/>
                                      </p:to>
                                    </p:set>
                                    <p:anim calcmode="lin" valueType="num">
                                      <p:cBhvr>
                                        <p:cTn id="88" dur="500" fill="hold"/>
                                        <p:tgtEl>
                                          <p:spTgt spid="63"/>
                                        </p:tgtEl>
                                        <p:attrNameLst>
                                          <p:attrName>ppt_w</p:attrName>
                                        </p:attrNameLst>
                                      </p:cBhvr>
                                      <p:tavLst>
                                        <p:tav tm="0">
                                          <p:val>
                                            <p:fltVal val="0"/>
                                          </p:val>
                                        </p:tav>
                                        <p:tav tm="100000">
                                          <p:val>
                                            <p:strVal val="#ppt_w"/>
                                          </p:val>
                                        </p:tav>
                                      </p:tavLst>
                                    </p:anim>
                                    <p:anim calcmode="lin" valueType="num">
                                      <p:cBhvr>
                                        <p:cTn id="89" dur="500" fill="hold"/>
                                        <p:tgtEl>
                                          <p:spTgt spid="63"/>
                                        </p:tgtEl>
                                        <p:attrNameLst>
                                          <p:attrName>ppt_h</p:attrName>
                                        </p:attrNameLst>
                                      </p:cBhvr>
                                      <p:tavLst>
                                        <p:tav tm="0">
                                          <p:val>
                                            <p:fltVal val="0"/>
                                          </p:val>
                                        </p:tav>
                                        <p:tav tm="100000">
                                          <p:val>
                                            <p:strVal val="#ppt_h"/>
                                          </p:val>
                                        </p:tav>
                                      </p:tavLst>
                                    </p:anim>
                                    <p:animEffect transition="in" filter="fade">
                                      <p:cBhvr>
                                        <p:cTn id="90" dur="500"/>
                                        <p:tgtEl>
                                          <p:spTgt spid="63"/>
                                        </p:tgtEl>
                                      </p:cBhvr>
                                    </p:animEffect>
                                  </p:childTnLst>
                                </p:cTn>
                              </p:par>
                            </p:childTnLst>
                          </p:cTn>
                        </p:par>
                        <p:par>
                          <p:cTn id="91" fill="hold">
                            <p:stCondLst>
                              <p:cond delay="12299"/>
                            </p:stCondLst>
                            <p:childTnLst>
                              <p:par>
                                <p:cTn id="92" presetID="10" presetClass="entr" presetSubtype="0" fill="hold" grpId="0" nodeType="afterEffect">
                                  <p:stCondLst>
                                    <p:cond delay="0"/>
                                  </p:stCondLst>
                                  <p:iterate type="wd">
                                    <p:tmPct val="10000"/>
                                  </p:iterate>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childTnLst>
                                </p:cTn>
                              </p:par>
                            </p:childTnLst>
                          </p:cTn>
                        </p:par>
                        <p:par>
                          <p:cTn id="95" fill="hold">
                            <p:stCondLst>
                              <p:cond delay="13549"/>
                            </p:stCondLst>
                            <p:childTnLst>
                              <p:par>
                                <p:cTn id="96" presetID="22" presetClass="entr" presetSubtype="2" fill="hold" nodeType="after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wipe(right)">
                                      <p:cBhvr>
                                        <p:cTn id="98" dur="500"/>
                                        <p:tgtEl>
                                          <p:spTgt spid="28"/>
                                        </p:tgtEl>
                                      </p:cBhvr>
                                    </p:animEffect>
                                  </p:childTnLst>
                                </p:cTn>
                              </p:par>
                            </p:childTnLst>
                          </p:cTn>
                        </p:par>
                        <p:par>
                          <p:cTn id="99" fill="hold">
                            <p:stCondLst>
                              <p:cond delay="14049"/>
                            </p:stCondLst>
                            <p:childTnLst>
                              <p:par>
                                <p:cTn id="100" presetID="53" presetClass="entr" presetSubtype="16" fill="hold" grpId="0" nodeType="afterEffect">
                                  <p:stCondLst>
                                    <p:cond delay="0"/>
                                  </p:stCondLst>
                                  <p:childTnLst>
                                    <p:set>
                                      <p:cBhvr>
                                        <p:cTn id="101" dur="1" fill="hold">
                                          <p:stCondLst>
                                            <p:cond delay="0"/>
                                          </p:stCondLst>
                                        </p:cTn>
                                        <p:tgtEl>
                                          <p:spTgt spid="61"/>
                                        </p:tgtEl>
                                        <p:attrNameLst>
                                          <p:attrName>style.visibility</p:attrName>
                                        </p:attrNameLst>
                                      </p:cBhvr>
                                      <p:to>
                                        <p:strVal val="visible"/>
                                      </p:to>
                                    </p:set>
                                    <p:anim calcmode="lin" valueType="num">
                                      <p:cBhvr>
                                        <p:cTn id="102" dur="500" fill="hold"/>
                                        <p:tgtEl>
                                          <p:spTgt spid="61"/>
                                        </p:tgtEl>
                                        <p:attrNameLst>
                                          <p:attrName>ppt_w</p:attrName>
                                        </p:attrNameLst>
                                      </p:cBhvr>
                                      <p:tavLst>
                                        <p:tav tm="0">
                                          <p:val>
                                            <p:fltVal val="0"/>
                                          </p:val>
                                        </p:tav>
                                        <p:tav tm="100000">
                                          <p:val>
                                            <p:strVal val="#ppt_w"/>
                                          </p:val>
                                        </p:tav>
                                      </p:tavLst>
                                    </p:anim>
                                    <p:anim calcmode="lin" valueType="num">
                                      <p:cBhvr>
                                        <p:cTn id="103" dur="500" fill="hold"/>
                                        <p:tgtEl>
                                          <p:spTgt spid="61"/>
                                        </p:tgtEl>
                                        <p:attrNameLst>
                                          <p:attrName>ppt_h</p:attrName>
                                        </p:attrNameLst>
                                      </p:cBhvr>
                                      <p:tavLst>
                                        <p:tav tm="0">
                                          <p:val>
                                            <p:fltVal val="0"/>
                                          </p:val>
                                        </p:tav>
                                        <p:tav tm="100000">
                                          <p:val>
                                            <p:strVal val="#ppt_h"/>
                                          </p:val>
                                        </p:tav>
                                      </p:tavLst>
                                    </p:anim>
                                    <p:animEffect transition="in" filter="fade">
                                      <p:cBhvr>
                                        <p:cTn id="104" dur="500"/>
                                        <p:tgtEl>
                                          <p:spTgt spid="61"/>
                                        </p:tgtEl>
                                      </p:cBhvr>
                                    </p:animEffect>
                                  </p:childTnLst>
                                </p:cTn>
                              </p:par>
                            </p:childTnLst>
                          </p:cTn>
                        </p:par>
                        <p:par>
                          <p:cTn id="105" fill="hold">
                            <p:stCondLst>
                              <p:cond delay="14549"/>
                            </p:stCondLst>
                            <p:childTnLst>
                              <p:par>
                                <p:cTn id="106" presetID="10" presetClass="entr" presetSubtype="0" fill="hold" grpId="0" nodeType="afterEffect">
                                  <p:stCondLst>
                                    <p:cond delay="0"/>
                                  </p:stCondLst>
                                  <p:iterate type="wd">
                                    <p:tmPct val="10000"/>
                                  </p:iterate>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childTnLst>
                          </p:cTn>
                        </p:par>
                        <p:par>
                          <p:cTn id="109" fill="hold">
                            <p:stCondLst>
                              <p:cond delay="15799"/>
                            </p:stCondLst>
                            <p:childTnLst>
                              <p:par>
                                <p:cTn id="110" presetID="22" presetClass="entr" presetSubtype="2"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wipe(right)">
                                      <p:cBhvr>
                                        <p:cTn id="112" dur="500"/>
                                        <p:tgtEl>
                                          <p:spTgt spid="6"/>
                                        </p:tgtEl>
                                      </p:cBhvr>
                                    </p:animEffect>
                                  </p:childTnLst>
                                </p:cTn>
                              </p:par>
                            </p:childTnLst>
                          </p:cTn>
                        </p:par>
                        <p:par>
                          <p:cTn id="113" fill="hold">
                            <p:stCondLst>
                              <p:cond delay="16299"/>
                            </p:stCondLst>
                            <p:childTnLst>
                              <p:par>
                                <p:cTn id="114" presetID="53" presetClass="entr" presetSubtype="16" fill="hold" grpId="0" nodeType="afterEffect">
                                  <p:stCondLst>
                                    <p:cond delay="0"/>
                                  </p:stCondLst>
                                  <p:childTnLst>
                                    <p:set>
                                      <p:cBhvr>
                                        <p:cTn id="115" dur="1" fill="hold">
                                          <p:stCondLst>
                                            <p:cond delay="0"/>
                                          </p:stCondLst>
                                        </p:cTn>
                                        <p:tgtEl>
                                          <p:spTgt spid="59"/>
                                        </p:tgtEl>
                                        <p:attrNameLst>
                                          <p:attrName>style.visibility</p:attrName>
                                        </p:attrNameLst>
                                      </p:cBhvr>
                                      <p:to>
                                        <p:strVal val="visible"/>
                                      </p:to>
                                    </p:set>
                                    <p:anim calcmode="lin" valueType="num">
                                      <p:cBhvr>
                                        <p:cTn id="116" dur="500" fill="hold"/>
                                        <p:tgtEl>
                                          <p:spTgt spid="59"/>
                                        </p:tgtEl>
                                        <p:attrNameLst>
                                          <p:attrName>ppt_w</p:attrName>
                                        </p:attrNameLst>
                                      </p:cBhvr>
                                      <p:tavLst>
                                        <p:tav tm="0">
                                          <p:val>
                                            <p:fltVal val="0"/>
                                          </p:val>
                                        </p:tav>
                                        <p:tav tm="100000">
                                          <p:val>
                                            <p:strVal val="#ppt_w"/>
                                          </p:val>
                                        </p:tav>
                                      </p:tavLst>
                                    </p:anim>
                                    <p:anim calcmode="lin" valueType="num">
                                      <p:cBhvr>
                                        <p:cTn id="117" dur="500" fill="hold"/>
                                        <p:tgtEl>
                                          <p:spTgt spid="59"/>
                                        </p:tgtEl>
                                        <p:attrNameLst>
                                          <p:attrName>ppt_h</p:attrName>
                                        </p:attrNameLst>
                                      </p:cBhvr>
                                      <p:tavLst>
                                        <p:tav tm="0">
                                          <p:val>
                                            <p:fltVal val="0"/>
                                          </p:val>
                                        </p:tav>
                                        <p:tav tm="100000">
                                          <p:val>
                                            <p:strVal val="#ppt_h"/>
                                          </p:val>
                                        </p:tav>
                                      </p:tavLst>
                                    </p:anim>
                                    <p:animEffect transition="in" filter="fade">
                                      <p:cBhvr>
                                        <p:cTn id="118" dur="500"/>
                                        <p:tgtEl>
                                          <p:spTgt spid="59"/>
                                        </p:tgtEl>
                                      </p:cBhvr>
                                    </p:animEffect>
                                  </p:childTnLst>
                                </p:cTn>
                              </p:par>
                            </p:childTnLst>
                          </p:cTn>
                        </p:par>
                        <p:par>
                          <p:cTn id="119" fill="hold">
                            <p:stCondLst>
                              <p:cond delay="16799"/>
                            </p:stCondLst>
                            <p:childTnLst>
                              <p:par>
                                <p:cTn id="120" presetID="10" presetClass="entr" presetSubtype="0" fill="hold" grpId="0" nodeType="afterEffect">
                                  <p:stCondLst>
                                    <p:cond delay="0"/>
                                  </p:stCondLst>
                                  <p:iterate type="wd">
                                    <p:tmPct val="10000"/>
                                  </p:iterate>
                                  <p:childTnLst>
                                    <p:set>
                                      <p:cBhvr>
                                        <p:cTn id="121" dur="1" fill="hold">
                                          <p:stCondLst>
                                            <p:cond delay="0"/>
                                          </p:stCondLst>
                                        </p:cTn>
                                        <p:tgtEl>
                                          <p:spTgt spid="47"/>
                                        </p:tgtEl>
                                        <p:attrNameLst>
                                          <p:attrName>style.visibility</p:attrName>
                                        </p:attrNameLst>
                                      </p:cBhvr>
                                      <p:to>
                                        <p:strVal val="visible"/>
                                      </p:to>
                                    </p:set>
                                    <p:animEffect transition="in" filter="fade">
                                      <p:cBhvr>
                                        <p:cTn id="1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58" grpId="0" bldLvl="0" animBg="1"/>
      <p:bldP spid="54" grpId="0"/>
      <p:bldP spid="5" grpId="0" bldLvl="0" animBg="1"/>
      <p:bldP spid="64" grpId="0" bldLvl="0" animBg="1"/>
      <p:bldP spid="41" grpId="0"/>
      <p:bldP spid="62" grpId="0" bldLvl="0" animBg="1"/>
      <p:bldP spid="40" grpId="0"/>
      <p:bldP spid="60" grpId="0" bldLvl="0" animBg="1"/>
      <p:bldP spid="37" grpId="0"/>
      <p:bldP spid="63" grpId="0" bldLvl="0" animBg="1"/>
      <p:bldP spid="49" grpId="0"/>
      <p:bldP spid="61" grpId="0" bldLvl="0" animBg="1"/>
      <p:bldP spid="48" grpId="0"/>
      <p:bldP spid="59" grpId="0" bldLvl="0" animBg="1"/>
      <p:bldP spid="4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470031" y="17861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建设现代化经济体系</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50" name="组合 49"/>
          <p:cNvGrpSpPr/>
          <p:nvPr/>
        </p:nvGrpSpPr>
        <p:grpSpPr>
          <a:xfrm>
            <a:off x="4934483" y="1994226"/>
            <a:ext cx="2748860" cy="2748860"/>
            <a:chOff x="782508" y="1717154"/>
            <a:chExt cx="3420000" cy="3420000"/>
          </a:xfrm>
        </p:grpSpPr>
        <p:sp>
          <p:nvSpPr>
            <p:cNvPr id="52" name="椭圆 51"/>
            <p:cNvSpPr/>
            <p:nvPr/>
          </p:nvSpPr>
          <p:spPr>
            <a:xfrm>
              <a:off x="782508" y="1717154"/>
              <a:ext cx="3420000" cy="3420000"/>
            </a:xfrm>
            <a:prstGeom prst="ellipse">
              <a:avLst/>
            </a:prstGeom>
            <a:solidFill>
              <a:schemeClr val="bg1">
                <a:lumMod val="95000"/>
              </a:schemeClr>
            </a:solidFill>
            <a:ln>
              <a:gradFill flip="none" rotWithShape="1">
                <a:gsLst>
                  <a:gs pos="50000">
                    <a:srgbClr val="FFFFF5"/>
                  </a:gs>
                  <a:gs pos="100000">
                    <a:srgbClr val="C00000"/>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268508" y="2203154"/>
              <a:ext cx="2448000" cy="2448000"/>
            </a:xfrm>
            <a:prstGeom prst="ellipse">
              <a:avLst/>
            </a:prstGeom>
            <a:solidFill>
              <a:srgbClr val="C00000"/>
            </a:solid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矩形 56"/>
            <p:cNvSpPr/>
            <p:nvPr/>
          </p:nvSpPr>
          <p:spPr>
            <a:xfrm>
              <a:off x="1598616" y="2685739"/>
              <a:ext cx="1824985" cy="1399155"/>
            </a:xfrm>
            <a:prstGeom prst="rect">
              <a:avLst/>
            </a:prstGeom>
          </p:spPr>
          <p:txBody>
            <a:bodyPr wrap="square">
              <a:spAutoFit/>
            </a:bodyPr>
            <a:p>
              <a:pPr algn="ctr">
                <a:lnSpc>
                  <a:spcPct val="120000"/>
                </a:lnSpc>
              </a:pPr>
              <a:r>
                <a:rPr lang="zh-CN" altLang="en-US" sz="2800" dirty="0">
                  <a:solidFill>
                    <a:srgbClr val="FFFFF5"/>
                  </a:solidFill>
                  <a:latin typeface="微软雅黑" panose="020B0503020204020204" pitchFamily="34" charset="-122"/>
                  <a:ea typeface="微软雅黑" panose="020B0503020204020204" pitchFamily="34" charset="-122"/>
                </a:rPr>
                <a:t>六个主要任务</a:t>
              </a:r>
              <a:endParaRPr lang="zh-CN" altLang="en-US" sz="2800" dirty="0">
                <a:solidFill>
                  <a:srgbClr val="FFFFF5"/>
                </a:solidFill>
                <a:latin typeface="微软雅黑" panose="020B0503020204020204" pitchFamily="34" charset="-122"/>
                <a:ea typeface="微软雅黑" panose="020B0503020204020204" pitchFamily="34" charset="-122"/>
              </a:endParaRPr>
            </a:p>
          </p:txBody>
        </p:sp>
      </p:grpSp>
      <p:sp>
        <p:nvSpPr>
          <p:cNvPr id="58" name="弧形 57"/>
          <p:cNvSpPr/>
          <p:nvPr/>
        </p:nvSpPr>
        <p:spPr>
          <a:xfrm rot="16200000" flipH="1">
            <a:off x="4632408" y="1475634"/>
            <a:ext cx="3266483" cy="3327567"/>
          </a:xfrm>
          <a:prstGeom prst="arc">
            <a:avLst>
              <a:gd name="adj1" fmla="val 13010278"/>
              <a:gd name="adj2" fmla="val 8774760"/>
            </a:avLst>
          </a:prstGeom>
          <a:noFill/>
          <a:ln w="28575">
            <a:gradFill flip="none" rotWithShape="1">
              <a:gsLst>
                <a:gs pos="85000">
                  <a:srgbClr val="F1CBCC"/>
                </a:gs>
                <a:gs pos="0">
                  <a:srgbClr val="BD0F38"/>
                </a:gs>
                <a:gs pos="100000">
                  <a:srgbClr val="FFFFF5"/>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71" name="直接连接符 70"/>
          <p:cNvCxnSpPr/>
          <p:nvPr/>
        </p:nvCxnSpPr>
        <p:spPr>
          <a:xfrm flipV="1">
            <a:off x="7695115" y="4120748"/>
            <a:ext cx="1179657" cy="438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7515115" y="4032588"/>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8870327" y="3805683"/>
            <a:ext cx="2749471" cy="534035"/>
          </a:xfrm>
          <a:prstGeom prst="rect">
            <a:avLst/>
          </a:prstGeom>
        </p:spPr>
        <p:txBody>
          <a:bodyPr wrap="square">
            <a:spAutoFit/>
          </a:bodyPr>
          <a:p>
            <a:pPr lvl="0">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深化经济体制改革</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65" name="直接连接符 64"/>
          <p:cNvCxnSpPr/>
          <p:nvPr/>
        </p:nvCxnSpPr>
        <p:spPr>
          <a:xfrm>
            <a:off x="8029700" y="3075656"/>
            <a:ext cx="815133" cy="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7873195" y="300661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8870233" y="2770116"/>
            <a:ext cx="2926080" cy="534035"/>
          </a:xfrm>
          <a:prstGeom prst="rect">
            <a:avLst/>
          </a:prstGeom>
        </p:spPr>
        <p:txBody>
          <a:bodyPr wrap="none">
            <a:spAutoFit/>
          </a:bodyPr>
          <a:p>
            <a:pPr lvl="0">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着力发展开放型经济</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18" name="直接连接符 17"/>
          <p:cNvCxnSpPr>
            <a:stCxn id="60" idx="6"/>
            <a:endCxn id="37" idx="1"/>
          </p:cNvCxnSpPr>
          <p:nvPr/>
        </p:nvCxnSpPr>
        <p:spPr>
          <a:xfrm flipV="1">
            <a:off x="7694930" y="2084070"/>
            <a:ext cx="629920" cy="63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7515431" y="1994560"/>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8324822" y="1817141"/>
            <a:ext cx="3840480" cy="534035"/>
          </a:xfrm>
          <a:prstGeom prst="rect">
            <a:avLst/>
          </a:prstGeom>
        </p:spPr>
        <p:txBody>
          <a:bodyPr wrap="none">
            <a:spAutoFit/>
          </a:bodyPr>
          <a:p>
            <a:pPr lvl="0">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积极推动城乡区域协调发展</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67" name="直接连接符 66"/>
          <p:cNvCxnSpPr/>
          <p:nvPr/>
        </p:nvCxnSpPr>
        <p:spPr>
          <a:xfrm flipH="1">
            <a:off x="3753594" y="4175993"/>
            <a:ext cx="1110874" cy="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4900663" y="4085993"/>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682674" y="3812668"/>
            <a:ext cx="3093780" cy="534035"/>
          </a:xfrm>
          <a:prstGeom prst="rect">
            <a:avLst/>
          </a:prstGeom>
        </p:spPr>
        <p:txBody>
          <a:bodyPr wrap="square">
            <a:spAutoFit/>
          </a:bodyPr>
          <a:p>
            <a:pPr lvl="0" algn="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实施乡村振兴战略</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28" name="直接连接符 27"/>
          <p:cNvCxnSpPr/>
          <p:nvPr/>
        </p:nvCxnSpPr>
        <p:spPr>
          <a:xfrm flipH="1" flipV="1">
            <a:off x="3808204" y="3141263"/>
            <a:ext cx="725661" cy="9122"/>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4565615" y="3075625"/>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47"/>
          <p:cNvSpPr/>
          <p:nvPr/>
        </p:nvSpPr>
        <p:spPr>
          <a:xfrm>
            <a:off x="-69850" y="2814955"/>
            <a:ext cx="3872865" cy="534035"/>
          </a:xfrm>
          <a:prstGeom prst="rect">
            <a:avLst/>
          </a:prstGeom>
        </p:spPr>
        <p:txBody>
          <a:bodyPr wrap="square">
            <a:spAutoFit/>
          </a:bodyPr>
          <a:p>
            <a:pPr algn="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加快实施创新驱动发展战略</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nvCxnSpPr>
        <p:spPr>
          <a:xfrm flipH="1" flipV="1">
            <a:off x="4038600" y="2094865"/>
            <a:ext cx="863600" cy="190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4833864" y="200076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811579" y="1817850"/>
            <a:ext cx="3093780" cy="534035"/>
          </a:xfrm>
          <a:prstGeom prst="rect">
            <a:avLst/>
          </a:prstGeom>
        </p:spPr>
        <p:txBody>
          <a:bodyPr wrap="square">
            <a:spAutoFit/>
          </a:bodyPr>
          <a:p>
            <a:pPr algn="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大力发展实体经济</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2693035" y="841375"/>
            <a:ext cx="645033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en-US" altLang="zh-CN"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、建设现代化经济体系的主要任务</a:t>
            </a:r>
            <a:endPar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文本框 1"/>
          <p:cNvSpPr txBox="1"/>
          <p:nvPr/>
        </p:nvSpPr>
        <p:spPr>
          <a:xfrm>
            <a:off x="469265" y="5059045"/>
            <a:ext cx="11296015" cy="1198880"/>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zh-CN" altLang="en-US" sz="2400" kern="0" spc="120" dirty="0">
                <a:solidFill>
                  <a:srgbClr val="C00000"/>
                </a:solidFill>
                <a:latin typeface="微软雅黑" panose="020B0503020204020204" pitchFamily="34" charset="-122"/>
                <a:ea typeface="微软雅黑" panose="020B0503020204020204" pitchFamily="34" charset="-122"/>
                <a:cs typeface="+mn-ea"/>
                <a:sym typeface="+mn-lt"/>
              </a:rPr>
              <a:t>当前经济不平衡不充分的重要表现之一，就是城乡区域发展和收入分配差距依然很大，解决这些问题的关键是实施</a:t>
            </a:r>
            <a:r>
              <a:rPr lang="zh-CN" altLang="en-US" sz="2400" b="1" kern="0" spc="120" dirty="0">
                <a:solidFill>
                  <a:srgbClr val="C00000"/>
                </a:solidFill>
                <a:latin typeface="微软雅黑" panose="020B0503020204020204" pitchFamily="34" charset="-122"/>
                <a:ea typeface="微软雅黑" panose="020B0503020204020204" pitchFamily="34" charset="-122"/>
                <a:cs typeface="+mn-ea"/>
                <a:sym typeface="+mn-lt"/>
              </a:rPr>
              <a:t>乡村振兴战略</a:t>
            </a:r>
            <a:r>
              <a:rPr lang="zh-CN" altLang="en-US" sz="2400" kern="0" spc="120" dirty="0">
                <a:solidFill>
                  <a:srgbClr val="C00000"/>
                </a:solidFill>
                <a:latin typeface="微软雅黑" panose="020B0503020204020204" pitchFamily="34" charset="-122"/>
                <a:ea typeface="微软雅黑" panose="020B0503020204020204" pitchFamily="34" charset="-122"/>
                <a:cs typeface="+mn-ea"/>
                <a:sym typeface="+mn-lt"/>
              </a:rPr>
              <a:t>和</a:t>
            </a:r>
            <a:r>
              <a:rPr lang="zh-CN" altLang="en-US" sz="2400" b="1" kern="0" spc="120" dirty="0">
                <a:solidFill>
                  <a:srgbClr val="C00000"/>
                </a:solidFill>
                <a:latin typeface="微软雅黑" panose="020B0503020204020204" pitchFamily="34" charset="-122"/>
                <a:ea typeface="微软雅黑" panose="020B0503020204020204" pitchFamily="34" charset="-122"/>
                <a:cs typeface="+mn-ea"/>
                <a:sym typeface="+mn-lt"/>
              </a:rPr>
              <a:t>区域协调发展战略</a:t>
            </a:r>
            <a:r>
              <a:rPr lang="zh-CN" altLang="en-US" sz="2400" kern="0" spc="120" dirty="0">
                <a:solidFill>
                  <a:srgbClr val="C00000"/>
                </a:solidFill>
                <a:latin typeface="微软雅黑" panose="020B0503020204020204" pitchFamily="34" charset="-122"/>
                <a:ea typeface="微软雅黑" panose="020B0503020204020204" pitchFamily="34" charset="-122"/>
                <a:cs typeface="+mn-ea"/>
                <a:sym typeface="+mn-lt"/>
              </a:rPr>
              <a:t>。</a:t>
            </a:r>
            <a:endParaRPr lang="zh-CN" altLang="en-US" sz="24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p:cTn id="21" dur="500" fill="hold"/>
                                        <p:tgtEl>
                                          <p:spTgt spid="50"/>
                                        </p:tgtEl>
                                        <p:attrNameLst>
                                          <p:attrName>ppt_w</p:attrName>
                                        </p:attrNameLst>
                                      </p:cBhvr>
                                      <p:tavLst>
                                        <p:tav tm="0">
                                          <p:val>
                                            <p:fltVal val="0"/>
                                          </p:val>
                                        </p:tav>
                                        <p:tav tm="100000">
                                          <p:val>
                                            <p:strVal val="#ppt_w"/>
                                          </p:val>
                                        </p:tav>
                                      </p:tavLst>
                                    </p:anim>
                                    <p:anim calcmode="lin" valueType="num">
                                      <p:cBhvr>
                                        <p:cTn id="22" dur="500" fill="hold"/>
                                        <p:tgtEl>
                                          <p:spTgt spid="50"/>
                                        </p:tgtEl>
                                        <p:attrNameLst>
                                          <p:attrName>ppt_h</p:attrName>
                                        </p:attrNameLst>
                                      </p:cBhvr>
                                      <p:tavLst>
                                        <p:tav tm="0">
                                          <p:val>
                                            <p:fltVal val="0"/>
                                          </p:val>
                                        </p:tav>
                                        <p:tav tm="100000">
                                          <p:val>
                                            <p:strVal val="#ppt_h"/>
                                          </p:val>
                                        </p:tav>
                                      </p:tavLst>
                                    </p:anim>
                                    <p:animEffect transition="in" filter="fade">
                                      <p:cBhvr>
                                        <p:cTn id="23" dur="500"/>
                                        <p:tgtEl>
                                          <p:spTgt spid="50"/>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left)">
                                      <p:cBhvr>
                                        <p:cTn id="33" dur="500"/>
                                        <p:tgtEl>
                                          <p:spTgt spid="71"/>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childTnLst>
                          </p:cTn>
                        </p:par>
                        <p:par>
                          <p:cTn id="40" fill="hold">
                            <p:stCondLst>
                              <p:cond delay="2500"/>
                            </p:stCondLst>
                            <p:childTnLst>
                              <p:par>
                                <p:cTn id="41" presetID="10" presetClass="entr" presetSubtype="0" fill="hold" grpId="0" nodeType="afterEffect">
                                  <p:stCondLst>
                                    <p:cond delay="0"/>
                                  </p:stCondLst>
                                  <p:iterate type="wd">
                                    <p:tmPct val="10000"/>
                                  </p:iterate>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3349"/>
                            </p:stCondLst>
                            <p:childTnLst>
                              <p:par>
                                <p:cTn id="45" presetID="22" presetClass="entr" presetSubtype="8" fill="hold"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par>
                          <p:cTn id="48" fill="hold">
                            <p:stCondLst>
                              <p:cond delay="3849"/>
                            </p:stCondLst>
                            <p:childTnLst>
                              <p:par>
                                <p:cTn id="49" presetID="53" presetClass="entr" presetSubtype="16" fill="hold" grpId="0" nodeType="after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p:cTn id="51" dur="500" fill="hold"/>
                                        <p:tgtEl>
                                          <p:spTgt spid="62"/>
                                        </p:tgtEl>
                                        <p:attrNameLst>
                                          <p:attrName>ppt_w</p:attrName>
                                        </p:attrNameLst>
                                      </p:cBhvr>
                                      <p:tavLst>
                                        <p:tav tm="0">
                                          <p:val>
                                            <p:fltVal val="0"/>
                                          </p:val>
                                        </p:tav>
                                        <p:tav tm="100000">
                                          <p:val>
                                            <p:strVal val="#ppt_w"/>
                                          </p:val>
                                        </p:tav>
                                      </p:tavLst>
                                    </p:anim>
                                    <p:anim calcmode="lin" valueType="num">
                                      <p:cBhvr>
                                        <p:cTn id="52" dur="500" fill="hold"/>
                                        <p:tgtEl>
                                          <p:spTgt spid="62"/>
                                        </p:tgtEl>
                                        <p:attrNameLst>
                                          <p:attrName>ppt_h</p:attrName>
                                        </p:attrNameLst>
                                      </p:cBhvr>
                                      <p:tavLst>
                                        <p:tav tm="0">
                                          <p:val>
                                            <p:fltVal val="0"/>
                                          </p:val>
                                        </p:tav>
                                        <p:tav tm="100000">
                                          <p:val>
                                            <p:strVal val="#ppt_h"/>
                                          </p:val>
                                        </p:tav>
                                      </p:tavLst>
                                    </p:anim>
                                    <p:animEffect transition="in" filter="fade">
                                      <p:cBhvr>
                                        <p:cTn id="53" dur="500"/>
                                        <p:tgtEl>
                                          <p:spTgt spid="62"/>
                                        </p:tgtEl>
                                      </p:cBhvr>
                                    </p:animEffect>
                                  </p:childTnLst>
                                </p:cTn>
                              </p:par>
                            </p:childTnLst>
                          </p:cTn>
                        </p:par>
                        <p:par>
                          <p:cTn id="54" fill="hold">
                            <p:stCondLst>
                              <p:cond delay="4349"/>
                            </p:stCondLst>
                            <p:childTnLst>
                              <p:par>
                                <p:cTn id="55" presetID="10" presetClass="entr" presetSubtype="0" fill="hold" grpId="0" nodeType="afterEffect">
                                  <p:stCondLst>
                                    <p:cond delay="0"/>
                                  </p:stCondLst>
                                  <p:iterate type="wd">
                                    <p:tmPct val="10000"/>
                                  </p:iterate>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par>
                          <p:cTn id="58" fill="hold">
                            <p:stCondLst>
                              <p:cond delay="5250"/>
                            </p:stCondLst>
                            <p:childTnLst>
                              <p:par>
                                <p:cTn id="59" presetID="22" presetClass="entr" presetSubtype="8" fill="hold"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childTnLst>
                          </p:cTn>
                        </p:par>
                        <p:par>
                          <p:cTn id="62" fill="hold">
                            <p:stCondLst>
                              <p:cond delay="5750"/>
                            </p:stCondLst>
                            <p:childTnLst>
                              <p:par>
                                <p:cTn id="63" presetID="53" presetClass="entr" presetSubtype="16" fill="hold" grpId="0" nodeType="after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p:cTn id="65" dur="500" fill="hold"/>
                                        <p:tgtEl>
                                          <p:spTgt spid="60"/>
                                        </p:tgtEl>
                                        <p:attrNameLst>
                                          <p:attrName>ppt_w</p:attrName>
                                        </p:attrNameLst>
                                      </p:cBhvr>
                                      <p:tavLst>
                                        <p:tav tm="0">
                                          <p:val>
                                            <p:fltVal val="0"/>
                                          </p:val>
                                        </p:tav>
                                        <p:tav tm="100000">
                                          <p:val>
                                            <p:strVal val="#ppt_w"/>
                                          </p:val>
                                        </p:tav>
                                      </p:tavLst>
                                    </p:anim>
                                    <p:anim calcmode="lin" valueType="num">
                                      <p:cBhvr>
                                        <p:cTn id="66" dur="500" fill="hold"/>
                                        <p:tgtEl>
                                          <p:spTgt spid="60"/>
                                        </p:tgtEl>
                                        <p:attrNameLst>
                                          <p:attrName>ppt_h</p:attrName>
                                        </p:attrNameLst>
                                      </p:cBhvr>
                                      <p:tavLst>
                                        <p:tav tm="0">
                                          <p:val>
                                            <p:fltVal val="0"/>
                                          </p:val>
                                        </p:tav>
                                        <p:tav tm="100000">
                                          <p:val>
                                            <p:strVal val="#ppt_h"/>
                                          </p:val>
                                        </p:tav>
                                      </p:tavLst>
                                    </p:anim>
                                    <p:animEffect transition="in" filter="fade">
                                      <p:cBhvr>
                                        <p:cTn id="67" dur="500"/>
                                        <p:tgtEl>
                                          <p:spTgt spid="60"/>
                                        </p:tgtEl>
                                      </p:cBhvr>
                                    </p:animEffect>
                                  </p:childTnLst>
                                </p:cTn>
                              </p:par>
                            </p:childTnLst>
                          </p:cTn>
                        </p:par>
                        <p:par>
                          <p:cTn id="68" fill="hold">
                            <p:stCondLst>
                              <p:cond delay="6250"/>
                            </p:stCondLst>
                            <p:childTnLst>
                              <p:par>
                                <p:cTn id="69" presetID="10" presetClass="entr" presetSubtype="0" fill="hold" grpId="0" nodeType="afterEffect">
                                  <p:stCondLst>
                                    <p:cond delay="0"/>
                                  </p:stCondLst>
                                  <p:iterate type="wd">
                                    <p:tmPct val="10000"/>
                                  </p:iterate>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par>
                          <p:cTn id="72" fill="hold">
                            <p:stCondLst>
                              <p:cond delay="7299"/>
                            </p:stCondLst>
                            <p:childTnLst>
                              <p:par>
                                <p:cTn id="73" presetID="22" presetClass="entr" presetSubtype="2" fill="hold" nodeType="after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wipe(right)">
                                      <p:cBhvr>
                                        <p:cTn id="75" dur="500"/>
                                        <p:tgtEl>
                                          <p:spTgt spid="67"/>
                                        </p:tgtEl>
                                      </p:cBhvr>
                                    </p:animEffect>
                                  </p:childTnLst>
                                </p:cTn>
                              </p:par>
                            </p:childTnLst>
                          </p:cTn>
                        </p:par>
                        <p:par>
                          <p:cTn id="76" fill="hold">
                            <p:stCondLst>
                              <p:cond delay="7799"/>
                            </p:stCondLst>
                            <p:childTnLst>
                              <p:par>
                                <p:cTn id="77" presetID="53" presetClass="entr" presetSubtype="16" fill="hold" grpId="0" nodeType="afterEffect">
                                  <p:stCondLst>
                                    <p:cond delay="0"/>
                                  </p:stCondLst>
                                  <p:childTnLst>
                                    <p:set>
                                      <p:cBhvr>
                                        <p:cTn id="78" dur="1" fill="hold">
                                          <p:stCondLst>
                                            <p:cond delay="0"/>
                                          </p:stCondLst>
                                        </p:cTn>
                                        <p:tgtEl>
                                          <p:spTgt spid="63"/>
                                        </p:tgtEl>
                                        <p:attrNameLst>
                                          <p:attrName>style.visibility</p:attrName>
                                        </p:attrNameLst>
                                      </p:cBhvr>
                                      <p:to>
                                        <p:strVal val="visible"/>
                                      </p:to>
                                    </p:set>
                                    <p:anim calcmode="lin" valueType="num">
                                      <p:cBhvr>
                                        <p:cTn id="79" dur="500" fill="hold"/>
                                        <p:tgtEl>
                                          <p:spTgt spid="63"/>
                                        </p:tgtEl>
                                        <p:attrNameLst>
                                          <p:attrName>ppt_w</p:attrName>
                                        </p:attrNameLst>
                                      </p:cBhvr>
                                      <p:tavLst>
                                        <p:tav tm="0">
                                          <p:val>
                                            <p:fltVal val="0"/>
                                          </p:val>
                                        </p:tav>
                                        <p:tav tm="100000">
                                          <p:val>
                                            <p:strVal val="#ppt_w"/>
                                          </p:val>
                                        </p:tav>
                                      </p:tavLst>
                                    </p:anim>
                                    <p:anim calcmode="lin" valueType="num">
                                      <p:cBhvr>
                                        <p:cTn id="80" dur="500" fill="hold"/>
                                        <p:tgtEl>
                                          <p:spTgt spid="63"/>
                                        </p:tgtEl>
                                        <p:attrNameLst>
                                          <p:attrName>ppt_h</p:attrName>
                                        </p:attrNameLst>
                                      </p:cBhvr>
                                      <p:tavLst>
                                        <p:tav tm="0">
                                          <p:val>
                                            <p:fltVal val="0"/>
                                          </p:val>
                                        </p:tav>
                                        <p:tav tm="100000">
                                          <p:val>
                                            <p:strVal val="#ppt_h"/>
                                          </p:val>
                                        </p:tav>
                                      </p:tavLst>
                                    </p:anim>
                                    <p:animEffect transition="in" filter="fade">
                                      <p:cBhvr>
                                        <p:cTn id="81" dur="500"/>
                                        <p:tgtEl>
                                          <p:spTgt spid="63"/>
                                        </p:tgtEl>
                                      </p:cBhvr>
                                    </p:animEffect>
                                  </p:childTnLst>
                                </p:cTn>
                              </p:par>
                            </p:childTnLst>
                          </p:cTn>
                        </p:par>
                        <p:par>
                          <p:cTn id="82" fill="hold">
                            <p:stCondLst>
                              <p:cond delay="8299"/>
                            </p:stCondLst>
                            <p:childTnLst>
                              <p:par>
                                <p:cTn id="83" presetID="10" presetClass="entr" presetSubtype="0" fill="hold" grpId="0" nodeType="afterEffect">
                                  <p:stCondLst>
                                    <p:cond delay="0"/>
                                  </p:stCondLst>
                                  <p:iterate type="wd">
                                    <p:tmPct val="10000"/>
                                  </p:iterate>
                                  <p:childTnLst>
                                    <p:set>
                                      <p:cBhvr>
                                        <p:cTn id="84" dur="1" fill="hold">
                                          <p:stCondLst>
                                            <p:cond delay="0"/>
                                          </p:stCondLst>
                                        </p:cTn>
                                        <p:tgtEl>
                                          <p:spTgt spid="49"/>
                                        </p:tgtEl>
                                        <p:attrNameLst>
                                          <p:attrName>style.visibility</p:attrName>
                                        </p:attrNameLst>
                                      </p:cBhvr>
                                      <p:to>
                                        <p:strVal val="visible"/>
                                      </p:to>
                                    </p:set>
                                    <p:animEffect transition="in" filter="fade">
                                      <p:cBhvr>
                                        <p:cTn id="85" dur="500"/>
                                        <p:tgtEl>
                                          <p:spTgt spid="49"/>
                                        </p:tgtEl>
                                      </p:cBhvr>
                                    </p:animEffect>
                                  </p:childTnLst>
                                </p:cTn>
                              </p:par>
                            </p:childTnLst>
                          </p:cTn>
                        </p:par>
                        <p:par>
                          <p:cTn id="86" fill="hold">
                            <p:stCondLst>
                              <p:cond delay="9149"/>
                            </p:stCondLst>
                            <p:childTnLst>
                              <p:par>
                                <p:cTn id="87" presetID="22" presetClass="entr" presetSubtype="2" fill="hold" nodeType="after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wipe(right)">
                                      <p:cBhvr>
                                        <p:cTn id="89" dur="500"/>
                                        <p:tgtEl>
                                          <p:spTgt spid="28"/>
                                        </p:tgtEl>
                                      </p:cBhvr>
                                    </p:animEffect>
                                  </p:childTnLst>
                                </p:cTn>
                              </p:par>
                            </p:childTnLst>
                          </p:cTn>
                        </p:par>
                        <p:par>
                          <p:cTn id="90" fill="hold">
                            <p:stCondLst>
                              <p:cond delay="9649"/>
                            </p:stCondLst>
                            <p:childTnLst>
                              <p:par>
                                <p:cTn id="91" presetID="53" presetClass="entr" presetSubtype="16" fill="hold" grpId="0" nodeType="afterEffect">
                                  <p:stCondLst>
                                    <p:cond delay="0"/>
                                  </p:stCondLst>
                                  <p:childTnLst>
                                    <p:set>
                                      <p:cBhvr>
                                        <p:cTn id="92" dur="1" fill="hold">
                                          <p:stCondLst>
                                            <p:cond delay="0"/>
                                          </p:stCondLst>
                                        </p:cTn>
                                        <p:tgtEl>
                                          <p:spTgt spid="61"/>
                                        </p:tgtEl>
                                        <p:attrNameLst>
                                          <p:attrName>style.visibility</p:attrName>
                                        </p:attrNameLst>
                                      </p:cBhvr>
                                      <p:to>
                                        <p:strVal val="visible"/>
                                      </p:to>
                                    </p:set>
                                    <p:anim calcmode="lin" valueType="num">
                                      <p:cBhvr>
                                        <p:cTn id="93" dur="500" fill="hold"/>
                                        <p:tgtEl>
                                          <p:spTgt spid="61"/>
                                        </p:tgtEl>
                                        <p:attrNameLst>
                                          <p:attrName>ppt_w</p:attrName>
                                        </p:attrNameLst>
                                      </p:cBhvr>
                                      <p:tavLst>
                                        <p:tav tm="0">
                                          <p:val>
                                            <p:fltVal val="0"/>
                                          </p:val>
                                        </p:tav>
                                        <p:tav tm="100000">
                                          <p:val>
                                            <p:strVal val="#ppt_w"/>
                                          </p:val>
                                        </p:tav>
                                      </p:tavLst>
                                    </p:anim>
                                    <p:anim calcmode="lin" valueType="num">
                                      <p:cBhvr>
                                        <p:cTn id="94" dur="500" fill="hold"/>
                                        <p:tgtEl>
                                          <p:spTgt spid="61"/>
                                        </p:tgtEl>
                                        <p:attrNameLst>
                                          <p:attrName>ppt_h</p:attrName>
                                        </p:attrNameLst>
                                      </p:cBhvr>
                                      <p:tavLst>
                                        <p:tav tm="0">
                                          <p:val>
                                            <p:fltVal val="0"/>
                                          </p:val>
                                        </p:tav>
                                        <p:tav tm="100000">
                                          <p:val>
                                            <p:strVal val="#ppt_h"/>
                                          </p:val>
                                        </p:tav>
                                      </p:tavLst>
                                    </p:anim>
                                    <p:animEffect transition="in" filter="fade">
                                      <p:cBhvr>
                                        <p:cTn id="95" dur="500"/>
                                        <p:tgtEl>
                                          <p:spTgt spid="61"/>
                                        </p:tgtEl>
                                      </p:cBhvr>
                                    </p:animEffect>
                                  </p:childTnLst>
                                </p:cTn>
                              </p:par>
                            </p:childTnLst>
                          </p:cTn>
                        </p:par>
                        <p:par>
                          <p:cTn id="96" fill="hold">
                            <p:stCondLst>
                              <p:cond delay="10149"/>
                            </p:stCondLst>
                            <p:childTnLst>
                              <p:par>
                                <p:cTn id="97" presetID="10" presetClass="entr" presetSubtype="0" fill="hold" grpId="0" nodeType="afterEffect">
                                  <p:stCondLst>
                                    <p:cond delay="0"/>
                                  </p:stCondLst>
                                  <p:iterate type="wd">
                                    <p:tmPct val="10000"/>
                                  </p:iterate>
                                  <p:childTnLst>
                                    <p:set>
                                      <p:cBhvr>
                                        <p:cTn id="98" dur="1" fill="hold">
                                          <p:stCondLst>
                                            <p:cond delay="0"/>
                                          </p:stCondLst>
                                        </p:cTn>
                                        <p:tgtEl>
                                          <p:spTgt spid="48"/>
                                        </p:tgtEl>
                                        <p:attrNameLst>
                                          <p:attrName>style.visibility</p:attrName>
                                        </p:attrNameLst>
                                      </p:cBhvr>
                                      <p:to>
                                        <p:strVal val="visible"/>
                                      </p:to>
                                    </p:set>
                                    <p:animEffect transition="in" filter="fade">
                                      <p:cBhvr>
                                        <p:cTn id="99" dur="500"/>
                                        <p:tgtEl>
                                          <p:spTgt spid="48"/>
                                        </p:tgtEl>
                                      </p:cBhvr>
                                    </p:animEffect>
                                  </p:childTnLst>
                                </p:cTn>
                              </p:par>
                            </p:childTnLst>
                          </p:cTn>
                        </p:par>
                        <p:par>
                          <p:cTn id="100" fill="hold">
                            <p:stCondLst>
                              <p:cond delay="11199"/>
                            </p:stCondLst>
                            <p:childTnLst>
                              <p:par>
                                <p:cTn id="101" presetID="22" presetClass="entr" presetSubtype="2" fill="hold" nodeType="after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right)">
                                      <p:cBhvr>
                                        <p:cTn id="103" dur="500"/>
                                        <p:tgtEl>
                                          <p:spTgt spid="6"/>
                                        </p:tgtEl>
                                      </p:cBhvr>
                                    </p:animEffect>
                                  </p:childTnLst>
                                </p:cTn>
                              </p:par>
                            </p:childTnLst>
                          </p:cTn>
                        </p:par>
                        <p:par>
                          <p:cTn id="104" fill="hold">
                            <p:stCondLst>
                              <p:cond delay="11699"/>
                            </p:stCondLst>
                            <p:childTnLst>
                              <p:par>
                                <p:cTn id="105" presetID="53" presetClass="entr" presetSubtype="16" fill="hold" grpId="0" nodeType="afterEffect">
                                  <p:stCondLst>
                                    <p:cond delay="0"/>
                                  </p:stCondLst>
                                  <p:childTnLst>
                                    <p:set>
                                      <p:cBhvr>
                                        <p:cTn id="106" dur="1" fill="hold">
                                          <p:stCondLst>
                                            <p:cond delay="0"/>
                                          </p:stCondLst>
                                        </p:cTn>
                                        <p:tgtEl>
                                          <p:spTgt spid="59"/>
                                        </p:tgtEl>
                                        <p:attrNameLst>
                                          <p:attrName>style.visibility</p:attrName>
                                        </p:attrNameLst>
                                      </p:cBhvr>
                                      <p:to>
                                        <p:strVal val="visible"/>
                                      </p:to>
                                    </p:set>
                                    <p:anim calcmode="lin" valueType="num">
                                      <p:cBhvr>
                                        <p:cTn id="107" dur="500" fill="hold"/>
                                        <p:tgtEl>
                                          <p:spTgt spid="59"/>
                                        </p:tgtEl>
                                        <p:attrNameLst>
                                          <p:attrName>ppt_w</p:attrName>
                                        </p:attrNameLst>
                                      </p:cBhvr>
                                      <p:tavLst>
                                        <p:tav tm="0">
                                          <p:val>
                                            <p:fltVal val="0"/>
                                          </p:val>
                                        </p:tav>
                                        <p:tav tm="100000">
                                          <p:val>
                                            <p:strVal val="#ppt_w"/>
                                          </p:val>
                                        </p:tav>
                                      </p:tavLst>
                                    </p:anim>
                                    <p:anim calcmode="lin" valueType="num">
                                      <p:cBhvr>
                                        <p:cTn id="108" dur="500" fill="hold"/>
                                        <p:tgtEl>
                                          <p:spTgt spid="59"/>
                                        </p:tgtEl>
                                        <p:attrNameLst>
                                          <p:attrName>ppt_h</p:attrName>
                                        </p:attrNameLst>
                                      </p:cBhvr>
                                      <p:tavLst>
                                        <p:tav tm="0">
                                          <p:val>
                                            <p:fltVal val="0"/>
                                          </p:val>
                                        </p:tav>
                                        <p:tav tm="100000">
                                          <p:val>
                                            <p:strVal val="#ppt_h"/>
                                          </p:val>
                                        </p:tav>
                                      </p:tavLst>
                                    </p:anim>
                                    <p:animEffect transition="in" filter="fade">
                                      <p:cBhvr>
                                        <p:cTn id="109" dur="500"/>
                                        <p:tgtEl>
                                          <p:spTgt spid="59"/>
                                        </p:tgtEl>
                                      </p:cBhvr>
                                    </p:animEffect>
                                  </p:childTnLst>
                                </p:cTn>
                              </p:par>
                            </p:childTnLst>
                          </p:cTn>
                        </p:par>
                        <p:par>
                          <p:cTn id="110" fill="hold">
                            <p:stCondLst>
                              <p:cond delay="12199"/>
                            </p:stCondLst>
                            <p:childTnLst>
                              <p:par>
                                <p:cTn id="111" presetID="10" presetClass="entr" presetSubtype="0" fill="hold" grpId="0" nodeType="afterEffect">
                                  <p:stCondLst>
                                    <p:cond delay="0"/>
                                  </p:stCondLst>
                                  <p:iterate type="wd">
                                    <p:tmPct val="10000"/>
                                  </p:iterate>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2"/>
                                        </p:tgtEl>
                                        <p:attrNameLst>
                                          <p:attrName>style.visibility</p:attrName>
                                        </p:attrNameLst>
                                      </p:cBhvr>
                                      <p:to>
                                        <p:strVal val="visible"/>
                                      </p:to>
                                    </p:set>
                                    <p:animEffect transition="in" filter="fade">
                                      <p:cBhvr>
                                        <p:cTn id="1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58" grpId="0" bldLvl="0" animBg="1"/>
      <p:bldP spid="64" grpId="0" bldLvl="0" animBg="1"/>
      <p:bldP spid="41" grpId="0"/>
      <p:bldP spid="62" grpId="0" bldLvl="0" animBg="1"/>
      <p:bldP spid="40" grpId="0"/>
      <p:bldP spid="60" grpId="0" bldLvl="0" animBg="1"/>
      <p:bldP spid="37" grpId="0"/>
      <p:bldP spid="63" grpId="0" bldLvl="0" animBg="1"/>
      <p:bldP spid="49" grpId="0"/>
      <p:bldP spid="61" grpId="0" bldLvl="0" animBg="1"/>
      <p:bldP spid="48" grpId="0"/>
      <p:bldP spid="59" grpId="0" bldLvl="0" animBg="1"/>
      <p:bldP spid="47" grpId="0"/>
      <p:bldP spid="7"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412881" y="212272"/>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建设现代化经济体系</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3263265" y="868680"/>
            <a:ext cx="566547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en-US" altLang="zh-CN" sz="2800" kern="0" spc="120" dirty="0">
                <a:solidFill>
                  <a:srgbClr val="C00000"/>
                </a:solidFill>
                <a:latin typeface="微软雅黑" panose="020B0503020204020204" pitchFamily="34" charset="-122"/>
                <a:ea typeface="微软雅黑" panose="020B0503020204020204" pitchFamily="34" charset="-122"/>
                <a:cs typeface="+mn-ea"/>
                <a:sym typeface="+mn-lt"/>
              </a:rPr>
              <a:t>乡村振兴战略</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的主要内容</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143635" y="1532890"/>
            <a:ext cx="9904730" cy="5077460"/>
          </a:xfrm>
          <a:prstGeom prst="rect">
            <a:avLst/>
          </a:prstGeom>
          <a:ln>
            <a:solidFill>
              <a:schemeClr val="accent1"/>
            </a:solidFill>
          </a:ln>
        </p:spPr>
        <p:txBody>
          <a:bodyPr wrap="square">
            <a:spAutoFit/>
          </a:bodyPr>
          <a:p>
            <a:pPr indent="457200" algn="just" fontAlgn="auto">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农业农村农民问题是关系国计民生的根本性问题，必须始终把解决好</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“三农”问题</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作为全党工作重中之重。</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gn="just" fontAlgn="auto">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实施乡村振兴战略：</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342900" indent="-342900" algn="just" fontAlgn="auto">
              <a:lnSpc>
                <a:spcPct val="150000"/>
              </a:lnSpc>
              <a:spcAft>
                <a:spcPts val="0"/>
              </a:spcAft>
              <a:buFont typeface="Arial" panose="020B0604020202020204" pitchFamily="34" charset="0"/>
              <a:buChar char="•"/>
            </a:pP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一是推动乡村产业振兴；</a:t>
            </a:r>
            <a:endPar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342900" indent="-342900" algn="just" fontAlgn="auto">
              <a:lnSpc>
                <a:spcPct val="150000"/>
              </a:lnSpc>
              <a:spcAft>
                <a:spcPts val="0"/>
              </a:spcAft>
              <a:buFont typeface="Arial" panose="020B0604020202020204" pitchFamily="34" charset="0"/>
              <a:buChar char="•"/>
            </a:pP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二是推动发展现代农业；</a:t>
            </a:r>
            <a:endPar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342900" indent="-342900" algn="just" fontAlgn="auto">
              <a:lnSpc>
                <a:spcPct val="150000"/>
              </a:lnSpc>
              <a:spcAft>
                <a:spcPts val="0"/>
              </a:spcAft>
              <a:buFont typeface="Arial" panose="020B0604020202020204" pitchFamily="34" charset="0"/>
              <a:buChar char="•"/>
            </a:pP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三是推动乡村人才振兴；</a:t>
            </a:r>
            <a:endPar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342900" indent="-342900" algn="just" fontAlgn="auto">
              <a:lnSpc>
                <a:spcPct val="150000"/>
              </a:lnSpc>
              <a:spcAft>
                <a:spcPts val="0"/>
              </a:spcAft>
              <a:buFont typeface="Arial" panose="020B0604020202020204" pitchFamily="34" charset="0"/>
              <a:buChar char="•"/>
            </a:pP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四是推动乡村文化振兴；</a:t>
            </a:r>
            <a:endPar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342900" indent="-342900" algn="just" fontAlgn="auto">
              <a:lnSpc>
                <a:spcPct val="150000"/>
              </a:lnSpc>
              <a:spcAft>
                <a:spcPts val="0"/>
              </a:spcAft>
              <a:buFont typeface="Arial" panose="020B0604020202020204" pitchFamily="34" charset="0"/>
              <a:buChar char="•"/>
            </a:pP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五是推动乡村生态振兴；</a:t>
            </a:r>
            <a:endPar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342900" indent="-342900" algn="just" fontAlgn="auto">
              <a:lnSpc>
                <a:spcPct val="150000"/>
              </a:lnSpc>
              <a:spcAft>
                <a:spcPts val="0"/>
              </a:spcAft>
              <a:buFont typeface="Arial" panose="020B0604020202020204" pitchFamily="34" charset="0"/>
              <a:buChar char="•"/>
            </a:pP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六是推动乡村组织振兴。</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 calcmode="lin" valueType="num">
                                      <p:cBhvr additive="base">
                                        <p:cTn id="22"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 calcmode="lin" valueType="num">
                                      <p:cBhvr additive="base">
                                        <p:cTn id="28"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9" dur="500"/>
                                        <p:tgtEl>
                                          <p:spTgt spid="2">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 calcmode="lin" valueType="num">
                                      <p:cBhvr additive="base">
                                        <p:cTn id="34"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35" dur="500"/>
                                        <p:tgtEl>
                                          <p:spTgt spid="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 calcmode="lin" valueType="num">
                                      <p:cBhvr additive="base">
                                        <p:cTn id="40"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41" dur="500"/>
                                        <p:tgtEl>
                                          <p:spTgt spid="2">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2">
                                            <p:txEl>
                                              <p:pRg st="4" end="4"/>
                                            </p:txEl>
                                          </p:spTgt>
                                        </p:tgtEl>
                                        <p:attrNameLst>
                                          <p:attrName>style.visibility</p:attrName>
                                        </p:attrNameLst>
                                      </p:cBhvr>
                                      <p:to>
                                        <p:strVal val="visible"/>
                                      </p:to>
                                    </p:set>
                                    <p:anim calcmode="lin" valueType="num">
                                      <p:cBhvr additive="base">
                                        <p:cTn id="46"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47" dur="500"/>
                                        <p:tgtEl>
                                          <p:spTgt spid="2">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 calcmode="lin" valueType="num">
                                      <p:cBhvr additive="base">
                                        <p:cTn id="52" dur="500"/>
                                        <p:tgtEl>
                                          <p:spTgt spid="2">
                                            <p:txEl>
                                              <p:pRg st="5" end="5"/>
                                            </p:txEl>
                                          </p:spTgt>
                                        </p:tgtEl>
                                        <p:attrNameLst>
                                          <p:attrName>ppt_y</p:attrName>
                                        </p:attrNameLst>
                                      </p:cBhvr>
                                      <p:tavLst>
                                        <p:tav tm="0">
                                          <p:val>
                                            <p:strVal val="#ppt_y+#ppt_h*1.125000"/>
                                          </p:val>
                                        </p:tav>
                                        <p:tav tm="100000">
                                          <p:val>
                                            <p:strVal val="#ppt_y"/>
                                          </p:val>
                                        </p:tav>
                                      </p:tavLst>
                                    </p:anim>
                                    <p:animEffect transition="in" filter="wipe(up)">
                                      <p:cBhvr>
                                        <p:cTn id="53" dur="500"/>
                                        <p:tgtEl>
                                          <p:spTgt spid="2">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2">
                                            <p:txEl>
                                              <p:pRg st="6" end="6"/>
                                            </p:txEl>
                                          </p:spTgt>
                                        </p:tgtEl>
                                        <p:attrNameLst>
                                          <p:attrName>style.visibility</p:attrName>
                                        </p:attrNameLst>
                                      </p:cBhvr>
                                      <p:to>
                                        <p:strVal val="visible"/>
                                      </p:to>
                                    </p:set>
                                    <p:anim calcmode="lin" valueType="num">
                                      <p:cBhvr additive="base">
                                        <p:cTn id="58" dur="500"/>
                                        <p:tgtEl>
                                          <p:spTgt spid="2">
                                            <p:txEl>
                                              <p:pRg st="6" end="6"/>
                                            </p:txEl>
                                          </p:spTgt>
                                        </p:tgtEl>
                                        <p:attrNameLst>
                                          <p:attrName>ppt_y</p:attrName>
                                        </p:attrNameLst>
                                      </p:cBhvr>
                                      <p:tavLst>
                                        <p:tav tm="0">
                                          <p:val>
                                            <p:strVal val="#ppt_y+#ppt_h*1.125000"/>
                                          </p:val>
                                        </p:tav>
                                        <p:tav tm="100000">
                                          <p:val>
                                            <p:strVal val="#ppt_y"/>
                                          </p:val>
                                        </p:tav>
                                      </p:tavLst>
                                    </p:anim>
                                    <p:animEffect transition="in" filter="wipe(up)">
                                      <p:cBhvr>
                                        <p:cTn id="59" dur="500"/>
                                        <p:tgtEl>
                                          <p:spTgt spid="2">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2">
                                            <p:txEl>
                                              <p:pRg st="7" end="7"/>
                                            </p:txEl>
                                          </p:spTgt>
                                        </p:tgtEl>
                                        <p:attrNameLst>
                                          <p:attrName>style.visibility</p:attrName>
                                        </p:attrNameLst>
                                      </p:cBhvr>
                                      <p:to>
                                        <p:strVal val="visible"/>
                                      </p:to>
                                    </p:set>
                                    <p:anim calcmode="lin" valueType="num">
                                      <p:cBhvr additive="base">
                                        <p:cTn id="64" dur="500"/>
                                        <p:tgtEl>
                                          <p:spTgt spid="2">
                                            <p:txEl>
                                              <p:pRg st="7" end="7"/>
                                            </p:txEl>
                                          </p:spTgt>
                                        </p:tgtEl>
                                        <p:attrNameLst>
                                          <p:attrName>ppt_y</p:attrName>
                                        </p:attrNameLst>
                                      </p:cBhvr>
                                      <p:tavLst>
                                        <p:tav tm="0">
                                          <p:val>
                                            <p:strVal val="#ppt_y+#ppt_h*1.125000"/>
                                          </p:val>
                                        </p:tav>
                                        <p:tav tm="100000">
                                          <p:val>
                                            <p:strVal val="#ppt_y"/>
                                          </p:val>
                                        </p:tav>
                                      </p:tavLst>
                                    </p:anim>
                                    <p:animEffect transition="in" filter="wipe(up)">
                                      <p:cBhvr>
                                        <p:cTn id="6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412881" y="212272"/>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建设现代化经济体系</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3263900" y="708660"/>
            <a:ext cx="5665470" cy="780415"/>
          </a:xfrm>
          <a:prstGeom prst="rect">
            <a:avLst/>
          </a:prstGeom>
          <a:noFill/>
          <a:ln>
            <a:noFill/>
          </a:ln>
        </p:spPr>
        <p:txBody>
          <a:bodyPr vert="horz" wrap="square" rtlCol="0">
            <a:no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区域协调发展</a:t>
            </a:r>
            <a:r>
              <a:rPr lang="en-US" altLang="zh-CN" sz="2800" kern="0" spc="120" dirty="0">
                <a:solidFill>
                  <a:srgbClr val="C00000"/>
                </a:solidFill>
                <a:latin typeface="微软雅黑" panose="020B0503020204020204" pitchFamily="34" charset="-122"/>
                <a:ea typeface="微软雅黑" panose="020B0503020204020204" pitchFamily="34" charset="-122"/>
                <a:cs typeface="+mn-ea"/>
                <a:sym typeface="+mn-lt"/>
              </a:rPr>
              <a:t>战略</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的主要内容</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2484120" y="2100580"/>
            <a:ext cx="7926705" cy="645160"/>
          </a:xfrm>
          <a:prstGeom prst="rect">
            <a:avLst/>
          </a:prstGeom>
        </p:spPr>
        <p:txBody>
          <a:bodyPr wrap="square">
            <a:spAutoFit/>
          </a:bodyPr>
          <a:p>
            <a:pPr algn="just" eaLnBrk="1" hangingPunct="1">
              <a:lnSpc>
                <a:spcPct val="150000"/>
              </a:lnSpc>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 name="文本框 3"/>
          <p:cNvSpPr txBox="1"/>
          <p:nvPr/>
        </p:nvSpPr>
        <p:spPr>
          <a:xfrm>
            <a:off x="855345" y="1413510"/>
            <a:ext cx="10483215" cy="5368290"/>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t">
            <a:noAutofit/>
          </a:bodyPr>
          <a:p>
            <a:pPr indent="457200" fontAlgn="auto">
              <a:lnSpc>
                <a:spcPct val="120000"/>
              </a:lnSpc>
            </a:pPr>
            <a:r>
              <a:rPr sz="2400">
                <a:latin typeface="微软雅黑" panose="020B0503020204020204" pitchFamily="34" charset="-122"/>
                <a:ea typeface="微软雅黑" panose="020B0503020204020204" pitchFamily="34" charset="-122"/>
                <a:cs typeface="微软雅黑" panose="020B0503020204020204" pitchFamily="34" charset="-122"/>
              </a:rPr>
              <a:t>实施区域协调发展战略，是</a:t>
            </a:r>
            <a:r>
              <a:rPr sz="2400" b="1">
                <a:latin typeface="微软雅黑" panose="020B0503020204020204" pitchFamily="34" charset="-122"/>
                <a:ea typeface="微软雅黑" panose="020B0503020204020204" pitchFamily="34" charset="-122"/>
                <a:cs typeface="微软雅黑" panose="020B0503020204020204" pitchFamily="34" charset="-122"/>
              </a:rPr>
              <a:t>缩小收入差距、实现共享发展</a:t>
            </a:r>
            <a:r>
              <a:rPr sz="2400">
                <a:latin typeface="微软雅黑" panose="020B0503020204020204" pitchFamily="34" charset="-122"/>
                <a:ea typeface="微软雅黑" panose="020B0503020204020204" pitchFamily="34" charset="-122"/>
                <a:cs typeface="微软雅黑" panose="020B0503020204020204" pitchFamily="34" charset="-122"/>
              </a:rPr>
              <a:t>的重要途径。</a:t>
            </a:r>
            <a:endParaRPr sz="24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40000"/>
              </a:lnSpc>
              <a:spcBef>
                <a:spcPts val="0"/>
              </a:spcBef>
              <a:spcAft>
                <a:spcPts val="0"/>
              </a:spcAft>
              <a:buFont typeface="Arial" panose="020B0604020202020204" pitchFamily="34" charset="0"/>
              <a:buChar char="•"/>
            </a:pPr>
            <a:r>
              <a:rPr sz="2000">
                <a:latin typeface="微软雅黑" panose="020B0503020204020204" pitchFamily="34" charset="-122"/>
                <a:ea typeface="微软雅黑" panose="020B0503020204020204" pitchFamily="34" charset="-122"/>
                <a:cs typeface="微软雅黑" panose="020B0503020204020204" pitchFamily="34" charset="-122"/>
              </a:rPr>
              <a:t>一</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sz="2000">
                <a:latin typeface="微软雅黑" panose="020B0503020204020204" pitchFamily="34" charset="-122"/>
                <a:ea typeface="微软雅黑" panose="020B0503020204020204" pitchFamily="34" charset="-122"/>
                <a:cs typeface="微软雅黑" panose="020B0503020204020204" pitchFamily="34" charset="-122"/>
              </a:rPr>
              <a:t>加大力度支持革命老区、民族地区、边疆地区、贫困地区加快发展，推进西部大开发、东北老工业基地振兴和中部地区崛起，建设粤港澳大湾区，推动长三角一体化发展，实现东部地区优化发展。</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40000"/>
              </a:lnSpc>
              <a:spcBef>
                <a:spcPts val="0"/>
              </a:spcBef>
              <a:spcAft>
                <a:spcPts val="0"/>
              </a:spcAft>
              <a:buFont typeface="Arial" panose="020B0604020202020204" pitchFamily="34" charset="0"/>
              <a:buChar char="•"/>
            </a:pPr>
            <a:r>
              <a:rPr sz="2000">
                <a:latin typeface="微软雅黑" panose="020B0503020204020204" pitchFamily="34" charset="-122"/>
                <a:ea typeface="微软雅黑" panose="020B0503020204020204" pitchFamily="34" charset="-122"/>
                <a:cs typeface="微软雅黑" panose="020B0503020204020204" pitchFamily="34" charset="-122"/>
              </a:rPr>
              <a:t>二</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sz="2000">
                <a:latin typeface="微软雅黑" panose="020B0503020204020204" pitchFamily="34" charset="-122"/>
                <a:ea typeface="微软雅黑" panose="020B0503020204020204" pitchFamily="34" charset="-122"/>
                <a:cs typeface="微软雅黑" panose="020B0503020204020204" pitchFamily="34" charset="-122"/>
              </a:rPr>
              <a:t>以城市群为主体构建大中小城市和小城镇协调发展的城镇格局</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sz="2000">
                <a:latin typeface="微软雅黑" panose="020B0503020204020204" pitchFamily="34" charset="-122"/>
                <a:ea typeface="微软雅黑" panose="020B0503020204020204" pitchFamily="34" charset="-122"/>
                <a:cs typeface="微软雅黑" panose="020B0503020204020204" pitchFamily="34" charset="-122"/>
              </a:rPr>
              <a:t>加快农业转移人口市民化。</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40000"/>
              </a:lnSpc>
              <a:spcBef>
                <a:spcPts val="0"/>
              </a:spcBef>
              <a:spcAft>
                <a:spcPts val="0"/>
              </a:spcAft>
              <a:buFont typeface="Arial" panose="020B0604020202020204" pitchFamily="34" charset="0"/>
              <a:buChar char="•"/>
            </a:pPr>
            <a:r>
              <a:rPr sz="2000">
                <a:latin typeface="微软雅黑" panose="020B0503020204020204" pitchFamily="34" charset="-122"/>
                <a:ea typeface="微软雅黑" panose="020B0503020204020204" pitchFamily="34" charset="-122"/>
                <a:cs typeface="微软雅黑" panose="020B0503020204020204" pitchFamily="34" charset="-122"/>
              </a:rPr>
              <a:t>三</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sz="2000">
                <a:latin typeface="微软雅黑" panose="020B0503020204020204" pitchFamily="34" charset="-122"/>
                <a:ea typeface="微软雅黑" panose="020B0503020204020204" pitchFamily="34" charset="-122"/>
                <a:cs typeface="微软雅黑" panose="020B0503020204020204" pitchFamily="34" charset="-122"/>
              </a:rPr>
              <a:t>以疏解北京非首都功能为“牛鼻子”推动京津冀协同发展，高起点规划、高标准建设雄安新区。</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40000"/>
              </a:lnSpc>
              <a:spcBef>
                <a:spcPts val="0"/>
              </a:spcBef>
              <a:spcAft>
                <a:spcPts val="0"/>
              </a:spcAft>
              <a:buFont typeface="Arial" panose="020B0604020202020204" pitchFamily="34" charset="0"/>
              <a:buChar char="•"/>
            </a:pPr>
            <a:r>
              <a:rPr sz="2000">
                <a:latin typeface="微软雅黑" panose="020B0503020204020204" pitchFamily="34" charset="-122"/>
                <a:ea typeface="微软雅黑" panose="020B0503020204020204" pitchFamily="34" charset="-122"/>
                <a:cs typeface="微软雅黑" panose="020B0503020204020204" pitchFamily="34" charset="-122"/>
              </a:rPr>
              <a:t>四</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sz="2000">
                <a:latin typeface="微软雅黑" panose="020B0503020204020204" pitchFamily="34" charset="-122"/>
                <a:ea typeface="微软雅黑" panose="020B0503020204020204" pitchFamily="34" charset="-122"/>
                <a:cs typeface="微软雅黑" panose="020B0503020204020204" pitchFamily="34" charset="-122"/>
              </a:rPr>
              <a:t>加大力度实施长江经济带发展战略。必须从中华民族长远利益考虑，把修复长江生态环境摆在压倒性位置，共抓大保护、不搞大开发，努力把长江经济带建设成为生态更优美、交通更顺畅、经济更协调、市场更统一、机制更科学的黄金经济带，探索出一条生态优先、绿色发展新路子。</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 calcmode="lin" valueType="num">
                                      <p:cBhvr additive="base">
                                        <p:cTn id="26"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 calcmode="lin" valueType="num">
                                      <p:cBhvr additive="base">
                                        <p:cTn id="32"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 calcmode="lin" valueType="num">
                                      <p:cBhvr additive="base">
                                        <p:cTn id="38"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39" dur="500"/>
                                        <p:tgtEl>
                                          <p:spTgt spid="4">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 calcmode="lin" valueType="num">
                                      <p:cBhvr additive="base">
                                        <p:cTn id="44"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45" dur="500"/>
                                        <p:tgtEl>
                                          <p:spTgt spid="4">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4">
                                            <p:txEl>
                                              <p:pRg st="4" end="4"/>
                                            </p:txEl>
                                          </p:spTgt>
                                        </p:tgtEl>
                                        <p:attrNameLst>
                                          <p:attrName>style.visibility</p:attrName>
                                        </p:attrNameLst>
                                      </p:cBhvr>
                                      <p:to>
                                        <p:strVal val="visible"/>
                                      </p:to>
                                    </p:set>
                                    <p:anim calcmode="lin" valueType="num">
                                      <p:cBhvr additive="base">
                                        <p:cTn id="50"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5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6" grpId="0"/>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412881" y="212272"/>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建设现代化经济体系</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3263265" y="718820"/>
            <a:ext cx="5665470" cy="682625"/>
          </a:xfrm>
          <a:prstGeom prst="rect">
            <a:avLst/>
          </a:prstGeom>
          <a:noFill/>
          <a:ln>
            <a:noFill/>
          </a:ln>
        </p:spPr>
        <p:txBody>
          <a:bodyPr vert="horz" wrap="square" rtlCol="0">
            <a:no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区域协调发展</a:t>
            </a:r>
            <a:r>
              <a:rPr lang="en-US" altLang="zh-CN" sz="2800" kern="0" spc="120" dirty="0">
                <a:solidFill>
                  <a:srgbClr val="C00000"/>
                </a:solidFill>
                <a:latin typeface="微软雅黑" panose="020B0503020204020204" pitchFamily="34" charset="-122"/>
                <a:ea typeface="微软雅黑" panose="020B0503020204020204" pitchFamily="34" charset="-122"/>
                <a:cs typeface="+mn-ea"/>
                <a:sym typeface="+mn-lt"/>
              </a:rPr>
              <a:t>战略</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的主要内容</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2484120" y="2100580"/>
            <a:ext cx="7926705" cy="645160"/>
          </a:xfrm>
          <a:prstGeom prst="rect">
            <a:avLst/>
          </a:prstGeom>
        </p:spPr>
        <p:txBody>
          <a:bodyPr wrap="square">
            <a:spAutoFit/>
          </a:bodyPr>
          <a:p>
            <a:pPr algn="just" eaLnBrk="1" hangingPunct="1">
              <a:lnSpc>
                <a:spcPct val="150000"/>
              </a:lnSpc>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 name="文本框 3"/>
          <p:cNvSpPr txBox="1"/>
          <p:nvPr/>
        </p:nvSpPr>
        <p:spPr>
          <a:xfrm>
            <a:off x="774065" y="1401445"/>
            <a:ext cx="10643870" cy="5348605"/>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t">
            <a:noAutofit/>
          </a:bodyPr>
          <a:p>
            <a:pPr marL="342900" indent="-342900" fontAlgn="auto">
              <a:lnSpc>
                <a:spcPct val="140000"/>
              </a:lnSpc>
              <a:spcBef>
                <a:spcPts val="0"/>
              </a:spcBef>
              <a:spcAft>
                <a:spcPts val="0"/>
              </a:spcAft>
              <a:buFont typeface="Arial" panose="020B0604020202020204" pitchFamily="34" charset="0"/>
              <a:buChar char="•"/>
            </a:pPr>
            <a:r>
              <a:rPr sz="2000">
                <a:latin typeface="微软雅黑" panose="020B0503020204020204" pitchFamily="34" charset="-122"/>
                <a:ea typeface="微软雅黑" panose="020B0503020204020204" pitchFamily="34" charset="-122"/>
                <a:cs typeface="微软雅黑" panose="020B0503020204020204" pitchFamily="34" charset="-122"/>
              </a:rPr>
              <a:t>五</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sz="2000">
                <a:latin typeface="微软雅黑" panose="020B0503020204020204" pitchFamily="34" charset="-122"/>
                <a:ea typeface="微软雅黑" panose="020B0503020204020204" pitchFamily="34" charset="-122"/>
                <a:cs typeface="微软雅黑" panose="020B0503020204020204" pitchFamily="34" charset="-122"/>
              </a:rPr>
              <a:t>推动黄河流域生态保护和高质量发展。保护黄河是事关中华民族伟大复兴和永续发展的千秋大计。加强黄河治理保护，推动黄河流域高质量发展，解决好流域人民群众特别是少数民族群众关心的防洪安全、饮水安全、生态安全等问题、对维护社会稳定、促进民族团结具有重要意义。</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40000"/>
              </a:lnSpc>
              <a:spcBef>
                <a:spcPts val="0"/>
              </a:spcBef>
              <a:spcAft>
                <a:spcPts val="0"/>
              </a:spcAft>
              <a:buFont typeface="Arial" panose="020B0604020202020204" pitchFamily="34" charset="0"/>
              <a:buChar char="•"/>
            </a:pPr>
            <a:r>
              <a:rPr sz="2000">
                <a:latin typeface="微软雅黑" panose="020B0503020204020204" pitchFamily="34" charset="-122"/>
                <a:ea typeface="微软雅黑" panose="020B0503020204020204" pitchFamily="34" charset="-122"/>
                <a:cs typeface="微软雅黑" panose="020B0503020204020204" pitchFamily="34" charset="-122"/>
              </a:rPr>
              <a:t>六</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sz="2000">
                <a:latin typeface="微软雅黑" panose="020B0503020204020204" pitchFamily="34" charset="-122"/>
                <a:ea typeface="微软雅黑" panose="020B0503020204020204" pitchFamily="34" charset="-122"/>
                <a:cs typeface="微软雅黑" panose="020B0503020204020204" pitchFamily="34" charset="-122"/>
              </a:rPr>
              <a:t>加快边疆发展，确保边疆巩固、边境安全。加强民族团结，反对民族分裂，维护祖国统一。坚决打击恐怖主义，维护社会安全稳定。坚持党的领导，积极创造条件、加快民族地区发展，实现边疆跨越式发展。</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40000"/>
              </a:lnSpc>
              <a:spcBef>
                <a:spcPts val="0"/>
              </a:spcBef>
              <a:spcAft>
                <a:spcPts val="0"/>
              </a:spcAft>
              <a:buFont typeface="Arial" panose="020B0604020202020204" pitchFamily="34" charset="0"/>
              <a:buChar char="•"/>
            </a:pPr>
            <a:r>
              <a:rPr sz="2000">
                <a:latin typeface="微软雅黑" panose="020B0503020204020204" pitchFamily="34" charset="-122"/>
                <a:ea typeface="微软雅黑" panose="020B0503020204020204" pitchFamily="34" charset="-122"/>
                <a:cs typeface="微软雅黑" panose="020B0503020204020204" pitchFamily="34" charset="-122"/>
              </a:rPr>
              <a:t>七</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sz="2000">
                <a:latin typeface="微软雅黑" panose="020B0503020204020204" pitchFamily="34" charset="-122"/>
                <a:ea typeface="微软雅黑" panose="020B0503020204020204" pitchFamily="34" charset="-122"/>
                <a:cs typeface="微软雅黑" panose="020B0503020204020204" pitchFamily="34" charset="-122"/>
              </a:rPr>
              <a:t>坚持陆海统筹、坚持走依海富国、以海强国、人海和谐、合作共赢的发展道路，通过和平、发展、合作、共赢方式</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sz="2000">
                <a:latin typeface="微软雅黑" panose="020B0503020204020204" pitchFamily="34" charset="-122"/>
                <a:ea typeface="微软雅黑" panose="020B0503020204020204" pitchFamily="34" charset="-122"/>
                <a:cs typeface="微软雅黑" panose="020B0503020204020204" pitchFamily="34" charset="-122"/>
              </a:rPr>
              <a:t>扎实推进海洋强国建设。</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40000"/>
              </a:lnSpc>
              <a:spcBef>
                <a:spcPts val="0"/>
              </a:spcBef>
              <a:spcAft>
                <a:spcPts val="0"/>
              </a:spcAft>
              <a:buFont typeface="Arial" panose="020B0604020202020204" pitchFamily="34" charset="0"/>
              <a:buChar char="•"/>
            </a:pPr>
            <a:r>
              <a:rPr sz="2000">
                <a:latin typeface="微软雅黑" panose="020B0503020204020204" pitchFamily="34" charset="-122"/>
                <a:ea typeface="微软雅黑" panose="020B0503020204020204" pitchFamily="34" charset="-122"/>
                <a:cs typeface="微软雅黑" panose="020B0503020204020204" pitchFamily="34" charset="-122"/>
              </a:rPr>
              <a:t>八</a:t>
            </a:r>
            <a:r>
              <a:rPr lang="zh-CN" sz="2000">
                <a:latin typeface="微软雅黑" panose="020B0503020204020204" pitchFamily="34" charset="-122"/>
                <a:ea typeface="微软雅黑" panose="020B0503020204020204" pitchFamily="34" charset="-122"/>
                <a:cs typeface="微软雅黑" panose="020B0503020204020204" pitchFamily="34" charset="-122"/>
              </a:rPr>
              <a:t>、</a:t>
            </a:r>
            <a:r>
              <a:rPr sz="2000">
                <a:latin typeface="微软雅黑" panose="020B0503020204020204" pitchFamily="34" charset="-122"/>
                <a:ea typeface="微软雅黑" panose="020B0503020204020204" pitchFamily="34" charset="-122"/>
                <a:cs typeface="微软雅黑" panose="020B0503020204020204" pitchFamily="34" charset="-122"/>
              </a:rPr>
              <a:t>健全城乡一体化体制机制。提高城乡发展一体化水平，要把解放和发展农村社会生产力、改善和提高广大农民群众生活水平作为根本的政策取向，加快形成以工促农、以城带乡、工农互惠、城乡一体的新型工农城乡关系。</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399"/>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899"/>
                            </p:stCondLst>
                            <p:childTnLst>
                              <p:par>
                                <p:cTn id="18" presetID="10" presetClass="entr" presetSubtype="0" fill="hold" grpId="0" nodeType="after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 calcmode="lin" valueType="num">
                                      <p:cBhvr additive="base">
                                        <p:cTn id="43"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6" grpId="0"/>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894080" y="2227580"/>
            <a:ext cx="10546715" cy="922020"/>
          </a:xfrm>
          <a:prstGeom prst="rect">
            <a:avLst/>
          </a:prstGeom>
          <a:noFill/>
        </p:spPr>
        <p:txBody>
          <a:bodyPr wrap="square" rtlCol="0">
            <a:spAutoFit/>
          </a:bodyPr>
          <a:lstStyle/>
          <a:p>
            <a:r>
              <a:rPr kumimoji="1" lang="en-US" altLang="zh-CN" sz="5400" b="1" dirty="0">
                <a:solidFill>
                  <a:srgbClr val="C00000"/>
                </a:solidFill>
                <a:latin typeface="仿宋" panose="02010609060101010101" pitchFamily="49" charset="-122"/>
                <a:ea typeface="仿宋" panose="02010609060101010101" pitchFamily="49" charset="-122"/>
                <a:sym typeface="+mn-ea"/>
              </a:rPr>
              <a:t>  </a:t>
            </a:r>
            <a:r>
              <a:rPr kumimoji="1" lang="zh-CN" altLang="en-US" sz="5400" b="1" dirty="0">
                <a:solidFill>
                  <a:srgbClr val="C00000"/>
                </a:solidFill>
                <a:latin typeface="仿宋" panose="02010609060101010101" pitchFamily="49" charset="-122"/>
                <a:ea typeface="仿宋" panose="02010609060101010101" pitchFamily="49" charset="-122"/>
                <a:sym typeface="+mn-ea"/>
              </a:rPr>
              <a:t>三、构建新发展格局</a:t>
            </a:r>
            <a:endParaRPr kumimoji="1" lang="zh-CN" altLang="en-US" sz="5400" b="1" dirty="0">
              <a:solidFill>
                <a:srgbClr val="C00000"/>
              </a:solidFill>
              <a:latin typeface="仿宋" panose="02010609060101010101" pitchFamily="49" charset="-122"/>
              <a:ea typeface="仿宋" panose="02010609060101010101" pitchFamily="49" charset="-122"/>
              <a:sym typeface="+mn-lt"/>
            </a:endParaRPr>
          </a:p>
        </p:txBody>
      </p:sp>
      <p:sp>
        <p:nvSpPr>
          <p:cNvPr id="9" name="文本框 8"/>
          <p:cNvSpPr txBox="1"/>
          <p:nvPr/>
        </p:nvSpPr>
        <p:spPr>
          <a:xfrm>
            <a:off x="5001895" y="3559294"/>
            <a:ext cx="5743575" cy="368300"/>
          </a:xfrm>
          <a:prstGeom prst="rect">
            <a:avLst/>
          </a:prstGeom>
          <a:noFill/>
        </p:spPr>
        <p:txBody>
          <a:bodyPr wrap="square">
            <a:spAutoFit/>
          </a:bodyPr>
          <a:lstStyle/>
          <a:p>
            <a:pPr algn="dist"/>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新</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时</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经</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济</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建</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设</a:t>
            </a:r>
            <a:endPar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3"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704465" y="2009775"/>
            <a:ext cx="7440930" cy="2676525"/>
          </a:xfrm>
          <a:prstGeom prst="rect">
            <a:avLst/>
          </a:prstGeom>
          <a:noFill/>
        </p:spPr>
        <p:txBody>
          <a:bodyPr wrap="square" rtlCol="0">
            <a:spAutoFit/>
          </a:bodyPr>
          <a:lstStyle/>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（一）发展格局的根本变化</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（二）把握发展主动权的先手棋</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（三）构建新发展格局的主要工作</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p:txBody>
      </p:sp>
      <p:grpSp>
        <p:nvGrpSpPr>
          <p:cNvPr id="3" name="组合 2"/>
          <p:cNvGrpSpPr/>
          <p:nvPr/>
        </p:nvGrpSpPr>
        <p:grpSpPr>
          <a:xfrm>
            <a:off x="2397124" y="1109546"/>
            <a:ext cx="6050287" cy="609400"/>
            <a:chOff x="1293153" y="1159611"/>
            <a:chExt cx="409577" cy="2773481"/>
          </a:xfrm>
        </p:grpSpPr>
        <p:sp>
          <p:nvSpPr>
            <p:cNvPr id="4" name="任意多边形 24610"/>
            <p:cNvSpPr>
              <a:spLocks noChangeArrowheads="1"/>
            </p:cNvSpPr>
            <p:nvPr/>
          </p:nvSpPr>
          <p:spPr bwMode="auto">
            <a:xfrm>
              <a:off x="1313959" y="1159611"/>
              <a:ext cx="388771" cy="2020104"/>
            </a:xfrm>
            <a:custGeom>
              <a:avLst/>
              <a:gdLst>
                <a:gd name="T0" fmla="*/ 10800 w 21600"/>
                <a:gd name="T1" fmla="*/ 10800 h 21600"/>
                <a:gd name="T2" fmla="*/ 10800 w 21600"/>
                <a:gd name="T3" fmla="*/ 10800 h 21600"/>
                <a:gd name="T4" fmla="*/ 10800 w 21600"/>
                <a:gd name="T5" fmla="*/ 10800 h 21600"/>
                <a:gd name="T6" fmla="*/ 10800 w 21600"/>
                <a:gd name="T7" fmla="*/ 108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rPr>
                <a:t>构建新发展格局</a:t>
              </a:r>
              <a:endPar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endParaRPr>
            </a:p>
          </p:txBody>
        </p:sp>
        <p:cxnSp>
          <p:nvCxnSpPr>
            <p:cNvPr id="5" name="直接箭头连接符 4"/>
            <p:cNvCxnSpPr/>
            <p:nvPr/>
          </p:nvCxnSpPr>
          <p:spPr>
            <a:xfrm flipH="1" flipV="1">
              <a:off x="1293153" y="3886852"/>
              <a:ext cx="292051" cy="46240"/>
            </a:xfrm>
            <a:prstGeom prst="straightConnector1">
              <a:avLst/>
            </a:prstGeom>
            <a:ln>
              <a:solidFill>
                <a:srgbClr val="C00000">
                  <a:alpha val="5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753475" y="4602480"/>
            <a:ext cx="1897380" cy="398780"/>
          </a:xfrm>
          <a:prstGeom prst="rect">
            <a:avLst/>
          </a:prstGeom>
          <a:noFill/>
        </p:spPr>
        <p:txBody>
          <a:bodyPr wrap="square" rtlCol="0">
            <a:spAutoFit/>
          </a:bodyPr>
          <a:lstStyle/>
          <a:p>
            <a:r>
              <a:rPr lang="en-US" altLang="zh-CN" sz="2000" b="1">
                <a:ln>
                  <a:noFill/>
                </a:ln>
                <a:solidFill>
                  <a:srgbClr val="C00000"/>
                </a:solidFill>
                <a:effectLst/>
                <a:uLnTx/>
                <a:uFillTx/>
                <a:latin typeface="方正北魏楷书_GBK" panose="02000000000000000000" charset="-122"/>
                <a:ea typeface="方正北魏楷书_GBK" panose="02000000000000000000" charset="-122"/>
                <a:cs typeface="方正北魏楷书_GBK" panose="02000000000000000000" charset="-122"/>
                <a:sym typeface="+mn-ea"/>
              </a:rPr>
              <a:t> </a:t>
            </a:r>
            <a:r>
              <a:rPr lang="en-US" altLang="zh-CN" sz="2000" b="1">
                <a:ln>
                  <a:noFill/>
                </a:ln>
                <a:solidFill>
                  <a:schemeClr val="bg1"/>
                </a:solidFill>
                <a:effectLst/>
                <a:uLnTx/>
                <a:uFillTx/>
                <a:latin typeface="方正北魏楷书_GBK" panose="02000000000000000000" charset="-122"/>
                <a:ea typeface="方正北魏楷书_GBK" panose="02000000000000000000" charset="-122"/>
                <a:cs typeface="方正北魏楷书_GBK" panose="02000000000000000000" charset="-122"/>
                <a:sym typeface="+mn-ea"/>
              </a:rPr>
              <a:t> </a:t>
            </a:r>
            <a:r>
              <a:rPr lang="en-US" altLang="zh-CN" sz="2000" b="1">
                <a:ln>
                  <a:noFill/>
                </a:ln>
                <a:solidFill>
                  <a:schemeClr val="bg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sz="2000" b="1">
                <a:ln>
                  <a:noFill/>
                </a:ln>
                <a:solidFill>
                  <a:schemeClr val="bg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习近平</a:t>
            </a:r>
            <a:r>
              <a:rPr lang="zh-CN" altLang="en-US" b="1">
                <a:ln>
                  <a:noFill/>
                </a:ln>
                <a:solidFill>
                  <a:schemeClr val="bg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 </a:t>
            </a:r>
            <a:endParaRPr kumimoji="0" lang="zh-CN" altLang="en-US" b="1" i="0" u="none" strike="noStrike" kern="1200" cap="none" spc="0" normalizeH="0" baseline="0" noProof="1">
              <a:ln>
                <a:noFill/>
              </a:ln>
              <a:solidFill>
                <a:schemeClr val="bg1"/>
              </a:solidFill>
              <a:effectLst/>
              <a:uLnTx/>
              <a:uFillTx/>
              <a:latin typeface="方正北魏楷书简体" panose="03000509000000000000" charset="-122"/>
              <a:ea typeface="方正北魏楷书简体" panose="03000509000000000000" charset="-122"/>
              <a:cs typeface="方正北魏楷书简体" panose="03000509000000000000" charset="-122"/>
            </a:endParaRPr>
          </a:p>
        </p:txBody>
      </p:sp>
      <p:pic>
        <p:nvPicPr>
          <p:cNvPr id="6" name="图片 5"/>
          <p:cNvPicPr>
            <a:picLocks noChangeAspect="1"/>
          </p:cNvPicPr>
          <p:nvPr/>
        </p:nvPicPr>
        <p:blipFill>
          <a:blip r:embed="rId1"/>
          <a:srcRect l="15973" r="16155"/>
          <a:stretch>
            <a:fillRect/>
          </a:stretch>
        </p:blipFill>
        <p:spPr>
          <a:xfrm>
            <a:off x="593725" y="2199640"/>
            <a:ext cx="4434840" cy="2458720"/>
          </a:xfrm>
          <a:prstGeom prst="rect">
            <a:avLst/>
          </a:prstGeom>
        </p:spPr>
      </p:pic>
      <p:sp>
        <p:nvSpPr>
          <p:cNvPr id="2" name="文本框 1"/>
          <p:cNvSpPr txBox="1"/>
          <p:nvPr/>
        </p:nvSpPr>
        <p:spPr>
          <a:xfrm>
            <a:off x="5363210" y="1573530"/>
            <a:ext cx="6075045" cy="3769360"/>
          </a:xfrm>
          <a:prstGeom prst="rect">
            <a:avLst/>
          </a:prstGeom>
          <a:noFill/>
        </p:spPr>
        <p:txBody>
          <a:bodyPr wrap="square" rtlCol="0" anchor="t">
            <a:spAutoFit/>
          </a:bodyPr>
          <a:p>
            <a:pPr marL="0" marR="0" lvl="0" indent="0" algn="l" defTabSz="914400" rtl="0" eaLnBrk="1" fontAlgn="auto" latinLnBrk="0" hangingPunct="1">
              <a:lnSpc>
                <a:spcPct val="150000"/>
              </a:lnSpc>
              <a:spcBef>
                <a:spcPct val="0"/>
              </a:spcBef>
              <a:spcAft>
                <a:spcPts val="600"/>
              </a:spcAft>
              <a:buClrTx/>
              <a:buSzTx/>
              <a:buFontTx/>
              <a:buNone/>
              <a:defRPr/>
            </a:pPr>
            <a:r>
              <a:rPr lang="zh-CN" altLang="en-US" sz="240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mn-ea"/>
              </a:rPr>
              <a:t>进入新发展阶段明确了我国发展的历史方位，贯彻新发展理念明确了我国现代化建设的指导原则，</a:t>
            </a:r>
            <a:r>
              <a:rPr lang="zh-CN" altLang="en-US" sz="2400" b="1">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mn-ea"/>
              </a:rPr>
              <a:t>构建新发展格局</a:t>
            </a:r>
            <a:r>
              <a:rPr lang="zh-CN" altLang="en-US" sz="240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mn-ea"/>
              </a:rPr>
              <a:t>明确了</a:t>
            </a:r>
            <a:r>
              <a:rPr lang="zh-CN" altLang="en-US" sz="2400" b="1">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sym typeface="+mn-ea"/>
              </a:rPr>
              <a:t>我国经济现</a:t>
            </a:r>
            <a:r>
              <a:rPr lang="zh-CN" altLang="en-US" sz="2400" b="1">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黑体" panose="02010609060101010101" charset="-122"/>
                <a:sym typeface="+mn-ea"/>
              </a:rPr>
              <a:t>代化的路径选择</a:t>
            </a:r>
            <a:r>
              <a:rPr lang="zh-CN" altLang="en-US" sz="240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黑体" panose="02010609060101010101" charset="-122"/>
                <a:sym typeface="+mn-ea"/>
              </a:rPr>
              <a:t>。</a:t>
            </a:r>
            <a:endParaRPr lang="zh-CN" altLang="en-US" sz="240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黑体" panose="02010609060101010101" charset="-122"/>
              <a:sym typeface="+mn-ea"/>
            </a:endParaRPr>
          </a:p>
          <a:p>
            <a:pPr marL="0" marR="0" lvl="0" indent="0" algn="l" defTabSz="914400" rtl="0" eaLnBrk="1" fontAlgn="auto" latinLnBrk="0" hangingPunct="1">
              <a:lnSpc>
                <a:spcPct val="150000"/>
              </a:lnSpc>
              <a:spcBef>
                <a:spcPct val="0"/>
              </a:spcBef>
              <a:spcAft>
                <a:spcPts val="600"/>
              </a:spcAft>
              <a:buClrTx/>
              <a:buSzTx/>
              <a:buFontTx/>
              <a:buNone/>
              <a:defRPr/>
            </a:pPr>
            <a:r>
              <a:rPr lang="en-US" altLang="zh-CN">
                <a:ln>
                  <a:noFill/>
                </a:ln>
                <a:solidFill>
                  <a:srgbClr val="C00000"/>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mn-ea"/>
              </a:rPr>
              <a:t>      </a:t>
            </a:r>
            <a:r>
              <a:rPr lang="en-US" altLang="zh-CN" sz="2000">
                <a:ln>
                  <a:noFill/>
                </a:ln>
                <a:solidFill>
                  <a:srgbClr val="C00000"/>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mn-ea"/>
              </a:rPr>
              <a:t>——</a:t>
            </a:r>
            <a:r>
              <a:rPr lang="zh-CN" altLang="en-US" sz="2000">
                <a:ln>
                  <a:noFill/>
                </a:ln>
                <a:solidFill>
                  <a:srgbClr val="C00000"/>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mn-ea"/>
              </a:rPr>
              <a:t>习近平</a:t>
            </a:r>
            <a:r>
              <a:rPr lang="en-US" altLang="zh-CN" sz="2000">
                <a:ln>
                  <a:noFill/>
                </a:ln>
                <a:solidFill>
                  <a:srgbClr val="C00000"/>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mn-ea"/>
              </a:rPr>
              <a:t>2021</a:t>
            </a:r>
            <a:r>
              <a:rPr lang="zh-CN" altLang="en-US" sz="2000">
                <a:ln>
                  <a:noFill/>
                </a:ln>
                <a:solidFill>
                  <a:srgbClr val="C00000"/>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mn-ea"/>
              </a:rPr>
              <a:t>年</a:t>
            </a:r>
            <a:r>
              <a:rPr lang="en-US" altLang="zh-CN" sz="2000">
                <a:ln>
                  <a:noFill/>
                </a:ln>
                <a:solidFill>
                  <a:srgbClr val="C00000"/>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mn-ea"/>
              </a:rPr>
              <a:t>1</a:t>
            </a:r>
            <a:r>
              <a:rPr lang="zh-CN" altLang="en-US" sz="2000">
                <a:ln>
                  <a:noFill/>
                </a:ln>
                <a:solidFill>
                  <a:srgbClr val="C00000"/>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mn-ea"/>
              </a:rPr>
              <a:t>月</a:t>
            </a:r>
            <a:r>
              <a:rPr lang="en-US" altLang="zh-CN" sz="2000">
                <a:ln>
                  <a:noFill/>
                </a:ln>
                <a:solidFill>
                  <a:srgbClr val="C00000"/>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mn-ea"/>
              </a:rPr>
              <a:t>11</a:t>
            </a:r>
            <a:r>
              <a:rPr lang="zh-CN" altLang="en-US" sz="2000">
                <a:ln>
                  <a:noFill/>
                </a:ln>
                <a:solidFill>
                  <a:srgbClr val="C00000"/>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mn-ea"/>
              </a:rPr>
              <a:t>日在省部级主要领导干部学习贯彻党的十九届五中全会精神专题研讨班开班式上的讲话</a:t>
            </a:r>
            <a:endParaRPr lang="zh-CN" altLang="en-US" sz="2000">
              <a:ln>
                <a:noFill/>
              </a:ln>
              <a:solidFill>
                <a:srgbClr val="C00000"/>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910590" y="2395220"/>
            <a:ext cx="10546715" cy="1198880"/>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（一）发展格局的根本变化</a:t>
            </a: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建</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新</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展</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格</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局</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748796" y="187507"/>
            <a:ext cx="5746264" cy="645160"/>
          </a:xfrm>
          <a:prstGeom prst="rect">
            <a:avLst/>
          </a:prstGeom>
          <a:noFill/>
          <a:ln>
            <a:noFill/>
          </a:ln>
        </p:spPr>
        <p:txBody>
          <a:bodyPr vert="horz" wrap="square" rtlCol="0">
            <a:spAutoFit/>
          </a:bodyPr>
          <a:p>
            <a:pPr algn="ctr" eaLnBrk="1" hangingPunct="1">
              <a:lnSpc>
                <a:spcPct val="150000"/>
              </a:lnSpc>
              <a:defRPr/>
            </a:pPr>
            <a:r>
              <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构建新发展格局的主要工作</a:t>
            </a:r>
            <a:endPar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1041400" y="946785"/>
            <a:ext cx="10579100" cy="645160"/>
          </a:xfrm>
          <a:prstGeom prst="rect">
            <a:avLst/>
          </a:prstGeom>
          <a:noFill/>
          <a:ln>
            <a:noFill/>
          </a:ln>
        </p:spPr>
        <p:txBody>
          <a:bodyPr vert="horz" wrap="square" rtlCol="0">
            <a:spAutoFit/>
          </a:bodyPr>
          <a:p>
            <a:pPr algn="ctr" eaLnBrk="1" hangingPunct="1">
              <a:lnSpc>
                <a:spcPct val="150000"/>
              </a:lnSpc>
              <a:defRPr/>
            </a:pPr>
            <a:r>
              <a:rPr lang="en-US" altLang="zh-CN" sz="2000" b="1" kern="0" spc="120" dirty="0">
                <a:solidFill>
                  <a:schemeClr val="tx1">
                    <a:lumMod val="85000"/>
                    <a:lumOff val="15000"/>
                  </a:schemeClr>
                </a:solidFill>
                <a:latin typeface="+mn-ea"/>
                <a:ea typeface="+mn-ea"/>
                <a:cs typeface="+mn-ea"/>
                <a:sym typeface="+mn-lt"/>
              </a:rPr>
              <a:t> </a:t>
            </a:r>
            <a:r>
              <a:rPr sz="24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习近平在经济社会领域专家座谈会上的讲话（2020年8月24日）</a:t>
            </a:r>
            <a:endParaRPr sz="24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nvSpPr>
        <p:spPr>
          <a:xfrm>
            <a:off x="937260" y="1706245"/>
            <a:ext cx="10469880" cy="4399280"/>
          </a:xfrm>
          <a:prstGeom prst="rect">
            <a:avLst/>
          </a:prstGeom>
          <a:ln>
            <a:solidFill>
              <a:schemeClr val="accent1"/>
            </a:solidFill>
          </a:ln>
        </p:spPr>
        <p:txBody>
          <a:bodyPr wrap="square">
            <a:noAutofit/>
          </a:bodyPr>
          <a:p>
            <a:pPr indent="457200" algn="just" fontAlgn="auto">
              <a:lnSpc>
                <a:spcPct val="150000"/>
              </a:lnSpc>
              <a:spcAft>
                <a:spcPts val="0"/>
              </a:spcAft>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自2008年国际金融危机以来，我国经济已经在向以国内大循环为主体转变，经常项目顺差同国内生产总值的比率由2007年的9.9%降至现在的不到1%，国内需求对经济增长的贡献率有7个年份超过100%。未来一个时期，</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国内市场</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主导国民经济循环特征会更加明显，经济增长的</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内需潜力</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会不断释放。我们要坚持供给侧结构性改革这个战略方向，扭住扩大内需这个战略基点，使生产、分配、流通、消费更多依托国内市场，提升供给体系对国内需求的适配性，形成</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需求牵引供给、供给创造需求</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的更高水平动态平衡。</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gn="just" fontAlgn="auto">
              <a:lnSpc>
                <a:spcPct val="150000"/>
              </a:lnSpc>
              <a:spcAft>
                <a:spcPts val="0"/>
              </a:spcAft>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当然，</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新发展格局</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决不是封闭的国内循环，而是</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开放</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的</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国内国际双循环</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。我国在世界经济中的地位将持续上升，同世界经济的联系会更加紧密，为其他国家提供的市场机会将更加广阔，成为吸引国际商品和要素资源的巨大引力场。　 </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10000"/>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6" grpId="0"/>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760345" y="2720975"/>
            <a:ext cx="7440930" cy="2306955"/>
          </a:xfrm>
          <a:prstGeom prst="rect">
            <a:avLst/>
          </a:prstGeom>
          <a:noFill/>
        </p:spPr>
        <p:txBody>
          <a:bodyPr wrap="square" rtlCol="0">
            <a:spAutoFit/>
          </a:bodyPr>
          <a:lstStyle/>
          <a:p>
            <a:pPr fontAlgn="auto">
              <a:lnSpc>
                <a:spcPct val="200000"/>
              </a:lnSpc>
            </a:pPr>
            <a:r>
              <a:rPr kumimoji="1" lang="zh-CN" altLang="en-US" sz="2800" b="1" dirty="0">
                <a:solidFill>
                  <a:srgbClr val="C00000"/>
                </a:solidFill>
                <a:latin typeface="方正小标宋简体" panose="00000600000000000000" charset="-122"/>
                <a:ea typeface="方正小标宋简体" panose="00000600000000000000" charset="-122"/>
                <a:sym typeface="+mn-ea"/>
              </a:rPr>
              <a:t>（一）新时代中国特色社会主义经济理论</a:t>
            </a:r>
            <a:endParaRPr kumimoji="1" lang="zh-CN" altLang="en-US" sz="1600" b="1"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b="1" dirty="0">
                <a:solidFill>
                  <a:srgbClr val="C00000"/>
                </a:solidFill>
                <a:latin typeface="方正小标宋简体" panose="00000600000000000000" charset="-122"/>
                <a:ea typeface="方正小标宋简体" panose="00000600000000000000" charset="-122"/>
                <a:sym typeface="+mn-ea"/>
              </a:rPr>
              <a:t>（二）新时代中国特色社会主义经济制度</a:t>
            </a:r>
            <a:endParaRPr lang="zh-CN" altLang="en-US" sz="1600" kern="0" dirty="0">
              <a:solidFill>
                <a:srgbClr val="C21B1D"/>
              </a:solidFill>
              <a:latin typeface="+mj-ea"/>
              <a:ea typeface="+mj-ea"/>
              <a:sym typeface="+mn-ea"/>
            </a:endParaRPr>
          </a:p>
          <a:p>
            <a:pPr fontAlgn="auto">
              <a:lnSpc>
                <a:spcPct val="200000"/>
              </a:lnSpc>
            </a:pPr>
            <a:endParaRPr kumimoji="1" lang="zh-CN" altLang="en-US" sz="1600" b="1" dirty="0">
              <a:solidFill>
                <a:srgbClr val="C00000"/>
              </a:solidFill>
              <a:latin typeface="方正小标宋简体" panose="00000600000000000000" charset="-122"/>
              <a:ea typeface="方正小标宋简体" panose="00000600000000000000" charset="-122"/>
              <a:sym typeface="+mn-ea"/>
            </a:endParaRPr>
          </a:p>
        </p:txBody>
      </p:sp>
      <p:grpSp>
        <p:nvGrpSpPr>
          <p:cNvPr id="20" name="组合 19"/>
          <p:cNvGrpSpPr/>
          <p:nvPr/>
        </p:nvGrpSpPr>
        <p:grpSpPr>
          <a:xfrm>
            <a:off x="1789430" y="1594485"/>
            <a:ext cx="8648700" cy="953135"/>
            <a:chOff x="4607414" y="1279843"/>
            <a:chExt cx="2977172" cy="953135"/>
          </a:xfrm>
        </p:grpSpPr>
        <p:sp>
          <p:nvSpPr>
            <p:cNvPr id="21" name="文本框 20"/>
            <p:cNvSpPr txBox="1"/>
            <p:nvPr/>
          </p:nvSpPr>
          <p:spPr>
            <a:xfrm>
              <a:off x="5410563" y="1279843"/>
              <a:ext cx="1468140" cy="953135"/>
            </a:xfrm>
            <a:prstGeom prst="rect">
              <a:avLst/>
            </a:prstGeom>
            <a:noFill/>
          </p:spPr>
          <p:txBody>
            <a:bodyPr wrap="square" rtlCol="0">
              <a:spAutoFit/>
              <a:scene3d>
                <a:camera prst="orthographicFront"/>
                <a:lightRig rig="threePt" dir="t">
                  <a:rot lat="0" lon="0" rev="0"/>
                </a:lightRig>
              </a:scene3d>
              <a:sp3d contourW="12700"/>
            </a:bodyPr>
            <a:lstStyle/>
            <a:p>
              <a:pPr eaLnBrk="1" hangingPunct="1"/>
              <a:r>
                <a:rPr lang="zh-CN" altLang="en-US" sz="2800" dirty="0">
                  <a:solidFill>
                    <a:srgbClr val="C00000"/>
                  </a:solidFill>
                  <a:latin typeface="方正小标宋简体" panose="00000600000000000000" charset="-122"/>
                  <a:ea typeface="方正小标宋简体" panose="00000600000000000000" charset="-122"/>
                  <a:sym typeface="+mn-ea"/>
                </a:rPr>
                <a:t>新时代中国特色社会主义</a:t>
              </a:r>
              <a:endParaRPr lang="zh-CN" altLang="en-US" sz="2800" dirty="0">
                <a:solidFill>
                  <a:srgbClr val="C00000"/>
                </a:solidFill>
                <a:latin typeface="方正小标宋简体" panose="00000600000000000000" charset="-122"/>
                <a:ea typeface="方正小标宋简体" panose="00000600000000000000" charset="-122"/>
                <a:sym typeface="+mn-ea"/>
              </a:endParaRPr>
            </a:p>
            <a:p>
              <a:pPr eaLnBrk="1" hangingPunct="1"/>
              <a:r>
                <a:rPr lang="zh-CN" altLang="en-US" sz="2800" dirty="0">
                  <a:solidFill>
                    <a:srgbClr val="C00000"/>
                  </a:solidFill>
                  <a:latin typeface="方正小标宋简体" panose="00000600000000000000" charset="-122"/>
                  <a:ea typeface="方正小标宋简体" panose="00000600000000000000" charset="-122"/>
                  <a:sym typeface="+mn-ea"/>
                </a:rPr>
                <a:t>经济理论与制度</a:t>
              </a:r>
              <a:endParaRPr lang="zh-CN" altLang="en-US" sz="2800" dirty="0">
                <a:solidFill>
                  <a:srgbClr val="C00000"/>
                </a:solidFill>
                <a:latin typeface="方正小标宋简体" panose="00000600000000000000" charset="-122"/>
                <a:ea typeface="方正小标宋简体" panose="00000600000000000000" charset="-122"/>
                <a:sym typeface="+mn-ea"/>
              </a:endParaRPr>
            </a:p>
          </p:txBody>
        </p:sp>
        <p:grpSp>
          <p:nvGrpSpPr>
            <p:cNvPr id="23" name="组合 22"/>
            <p:cNvGrpSpPr/>
            <p:nvPr/>
          </p:nvGrpSpPr>
          <p:grpSpPr>
            <a:xfrm>
              <a:off x="4607414" y="1541036"/>
              <a:ext cx="2977172" cy="0"/>
              <a:chOff x="4647925" y="1030147"/>
              <a:chExt cx="2977172" cy="0"/>
            </a:xfrm>
          </p:grpSpPr>
          <p:cxnSp>
            <p:nvCxnSpPr>
              <p:cNvPr id="24" name="直接连接符 23"/>
              <p:cNvCxnSpPr/>
              <p:nvPr/>
            </p:nvCxnSpPr>
            <p:spPr>
              <a:xfrm>
                <a:off x="4647925"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52"/>
              <p:cNvCxnSpPr/>
              <p:nvPr/>
            </p:nvCxnSpPr>
            <p:spPr>
              <a:xfrm>
                <a:off x="6870264"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4" presetClass="entr" presetSubtype="0" accel="100000" fill="hold" nodeType="after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 calcmode="lin" valueType="num">
                                      <p:cBhvr>
                                        <p:cTn id="12" dur="500" fill="hold"/>
                                        <p:tgtEl>
                                          <p:spTgt spid="22">
                                            <p:txEl>
                                              <p:pRg st="0" end="0"/>
                                            </p:txEl>
                                          </p:spTgt>
                                        </p:tgtEl>
                                        <p:attrNameLst>
                                          <p:attrName>ppt_w</p:attrName>
                                        </p:attrNameLst>
                                      </p:cBhvr>
                                      <p:tavLst>
                                        <p:tav tm="0">
                                          <p:val>
                                            <p:strVal val="#ppt_w*0.05"/>
                                          </p:val>
                                        </p:tav>
                                        <p:tav tm="100000">
                                          <p:val>
                                            <p:strVal val="#ppt_w"/>
                                          </p:val>
                                        </p:tav>
                                      </p:tavLst>
                                    </p:anim>
                                    <p:anim calcmode="lin" valueType="num">
                                      <p:cBhvr>
                                        <p:cTn id="13" dur="500" fill="hold"/>
                                        <p:tgtEl>
                                          <p:spTgt spid="22">
                                            <p:txEl>
                                              <p:pRg st="0" end="0"/>
                                            </p:txEl>
                                          </p:spTgt>
                                        </p:tgtEl>
                                        <p:attrNameLst>
                                          <p:attrName>ppt_h</p:attrName>
                                        </p:attrNameLst>
                                      </p:cBhvr>
                                      <p:tavLst>
                                        <p:tav tm="0">
                                          <p:val>
                                            <p:strVal val="#ppt_h"/>
                                          </p:val>
                                        </p:tav>
                                        <p:tav tm="100000">
                                          <p:val>
                                            <p:strVal val="#ppt_h"/>
                                          </p:val>
                                        </p:tav>
                                      </p:tavLst>
                                    </p:anim>
                                    <p:anim calcmode="lin" valueType="num">
                                      <p:cBhvr>
                                        <p:cTn id="14" dur="5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15" dur="500" fill="hold"/>
                                        <p:tgtEl>
                                          <p:spTgt spid="22">
                                            <p:txEl>
                                              <p:pRg st="0" end="0"/>
                                            </p:txEl>
                                          </p:spTgt>
                                        </p:tgtEl>
                                        <p:attrNameLst>
                                          <p:attrName>ppt_y</p:attrName>
                                        </p:attrNameLst>
                                      </p:cBhvr>
                                      <p:tavLst>
                                        <p:tav tm="0">
                                          <p:val>
                                            <p:strVal val="#ppt_y"/>
                                          </p:val>
                                        </p:tav>
                                        <p:tav tm="100000">
                                          <p:val>
                                            <p:strVal val="#ppt_y"/>
                                          </p:val>
                                        </p:tav>
                                      </p:tavLst>
                                    </p:anim>
                                    <p:animEffect transition="in" filter="fade">
                                      <p:cBhvr>
                                        <p:cTn id="16" dur="500"/>
                                        <p:tgtEl>
                                          <p:spTgt spid="22">
                                            <p:txEl>
                                              <p:pRg st="0" end="0"/>
                                            </p:txEl>
                                          </p:spTgt>
                                        </p:tgtEl>
                                      </p:cBhvr>
                                    </p:animEffect>
                                  </p:childTnLst>
                                </p:cTn>
                              </p:par>
                            </p:childTnLst>
                          </p:cTn>
                        </p:par>
                        <p:par>
                          <p:cTn id="17" fill="hold">
                            <p:stCondLst>
                              <p:cond delay="1000"/>
                            </p:stCondLst>
                            <p:childTnLst>
                              <p:par>
                                <p:cTn id="18" presetID="54" presetClass="entr" presetSubtype="0" accel="100000" fill="hold" nodeType="after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 calcmode="lin" valueType="num">
                                      <p:cBhvr>
                                        <p:cTn id="20" dur="500" fill="hold"/>
                                        <p:tgtEl>
                                          <p:spTgt spid="22">
                                            <p:txEl>
                                              <p:pRg st="1" end="1"/>
                                            </p:txEl>
                                          </p:spTgt>
                                        </p:tgtEl>
                                        <p:attrNameLst>
                                          <p:attrName>ppt_w</p:attrName>
                                        </p:attrNameLst>
                                      </p:cBhvr>
                                      <p:tavLst>
                                        <p:tav tm="0">
                                          <p:val>
                                            <p:strVal val="#ppt_w*0.05"/>
                                          </p:val>
                                        </p:tav>
                                        <p:tav tm="100000">
                                          <p:val>
                                            <p:strVal val="#ppt_w"/>
                                          </p:val>
                                        </p:tav>
                                      </p:tavLst>
                                    </p:anim>
                                    <p:anim calcmode="lin" valueType="num">
                                      <p:cBhvr>
                                        <p:cTn id="21" dur="500" fill="hold"/>
                                        <p:tgtEl>
                                          <p:spTgt spid="22">
                                            <p:txEl>
                                              <p:pRg st="1" end="1"/>
                                            </p:txEl>
                                          </p:spTgt>
                                        </p:tgtEl>
                                        <p:attrNameLst>
                                          <p:attrName>ppt_h</p:attrName>
                                        </p:attrNameLst>
                                      </p:cBhvr>
                                      <p:tavLst>
                                        <p:tav tm="0">
                                          <p:val>
                                            <p:strVal val="#ppt_h"/>
                                          </p:val>
                                        </p:tav>
                                        <p:tav tm="100000">
                                          <p:val>
                                            <p:strVal val="#ppt_h"/>
                                          </p:val>
                                        </p:tav>
                                      </p:tavLst>
                                    </p:anim>
                                    <p:anim calcmode="lin" valueType="num">
                                      <p:cBhvr>
                                        <p:cTn id="22" dur="500" fill="hold"/>
                                        <p:tgtEl>
                                          <p:spTgt spid="22">
                                            <p:txEl>
                                              <p:pRg st="1" end="1"/>
                                            </p:txEl>
                                          </p:spTgt>
                                        </p:tgtEl>
                                        <p:attrNameLst>
                                          <p:attrName>ppt_x</p:attrName>
                                        </p:attrNameLst>
                                      </p:cBhvr>
                                      <p:tavLst>
                                        <p:tav tm="0">
                                          <p:val>
                                            <p:strVal val="#ppt_x-.2"/>
                                          </p:val>
                                        </p:tav>
                                        <p:tav tm="100000">
                                          <p:val>
                                            <p:strVal val="#ppt_x"/>
                                          </p:val>
                                        </p:tav>
                                      </p:tavLst>
                                    </p:anim>
                                    <p:anim calcmode="lin" valueType="num">
                                      <p:cBhvr>
                                        <p:cTn id="23" dur="500" fill="hold"/>
                                        <p:tgtEl>
                                          <p:spTgt spid="22">
                                            <p:txEl>
                                              <p:pRg st="1" end="1"/>
                                            </p:txEl>
                                          </p:spTgt>
                                        </p:tgtEl>
                                        <p:attrNameLst>
                                          <p:attrName>ppt_y</p:attrName>
                                        </p:attrNameLst>
                                      </p:cBhvr>
                                      <p:tavLst>
                                        <p:tav tm="0">
                                          <p:val>
                                            <p:strVal val="#ppt_y"/>
                                          </p:val>
                                        </p:tav>
                                        <p:tav tm="100000">
                                          <p:val>
                                            <p:strVal val="#ppt_y"/>
                                          </p:val>
                                        </p:tav>
                                      </p:tavLst>
                                    </p:anim>
                                    <p:animEffect transition="in" filter="fade">
                                      <p:cBhvr>
                                        <p:cTn id="24"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412881" y="212272"/>
            <a:ext cx="5746264" cy="645160"/>
          </a:xfrm>
          <a:prstGeom prst="rect">
            <a:avLst/>
          </a:prstGeom>
          <a:noFill/>
          <a:ln>
            <a:noFill/>
          </a:ln>
        </p:spPr>
        <p:txBody>
          <a:bodyPr vert="horz" wrap="square" rtlCol="0">
            <a:spAutoFit/>
          </a:bodyPr>
          <a:p>
            <a:pPr algn="ctr" eaLnBrk="1" hangingPunct="1">
              <a:lnSpc>
                <a:spcPct val="150000"/>
              </a:lnSpc>
              <a:defRPr/>
            </a:pPr>
            <a:r>
              <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发展格局的根本变化</a:t>
            </a:r>
            <a:endPar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2999105" y="978535"/>
            <a:ext cx="566547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新发展格局的内涵</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2484120" y="2100580"/>
            <a:ext cx="7926705" cy="645160"/>
          </a:xfrm>
          <a:prstGeom prst="rect">
            <a:avLst/>
          </a:prstGeom>
        </p:spPr>
        <p:txBody>
          <a:bodyPr wrap="square">
            <a:spAutoFit/>
          </a:bodyPr>
          <a:p>
            <a:pPr algn="just" eaLnBrk="1" hangingPunct="1">
              <a:lnSpc>
                <a:spcPct val="150000"/>
              </a:lnSpc>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 name="文本框 3"/>
          <p:cNvSpPr txBox="1"/>
          <p:nvPr/>
        </p:nvSpPr>
        <p:spPr>
          <a:xfrm>
            <a:off x="975360" y="1715770"/>
            <a:ext cx="10432415" cy="4521835"/>
          </a:xfrm>
          <a:prstGeom prst="rect">
            <a:avLst/>
          </a:prstGeom>
          <a:noFill/>
        </p:spPr>
        <p:txBody>
          <a:bodyPr wrap="square" rtlCol="0" anchor="t">
            <a:spAutoFit/>
          </a:bodyPr>
          <a:p>
            <a:pPr fontAlgn="auto">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新发展格局：</a:t>
            </a:r>
            <a:r>
              <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以国内大循环为主体、国际国内双循环相互促进的新发展格局。</a:t>
            </a:r>
            <a:endParaRPr lang="zh-CN" altLang="en-US"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国内大循环</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主要依赖国内生产要素、国内市场；</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国际大循环</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主要依赖国外生产要素、国外市场。</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以国内大循环为主体</a:t>
            </a:r>
            <a:r>
              <a:rPr lang="en-US" altLang="zh-CN"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就是指市场和核心生产要素主要依赖国内来源，长期以来，我国产品在市场和关键要素方面对国外较为依赖，今后需要不断开拓国内市场，使其成为促进经济发展的主要动力，提高主要生产要素的国内供应比例。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在国内大循环为主体的前提下，国际大循环依然很重要，国内大循环和国际大循环要相互促进。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additive="base">
                                        <p:cTn id="24"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additive="base">
                                        <p:cTn id="30"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31" dur="500"/>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additive="base">
                                        <p:cTn id="36"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 calcmode="lin" valueType="num">
                                      <p:cBhvr additive="base">
                                        <p:cTn id="42"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4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412881" y="212272"/>
            <a:ext cx="5746264" cy="645160"/>
          </a:xfrm>
          <a:prstGeom prst="rect">
            <a:avLst/>
          </a:prstGeom>
          <a:noFill/>
          <a:ln>
            <a:noFill/>
          </a:ln>
        </p:spPr>
        <p:txBody>
          <a:bodyPr vert="horz" wrap="square" rtlCol="0">
            <a:spAutoFit/>
          </a:bodyPr>
          <a:p>
            <a:pPr algn="ctr" eaLnBrk="1" hangingPunct="1">
              <a:lnSpc>
                <a:spcPct val="150000"/>
              </a:lnSpc>
              <a:defRPr/>
            </a:pPr>
            <a:r>
              <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发展格局的根本变化</a:t>
            </a:r>
            <a:endPar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3021965" y="832485"/>
            <a:ext cx="566547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发展格局发生变化的背景</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2484120" y="2100580"/>
            <a:ext cx="7926705" cy="645160"/>
          </a:xfrm>
          <a:prstGeom prst="rect">
            <a:avLst/>
          </a:prstGeom>
        </p:spPr>
        <p:txBody>
          <a:bodyPr wrap="square">
            <a:spAutoFit/>
          </a:bodyPr>
          <a:p>
            <a:pPr algn="just" eaLnBrk="1" hangingPunct="1">
              <a:lnSpc>
                <a:spcPct val="150000"/>
              </a:lnSpc>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 name="文本框 3"/>
          <p:cNvSpPr txBox="1"/>
          <p:nvPr/>
        </p:nvSpPr>
        <p:spPr>
          <a:xfrm>
            <a:off x="793750" y="1569720"/>
            <a:ext cx="10603865" cy="4965065"/>
          </a:xfrm>
          <a:prstGeom prst="rect">
            <a:avLst/>
          </a:prstGeom>
          <a:noFill/>
        </p:spPr>
        <p:txBody>
          <a:bodyPr wrap="square" rtlCol="0" anchor="t">
            <a:spAutoFit/>
          </a:bodyPr>
          <a:p>
            <a:pPr fontAlgn="auto">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从国际上看</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，近年来，全球政治经济环境发生深刻变化，国际经济、科技、文化、安全、政治等格局都在发生深刻调整，世界进入动荡变革期。有的国家大搞单边主义、保护主义，经济全球化遭遇逆流，</a:t>
            </a:r>
            <a:r>
              <a:rPr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传统国际循环明显弱化</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。突如其来的疫情更是加剧了逆全球化趋势，也使全球产业链供应链局部断裂，直接影响到我国国内经济循环，必须根据新的形势提出新的发展思路。</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20000"/>
              </a:lnSpc>
            </a:pP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从国内来看</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，我国社会主要矛盾发生变化，经济发展呈现新的特征和要求。改革开放以来相当长时间内，我国人均收入较低，我们发挥劳动力等要素低成本优势，积极参与国际经济大循环。经过长期努力，我国人均</a:t>
            </a: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GDP</a:t>
            </a:r>
            <a:r>
              <a:rPr lang="zh-CN" altLang="zh-CN" sz="2400">
                <a:latin typeface="微软雅黑" panose="020B0503020204020204" pitchFamily="34" charset="-122"/>
                <a:ea typeface="微软雅黑" panose="020B0503020204020204" pitchFamily="34" charset="-122"/>
                <a:cs typeface="微软雅黑" panose="020B0503020204020204" pitchFamily="34" charset="-122"/>
                <a:sym typeface="+mn-ea"/>
              </a:rPr>
              <a:t>已超过一万美元，</a:t>
            </a:r>
            <a:r>
              <a:rPr lang="zh-CN" altLang="zh-CN"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需求结构和生产函数发生重大变化</a:t>
            </a:r>
            <a:r>
              <a:rPr lang="zh-CN" altLang="zh-CN" sz="2400">
                <a:latin typeface="微软雅黑" panose="020B0503020204020204" pitchFamily="34" charset="-122"/>
                <a:ea typeface="微软雅黑" panose="020B0503020204020204" pitchFamily="34" charset="-122"/>
                <a:cs typeface="微软雅黑" panose="020B0503020204020204" pitchFamily="34" charset="-122"/>
                <a:sym typeface="+mn-ea"/>
              </a:rPr>
              <a:t>，生产体系内部循环不畅和供求脱节现象显现，</a:t>
            </a: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卡脖子</a:t>
            </a: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问题突出，结构转换复杂型升级，对外贸易依存度在下降。</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additive="base">
                                        <p:cTn id="22"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 calcmode="lin" valueType="num">
                                      <p:cBhvr additive="base">
                                        <p:cTn id="28"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2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rot="12600000">
            <a:off x="2075585" y="1515713"/>
            <a:ext cx="174359" cy="5740611"/>
          </a:xfrm>
          <a:custGeom>
            <a:avLst/>
            <a:gdLst>
              <a:gd name="connsiteX0" fmla="*/ 174359 w 174359"/>
              <a:gd name="connsiteY0" fmla="*/ 5740610 h 5740610"/>
              <a:gd name="connsiteX1" fmla="*/ 0 w 174359"/>
              <a:gd name="connsiteY1" fmla="*/ 4901002 h 5740610"/>
              <a:gd name="connsiteX2" fmla="*/ 0 w 174359"/>
              <a:gd name="connsiteY2" fmla="*/ 101705 h 5740610"/>
              <a:gd name="connsiteX3" fmla="*/ 174359 w 174359"/>
              <a:gd name="connsiteY3" fmla="*/ 0 h 5740610"/>
            </a:gdLst>
            <a:ahLst/>
            <a:cxnLst>
              <a:cxn ang="0">
                <a:pos x="connsiteX0" y="connsiteY0"/>
              </a:cxn>
              <a:cxn ang="0">
                <a:pos x="connsiteX1" y="connsiteY1"/>
              </a:cxn>
              <a:cxn ang="0">
                <a:pos x="connsiteX2" y="connsiteY2"/>
              </a:cxn>
              <a:cxn ang="0">
                <a:pos x="connsiteX3" y="connsiteY3"/>
              </a:cxn>
            </a:cxnLst>
            <a:rect l="l" t="t" r="r" b="b"/>
            <a:pathLst>
              <a:path w="174359" h="5740610">
                <a:moveTo>
                  <a:pt x="174359" y="5740610"/>
                </a:moveTo>
                <a:lnTo>
                  <a:pt x="0" y="4901002"/>
                </a:lnTo>
                <a:lnTo>
                  <a:pt x="0" y="101705"/>
                </a:lnTo>
                <a:lnTo>
                  <a:pt x="174359" y="0"/>
                </a:lnTo>
                <a:close/>
              </a:path>
            </a:pathLst>
          </a:custGeom>
          <a:gradFill>
            <a:gsLst>
              <a:gs pos="0">
                <a:schemeClr val="bg1">
                  <a:lumMod val="85000"/>
                </a:schemeClr>
              </a:gs>
              <a:gs pos="100000">
                <a:schemeClr val="bg1">
                  <a:lumMod val="85000"/>
                  <a:alpha val="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占位符 5"/>
          <p:cNvPicPr>
            <a:picLocks noGrp="1" noChangeAspect="1"/>
          </p:cNvPicPr>
          <p:nvPr>
            <p:ph type="pic" sz="quarter" idx="4294967295"/>
          </p:nvPr>
        </p:nvPicPr>
        <p:blipFill>
          <a:blip r:embed="rId1"/>
          <a:stretch>
            <a:fillRect/>
          </a:stretch>
        </p:blipFill>
        <p:spPr>
          <a:xfrm>
            <a:off x="0" y="2116773"/>
            <a:ext cx="4247515" cy="3791585"/>
          </a:xfrm>
        </p:spPr>
      </p:pic>
      <p:grpSp>
        <p:nvGrpSpPr>
          <p:cNvPr id="2" name="组合 1"/>
          <p:cNvGrpSpPr/>
          <p:nvPr/>
        </p:nvGrpSpPr>
        <p:grpSpPr>
          <a:xfrm>
            <a:off x="3873630" y="3023555"/>
            <a:ext cx="7513371" cy="573372"/>
            <a:chOff x="3533912" y="629891"/>
            <a:chExt cx="5635028" cy="430029"/>
          </a:xfrm>
        </p:grpSpPr>
        <p:sp>
          <p:nvSpPr>
            <p:cNvPr id="11" name="平行四边形 10"/>
            <p:cNvSpPr/>
            <p:nvPr/>
          </p:nvSpPr>
          <p:spPr>
            <a:xfrm>
              <a:off x="3533912" y="663920"/>
              <a:ext cx="1008000" cy="396000"/>
            </a:xfrm>
            <a:prstGeom prst="parallelogram">
              <a:avLst>
                <a:gd name="adj" fmla="val 56335"/>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 name="文本框 11"/>
            <p:cNvSpPr txBox="1"/>
            <p:nvPr/>
          </p:nvSpPr>
          <p:spPr>
            <a:xfrm>
              <a:off x="3912728" y="629891"/>
              <a:ext cx="363199" cy="415290"/>
            </a:xfrm>
            <a:prstGeom prst="rect">
              <a:avLst/>
            </a:prstGeom>
            <a:noFill/>
          </p:spPr>
          <p:txBody>
            <a:bodyPr wrap="square" lIns="0" tIns="0" rIns="0" bIns="0" rtlCol="0" anchor="t">
              <a:spAutoFit/>
            </a:bodyPr>
            <a:lstStyle/>
            <a:p>
              <a:pPr algn="l"/>
              <a:r>
                <a:rPr lang="en-US" altLang="zh-CN" sz="3600" dirty="0" smtClean="0">
                  <a:solidFill>
                    <a:schemeClr val="bg1"/>
                  </a:solidFill>
                  <a:latin typeface="黑体" panose="02010609060101010101" charset="-122"/>
                  <a:ea typeface="黑体" panose="02010609060101010101" charset="-122"/>
                </a:rPr>
                <a:t>1</a:t>
              </a:r>
              <a:endParaRPr lang="en-US" altLang="zh-CN" sz="3600" dirty="0" smtClean="0">
                <a:solidFill>
                  <a:schemeClr val="bg1"/>
                </a:solidFill>
                <a:latin typeface="黑体" panose="02010609060101010101" charset="-122"/>
                <a:ea typeface="黑体" panose="02010609060101010101" charset="-122"/>
              </a:endParaRPr>
            </a:p>
          </p:txBody>
        </p:sp>
        <p:sp>
          <p:nvSpPr>
            <p:cNvPr id="15" name="文本框 14"/>
            <p:cNvSpPr txBox="1"/>
            <p:nvPr/>
          </p:nvSpPr>
          <p:spPr>
            <a:xfrm>
              <a:off x="4566852" y="680721"/>
              <a:ext cx="4602088" cy="369094"/>
            </a:xfrm>
            <a:prstGeom prst="rect">
              <a:avLst/>
            </a:prstGeom>
            <a:noFill/>
          </p:spPr>
          <p:txBody>
            <a:bodyPr wrap="square" lIns="0" tIns="0" rIns="0" bIns="0" rtlCol="0" anchor="t">
              <a:spAutoFit/>
            </a:bodyPr>
            <a:lstStyle/>
            <a:p>
              <a:r>
                <a:rPr lang="zh-CN" altLang="en-US" sz="3200" b="1" dirty="0">
                  <a:latin typeface="微软雅黑" panose="020B0503020204020204" pitchFamily="34" charset="-122"/>
                  <a:ea typeface="微软雅黑" panose="020B0503020204020204" pitchFamily="34" charset="-122"/>
                </a:rPr>
                <a:t>我国经济恢复基础仍不稳固</a:t>
              </a:r>
              <a:endParaRPr lang="zh-CN" altLang="en-US" sz="3200" b="1"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145065" y="4671181"/>
            <a:ext cx="8011312" cy="568459"/>
            <a:chOff x="3135517" y="1387146"/>
            <a:chExt cx="6008484" cy="426344"/>
          </a:xfrm>
        </p:grpSpPr>
        <p:sp>
          <p:nvSpPr>
            <p:cNvPr id="17" name="平行四边形 16"/>
            <p:cNvSpPr/>
            <p:nvPr/>
          </p:nvSpPr>
          <p:spPr>
            <a:xfrm>
              <a:off x="3135517" y="1417490"/>
              <a:ext cx="1008000" cy="396000"/>
            </a:xfrm>
            <a:prstGeom prst="parallelogram">
              <a:avLst>
                <a:gd name="adj" fmla="val 56335"/>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文本框 18"/>
            <p:cNvSpPr txBox="1"/>
            <p:nvPr/>
          </p:nvSpPr>
          <p:spPr>
            <a:xfrm>
              <a:off x="3549529" y="1387146"/>
              <a:ext cx="363199" cy="415290"/>
            </a:xfrm>
            <a:prstGeom prst="rect">
              <a:avLst/>
            </a:prstGeom>
            <a:noFill/>
          </p:spPr>
          <p:txBody>
            <a:bodyPr wrap="square" lIns="0" tIns="0" rIns="0" bIns="0" rtlCol="0" anchor="t">
              <a:spAutoFit/>
            </a:bodyPr>
            <a:lstStyle/>
            <a:p>
              <a:pPr algn="l"/>
              <a:r>
                <a:rPr lang="en-US" altLang="zh-CN" sz="3600" dirty="0" smtClean="0">
                  <a:solidFill>
                    <a:schemeClr val="bg1"/>
                  </a:solidFill>
                  <a:latin typeface="黑体" panose="02010609060101010101" charset="-122"/>
                  <a:ea typeface="黑体" panose="02010609060101010101" charset="-122"/>
                </a:rPr>
                <a:t>2</a:t>
              </a:r>
              <a:endParaRPr lang="en-US" altLang="zh-CN" sz="3600" dirty="0" smtClean="0">
                <a:solidFill>
                  <a:schemeClr val="bg1"/>
                </a:solidFill>
                <a:latin typeface="黑体" panose="02010609060101010101" charset="-122"/>
                <a:ea typeface="黑体" panose="02010609060101010101" charset="-122"/>
              </a:endParaRPr>
            </a:p>
          </p:txBody>
        </p:sp>
        <p:sp>
          <p:nvSpPr>
            <p:cNvPr id="20" name="文本框 19"/>
            <p:cNvSpPr txBox="1"/>
            <p:nvPr/>
          </p:nvSpPr>
          <p:spPr>
            <a:xfrm>
              <a:off x="4163715" y="1426188"/>
              <a:ext cx="4980286" cy="369094"/>
            </a:xfrm>
            <a:prstGeom prst="rect">
              <a:avLst/>
            </a:prstGeom>
            <a:noFill/>
          </p:spPr>
          <p:txBody>
            <a:bodyPr wrap="square" lIns="0" tIns="0" rIns="0" bIns="0" rtlCol="0" anchor="t">
              <a:spAutoFit/>
            </a:bodyPr>
            <a:lstStyle/>
            <a:p>
              <a:r>
                <a:rPr lang="zh-CN" altLang="en-US" sz="3200" b="1" dirty="0">
                  <a:latin typeface="微软雅黑" panose="020B0503020204020204" pitchFamily="34" charset="-122"/>
                  <a:ea typeface="微软雅黑" panose="020B0503020204020204" pitchFamily="34" charset="-122"/>
                </a:rPr>
                <a:t>外部政治经济环境错综复杂</a:t>
              </a:r>
              <a:endParaRPr lang="zh-CN" altLang="en-US" sz="3200" b="1" dirty="0">
                <a:latin typeface="微软雅黑" panose="020B0503020204020204" pitchFamily="34" charset="-122"/>
                <a:ea typeface="微软雅黑" panose="020B0503020204020204" pitchFamily="34" charset="-122"/>
              </a:endParaRPr>
            </a:p>
          </p:txBody>
        </p:sp>
      </p:grpSp>
      <p:sp>
        <p:nvSpPr>
          <p:cNvPr id="5" name="文本框 4"/>
          <p:cNvSpPr txBox="1"/>
          <p:nvPr/>
        </p:nvSpPr>
        <p:spPr>
          <a:xfrm>
            <a:off x="4347210" y="1265555"/>
            <a:ext cx="6722745" cy="1198880"/>
          </a:xfrm>
          <a:prstGeom prst="rect">
            <a:avLst/>
          </a:prstGeom>
          <a:noFill/>
        </p:spPr>
        <p:txBody>
          <a:bodyPr wrap="square" rtlCol="0" anchor="t">
            <a:spAutoFit/>
          </a:bodyPr>
          <a:p>
            <a:r>
              <a:rPr lang="zh-CN" altLang="en-US" sz="3600" b="1" spc="600" dirty="0">
                <a:solidFill>
                  <a:srgbClr val="C00000"/>
                </a:solidFill>
                <a:latin typeface="等线" panose="02010600030101010101" pitchFamily="2" charset="-122"/>
                <a:ea typeface="思源黑体 CN Bold" panose="020B0800000000000000" pitchFamily="34" charset="-122"/>
                <a:cs typeface="+mn-ea"/>
                <a:sym typeface="等线" panose="02010600030101010101" pitchFamily="2" charset="-122"/>
              </a:rPr>
              <a:t>现阶段</a:t>
            </a:r>
            <a:r>
              <a:rPr lang="zh-CN" altLang="en-US" sz="3600" b="1" spc="600" dirty="0">
                <a:solidFill>
                  <a:srgbClr val="C00000"/>
                </a:solidFill>
                <a:latin typeface="等线" panose="02010600030101010101" pitchFamily="2" charset="-122"/>
                <a:ea typeface="思源黑体 CN Bold" panose="020B0800000000000000" pitchFamily="34" charset="-122"/>
                <a:cs typeface="+mn-ea"/>
                <a:sym typeface="等线" panose="02010600030101010101" pitchFamily="2" charset="-122"/>
              </a:rPr>
              <a:t>我国</a:t>
            </a:r>
            <a:r>
              <a:rPr lang="zh-CN" altLang="en-US" sz="3600" b="1" spc="600" dirty="0">
                <a:solidFill>
                  <a:srgbClr val="C00000"/>
                </a:solidFill>
                <a:latin typeface="等线" panose="02010600030101010101" pitchFamily="2" charset="-122"/>
                <a:ea typeface="思源黑体 CN Bold" panose="020B0800000000000000" pitchFamily="34" charset="-122"/>
                <a:cs typeface="+mn-ea"/>
                <a:sym typeface="等线" panose="02010600030101010101" pitchFamily="2" charset="-122"/>
              </a:rPr>
              <a:t>面临的风险挑战不容忽视</a:t>
            </a:r>
            <a:endParaRPr lang="en-US" altLang="zh-CN" sz="3600" b="1" spc="600" dirty="0">
              <a:solidFill>
                <a:srgbClr val="C00000"/>
              </a:solidFill>
              <a:latin typeface="等线" panose="02010600030101010101" pitchFamily="2" charset="-122"/>
              <a:ea typeface="思源黑体 CN Bold" panose="020B0800000000000000" pitchFamily="34" charset="-122"/>
              <a:cs typeface="+mn-ea"/>
              <a:sym typeface="等线"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1823720" y="278130"/>
            <a:ext cx="6882130" cy="583565"/>
          </a:xfrm>
          <a:prstGeom prst="rect">
            <a:avLst/>
          </a:prstGeom>
        </p:spPr>
        <p:txBody>
          <a:bodyPr wrap="square">
            <a:spAutoFit/>
          </a:bodyPr>
          <a:lstStyle/>
          <a:p>
            <a:pPr>
              <a:spcBef>
                <a:spcPct val="0"/>
              </a:spcBef>
            </a:pP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1.</a:t>
            </a: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我国经济恢复基础仍不稳固</a:t>
            </a:r>
            <a:endParaRPr sz="32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1655928" y="973987"/>
            <a:ext cx="10208525" cy="625475"/>
          </a:xfrm>
          <a:prstGeom prst="rect">
            <a:avLst/>
          </a:prstGeom>
          <a:noFill/>
          <a:ln w="9525">
            <a:noFill/>
          </a:ln>
        </p:spPr>
        <p:txBody>
          <a:bodyPr wrap="square">
            <a:spAutoFit/>
          </a:bodyPr>
          <a:lstStyle/>
          <a:p>
            <a:pPr marL="285750" indent="-285750" fontAlgn="auto">
              <a:lnSpc>
                <a:spcPct val="130000"/>
              </a:lnSpc>
              <a:buFont typeface="Wingdings" panose="05000000000000000000" charset="0"/>
              <a:buChar char="u"/>
            </a:pPr>
            <a:r>
              <a:rPr lang="zh-CN" altLang="en-US" sz="2665" b="1" dirty="0">
                <a:solidFill>
                  <a:srgbClr val="C00000"/>
                </a:solidFill>
                <a:latin typeface="微软雅黑" panose="020B0503020204020204" pitchFamily="34" charset="-122"/>
                <a:ea typeface="微软雅黑" panose="020B0503020204020204" pitchFamily="34" charset="-122"/>
              </a:rPr>
              <a:t>居民消费实现结构性回升，但与疫情前水平仍存在一定差距</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graphicFrame>
        <p:nvGraphicFramePr>
          <p:cNvPr id="7" name="图表 6"/>
          <p:cNvGraphicFramePr/>
          <p:nvPr/>
        </p:nvGraphicFramePr>
        <p:xfrm>
          <a:off x="803771" y="1737451"/>
          <a:ext cx="9732301" cy="4285761"/>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ppt_x</p:attrName>
                                        </p:attrNameLst>
                                      </p:cBhvr>
                                      <p:tavLst>
                                        <p:tav tm="0">
                                          <p:val>
                                            <p:strVal val="#ppt_x-#ppt_w*1.125000"/>
                                          </p:val>
                                        </p:tav>
                                        <p:tav tm="100000">
                                          <p:val>
                                            <p:strVal val="#ppt_x"/>
                                          </p:val>
                                        </p:tav>
                                      </p:tavLst>
                                    </p:anim>
                                    <p:animEffect transition="in" filter="wipe(right)">
                                      <p:cBhvr>
                                        <p:cTn id="8" dur="500"/>
                                        <p:tgtEl>
                                          <p:spTgt spid="61"/>
                                        </p:tgtEl>
                                      </p:cBhvr>
                                    </p:animEffec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up)">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5" grpId="0"/>
      <p:bldGraphic spid="7" grpId="0">
        <p:bldAsOne/>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7138631" y="1425833"/>
            <a:ext cx="2832773" cy="3750603"/>
            <a:chOff x="1138109" y="2580015"/>
            <a:chExt cx="2202056" cy="2915529"/>
          </a:xfrm>
        </p:grpSpPr>
        <p:sp>
          <p:nvSpPr>
            <p:cNvPr id="9" name="矩形 8"/>
            <p:cNvSpPr/>
            <p:nvPr/>
          </p:nvSpPr>
          <p:spPr>
            <a:xfrm>
              <a:off x="1138109" y="3608926"/>
              <a:ext cx="2202056" cy="1886618"/>
            </a:xfrm>
            <a:prstGeom prst="rect">
              <a:avLst/>
            </a:prstGeom>
            <a:gradFill>
              <a:gsLst>
                <a:gs pos="0">
                  <a:schemeClr val="accent1">
                    <a:lumMod val="75000"/>
                    <a:alpha val="10000"/>
                  </a:schemeClr>
                </a:gs>
                <a:gs pos="99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sp>
          <p:nvSpPr>
            <p:cNvPr id="10" name="椭圆 9"/>
            <p:cNvSpPr/>
            <p:nvPr/>
          </p:nvSpPr>
          <p:spPr>
            <a:xfrm>
              <a:off x="1138109" y="3361558"/>
              <a:ext cx="2202056" cy="5653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sp>
          <p:nvSpPr>
            <p:cNvPr id="11" name="椭圆 10"/>
            <p:cNvSpPr/>
            <p:nvPr/>
          </p:nvSpPr>
          <p:spPr>
            <a:xfrm>
              <a:off x="1138109" y="3315894"/>
              <a:ext cx="2202056" cy="5653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sp>
          <p:nvSpPr>
            <p:cNvPr id="12" name="椭圆 11"/>
            <p:cNvSpPr/>
            <p:nvPr/>
          </p:nvSpPr>
          <p:spPr>
            <a:xfrm>
              <a:off x="1344158" y="3366622"/>
              <a:ext cx="1789958" cy="45956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sp>
          <p:nvSpPr>
            <p:cNvPr id="13" name="椭圆 12"/>
            <p:cNvSpPr/>
            <p:nvPr/>
          </p:nvSpPr>
          <p:spPr>
            <a:xfrm>
              <a:off x="1570859" y="3385686"/>
              <a:ext cx="1336556" cy="343152"/>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sp>
          <p:nvSpPr>
            <p:cNvPr id="14" name="梯形 5"/>
            <p:cNvSpPr/>
            <p:nvPr/>
          </p:nvSpPr>
          <p:spPr>
            <a:xfrm rot="10800000">
              <a:off x="1357566" y="2580015"/>
              <a:ext cx="1776158" cy="1280924"/>
            </a:xfrm>
            <a:custGeom>
              <a:avLst/>
              <a:gdLst>
                <a:gd name="connsiteX0" fmla="*/ 0 w 1969294"/>
                <a:gd name="connsiteY0" fmla="*/ 1064133 h 1064133"/>
                <a:gd name="connsiteX1" fmla="*/ 266033 w 1969294"/>
                <a:gd name="connsiteY1" fmla="*/ 0 h 1064133"/>
                <a:gd name="connsiteX2" fmla="*/ 1703261 w 1969294"/>
                <a:gd name="connsiteY2" fmla="*/ 0 h 1064133"/>
                <a:gd name="connsiteX3" fmla="*/ 1969294 w 1969294"/>
                <a:gd name="connsiteY3" fmla="*/ 1064133 h 1064133"/>
                <a:gd name="connsiteX4" fmla="*/ 0 w 1969294"/>
                <a:gd name="connsiteY4" fmla="*/ 1064133 h 1064133"/>
                <a:gd name="connsiteX0-1" fmla="*/ 0 w 1969294"/>
                <a:gd name="connsiteY0-2" fmla="*/ 1064133 h 1064133"/>
                <a:gd name="connsiteX1-3" fmla="*/ 266033 w 1969294"/>
                <a:gd name="connsiteY1-4" fmla="*/ 0 h 1064133"/>
                <a:gd name="connsiteX2-5" fmla="*/ 981075 w 1969294"/>
                <a:gd name="connsiteY2-6" fmla="*/ 2670 h 1064133"/>
                <a:gd name="connsiteX3-7" fmla="*/ 1703261 w 1969294"/>
                <a:gd name="connsiteY3-8" fmla="*/ 0 h 1064133"/>
                <a:gd name="connsiteX4-9" fmla="*/ 1969294 w 1969294"/>
                <a:gd name="connsiteY4-10" fmla="*/ 1064133 h 1064133"/>
                <a:gd name="connsiteX5" fmla="*/ 0 w 1969294"/>
                <a:gd name="connsiteY5" fmla="*/ 1064133 h 1064133"/>
                <a:gd name="connsiteX0-11" fmla="*/ 0 w 1969294"/>
                <a:gd name="connsiteY0-12" fmla="*/ 1323401 h 1323401"/>
                <a:gd name="connsiteX1-13" fmla="*/ 266033 w 1969294"/>
                <a:gd name="connsiteY1-14" fmla="*/ 259268 h 1323401"/>
                <a:gd name="connsiteX2-15" fmla="*/ 992981 w 1969294"/>
                <a:gd name="connsiteY2-16" fmla="*/ 0 h 1323401"/>
                <a:gd name="connsiteX3-17" fmla="*/ 1703261 w 1969294"/>
                <a:gd name="connsiteY3-18" fmla="*/ 259268 h 1323401"/>
                <a:gd name="connsiteX4-19" fmla="*/ 1969294 w 1969294"/>
                <a:gd name="connsiteY4-20" fmla="*/ 1323401 h 1323401"/>
                <a:gd name="connsiteX5-21" fmla="*/ 0 w 1969294"/>
                <a:gd name="connsiteY5-22" fmla="*/ 1323401 h 13234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969294" h="1323401">
                  <a:moveTo>
                    <a:pt x="0" y="1323401"/>
                  </a:moveTo>
                  <a:lnTo>
                    <a:pt x="266033" y="259268"/>
                  </a:lnTo>
                  <a:lnTo>
                    <a:pt x="992981" y="0"/>
                  </a:lnTo>
                  <a:lnTo>
                    <a:pt x="1703261" y="259268"/>
                  </a:lnTo>
                  <a:lnTo>
                    <a:pt x="1969294" y="1323401"/>
                  </a:lnTo>
                  <a:lnTo>
                    <a:pt x="0" y="1323401"/>
                  </a:lnTo>
                  <a:close/>
                </a:path>
              </a:pathLst>
            </a:custGeom>
            <a:gradFill>
              <a:gsLst>
                <a:gs pos="42471">
                  <a:schemeClr val="accent1">
                    <a:lumMod val="75000"/>
                    <a:alpha val="10000"/>
                  </a:schemeClr>
                </a:gs>
                <a:gs pos="99000">
                  <a:schemeClr val="accent1">
                    <a:alpha val="0"/>
                  </a:schemeClr>
                </a:gs>
                <a:gs pos="17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grpSp>
      <p:grpSp>
        <p:nvGrpSpPr>
          <p:cNvPr id="15" name="组合 14"/>
          <p:cNvGrpSpPr/>
          <p:nvPr/>
        </p:nvGrpSpPr>
        <p:grpSpPr>
          <a:xfrm>
            <a:off x="2082311" y="1425833"/>
            <a:ext cx="2832773" cy="3750603"/>
            <a:chOff x="1138109" y="2580015"/>
            <a:chExt cx="2202056" cy="2915529"/>
          </a:xfrm>
        </p:grpSpPr>
        <p:sp>
          <p:nvSpPr>
            <p:cNvPr id="16" name="矩形 15"/>
            <p:cNvSpPr/>
            <p:nvPr/>
          </p:nvSpPr>
          <p:spPr>
            <a:xfrm>
              <a:off x="1138109" y="3608926"/>
              <a:ext cx="2202056" cy="1886618"/>
            </a:xfrm>
            <a:prstGeom prst="rect">
              <a:avLst/>
            </a:prstGeom>
            <a:gradFill>
              <a:gsLst>
                <a:gs pos="0">
                  <a:schemeClr val="accent1">
                    <a:lumMod val="75000"/>
                    <a:alpha val="10000"/>
                  </a:schemeClr>
                </a:gs>
                <a:gs pos="99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sp>
          <p:nvSpPr>
            <p:cNvPr id="17" name="椭圆 16"/>
            <p:cNvSpPr/>
            <p:nvPr/>
          </p:nvSpPr>
          <p:spPr>
            <a:xfrm>
              <a:off x="1138109" y="3361558"/>
              <a:ext cx="2202056" cy="5653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sp>
          <p:nvSpPr>
            <p:cNvPr id="18" name="椭圆 17"/>
            <p:cNvSpPr/>
            <p:nvPr/>
          </p:nvSpPr>
          <p:spPr>
            <a:xfrm>
              <a:off x="1138109" y="3315894"/>
              <a:ext cx="2202056" cy="5653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sp>
          <p:nvSpPr>
            <p:cNvPr id="19" name="椭圆 18"/>
            <p:cNvSpPr/>
            <p:nvPr/>
          </p:nvSpPr>
          <p:spPr>
            <a:xfrm>
              <a:off x="1344158" y="3366622"/>
              <a:ext cx="1789958" cy="459562"/>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sp>
          <p:nvSpPr>
            <p:cNvPr id="20" name="椭圆 19"/>
            <p:cNvSpPr/>
            <p:nvPr/>
          </p:nvSpPr>
          <p:spPr>
            <a:xfrm>
              <a:off x="1570859" y="3385686"/>
              <a:ext cx="1336556" cy="343152"/>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sp>
          <p:nvSpPr>
            <p:cNvPr id="21" name="梯形 5"/>
            <p:cNvSpPr/>
            <p:nvPr/>
          </p:nvSpPr>
          <p:spPr>
            <a:xfrm rot="10800000">
              <a:off x="1357566" y="2580015"/>
              <a:ext cx="1776158" cy="1280924"/>
            </a:xfrm>
            <a:custGeom>
              <a:avLst/>
              <a:gdLst>
                <a:gd name="connsiteX0" fmla="*/ 0 w 1969294"/>
                <a:gd name="connsiteY0" fmla="*/ 1064133 h 1064133"/>
                <a:gd name="connsiteX1" fmla="*/ 266033 w 1969294"/>
                <a:gd name="connsiteY1" fmla="*/ 0 h 1064133"/>
                <a:gd name="connsiteX2" fmla="*/ 1703261 w 1969294"/>
                <a:gd name="connsiteY2" fmla="*/ 0 h 1064133"/>
                <a:gd name="connsiteX3" fmla="*/ 1969294 w 1969294"/>
                <a:gd name="connsiteY3" fmla="*/ 1064133 h 1064133"/>
                <a:gd name="connsiteX4" fmla="*/ 0 w 1969294"/>
                <a:gd name="connsiteY4" fmla="*/ 1064133 h 1064133"/>
                <a:gd name="connsiteX0-1" fmla="*/ 0 w 1969294"/>
                <a:gd name="connsiteY0-2" fmla="*/ 1064133 h 1064133"/>
                <a:gd name="connsiteX1-3" fmla="*/ 266033 w 1969294"/>
                <a:gd name="connsiteY1-4" fmla="*/ 0 h 1064133"/>
                <a:gd name="connsiteX2-5" fmla="*/ 981075 w 1969294"/>
                <a:gd name="connsiteY2-6" fmla="*/ 2670 h 1064133"/>
                <a:gd name="connsiteX3-7" fmla="*/ 1703261 w 1969294"/>
                <a:gd name="connsiteY3-8" fmla="*/ 0 h 1064133"/>
                <a:gd name="connsiteX4-9" fmla="*/ 1969294 w 1969294"/>
                <a:gd name="connsiteY4-10" fmla="*/ 1064133 h 1064133"/>
                <a:gd name="connsiteX5" fmla="*/ 0 w 1969294"/>
                <a:gd name="connsiteY5" fmla="*/ 1064133 h 1064133"/>
                <a:gd name="connsiteX0-11" fmla="*/ 0 w 1969294"/>
                <a:gd name="connsiteY0-12" fmla="*/ 1323401 h 1323401"/>
                <a:gd name="connsiteX1-13" fmla="*/ 266033 w 1969294"/>
                <a:gd name="connsiteY1-14" fmla="*/ 259268 h 1323401"/>
                <a:gd name="connsiteX2-15" fmla="*/ 992981 w 1969294"/>
                <a:gd name="connsiteY2-16" fmla="*/ 0 h 1323401"/>
                <a:gd name="connsiteX3-17" fmla="*/ 1703261 w 1969294"/>
                <a:gd name="connsiteY3-18" fmla="*/ 259268 h 1323401"/>
                <a:gd name="connsiteX4-19" fmla="*/ 1969294 w 1969294"/>
                <a:gd name="connsiteY4-20" fmla="*/ 1323401 h 1323401"/>
                <a:gd name="connsiteX5-21" fmla="*/ 0 w 1969294"/>
                <a:gd name="connsiteY5-22" fmla="*/ 1323401 h 13234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969294" h="1323401">
                  <a:moveTo>
                    <a:pt x="0" y="1323401"/>
                  </a:moveTo>
                  <a:lnTo>
                    <a:pt x="266033" y="259268"/>
                  </a:lnTo>
                  <a:lnTo>
                    <a:pt x="992981" y="0"/>
                  </a:lnTo>
                  <a:lnTo>
                    <a:pt x="1703261" y="259268"/>
                  </a:lnTo>
                  <a:lnTo>
                    <a:pt x="1969294" y="1323401"/>
                  </a:lnTo>
                  <a:lnTo>
                    <a:pt x="0" y="1323401"/>
                  </a:lnTo>
                  <a:close/>
                </a:path>
              </a:pathLst>
            </a:custGeom>
            <a:gradFill>
              <a:gsLst>
                <a:gs pos="42471">
                  <a:schemeClr val="accent1">
                    <a:lumMod val="75000"/>
                    <a:alpha val="10000"/>
                  </a:schemeClr>
                </a:gs>
                <a:gs pos="99000">
                  <a:schemeClr val="accent1">
                    <a:alpha val="0"/>
                  </a:schemeClr>
                </a:gs>
                <a:gs pos="17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135">
                <a:solidFill>
                  <a:schemeClr val="bg1"/>
                </a:solidFill>
                <a:latin typeface="+mj-ea"/>
                <a:ea typeface="+mj-ea"/>
              </a:endParaRPr>
            </a:p>
          </p:txBody>
        </p:sp>
      </p:grpSp>
      <p:grpSp>
        <p:nvGrpSpPr>
          <p:cNvPr id="2" name="组合 1"/>
          <p:cNvGrpSpPr/>
          <p:nvPr/>
        </p:nvGrpSpPr>
        <p:grpSpPr>
          <a:xfrm>
            <a:off x="2005769" y="1554828"/>
            <a:ext cx="3035111" cy="699716"/>
            <a:chOff x="5331116" y="1367189"/>
            <a:chExt cx="2276333" cy="524787"/>
          </a:xfrm>
        </p:grpSpPr>
        <p:sp>
          <p:nvSpPr>
            <p:cNvPr id="22" name="文本框 21"/>
            <p:cNvSpPr txBox="1"/>
            <p:nvPr/>
          </p:nvSpPr>
          <p:spPr>
            <a:xfrm>
              <a:off x="5331116" y="1454302"/>
              <a:ext cx="2276333" cy="437674"/>
            </a:xfrm>
            <a:prstGeom prst="rect">
              <a:avLst/>
            </a:prstGeom>
            <a:noFill/>
          </p:spPr>
          <p:txBody>
            <a:bodyPr wrap="square" rtlCol="0">
              <a:spAutoFit/>
            </a:bodyPr>
            <a:lstStyle/>
            <a:p>
              <a:pPr algn="ctr"/>
              <a:r>
                <a:rPr lang="zh-CN" altLang="en-US" sz="3200" b="1" dirty="0">
                  <a:solidFill>
                    <a:schemeClr val="tx1">
                      <a:lumMod val="75000"/>
                      <a:lumOff val="25000"/>
                    </a:schemeClr>
                  </a:solidFill>
                  <a:latin typeface="楷体" panose="02010609060101010101" charset="-122"/>
                  <a:ea typeface="楷体" panose="02010609060101010101" charset="-122"/>
                </a:rPr>
                <a:t>市场需求不足</a:t>
              </a:r>
              <a:endParaRPr lang="zh-CN" altLang="en-US" sz="3200" b="1" dirty="0">
                <a:solidFill>
                  <a:schemeClr val="tx1">
                    <a:lumMod val="75000"/>
                    <a:lumOff val="25000"/>
                  </a:schemeClr>
                </a:solidFill>
                <a:latin typeface="楷体" panose="02010609060101010101" charset="-122"/>
                <a:ea typeface="楷体" panose="02010609060101010101" charset="-122"/>
              </a:endParaRPr>
            </a:p>
          </p:txBody>
        </p:sp>
        <p:cxnSp>
          <p:nvCxnSpPr>
            <p:cNvPr id="23" name="直接连接符 22"/>
            <p:cNvCxnSpPr/>
            <p:nvPr/>
          </p:nvCxnSpPr>
          <p:spPr>
            <a:xfrm>
              <a:off x="6319615" y="1367189"/>
              <a:ext cx="262394" cy="0"/>
            </a:xfrm>
            <a:prstGeom prst="line">
              <a:avLst/>
            </a:prstGeom>
            <a:ln w="15875" cap="rnd"/>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7207955" y="1522226"/>
            <a:ext cx="2752796" cy="727675"/>
            <a:chOff x="6821184" y="3069332"/>
            <a:chExt cx="2064597" cy="545756"/>
          </a:xfrm>
        </p:grpSpPr>
        <p:sp>
          <p:nvSpPr>
            <p:cNvPr id="24" name="文本框 23"/>
            <p:cNvSpPr txBox="1"/>
            <p:nvPr/>
          </p:nvSpPr>
          <p:spPr>
            <a:xfrm>
              <a:off x="6821184" y="3177414"/>
              <a:ext cx="2064597" cy="437674"/>
            </a:xfrm>
            <a:prstGeom prst="rect">
              <a:avLst/>
            </a:prstGeom>
            <a:noFill/>
          </p:spPr>
          <p:txBody>
            <a:bodyPr wrap="square" rtlCol="0">
              <a:spAutoFit/>
            </a:bodyPr>
            <a:lstStyle/>
            <a:p>
              <a:pPr algn="ctr"/>
              <a:r>
                <a:rPr lang="zh-CN" altLang="en-US" sz="3200" b="1" dirty="0">
                  <a:solidFill>
                    <a:schemeClr val="tx1">
                      <a:lumMod val="75000"/>
                      <a:lumOff val="25000"/>
                    </a:schemeClr>
                  </a:solidFill>
                  <a:latin typeface="楷体" panose="02010609060101010101" charset="-122"/>
                  <a:ea typeface="楷体" panose="02010609060101010101" charset="-122"/>
                </a:rPr>
                <a:t>内生动力不强</a:t>
              </a:r>
              <a:endParaRPr lang="zh-CN" altLang="en-US" sz="3200" b="1" dirty="0">
                <a:solidFill>
                  <a:schemeClr val="tx1">
                    <a:lumMod val="75000"/>
                    <a:lumOff val="25000"/>
                  </a:schemeClr>
                </a:solidFill>
                <a:latin typeface="楷体" panose="02010609060101010101" charset="-122"/>
                <a:ea typeface="楷体" panose="02010609060101010101" charset="-122"/>
              </a:endParaRPr>
            </a:p>
          </p:txBody>
        </p:sp>
        <p:cxnSp>
          <p:nvCxnSpPr>
            <p:cNvPr id="25" name="直接连接符 24"/>
            <p:cNvCxnSpPr/>
            <p:nvPr/>
          </p:nvCxnSpPr>
          <p:spPr>
            <a:xfrm>
              <a:off x="7700284" y="3069332"/>
              <a:ext cx="262394" cy="0"/>
            </a:xfrm>
            <a:prstGeom prst="line">
              <a:avLst/>
            </a:prstGeom>
            <a:ln w="15875" cap="rnd"/>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597025" y="4627880"/>
            <a:ext cx="9149080" cy="1292225"/>
          </a:xfrm>
          <a:prstGeom prst="rect">
            <a:avLst/>
          </a:prstGeom>
          <a:noFill/>
          <a:ln>
            <a:solidFill>
              <a:schemeClr val="accent1"/>
            </a:solidFill>
          </a:ln>
        </p:spPr>
        <p:txBody>
          <a:bodyPr wrap="square" lIns="0" tIns="0" rIns="0" bIns="0" rtlCol="0" anchor="t">
            <a:spAutoFit/>
          </a:bodyPr>
          <a:lstStyle/>
          <a:p>
            <a:pPr>
              <a:lnSpc>
                <a:spcPct val="150000"/>
              </a:lnSpc>
            </a:pPr>
            <a:r>
              <a:rPr lang="zh-CN" altLang="en-US" sz="2800" dirty="0">
                <a:latin typeface="黑体" panose="02010609060101010101" charset="-122"/>
                <a:ea typeface="黑体" panose="02010609060101010101" charset="-122"/>
              </a:rPr>
              <a:t>居民可支配收入增长速度虽然有所回升，但仍低于疫情前水平，居民就业压力仍然加大，消费倾向还需进一步恢复。</a:t>
            </a:r>
            <a:endParaRPr lang="zh-CN" altLang="en-US" sz="2800"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0-#ppt_h/2"/>
                                          </p:val>
                                        </p:tav>
                                        <p:tav tm="100000">
                                          <p:val>
                                            <p:strVal val="#ppt_y"/>
                                          </p:val>
                                        </p:tav>
                                      </p:tavLst>
                                    </p:anim>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0-#ppt_h/2"/>
                                          </p:val>
                                        </p:tav>
                                        <p:tav tm="100000">
                                          <p:val>
                                            <p:strVal val="#ppt_y"/>
                                          </p:val>
                                        </p:tav>
                                      </p:tavLst>
                                    </p:anim>
                                  </p:childTnLst>
                                </p:cTn>
                              </p:par>
                            </p:childTnLst>
                          </p:cTn>
                        </p:par>
                        <p:par>
                          <p:cTn id="26" fill="hold">
                            <p:stCondLst>
                              <p:cond delay="3000"/>
                            </p:stCondLst>
                            <p:childTnLst>
                              <p:par>
                                <p:cTn id="27" presetID="12" presetClass="entr" presetSubtype="4"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p:tgtEl>
                                          <p:spTgt spid="26"/>
                                        </p:tgtEl>
                                        <p:attrNameLst>
                                          <p:attrName>ppt_y</p:attrName>
                                        </p:attrNameLst>
                                      </p:cBhvr>
                                      <p:tavLst>
                                        <p:tav tm="0">
                                          <p:val>
                                            <p:strVal val="#ppt_y+#ppt_h*1.125000"/>
                                          </p:val>
                                        </p:tav>
                                        <p:tav tm="100000">
                                          <p:val>
                                            <p:strVal val="#ppt_y"/>
                                          </p:val>
                                        </p:tav>
                                      </p:tavLst>
                                    </p:anim>
                                    <p:animEffect transition="in" filter="wipe(up)">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10719" y="909403"/>
            <a:ext cx="10208525" cy="625475"/>
          </a:xfrm>
          <a:prstGeom prst="rect">
            <a:avLst/>
          </a:prstGeom>
          <a:noFill/>
          <a:ln w="9525">
            <a:noFill/>
          </a:ln>
        </p:spPr>
        <p:txBody>
          <a:bodyPr wrap="square">
            <a:spAutoFit/>
          </a:bodyPr>
          <a:lstStyle/>
          <a:p>
            <a:pPr marL="285750" indent="-285750" fontAlgn="auto">
              <a:lnSpc>
                <a:spcPct val="130000"/>
              </a:lnSpc>
              <a:buFont typeface="Wingdings" panose="05000000000000000000" charset="0"/>
              <a:buChar char="u"/>
            </a:pPr>
            <a:r>
              <a:rPr lang="zh-CN" altLang="en-US" sz="2665" b="1" dirty="0">
                <a:solidFill>
                  <a:srgbClr val="C00000"/>
                </a:solidFill>
                <a:latin typeface="微软雅黑" panose="020B0503020204020204" pitchFamily="34" charset="-122"/>
                <a:ea typeface="微软雅黑" panose="020B0503020204020204" pitchFamily="34" charset="-122"/>
              </a:rPr>
              <a:t>固定资产投资虽然整体保持较快增长</a:t>
            </a:r>
            <a:r>
              <a:rPr lang="zh-CN" altLang="en-US" sz="2665" b="1" dirty="0" smtClean="0">
                <a:solidFill>
                  <a:srgbClr val="C00000"/>
                </a:solidFill>
                <a:latin typeface="微软雅黑" panose="020B0503020204020204" pitchFamily="34" charset="-122"/>
                <a:ea typeface="微软雅黑" panose="020B0503020204020204" pitchFamily="34" charset="-122"/>
              </a:rPr>
              <a:t>，但</a:t>
            </a:r>
            <a:r>
              <a:rPr lang="zh-CN" altLang="en-US" sz="2665" b="1" dirty="0">
                <a:solidFill>
                  <a:srgbClr val="C00000"/>
                </a:solidFill>
                <a:latin typeface="微软雅黑" panose="020B0503020204020204" pitchFamily="34" charset="-122"/>
                <a:ea typeface="微软雅黑" panose="020B0503020204020204" pitchFamily="34" charset="-122"/>
              </a:rPr>
              <a:t>后续制约因素逐步增多</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sp>
        <p:nvSpPr>
          <p:cNvPr id="12" name="îṧḻíḍe"/>
          <p:cNvSpPr txBox="1"/>
          <p:nvPr/>
        </p:nvSpPr>
        <p:spPr bwMode="auto">
          <a:xfrm>
            <a:off x="1036043" y="5088755"/>
            <a:ext cx="3063792" cy="797431"/>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Autofit/>
          </a:bodyPr>
          <a:lstStyle/>
          <a:p>
            <a:pPr lvl="0" algn="ctr">
              <a:buClr>
                <a:prstClr val="white"/>
              </a:buClr>
              <a:defRPr/>
            </a:pPr>
            <a:r>
              <a:rPr lang="zh-CN" altLang="en-US" sz="3200" dirty="0">
                <a:latin typeface="楷体" panose="02010609060101010101" charset="-122"/>
                <a:ea typeface="楷体" panose="02010609060101010101" charset="-122"/>
              </a:rPr>
              <a:t>持续保持较快</a:t>
            </a:r>
            <a:r>
              <a:rPr lang="zh-CN" altLang="en-US" sz="3200" dirty="0" smtClean="0">
                <a:latin typeface="楷体" panose="02010609060101010101" charset="-122"/>
                <a:ea typeface="楷体" panose="02010609060101010101" charset="-122"/>
              </a:rPr>
              <a:t>增长</a:t>
            </a:r>
            <a:endParaRPr lang="en-US" altLang="zh-CN" sz="3200" dirty="0" smtClean="0">
              <a:latin typeface="楷体" panose="02010609060101010101" charset="-122"/>
              <a:ea typeface="楷体" panose="02010609060101010101" charset="-122"/>
            </a:endParaRPr>
          </a:p>
          <a:p>
            <a:pPr lvl="0" algn="ctr">
              <a:buClr>
                <a:prstClr val="white"/>
              </a:buClr>
              <a:defRPr/>
            </a:pPr>
            <a:r>
              <a:rPr lang="zh-CN" altLang="en-US" sz="3200" dirty="0" smtClean="0">
                <a:latin typeface="楷体" panose="02010609060101010101" charset="-122"/>
                <a:ea typeface="楷体" panose="02010609060101010101" charset="-122"/>
              </a:rPr>
              <a:t>的</a:t>
            </a:r>
            <a:r>
              <a:rPr lang="zh-CN" altLang="en-US" sz="3200" dirty="0">
                <a:latin typeface="楷体" panose="02010609060101010101" charset="-122"/>
                <a:ea typeface="楷体" panose="02010609060101010101" charset="-122"/>
              </a:rPr>
              <a:t>难度加大</a:t>
            </a:r>
            <a:endParaRPr kumimoji="0" lang="zh-CN" altLang="en-US" sz="3200" i="0" u="none" strike="noStrike" kern="1200" cap="none" spc="0" normalizeH="0" baseline="0" noProof="0" dirty="0">
              <a:ln>
                <a:noFill/>
              </a:ln>
              <a:effectLst/>
              <a:uLnTx/>
              <a:uFillTx/>
              <a:latin typeface="楷体" panose="02010609060101010101" charset="-122"/>
              <a:ea typeface="楷体" panose="02010609060101010101" charset="-122"/>
            </a:endParaRPr>
          </a:p>
        </p:txBody>
      </p:sp>
      <p:sp>
        <p:nvSpPr>
          <p:cNvPr id="15" name="iṥlîďê"/>
          <p:cNvSpPr txBox="1"/>
          <p:nvPr/>
        </p:nvSpPr>
        <p:spPr bwMode="auto">
          <a:xfrm>
            <a:off x="4150511" y="2107787"/>
            <a:ext cx="3704324" cy="513911"/>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Autofit/>
          </a:bodyPr>
          <a:lstStyle/>
          <a:p>
            <a:pPr marR="0" indent="0" algn="ctr" fontAlgn="auto">
              <a:lnSpc>
                <a:spcPct val="100000"/>
              </a:lnSpc>
              <a:spcBef>
                <a:spcPts val="0"/>
              </a:spcBef>
              <a:spcAft>
                <a:spcPts val="0"/>
              </a:spcAft>
              <a:buClr>
                <a:prstClr val="white"/>
              </a:buClr>
              <a:buSzTx/>
              <a:buFontTx/>
              <a:buNone/>
              <a:defRPr/>
            </a:pPr>
            <a:r>
              <a:rPr lang="zh-CN" altLang="en-US" sz="3200" dirty="0">
                <a:latin typeface="楷体" panose="02010609060101010101" charset="-122"/>
                <a:ea typeface="楷体" panose="02010609060101010101" charset="-122"/>
              </a:rPr>
              <a:t>增速</a:t>
            </a:r>
            <a:r>
              <a:rPr lang="zh-CN" altLang="en-US" sz="3200" dirty="0" smtClean="0">
                <a:latin typeface="楷体" panose="02010609060101010101" charset="-122"/>
                <a:ea typeface="楷体" panose="02010609060101010101" charset="-122"/>
              </a:rPr>
              <a:t>可能</a:t>
            </a:r>
            <a:endParaRPr lang="en-US" altLang="zh-CN" sz="3200" dirty="0">
              <a:latin typeface="楷体" panose="02010609060101010101" charset="-122"/>
              <a:ea typeface="楷体" panose="02010609060101010101" charset="-122"/>
            </a:endParaRPr>
          </a:p>
          <a:p>
            <a:pPr marR="0" indent="0" algn="ctr" fontAlgn="auto">
              <a:lnSpc>
                <a:spcPct val="100000"/>
              </a:lnSpc>
              <a:spcBef>
                <a:spcPts val="0"/>
              </a:spcBef>
              <a:spcAft>
                <a:spcPts val="0"/>
              </a:spcAft>
              <a:buClr>
                <a:prstClr val="white"/>
              </a:buClr>
              <a:buSzTx/>
              <a:buFontTx/>
              <a:buNone/>
              <a:defRPr/>
            </a:pPr>
            <a:r>
              <a:rPr lang="zh-CN" altLang="en-US" sz="3200" dirty="0" smtClean="0">
                <a:latin typeface="楷体" panose="02010609060101010101" charset="-122"/>
                <a:ea typeface="楷体" panose="02010609060101010101" charset="-122"/>
              </a:rPr>
              <a:t>出现</a:t>
            </a:r>
            <a:r>
              <a:rPr lang="zh-CN" altLang="en-US" sz="3200" dirty="0">
                <a:latin typeface="楷体" panose="02010609060101010101" charset="-122"/>
                <a:ea typeface="楷体" panose="02010609060101010101" charset="-122"/>
              </a:rPr>
              <a:t>回落</a:t>
            </a:r>
            <a:endParaRPr lang="zh-CN" altLang="en-US" sz="3200" dirty="0">
              <a:latin typeface="楷体" panose="02010609060101010101" charset="-122"/>
              <a:ea typeface="楷体" panose="02010609060101010101" charset="-122"/>
            </a:endParaRPr>
          </a:p>
        </p:txBody>
      </p:sp>
      <p:grpSp>
        <p:nvGrpSpPr>
          <p:cNvPr id="2" name="组合 1"/>
          <p:cNvGrpSpPr/>
          <p:nvPr/>
        </p:nvGrpSpPr>
        <p:grpSpPr>
          <a:xfrm>
            <a:off x="679363" y="2344604"/>
            <a:ext cx="10739881" cy="2958688"/>
            <a:chOff x="652360" y="1867529"/>
            <a:chExt cx="7770061" cy="2819970"/>
          </a:xfrm>
        </p:grpSpPr>
        <p:sp>
          <p:nvSpPr>
            <p:cNvPr id="6" name="išḷidê"/>
            <p:cNvSpPr/>
            <p:nvPr/>
          </p:nvSpPr>
          <p:spPr bwMode="auto">
            <a:xfrm>
              <a:off x="3126994" y="3277514"/>
              <a:ext cx="2819969" cy="1409985"/>
            </a:xfrm>
            <a:custGeom>
              <a:avLst/>
              <a:gdLst>
                <a:gd name="T0" fmla="*/ 1444 w 3068"/>
                <a:gd name="T1" fmla="*/ 1153 h 1534"/>
                <a:gd name="T2" fmla="*/ 1300 w 3068"/>
                <a:gd name="T3" fmla="*/ 1134 h 1534"/>
                <a:gd name="T4" fmla="*/ 1163 w 3068"/>
                <a:gd name="T5" fmla="*/ 1097 h 1534"/>
                <a:gd name="T6" fmla="*/ 1032 w 3068"/>
                <a:gd name="T7" fmla="*/ 1044 h 1534"/>
                <a:gd name="T8" fmla="*/ 910 w 3068"/>
                <a:gd name="T9" fmla="*/ 975 h 1534"/>
                <a:gd name="T10" fmla="*/ 797 w 3068"/>
                <a:gd name="T11" fmla="*/ 893 h 1534"/>
                <a:gd name="T12" fmla="*/ 696 w 3068"/>
                <a:gd name="T13" fmla="*/ 798 h 1534"/>
                <a:gd name="T14" fmla="*/ 606 w 3068"/>
                <a:gd name="T15" fmla="*/ 693 h 1534"/>
                <a:gd name="T16" fmla="*/ 530 w 3068"/>
                <a:gd name="T17" fmla="*/ 576 h 1534"/>
                <a:gd name="T18" fmla="*/ 467 w 3068"/>
                <a:gd name="T19" fmla="*/ 451 h 1534"/>
                <a:gd name="T20" fmla="*/ 420 w 3068"/>
                <a:gd name="T21" fmla="*/ 317 h 1534"/>
                <a:gd name="T22" fmla="*/ 390 w 3068"/>
                <a:gd name="T23" fmla="*/ 176 h 1534"/>
                <a:gd name="T24" fmla="*/ 376 w 3068"/>
                <a:gd name="T25" fmla="*/ 30 h 1534"/>
                <a:gd name="T26" fmla="*/ 1 w 3068"/>
                <a:gd name="T27" fmla="*/ 79 h 1534"/>
                <a:gd name="T28" fmla="*/ 23 w 3068"/>
                <a:gd name="T29" fmla="*/ 272 h 1534"/>
                <a:gd name="T30" fmla="*/ 68 w 3068"/>
                <a:gd name="T31" fmla="*/ 456 h 1534"/>
                <a:gd name="T32" fmla="*/ 135 w 3068"/>
                <a:gd name="T33" fmla="*/ 631 h 1534"/>
                <a:gd name="T34" fmla="*/ 222 w 3068"/>
                <a:gd name="T35" fmla="*/ 795 h 1534"/>
                <a:gd name="T36" fmla="*/ 327 w 3068"/>
                <a:gd name="T37" fmla="*/ 947 h 1534"/>
                <a:gd name="T38" fmla="*/ 449 w 3068"/>
                <a:gd name="T39" fmla="*/ 1085 h 1534"/>
                <a:gd name="T40" fmla="*/ 586 w 3068"/>
                <a:gd name="T41" fmla="*/ 1207 h 1534"/>
                <a:gd name="T42" fmla="*/ 738 w 3068"/>
                <a:gd name="T43" fmla="*/ 1312 h 1534"/>
                <a:gd name="T44" fmla="*/ 902 w 3068"/>
                <a:gd name="T45" fmla="*/ 1399 h 1534"/>
                <a:gd name="T46" fmla="*/ 1078 w 3068"/>
                <a:gd name="T47" fmla="*/ 1465 h 1534"/>
                <a:gd name="T48" fmla="*/ 1262 w 3068"/>
                <a:gd name="T49" fmla="*/ 1511 h 1534"/>
                <a:gd name="T50" fmla="*/ 1455 w 3068"/>
                <a:gd name="T51" fmla="*/ 1532 h 1534"/>
                <a:gd name="T52" fmla="*/ 1613 w 3068"/>
                <a:gd name="T53" fmla="*/ 1532 h 1534"/>
                <a:gd name="T54" fmla="*/ 1805 w 3068"/>
                <a:gd name="T55" fmla="*/ 1511 h 1534"/>
                <a:gd name="T56" fmla="*/ 1990 w 3068"/>
                <a:gd name="T57" fmla="*/ 1465 h 1534"/>
                <a:gd name="T58" fmla="*/ 2165 w 3068"/>
                <a:gd name="T59" fmla="*/ 1399 h 1534"/>
                <a:gd name="T60" fmla="*/ 2329 w 3068"/>
                <a:gd name="T61" fmla="*/ 1312 h 1534"/>
                <a:gd name="T62" fmla="*/ 2481 w 3068"/>
                <a:gd name="T63" fmla="*/ 1207 h 1534"/>
                <a:gd name="T64" fmla="*/ 2618 w 3068"/>
                <a:gd name="T65" fmla="*/ 1085 h 1534"/>
                <a:gd name="T66" fmla="*/ 2741 w 3068"/>
                <a:gd name="T67" fmla="*/ 947 h 1534"/>
                <a:gd name="T68" fmla="*/ 2845 w 3068"/>
                <a:gd name="T69" fmla="*/ 795 h 1534"/>
                <a:gd name="T70" fmla="*/ 2933 w 3068"/>
                <a:gd name="T71" fmla="*/ 631 h 1534"/>
                <a:gd name="T72" fmla="*/ 2999 w 3068"/>
                <a:gd name="T73" fmla="*/ 456 h 1534"/>
                <a:gd name="T74" fmla="*/ 3043 w 3068"/>
                <a:gd name="T75" fmla="*/ 272 h 1534"/>
                <a:gd name="T76" fmla="*/ 3066 w 3068"/>
                <a:gd name="T77" fmla="*/ 79 h 1534"/>
                <a:gd name="T78" fmla="*/ 2691 w 3068"/>
                <a:gd name="T79" fmla="*/ 30 h 1534"/>
                <a:gd name="T80" fmla="*/ 2678 w 3068"/>
                <a:gd name="T81" fmla="*/ 176 h 1534"/>
                <a:gd name="T82" fmla="*/ 2647 w 3068"/>
                <a:gd name="T83" fmla="*/ 317 h 1534"/>
                <a:gd name="T84" fmla="*/ 2600 w 3068"/>
                <a:gd name="T85" fmla="*/ 451 h 1534"/>
                <a:gd name="T86" fmla="*/ 2537 w 3068"/>
                <a:gd name="T87" fmla="*/ 576 h 1534"/>
                <a:gd name="T88" fmla="*/ 2461 w 3068"/>
                <a:gd name="T89" fmla="*/ 693 h 1534"/>
                <a:gd name="T90" fmla="*/ 2372 w 3068"/>
                <a:gd name="T91" fmla="*/ 798 h 1534"/>
                <a:gd name="T92" fmla="*/ 2270 w 3068"/>
                <a:gd name="T93" fmla="*/ 893 h 1534"/>
                <a:gd name="T94" fmla="*/ 2158 w 3068"/>
                <a:gd name="T95" fmla="*/ 975 h 1534"/>
                <a:gd name="T96" fmla="*/ 2035 w 3068"/>
                <a:gd name="T97" fmla="*/ 1044 h 1534"/>
                <a:gd name="T98" fmla="*/ 1905 w 3068"/>
                <a:gd name="T99" fmla="*/ 1097 h 1534"/>
                <a:gd name="T100" fmla="*/ 1766 w 3068"/>
                <a:gd name="T101" fmla="*/ 1134 h 1534"/>
                <a:gd name="T102" fmla="*/ 1622 w 3068"/>
                <a:gd name="T103" fmla="*/ 115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8" h="1534">
                  <a:moveTo>
                    <a:pt x="1534" y="1158"/>
                  </a:moveTo>
                  <a:lnTo>
                    <a:pt x="1534" y="1158"/>
                  </a:lnTo>
                  <a:lnTo>
                    <a:pt x="1504" y="1157"/>
                  </a:lnTo>
                  <a:lnTo>
                    <a:pt x="1474" y="1156"/>
                  </a:lnTo>
                  <a:lnTo>
                    <a:pt x="1444" y="1153"/>
                  </a:lnTo>
                  <a:lnTo>
                    <a:pt x="1416" y="1151"/>
                  </a:lnTo>
                  <a:lnTo>
                    <a:pt x="1386" y="1148"/>
                  </a:lnTo>
                  <a:lnTo>
                    <a:pt x="1357" y="1144"/>
                  </a:lnTo>
                  <a:lnTo>
                    <a:pt x="1329" y="1140"/>
                  </a:lnTo>
                  <a:lnTo>
                    <a:pt x="1300" y="1134"/>
                  </a:lnTo>
                  <a:lnTo>
                    <a:pt x="1273" y="1128"/>
                  </a:lnTo>
                  <a:lnTo>
                    <a:pt x="1244" y="1120"/>
                  </a:lnTo>
                  <a:lnTo>
                    <a:pt x="1217" y="1113"/>
                  </a:lnTo>
                  <a:lnTo>
                    <a:pt x="1190" y="1105"/>
                  </a:lnTo>
                  <a:lnTo>
                    <a:pt x="1163" y="1097"/>
                  </a:lnTo>
                  <a:lnTo>
                    <a:pt x="1135" y="1087"/>
                  </a:lnTo>
                  <a:lnTo>
                    <a:pt x="1110" y="1077"/>
                  </a:lnTo>
                  <a:lnTo>
                    <a:pt x="1083" y="1066"/>
                  </a:lnTo>
                  <a:lnTo>
                    <a:pt x="1057" y="1055"/>
                  </a:lnTo>
                  <a:lnTo>
                    <a:pt x="1032" y="1044"/>
                  </a:lnTo>
                  <a:lnTo>
                    <a:pt x="1006" y="1031"/>
                  </a:lnTo>
                  <a:lnTo>
                    <a:pt x="982" y="1018"/>
                  </a:lnTo>
                  <a:lnTo>
                    <a:pt x="957" y="1004"/>
                  </a:lnTo>
                  <a:lnTo>
                    <a:pt x="934" y="989"/>
                  </a:lnTo>
                  <a:lnTo>
                    <a:pt x="910" y="975"/>
                  </a:lnTo>
                  <a:lnTo>
                    <a:pt x="887" y="959"/>
                  </a:lnTo>
                  <a:lnTo>
                    <a:pt x="863" y="943"/>
                  </a:lnTo>
                  <a:lnTo>
                    <a:pt x="841" y="927"/>
                  </a:lnTo>
                  <a:lnTo>
                    <a:pt x="819" y="910"/>
                  </a:lnTo>
                  <a:lnTo>
                    <a:pt x="797" y="893"/>
                  </a:lnTo>
                  <a:lnTo>
                    <a:pt x="776" y="875"/>
                  </a:lnTo>
                  <a:lnTo>
                    <a:pt x="756" y="857"/>
                  </a:lnTo>
                  <a:lnTo>
                    <a:pt x="735" y="838"/>
                  </a:lnTo>
                  <a:lnTo>
                    <a:pt x="715" y="819"/>
                  </a:lnTo>
                  <a:lnTo>
                    <a:pt x="696" y="798"/>
                  </a:lnTo>
                  <a:lnTo>
                    <a:pt x="677" y="778"/>
                  </a:lnTo>
                  <a:lnTo>
                    <a:pt x="659" y="757"/>
                  </a:lnTo>
                  <a:lnTo>
                    <a:pt x="641" y="737"/>
                  </a:lnTo>
                  <a:lnTo>
                    <a:pt x="623" y="714"/>
                  </a:lnTo>
                  <a:lnTo>
                    <a:pt x="606" y="693"/>
                  </a:lnTo>
                  <a:lnTo>
                    <a:pt x="589" y="669"/>
                  </a:lnTo>
                  <a:lnTo>
                    <a:pt x="574" y="647"/>
                  </a:lnTo>
                  <a:lnTo>
                    <a:pt x="558" y="624"/>
                  </a:lnTo>
                  <a:lnTo>
                    <a:pt x="544" y="600"/>
                  </a:lnTo>
                  <a:lnTo>
                    <a:pt x="530" y="576"/>
                  </a:lnTo>
                  <a:lnTo>
                    <a:pt x="516" y="551"/>
                  </a:lnTo>
                  <a:lnTo>
                    <a:pt x="503" y="527"/>
                  </a:lnTo>
                  <a:lnTo>
                    <a:pt x="490" y="502"/>
                  </a:lnTo>
                  <a:lnTo>
                    <a:pt x="479" y="477"/>
                  </a:lnTo>
                  <a:lnTo>
                    <a:pt x="467" y="451"/>
                  </a:lnTo>
                  <a:lnTo>
                    <a:pt x="456" y="424"/>
                  </a:lnTo>
                  <a:lnTo>
                    <a:pt x="447" y="398"/>
                  </a:lnTo>
                  <a:lnTo>
                    <a:pt x="437" y="371"/>
                  </a:lnTo>
                  <a:lnTo>
                    <a:pt x="428" y="344"/>
                  </a:lnTo>
                  <a:lnTo>
                    <a:pt x="420" y="317"/>
                  </a:lnTo>
                  <a:lnTo>
                    <a:pt x="412" y="289"/>
                  </a:lnTo>
                  <a:lnTo>
                    <a:pt x="406" y="261"/>
                  </a:lnTo>
                  <a:lnTo>
                    <a:pt x="400" y="233"/>
                  </a:lnTo>
                  <a:lnTo>
                    <a:pt x="394" y="205"/>
                  </a:lnTo>
                  <a:lnTo>
                    <a:pt x="390" y="176"/>
                  </a:lnTo>
                  <a:lnTo>
                    <a:pt x="386" y="147"/>
                  </a:lnTo>
                  <a:lnTo>
                    <a:pt x="383" y="118"/>
                  </a:lnTo>
                  <a:lnTo>
                    <a:pt x="379" y="90"/>
                  </a:lnTo>
                  <a:lnTo>
                    <a:pt x="378" y="60"/>
                  </a:lnTo>
                  <a:lnTo>
                    <a:pt x="376" y="30"/>
                  </a:lnTo>
                  <a:lnTo>
                    <a:pt x="376" y="0"/>
                  </a:lnTo>
                  <a:lnTo>
                    <a:pt x="0" y="0"/>
                  </a:lnTo>
                  <a:lnTo>
                    <a:pt x="0" y="0"/>
                  </a:lnTo>
                  <a:lnTo>
                    <a:pt x="0" y="39"/>
                  </a:lnTo>
                  <a:lnTo>
                    <a:pt x="1" y="79"/>
                  </a:lnTo>
                  <a:lnTo>
                    <a:pt x="4" y="118"/>
                  </a:lnTo>
                  <a:lnTo>
                    <a:pt x="7" y="157"/>
                  </a:lnTo>
                  <a:lnTo>
                    <a:pt x="12" y="195"/>
                  </a:lnTo>
                  <a:lnTo>
                    <a:pt x="17" y="233"/>
                  </a:lnTo>
                  <a:lnTo>
                    <a:pt x="23" y="272"/>
                  </a:lnTo>
                  <a:lnTo>
                    <a:pt x="31" y="309"/>
                  </a:lnTo>
                  <a:lnTo>
                    <a:pt x="38" y="346"/>
                  </a:lnTo>
                  <a:lnTo>
                    <a:pt x="48" y="384"/>
                  </a:lnTo>
                  <a:lnTo>
                    <a:pt x="57" y="420"/>
                  </a:lnTo>
                  <a:lnTo>
                    <a:pt x="68" y="456"/>
                  </a:lnTo>
                  <a:lnTo>
                    <a:pt x="80" y="493"/>
                  </a:lnTo>
                  <a:lnTo>
                    <a:pt x="93" y="528"/>
                  </a:lnTo>
                  <a:lnTo>
                    <a:pt x="105" y="563"/>
                  </a:lnTo>
                  <a:lnTo>
                    <a:pt x="120" y="597"/>
                  </a:lnTo>
                  <a:lnTo>
                    <a:pt x="135" y="631"/>
                  </a:lnTo>
                  <a:lnTo>
                    <a:pt x="151" y="665"/>
                  </a:lnTo>
                  <a:lnTo>
                    <a:pt x="167" y="698"/>
                  </a:lnTo>
                  <a:lnTo>
                    <a:pt x="184" y="731"/>
                  </a:lnTo>
                  <a:lnTo>
                    <a:pt x="202" y="763"/>
                  </a:lnTo>
                  <a:lnTo>
                    <a:pt x="222" y="795"/>
                  </a:lnTo>
                  <a:lnTo>
                    <a:pt x="241" y="827"/>
                  </a:lnTo>
                  <a:lnTo>
                    <a:pt x="261" y="858"/>
                  </a:lnTo>
                  <a:lnTo>
                    <a:pt x="282" y="888"/>
                  </a:lnTo>
                  <a:lnTo>
                    <a:pt x="305" y="918"/>
                  </a:lnTo>
                  <a:lnTo>
                    <a:pt x="327" y="947"/>
                  </a:lnTo>
                  <a:lnTo>
                    <a:pt x="350" y="975"/>
                  </a:lnTo>
                  <a:lnTo>
                    <a:pt x="374" y="1004"/>
                  </a:lnTo>
                  <a:lnTo>
                    <a:pt x="397" y="1032"/>
                  </a:lnTo>
                  <a:lnTo>
                    <a:pt x="423" y="1059"/>
                  </a:lnTo>
                  <a:lnTo>
                    <a:pt x="449" y="1085"/>
                  </a:lnTo>
                  <a:lnTo>
                    <a:pt x="475" y="1111"/>
                  </a:lnTo>
                  <a:lnTo>
                    <a:pt x="502" y="1135"/>
                  </a:lnTo>
                  <a:lnTo>
                    <a:pt x="530" y="1160"/>
                  </a:lnTo>
                  <a:lnTo>
                    <a:pt x="557" y="1183"/>
                  </a:lnTo>
                  <a:lnTo>
                    <a:pt x="586" y="1207"/>
                  </a:lnTo>
                  <a:lnTo>
                    <a:pt x="616" y="1229"/>
                  </a:lnTo>
                  <a:lnTo>
                    <a:pt x="646" y="1252"/>
                  </a:lnTo>
                  <a:lnTo>
                    <a:pt x="676" y="1272"/>
                  </a:lnTo>
                  <a:lnTo>
                    <a:pt x="707" y="1292"/>
                  </a:lnTo>
                  <a:lnTo>
                    <a:pt x="738" y="1312"/>
                  </a:lnTo>
                  <a:lnTo>
                    <a:pt x="770" y="1330"/>
                  </a:lnTo>
                  <a:lnTo>
                    <a:pt x="803" y="1349"/>
                  </a:lnTo>
                  <a:lnTo>
                    <a:pt x="836" y="1367"/>
                  </a:lnTo>
                  <a:lnTo>
                    <a:pt x="869" y="1383"/>
                  </a:lnTo>
                  <a:lnTo>
                    <a:pt x="902" y="1399"/>
                  </a:lnTo>
                  <a:lnTo>
                    <a:pt x="937" y="1414"/>
                  </a:lnTo>
                  <a:lnTo>
                    <a:pt x="971" y="1427"/>
                  </a:lnTo>
                  <a:lnTo>
                    <a:pt x="1006" y="1441"/>
                  </a:lnTo>
                  <a:lnTo>
                    <a:pt x="1041" y="1453"/>
                  </a:lnTo>
                  <a:lnTo>
                    <a:pt x="1078" y="1465"/>
                  </a:lnTo>
                  <a:lnTo>
                    <a:pt x="1114" y="1475"/>
                  </a:lnTo>
                  <a:lnTo>
                    <a:pt x="1150" y="1486"/>
                  </a:lnTo>
                  <a:lnTo>
                    <a:pt x="1187" y="1495"/>
                  </a:lnTo>
                  <a:lnTo>
                    <a:pt x="1225" y="1503"/>
                  </a:lnTo>
                  <a:lnTo>
                    <a:pt x="1262" y="1511"/>
                  </a:lnTo>
                  <a:lnTo>
                    <a:pt x="1300" y="1516"/>
                  </a:lnTo>
                  <a:lnTo>
                    <a:pt x="1338" y="1522"/>
                  </a:lnTo>
                  <a:lnTo>
                    <a:pt x="1377" y="1527"/>
                  </a:lnTo>
                  <a:lnTo>
                    <a:pt x="1416" y="1530"/>
                  </a:lnTo>
                  <a:lnTo>
                    <a:pt x="1455" y="1532"/>
                  </a:lnTo>
                  <a:lnTo>
                    <a:pt x="1494" y="1534"/>
                  </a:lnTo>
                  <a:lnTo>
                    <a:pt x="1534" y="1534"/>
                  </a:lnTo>
                  <a:lnTo>
                    <a:pt x="1534" y="1534"/>
                  </a:lnTo>
                  <a:lnTo>
                    <a:pt x="1573" y="1534"/>
                  </a:lnTo>
                  <a:lnTo>
                    <a:pt x="1613" y="1532"/>
                  </a:lnTo>
                  <a:lnTo>
                    <a:pt x="1651" y="1530"/>
                  </a:lnTo>
                  <a:lnTo>
                    <a:pt x="1691" y="1527"/>
                  </a:lnTo>
                  <a:lnTo>
                    <a:pt x="1729" y="1522"/>
                  </a:lnTo>
                  <a:lnTo>
                    <a:pt x="1767" y="1516"/>
                  </a:lnTo>
                  <a:lnTo>
                    <a:pt x="1805" y="1511"/>
                  </a:lnTo>
                  <a:lnTo>
                    <a:pt x="1843" y="1503"/>
                  </a:lnTo>
                  <a:lnTo>
                    <a:pt x="1880" y="1495"/>
                  </a:lnTo>
                  <a:lnTo>
                    <a:pt x="1917" y="1486"/>
                  </a:lnTo>
                  <a:lnTo>
                    <a:pt x="1954" y="1475"/>
                  </a:lnTo>
                  <a:lnTo>
                    <a:pt x="1990" y="1465"/>
                  </a:lnTo>
                  <a:lnTo>
                    <a:pt x="2025" y="1453"/>
                  </a:lnTo>
                  <a:lnTo>
                    <a:pt x="2062" y="1441"/>
                  </a:lnTo>
                  <a:lnTo>
                    <a:pt x="2096" y="1427"/>
                  </a:lnTo>
                  <a:lnTo>
                    <a:pt x="2131" y="1414"/>
                  </a:lnTo>
                  <a:lnTo>
                    <a:pt x="2165" y="1399"/>
                  </a:lnTo>
                  <a:lnTo>
                    <a:pt x="2199" y="1383"/>
                  </a:lnTo>
                  <a:lnTo>
                    <a:pt x="2232" y="1367"/>
                  </a:lnTo>
                  <a:lnTo>
                    <a:pt x="2265" y="1349"/>
                  </a:lnTo>
                  <a:lnTo>
                    <a:pt x="2297" y="1330"/>
                  </a:lnTo>
                  <a:lnTo>
                    <a:pt x="2329" y="1312"/>
                  </a:lnTo>
                  <a:lnTo>
                    <a:pt x="2360" y="1292"/>
                  </a:lnTo>
                  <a:lnTo>
                    <a:pt x="2391" y="1272"/>
                  </a:lnTo>
                  <a:lnTo>
                    <a:pt x="2422" y="1252"/>
                  </a:lnTo>
                  <a:lnTo>
                    <a:pt x="2452" y="1229"/>
                  </a:lnTo>
                  <a:lnTo>
                    <a:pt x="2481" y="1207"/>
                  </a:lnTo>
                  <a:lnTo>
                    <a:pt x="2509" y="1183"/>
                  </a:lnTo>
                  <a:lnTo>
                    <a:pt x="2537" y="1160"/>
                  </a:lnTo>
                  <a:lnTo>
                    <a:pt x="2565" y="1135"/>
                  </a:lnTo>
                  <a:lnTo>
                    <a:pt x="2593" y="1111"/>
                  </a:lnTo>
                  <a:lnTo>
                    <a:pt x="2618" y="1085"/>
                  </a:lnTo>
                  <a:lnTo>
                    <a:pt x="2644" y="1059"/>
                  </a:lnTo>
                  <a:lnTo>
                    <a:pt x="2669" y="1032"/>
                  </a:lnTo>
                  <a:lnTo>
                    <a:pt x="2694" y="1004"/>
                  </a:lnTo>
                  <a:lnTo>
                    <a:pt x="2717" y="975"/>
                  </a:lnTo>
                  <a:lnTo>
                    <a:pt x="2741" y="947"/>
                  </a:lnTo>
                  <a:lnTo>
                    <a:pt x="2763" y="918"/>
                  </a:lnTo>
                  <a:lnTo>
                    <a:pt x="2784" y="888"/>
                  </a:lnTo>
                  <a:lnTo>
                    <a:pt x="2806" y="858"/>
                  </a:lnTo>
                  <a:lnTo>
                    <a:pt x="2826" y="827"/>
                  </a:lnTo>
                  <a:lnTo>
                    <a:pt x="2845" y="795"/>
                  </a:lnTo>
                  <a:lnTo>
                    <a:pt x="2864" y="763"/>
                  </a:lnTo>
                  <a:lnTo>
                    <a:pt x="2883" y="731"/>
                  </a:lnTo>
                  <a:lnTo>
                    <a:pt x="2900" y="698"/>
                  </a:lnTo>
                  <a:lnTo>
                    <a:pt x="2917" y="665"/>
                  </a:lnTo>
                  <a:lnTo>
                    <a:pt x="2933" y="631"/>
                  </a:lnTo>
                  <a:lnTo>
                    <a:pt x="2948" y="597"/>
                  </a:lnTo>
                  <a:lnTo>
                    <a:pt x="2961" y="563"/>
                  </a:lnTo>
                  <a:lnTo>
                    <a:pt x="2974" y="528"/>
                  </a:lnTo>
                  <a:lnTo>
                    <a:pt x="2987" y="493"/>
                  </a:lnTo>
                  <a:lnTo>
                    <a:pt x="2999" y="456"/>
                  </a:lnTo>
                  <a:lnTo>
                    <a:pt x="3009" y="420"/>
                  </a:lnTo>
                  <a:lnTo>
                    <a:pt x="3019" y="384"/>
                  </a:lnTo>
                  <a:lnTo>
                    <a:pt x="3029" y="346"/>
                  </a:lnTo>
                  <a:lnTo>
                    <a:pt x="3037" y="309"/>
                  </a:lnTo>
                  <a:lnTo>
                    <a:pt x="3043" y="272"/>
                  </a:lnTo>
                  <a:lnTo>
                    <a:pt x="3050" y="233"/>
                  </a:lnTo>
                  <a:lnTo>
                    <a:pt x="3055" y="195"/>
                  </a:lnTo>
                  <a:lnTo>
                    <a:pt x="3059" y="157"/>
                  </a:lnTo>
                  <a:lnTo>
                    <a:pt x="3064" y="118"/>
                  </a:lnTo>
                  <a:lnTo>
                    <a:pt x="3066" y="79"/>
                  </a:lnTo>
                  <a:lnTo>
                    <a:pt x="3067" y="39"/>
                  </a:lnTo>
                  <a:lnTo>
                    <a:pt x="3068" y="0"/>
                  </a:lnTo>
                  <a:lnTo>
                    <a:pt x="2691" y="0"/>
                  </a:lnTo>
                  <a:lnTo>
                    <a:pt x="2691" y="0"/>
                  </a:lnTo>
                  <a:lnTo>
                    <a:pt x="2691" y="30"/>
                  </a:lnTo>
                  <a:lnTo>
                    <a:pt x="2690" y="60"/>
                  </a:lnTo>
                  <a:lnTo>
                    <a:pt x="2687" y="90"/>
                  </a:lnTo>
                  <a:lnTo>
                    <a:pt x="2685" y="118"/>
                  </a:lnTo>
                  <a:lnTo>
                    <a:pt x="2682" y="147"/>
                  </a:lnTo>
                  <a:lnTo>
                    <a:pt x="2678" y="176"/>
                  </a:lnTo>
                  <a:lnTo>
                    <a:pt x="2672" y="205"/>
                  </a:lnTo>
                  <a:lnTo>
                    <a:pt x="2667" y="233"/>
                  </a:lnTo>
                  <a:lnTo>
                    <a:pt x="2661" y="261"/>
                  </a:lnTo>
                  <a:lnTo>
                    <a:pt x="2654" y="289"/>
                  </a:lnTo>
                  <a:lnTo>
                    <a:pt x="2647" y="317"/>
                  </a:lnTo>
                  <a:lnTo>
                    <a:pt x="2638" y="344"/>
                  </a:lnTo>
                  <a:lnTo>
                    <a:pt x="2630" y="371"/>
                  </a:lnTo>
                  <a:lnTo>
                    <a:pt x="2620" y="398"/>
                  </a:lnTo>
                  <a:lnTo>
                    <a:pt x="2611" y="424"/>
                  </a:lnTo>
                  <a:lnTo>
                    <a:pt x="2600" y="451"/>
                  </a:lnTo>
                  <a:lnTo>
                    <a:pt x="2588" y="477"/>
                  </a:lnTo>
                  <a:lnTo>
                    <a:pt x="2577" y="502"/>
                  </a:lnTo>
                  <a:lnTo>
                    <a:pt x="2565" y="527"/>
                  </a:lnTo>
                  <a:lnTo>
                    <a:pt x="2551" y="551"/>
                  </a:lnTo>
                  <a:lnTo>
                    <a:pt x="2537" y="576"/>
                  </a:lnTo>
                  <a:lnTo>
                    <a:pt x="2523" y="600"/>
                  </a:lnTo>
                  <a:lnTo>
                    <a:pt x="2508" y="624"/>
                  </a:lnTo>
                  <a:lnTo>
                    <a:pt x="2493" y="647"/>
                  </a:lnTo>
                  <a:lnTo>
                    <a:pt x="2477" y="669"/>
                  </a:lnTo>
                  <a:lnTo>
                    <a:pt x="2461" y="693"/>
                  </a:lnTo>
                  <a:lnTo>
                    <a:pt x="2444" y="714"/>
                  </a:lnTo>
                  <a:lnTo>
                    <a:pt x="2426" y="737"/>
                  </a:lnTo>
                  <a:lnTo>
                    <a:pt x="2409" y="757"/>
                  </a:lnTo>
                  <a:lnTo>
                    <a:pt x="2390" y="778"/>
                  </a:lnTo>
                  <a:lnTo>
                    <a:pt x="2372" y="798"/>
                  </a:lnTo>
                  <a:lnTo>
                    <a:pt x="2352" y="819"/>
                  </a:lnTo>
                  <a:lnTo>
                    <a:pt x="2332" y="838"/>
                  </a:lnTo>
                  <a:lnTo>
                    <a:pt x="2312" y="857"/>
                  </a:lnTo>
                  <a:lnTo>
                    <a:pt x="2291" y="875"/>
                  </a:lnTo>
                  <a:lnTo>
                    <a:pt x="2270" y="893"/>
                  </a:lnTo>
                  <a:lnTo>
                    <a:pt x="2248" y="910"/>
                  </a:lnTo>
                  <a:lnTo>
                    <a:pt x="2226" y="927"/>
                  </a:lnTo>
                  <a:lnTo>
                    <a:pt x="2203" y="943"/>
                  </a:lnTo>
                  <a:lnTo>
                    <a:pt x="2181" y="959"/>
                  </a:lnTo>
                  <a:lnTo>
                    <a:pt x="2158" y="975"/>
                  </a:lnTo>
                  <a:lnTo>
                    <a:pt x="2134" y="989"/>
                  </a:lnTo>
                  <a:lnTo>
                    <a:pt x="2110" y="1004"/>
                  </a:lnTo>
                  <a:lnTo>
                    <a:pt x="2085" y="1018"/>
                  </a:lnTo>
                  <a:lnTo>
                    <a:pt x="2061" y="1031"/>
                  </a:lnTo>
                  <a:lnTo>
                    <a:pt x="2035" y="1044"/>
                  </a:lnTo>
                  <a:lnTo>
                    <a:pt x="2009" y="1055"/>
                  </a:lnTo>
                  <a:lnTo>
                    <a:pt x="1984" y="1066"/>
                  </a:lnTo>
                  <a:lnTo>
                    <a:pt x="1958" y="1077"/>
                  </a:lnTo>
                  <a:lnTo>
                    <a:pt x="1932" y="1087"/>
                  </a:lnTo>
                  <a:lnTo>
                    <a:pt x="1905" y="1097"/>
                  </a:lnTo>
                  <a:lnTo>
                    <a:pt x="1878" y="1105"/>
                  </a:lnTo>
                  <a:lnTo>
                    <a:pt x="1851" y="1113"/>
                  </a:lnTo>
                  <a:lnTo>
                    <a:pt x="1823" y="1120"/>
                  </a:lnTo>
                  <a:lnTo>
                    <a:pt x="1795" y="1128"/>
                  </a:lnTo>
                  <a:lnTo>
                    <a:pt x="1766" y="1134"/>
                  </a:lnTo>
                  <a:lnTo>
                    <a:pt x="1739" y="1140"/>
                  </a:lnTo>
                  <a:lnTo>
                    <a:pt x="1710" y="1144"/>
                  </a:lnTo>
                  <a:lnTo>
                    <a:pt x="1681" y="1148"/>
                  </a:lnTo>
                  <a:lnTo>
                    <a:pt x="1652" y="1151"/>
                  </a:lnTo>
                  <a:lnTo>
                    <a:pt x="1622" y="1153"/>
                  </a:lnTo>
                  <a:lnTo>
                    <a:pt x="1594" y="1156"/>
                  </a:lnTo>
                  <a:lnTo>
                    <a:pt x="1564" y="1157"/>
                  </a:lnTo>
                  <a:lnTo>
                    <a:pt x="1534" y="1158"/>
                  </a:lnTo>
                  <a:lnTo>
                    <a:pt x="1534" y="1158"/>
                  </a:lnTo>
                  <a:close/>
                </a:path>
              </a:pathLst>
            </a:custGeom>
            <a:solidFill>
              <a:schemeClr val="accent2"/>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srgbClr val="000000"/>
                </a:solidFill>
                <a:effectLst/>
                <a:uLnTx/>
                <a:uFillTx/>
                <a:latin typeface="OPPOSans R" panose="00020600040101010101" pitchFamily="18" charset="-122"/>
                <a:ea typeface="OPPOSans R" panose="00020600040101010101" pitchFamily="18" charset="-122"/>
                <a:cs typeface="+mn-cs"/>
              </a:endParaRPr>
            </a:p>
          </p:txBody>
        </p:sp>
        <p:sp>
          <p:nvSpPr>
            <p:cNvPr id="8" name="ï$ļïḓê"/>
            <p:cNvSpPr/>
            <p:nvPr/>
          </p:nvSpPr>
          <p:spPr bwMode="auto">
            <a:xfrm>
              <a:off x="652360" y="1877054"/>
              <a:ext cx="2820891" cy="1409985"/>
            </a:xfrm>
            <a:custGeom>
              <a:avLst/>
              <a:gdLst>
                <a:gd name="T0" fmla="*/ 1624 w 3069"/>
                <a:gd name="T1" fmla="*/ 381 h 1534"/>
                <a:gd name="T2" fmla="*/ 1768 w 3069"/>
                <a:gd name="T3" fmla="*/ 400 h 1534"/>
                <a:gd name="T4" fmla="*/ 1906 w 3069"/>
                <a:gd name="T5" fmla="*/ 437 h 1534"/>
                <a:gd name="T6" fmla="*/ 2036 w 3069"/>
                <a:gd name="T7" fmla="*/ 490 h 1534"/>
                <a:gd name="T8" fmla="*/ 2159 w 3069"/>
                <a:gd name="T9" fmla="*/ 559 h 1534"/>
                <a:gd name="T10" fmla="*/ 2271 w 3069"/>
                <a:gd name="T11" fmla="*/ 641 h 1534"/>
                <a:gd name="T12" fmla="*/ 2372 w 3069"/>
                <a:gd name="T13" fmla="*/ 736 h 1534"/>
                <a:gd name="T14" fmla="*/ 2462 w 3069"/>
                <a:gd name="T15" fmla="*/ 841 h 1534"/>
                <a:gd name="T16" fmla="*/ 2538 w 3069"/>
                <a:gd name="T17" fmla="*/ 958 h 1534"/>
                <a:gd name="T18" fmla="*/ 2601 w 3069"/>
                <a:gd name="T19" fmla="*/ 1083 h 1534"/>
                <a:gd name="T20" fmla="*/ 2648 w 3069"/>
                <a:gd name="T21" fmla="*/ 1217 h 1534"/>
                <a:gd name="T22" fmla="*/ 2679 w 3069"/>
                <a:gd name="T23" fmla="*/ 1358 h 1534"/>
                <a:gd name="T24" fmla="*/ 2692 w 3069"/>
                <a:gd name="T25" fmla="*/ 1504 h 1534"/>
                <a:gd name="T26" fmla="*/ 3067 w 3069"/>
                <a:gd name="T27" fmla="*/ 1455 h 1534"/>
                <a:gd name="T28" fmla="*/ 3045 w 3069"/>
                <a:gd name="T29" fmla="*/ 1262 h 1534"/>
                <a:gd name="T30" fmla="*/ 3000 w 3069"/>
                <a:gd name="T31" fmla="*/ 1078 h 1534"/>
                <a:gd name="T32" fmla="*/ 2933 w 3069"/>
                <a:gd name="T33" fmla="*/ 903 h 1534"/>
                <a:gd name="T34" fmla="*/ 2846 w 3069"/>
                <a:gd name="T35" fmla="*/ 739 h 1534"/>
                <a:gd name="T36" fmla="*/ 2742 w 3069"/>
                <a:gd name="T37" fmla="*/ 587 h 1534"/>
                <a:gd name="T38" fmla="*/ 2619 w 3069"/>
                <a:gd name="T39" fmla="*/ 449 h 1534"/>
                <a:gd name="T40" fmla="*/ 2482 w 3069"/>
                <a:gd name="T41" fmla="*/ 327 h 1534"/>
                <a:gd name="T42" fmla="*/ 2330 w 3069"/>
                <a:gd name="T43" fmla="*/ 222 h 1534"/>
                <a:gd name="T44" fmla="*/ 2166 w 3069"/>
                <a:gd name="T45" fmla="*/ 135 h 1534"/>
                <a:gd name="T46" fmla="*/ 1990 w 3069"/>
                <a:gd name="T47" fmla="*/ 69 h 1534"/>
                <a:gd name="T48" fmla="*/ 1806 w 3069"/>
                <a:gd name="T49" fmla="*/ 23 h 1534"/>
                <a:gd name="T50" fmla="*/ 1614 w 3069"/>
                <a:gd name="T51" fmla="*/ 2 h 1534"/>
                <a:gd name="T52" fmla="*/ 1455 w 3069"/>
                <a:gd name="T53" fmla="*/ 2 h 1534"/>
                <a:gd name="T54" fmla="*/ 1263 w 3069"/>
                <a:gd name="T55" fmla="*/ 23 h 1534"/>
                <a:gd name="T56" fmla="*/ 1079 w 3069"/>
                <a:gd name="T57" fmla="*/ 69 h 1534"/>
                <a:gd name="T58" fmla="*/ 903 w 3069"/>
                <a:gd name="T59" fmla="*/ 135 h 1534"/>
                <a:gd name="T60" fmla="*/ 739 w 3069"/>
                <a:gd name="T61" fmla="*/ 222 h 1534"/>
                <a:gd name="T62" fmla="*/ 587 w 3069"/>
                <a:gd name="T63" fmla="*/ 327 h 1534"/>
                <a:gd name="T64" fmla="*/ 450 w 3069"/>
                <a:gd name="T65" fmla="*/ 449 h 1534"/>
                <a:gd name="T66" fmla="*/ 327 w 3069"/>
                <a:gd name="T67" fmla="*/ 587 h 1534"/>
                <a:gd name="T68" fmla="*/ 223 w 3069"/>
                <a:gd name="T69" fmla="*/ 739 h 1534"/>
                <a:gd name="T70" fmla="*/ 135 w 3069"/>
                <a:gd name="T71" fmla="*/ 903 h 1534"/>
                <a:gd name="T72" fmla="*/ 69 w 3069"/>
                <a:gd name="T73" fmla="*/ 1078 h 1534"/>
                <a:gd name="T74" fmla="*/ 25 w 3069"/>
                <a:gd name="T75" fmla="*/ 1262 h 1534"/>
                <a:gd name="T76" fmla="*/ 2 w 3069"/>
                <a:gd name="T77" fmla="*/ 1455 h 1534"/>
                <a:gd name="T78" fmla="*/ 377 w 3069"/>
                <a:gd name="T79" fmla="*/ 1504 h 1534"/>
                <a:gd name="T80" fmla="*/ 390 w 3069"/>
                <a:gd name="T81" fmla="*/ 1358 h 1534"/>
                <a:gd name="T82" fmla="*/ 421 w 3069"/>
                <a:gd name="T83" fmla="*/ 1217 h 1534"/>
                <a:gd name="T84" fmla="*/ 468 w 3069"/>
                <a:gd name="T85" fmla="*/ 1083 h 1534"/>
                <a:gd name="T86" fmla="*/ 531 w 3069"/>
                <a:gd name="T87" fmla="*/ 958 h 1534"/>
                <a:gd name="T88" fmla="*/ 608 w 3069"/>
                <a:gd name="T89" fmla="*/ 841 h 1534"/>
                <a:gd name="T90" fmla="*/ 697 w 3069"/>
                <a:gd name="T91" fmla="*/ 736 h 1534"/>
                <a:gd name="T92" fmla="*/ 798 w 3069"/>
                <a:gd name="T93" fmla="*/ 641 h 1534"/>
                <a:gd name="T94" fmla="*/ 910 w 3069"/>
                <a:gd name="T95" fmla="*/ 559 h 1534"/>
                <a:gd name="T96" fmla="*/ 1033 w 3069"/>
                <a:gd name="T97" fmla="*/ 490 h 1534"/>
                <a:gd name="T98" fmla="*/ 1163 w 3069"/>
                <a:gd name="T99" fmla="*/ 437 h 1534"/>
                <a:gd name="T100" fmla="*/ 1302 w 3069"/>
                <a:gd name="T101" fmla="*/ 400 h 1534"/>
                <a:gd name="T102" fmla="*/ 1446 w 3069"/>
                <a:gd name="T103" fmla="*/ 381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9" h="1534">
                  <a:moveTo>
                    <a:pt x="1534" y="376"/>
                  </a:moveTo>
                  <a:lnTo>
                    <a:pt x="1534" y="376"/>
                  </a:lnTo>
                  <a:lnTo>
                    <a:pt x="1564" y="377"/>
                  </a:lnTo>
                  <a:lnTo>
                    <a:pt x="1594" y="378"/>
                  </a:lnTo>
                  <a:lnTo>
                    <a:pt x="1624" y="381"/>
                  </a:lnTo>
                  <a:lnTo>
                    <a:pt x="1652" y="383"/>
                  </a:lnTo>
                  <a:lnTo>
                    <a:pt x="1682" y="386"/>
                  </a:lnTo>
                  <a:lnTo>
                    <a:pt x="1711" y="390"/>
                  </a:lnTo>
                  <a:lnTo>
                    <a:pt x="1740" y="394"/>
                  </a:lnTo>
                  <a:lnTo>
                    <a:pt x="1768" y="400"/>
                  </a:lnTo>
                  <a:lnTo>
                    <a:pt x="1796" y="406"/>
                  </a:lnTo>
                  <a:lnTo>
                    <a:pt x="1824" y="414"/>
                  </a:lnTo>
                  <a:lnTo>
                    <a:pt x="1852" y="421"/>
                  </a:lnTo>
                  <a:lnTo>
                    <a:pt x="1878" y="429"/>
                  </a:lnTo>
                  <a:lnTo>
                    <a:pt x="1906" y="437"/>
                  </a:lnTo>
                  <a:lnTo>
                    <a:pt x="1933" y="447"/>
                  </a:lnTo>
                  <a:lnTo>
                    <a:pt x="1958" y="457"/>
                  </a:lnTo>
                  <a:lnTo>
                    <a:pt x="1985" y="468"/>
                  </a:lnTo>
                  <a:lnTo>
                    <a:pt x="2011" y="479"/>
                  </a:lnTo>
                  <a:lnTo>
                    <a:pt x="2036" y="490"/>
                  </a:lnTo>
                  <a:lnTo>
                    <a:pt x="2062" y="503"/>
                  </a:lnTo>
                  <a:lnTo>
                    <a:pt x="2086" y="516"/>
                  </a:lnTo>
                  <a:lnTo>
                    <a:pt x="2111" y="530"/>
                  </a:lnTo>
                  <a:lnTo>
                    <a:pt x="2134" y="545"/>
                  </a:lnTo>
                  <a:lnTo>
                    <a:pt x="2159" y="559"/>
                  </a:lnTo>
                  <a:lnTo>
                    <a:pt x="2181" y="575"/>
                  </a:lnTo>
                  <a:lnTo>
                    <a:pt x="2205" y="591"/>
                  </a:lnTo>
                  <a:lnTo>
                    <a:pt x="2227" y="607"/>
                  </a:lnTo>
                  <a:lnTo>
                    <a:pt x="2249" y="624"/>
                  </a:lnTo>
                  <a:lnTo>
                    <a:pt x="2271" y="641"/>
                  </a:lnTo>
                  <a:lnTo>
                    <a:pt x="2292" y="659"/>
                  </a:lnTo>
                  <a:lnTo>
                    <a:pt x="2312" y="677"/>
                  </a:lnTo>
                  <a:lnTo>
                    <a:pt x="2333" y="696"/>
                  </a:lnTo>
                  <a:lnTo>
                    <a:pt x="2353" y="715"/>
                  </a:lnTo>
                  <a:lnTo>
                    <a:pt x="2372" y="736"/>
                  </a:lnTo>
                  <a:lnTo>
                    <a:pt x="2391" y="756"/>
                  </a:lnTo>
                  <a:lnTo>
                    <a:pt x="2409" y="777"/>
                  </a:lnTo>
                  <a:lnTo>
                    <a:pt x="2427" y="797"/>
                  </a:lnTo>
                  <a:lnTo>
                    <a:pt x="2445" y="820"/>
                  </a:lnTo>
                  <a:lnTo>
                    <a:pt x="2462" y="841"/>
                  </a:lnTo>
                  <a:lnTo>
                    <a:pt x="2479" y="865"/>
                  </a:lnTo>
                  <a:lnTo>
                    <a:pt x="2495" y="887"/>
                  </a:lnTo>
                  <a:lnTo>
                    <a:pt x="2510" y="910"/>
                  </a:lnTo>
                  <a:lnTo>
                    <a:pt x="2524" y="934"/>
                  </a:lnTo>
                  <a:lnTo>
                    <a:pt x="2538" y="958"/>
                  </a:lnTo>
                  <a:lnTo>
                    <a:pt x="2552" y="983"/>
                  </a:lnTo>
                  <a:lnTo>
                    <a:pt x="2565" y="1007"/>
                  </a:lnTo>
                  <a:lnTo>
                    <a:pt x="2578" y="1032"/>
                  </a:lnTo>
                  <a:lnTo>
                    <a:pt x="2589" y="1057"/>
                  </a:lnTo>
                  <a:lnTo>
                    <a:pt x="2601" y="1083"/>
                  </a:lnTo>
                  <a:lnTo>
                    <a:pt x="2612" y="1110"/>
                  </a:lnTo>
                  <a:lnTo>
                    <a:pt x="2621" y="1136"/>
                  </a:lnTo>
                  <a:lnTo>
                    <a:pt x="2631" y="1163"/>
                  </a:lnTo>
                  <a:lnTo>
                    <a:pt x="2640" y="1190"/>
                  </a:lnTo>
                  <a:lnTo>
                    <a:pt x="2648" y="1217"/>
                  </a:lnTo>
                  <a:lnTo>
                    <a:pt x="2656" y="1245"/>
                  </a:lnTo>
                  <a:lnTo>
                    <a:pt x="2662" y="1273"/>
                  </a:lnTo>
                  <a:lnTo>
                    <a:pt x="2668" y="1301"/>
                  </a:lnTo>
                  <a:lnTo>
                    <a:pt x="2674" y="1329"/>
                  </a:lnTo>
                  <a:lnTo>
                    <a:pt x="2679" y="1358"/>
                  </a:lnTo>
                  <a:lnTo>
                    <a:pt x="2682" y="1387"/>
                  </a:lnTo>
                  <a:lnTo>
                    <a:pt x="2685" y="1416"/>
                  </a:lnTo>
                  <a:lnTo>
                    <a:pt x="2689" y="1444"/>
                  </a:lnTo>
                  <a:lnTo>
                    <a:pt x="2691" y="1474"/>
                  </a:lnTo>
                  <a:lnTo>
                    <a:pt x="2692" y="1504"/>
                  </a:lnTo>
                  <a:lnTo>
                    <a:pt x="2692" y="1534"/>
                  </a:lnTo>
                  <a:lnTo>
                    <a:pt x="3069" y="1534"/>
                  </a:lnTo>
                  <a:lnTo>
                    <a:pt x="3069" y="1534"/>
                  </a:lnTo>
                  <a:lnTo>
                    <a:pt x="3068" y="1495"/>
                  </a:lnTo>
                  <a:lnTo>
                    <a:pt x="3067" y="1455"/>
                  </a:lnTo>
                  <a:lnTo>
                    <a:pt x="3064" y="1416"/>
                  </a:lnTo>
                  <a:lnTo>
                    <a:pt x="3061" y="1377"/>
                  </a:lnTo>
                  <a:lnTo>
                    <a:pt x="3056" y="1339"/>
                  </a:lnTo>
                  <a:lnTo>
                    <a:pt x="3051" y="1301"/>
                  </a:lnTo>
                  <a:lnTo>
                    <a:pt x="3045" y="1262"/>
                  </a:lnTo>
                  <a:lnTo>
                    <a:pt x="3037" y="1225"/>
                  </a:lnTo>
                  <a:lnTo>
                    <a:pt x="3030" y="1188"/>
                  </a:lnTo>
                  <a:lnTo>
                    <a:pt x="3020" y="1150"/>
                  </a:lnTo>
                  <a:lnTo>
                    <a:pt x="3011" y="1114"/>
                  </a:lnTo>
                  <a:lnTo>
                    <a:pt x="3000" y="1078"/>
                  </a:lnTo>
                  <a:lnTo>
                    <a:pt x="2988" y="1041"/>
                  </a:lnTo>
                  <a:lnTo>
                    <a:pt x="2975" y="1006"/>
                  </a:lnTo>
                  <a:lnTo>
                    <a:pt x="2963" y="971"/>
                  </a:lnTo>
                  <a:lnTo>
                    <a:pt x="2948" y="937"/>
                  </a:lnTo>
                  <a:lnTo>
                    <a:pt x="2933" y="903"/>
                  </a:lnTo>
                  <a:lnTo>
                    <a:pt x="2918" y="869"/>
                  </a:lnTo>
                  <a:lnTo>
                    <a:pt x="2901" y="836"/>
                  </a:lnTo>
                  <a:lnTo>
                    <a:pt x="2884" y="803"/>
                  </a:lnTo>
                  <a:lnTo>
                    <a:pt x="2866" y="771"/>
                  </a:lnTo>
                  <a:lnTo>
                    <a:pt x="2846" y="739"/>
                  </a:lnTo>
                  <a:lnTo>
                    <a:pt x="2827" y="707"/>
                  </a:lnTo>
                  <a:lnTo>
                    <a:pt x="2807" y="676"/>
                  </a:lnTo>
                  <a:lnTo>
                    <a:pt x="2786" y="646"/>
                  </a:lnTo>
                  <a:lnTo>
                    <a:pt x="2764" y="616"/>
                  </a:lnTo>
                  <a:lnTo>
                    <a:pt x="2742" y="587"/>
                  </a:lnTo>
                  <a:lnTo>
                    <a:pt x="2718" y="559"/>
                  </a:lnTo>
                  <a:lnTo>
                    <a:pt x="2695" y="530"/>
                  </a:lnTo>
                  <a:lnTo>
                    <a:pt x="2671" y="502"/>
                  </a:lnTo>
                  <a:lnTo>
                    <a:pt x="2645" y="475"/>
                  </a:lnTo>
                  <a:lnTo>
                    <a:pt x="2619" y="449"/>
                  </a:lnTo>
                  <a:lnTo>
                    <a:pt x="2593" y="423"/>
                  </a:lnTo>
                  <a:lnTo>
                    <a:pt x="2566" y="399"/>
                  </a:lnTo>
                  <a:lnTo>
                    <a:pt x="2538" y="374"/>
                  </a:lnTo>
                  <a:lnTo>
                    <a:pt x="2511" y="351"/>
                  </a:lnTo>
                  <a:lnTo>
                    <a:pt x="2482" y="327"/>
                  </a:lnTo>
                  <a:lnTo>
                    <a:pt x="2452" y="305"/>
                  </a:lnTo>
                  <a:lnTo>
                    <a:pt x="2423" y="282"/>
                  </a:lnTo>
                  <a:lnTo>
                    <a:pt x="2392" y="262"/>
                  </a:lnTo>
                  <a:lnTo>
                    <a:pt x="2361" y="242"/>
                  </a:lnTo>
                  <a:lnTo>
                    <a:pt x="2330" y="222"/>
                  </a:lnTo>
                  <a:lnTo>
                    <a:pt x="2298" y="204"/>
                  </a:lnTo>
                  <a:lnTo>
                    <a:pt x="2265" y="185"/>
                  </a:lnTo>
                  <a:lnTo>
                    <a:pt x="2233" y="167"/>
                  </a:lnTo>
                  <a:lnTo>
                    <a:pt x="2199" y="151"/>
                  </a:lnTo>
                  <a:lnTo>
                    <a:pt x="2166" y="135"/>
                  </a:lnTo>
                  <a:lnTo>
                    <a:pt x="2132" y="120"/>
                  </a:lnTo>
                  <a:lnTo>
                    <a:pt x="2097" y="107"/>
                  </a:lnTo>
                  <a:lnTo>
                    <a:pt x="2062" y="93"/>
                  </a:lnTo>
                  <a:lnTo>
                    <a:pt x="2027" y="81"/>
                  </a:lnTo>
                  <a:lnTo>
                    <a:pt x="1990" y="69"/>
                  </a:lnTo>
                  <a:lnTo>
                    <a:pt x="1954" y="59"/>
                  </a:lnTo>
                  <a:lnTo>
                    <a:pt x="1918" y="48"/>
                  </a:lnTo>
                  <a:lnTo>
                    <a:pt x="1881" y="39"/>
                  </a:lnTo>
                  <a:lnTo>
                    <a:pt x="1843" y="31"/>
                  </a:lnTo>
                  <a:lnTo>
                    <a:pt x="1806" y="23"/>
                  </a:lnTo>
                  <a:lnTo>
                    <a:pt x="1769" y="18"/>
                  </a:lnTo>
                  <a:lnTo>
                    <a:pt x="1730" y="12"/>
                  </a:lnTo>
                  <a:lnTo>
                    <a:pt x="1692" y="7"/>
                  </a:lnTo>
                  <a:lnTo>
                    <a:pt x="1652" y="4"/>
                  </a:lnTo>
                  <a:lnTo>
                    <a:pt x="1614" y="2"/>
                  </a:lnTo>
                  <a:lnTo>
                    <a:pt x="1575" y="0"/>
                  </a:lnTo>
                  <a:lnTo>
                    <a:pt x="1534" y="0"/>
                  </a:lnTo>
                  <a:lnTo>
                    <a:pt x="1534" y="0"/>
                  </a:lnTo>
                  <a:lnTo>
                    <a:pt x="1495" y="0"/>
                  </a:lnTo>
                  <a:lnTo>
                    <a:pt x="1455" y="2"/>
                  </a:lnTo>
                  <a:lnTo>
                    <a:pt x="1417" y="4"/>
                  </a:lnTo>
                  <a:lnTo>
                    <a:pt x="1377" y="7"/>
                  </a:lnTo>
                  <a:lnTo>
                    <a:pt x="1339" y="12"/>
                  </a:lnTo>
                  <a:lnTo>
                    <a:pt x="1301" y="18"/>
                  </a:lnTo>
                  <a:lnTo>
                    <a:pt x="1263" y="23"/>
                  </a:lnTo>
                  <a:lnTo>
                    <a:pt x="1225" y="31"/>
                  </a:lnTo>
                  <a:lnTo>
                    <a:pt x="1188" y="39"/>
                  </a:lnTo>
                  <a:lnTo>
                    <a:pt x="1151" y="48"/>
                  </a:lnTo>
                  <a:lnTo>
                    <a:pt x="1114" y="59"/>
                  </a:lnTo>
                  <a:lnTo>
                    <a:pt x="1079" y="69"/>
                  </a:lnTo>
                  <a:lnTo>
                    <a:pt x="1043" y="81"/>
                  </a:lnTo>
                  <a:lnTo>
                    <a:pt x="1007" y="93"/>
                  </a:lnTo>
                  <a:lnTo>
                    <a:pt x="972" y="107"/>
                  </a:lnTo>
                  <a:lnTo>
                    <a:pt x="937" y="120"/>
                  </a:lnTo>
                  <a:lnTo>
                    <a:pt x="903" y="135"/>
                  </a:lnTo>
                  <a:lnTo>
                    <a:pt x="870" y="151"/>
                  </a:lnTo>
                  <a:lnTo>
                    <a:pt x="836" y="167"/>
                  </a:lnTo>
                  <a:lnTo>
                    <a:pt x="803" y="185"/>
                  </a:lnTo>
                  <a:lnTo>
                    <a:pt x="771" y="204"/>
                  </a:lnTo>
                  <a:lnTo>
                    <a:pt x="739" y="222"/>
                  </a:lnTo>
                  <a:lnTo>
                    <a:pt x="708" y="242"/>
                  </a:lnTo>
                  <a:lnTo>
                    <a:pt x="677" y="262"/>
                  </a:lnTo>
                  <a:lnTo>
                    <a:pt x="646" y="282"/>
                  </a:lnTo>
                  <a:lnTo>
                    <a:pt x="616" y="305"/>
                  </a:lnTo>
                  <a:lnTo>
                    <a:pt x="587" y="327"/>
                  </a:lnTo>
                  <a:lnTo>
                    <a:pt x="559" y="351"/>
                  </a:lnTo>
                  <a:lnTo>
                    <a:pt x="531" y="374"/>
                  </a:lnTo>
                  <a:lnTo>
                    <a:pt x="503" y="399"/>
                  </a:lnTo>
                  <a:lnTo>
                    <a:pt x="477" y="423"/>
                  </a:lnTo>
                  <a:lnTo>
                    <a:pt x="450" y="449"/>
                  </a:lnTo>
                  <a:lnTo>
                    <a:pt x="424" y="475"/>
                  </a:lnTo>
                  <a:lnTo>
                    <a:pt x="399" y="502"/>
                  </a:lnTo>
                  <a:lnTo>
                    <a:pt x="374" y="530"/>
                  </a:lnTo>
                  <a:lnTo>
                    <a:pt x="351" y="559"/>
                  </a:lnTo>
                  <a:lnTo>
                    <a:pt x="327" y="587"/>
                  </a:lnTo>
                  <a:lnTo>
                    <a:pt x="305" y="616"/>
                  </a:lnTo>
                  <a:lnTo>
                    <a:pt x="284" y="646"/>
                  </a:lnTo>
                  <a:lnTo>
                    <a:pt x="262" y="676"/>
                  </a:lnTo>
                  <a:lnTo>
                    <a:pt x="242" y="707"/>
                  </a:lnTo>
                  <a:lnTo>
                    <a:pt x="223" y="739"/>
                  </a:lnTo>
                  <a:lnTo>
                    <a:pt x="204" y="771"/>
                  </a:lnTo>
                  <a:lnTo>
                    <a:pt x="185" y="803"/>
                  </a:lnTo>
                  <a:lnTo>
                    <a:pt x="168" y="836"/>
                  </a:lnTo>
                  <a:lnTo>
                    <a:pt x="151" y="869"/>
                  </a:lnTo>
                  <a:lnTo>
                    <a:pt x="135" y="903"/>
                  </a:lnTo>
                  <a:lnTo>
                    <a:pt x="120" y="937"/>
                  </a:lnTo>
                  <a:lnTo>
                    <a:pt x="107" y="971"/>
                  </a:lnTo>
                  <a:lnTo>
                    <a:pt x="94" y="1006"/>
                  </a:lnTo>
                  <a:lnTo>
                    <a:pt x="81" y="1041"/>
                  </a:lnTo>
                  <a:lnTo>
                    <a:pt x="69" y="1078"/>
                  </a:lnTo>
                  <a:lnTo>
                    <a:pt x="59" y="1114"/>
                  </a:lnTo>
                  <a:lnTo>
                    <a:pt x="49" y="1150"/>
                  </a:lnTo>
                  <a:lnTo>
                    <a:pt x="39" y="1188"/>
                  </a:lnTo>
                  <a:lnTo>
                    <a:pt x="32" y="1225"/>
                  </a:lnTo>
                  <a:lnTo>
                    <a:pt x="25" y="1262"/>
                  </a:lnTo>
                  <a:lnTo>
                    <a:pt x="18" y="1301"/>
                  </a:lnTo>
                  <a:lnTo>
                    <a:pt x="13" y="1339"/>
                  </a:lnTo>
                  <a:lnTo>
                    <a:pt x="9" y="1377"/>
                  </a:lnTo>
                  <a:lnTo>
                    <a:pt x="5" y="1416"/>
                  </a:lnTo>
                  <a:lnTo>
                    <a:pt x="2" y="1455"/>
                  </a:lnTo>
                  <a:lnTo>
                    <a:pt x="1" y="1495"/>
                  </a:lnTo>
                  <a:lnTo>
                    <a:pt x="0" y="1534"/>
                  </a:lnTo>
                  <a:lnTo>
                    <a:pt x="377" y="1534"/>
                  </a:lnTo>
                  <a:lnTo>
                    <a:pt x="377" y="1534"/>
                  </a:lnTo>
                  <a:lnTo>
                    <a:pt x="377" y="1504"/>
                  </a:lnTo>
                  <a:lnTo>
                    <a:pt x="378" y="1474"/>
                  </a:lnTo>
                  <a:lnTo>
                    <a:pt x="381" y="1444"/>
                  </a:lnTo>
                  <a:lnTo>
                    <a:pt x="383" y="1416"/>
                  </a:lnTo>
                  <a:lnTo>
                    <a:pt x="387" y="1387"/>
                  </a:lnTo>
                  <a:lnTo>
                    <a:pt x="390" y="1358"/>
                  </a:lnTo>
                  <a:lnTo>
                    <a:pt x="396" y="1329"/>
                  </a:lnTo>
                  <a:lnTo>
                    <a:pt x="401" y="1301"/>
                  </a:lnTo>
                  <a:lnTo>
                    <a:pt x="407" y="1273"/>
                  </a:lnTo>
                  <a:lnTo>
                    <a:pt x="414" y="1245"/>
                  </a:lnTo>
                  <a:lnTo>
                    <a:pt x="421" y="1217"/>
                  </a:lnTo>
                  <a:lnTo>
                    <a:pt x="430" y="1190"/>
                  </a:lnTo>
                  <a:lnTo>
                    <a:pt x="438" y="1163"/>
                  </a:lnTo>
                  <a:lnTo>
                    <a:pt x="448" y="1136"/>
                  </a:lnTo>
                  <a:lnTo>
                    <a:pt x="457" y="1110"/>
                  </a:lnTo>
                  <a:lnTo>
                    <a:pt x="468" y="1083"/>
                  </a:lnTo>
                  <a:lnTo>
                    <a:pt x="480" y="1057"/>
                  </a:lnTo>
                  <a:lnTo>
                    <a:pt x="491" y="1032"/>
                  </a:lnTo>
                  <a:lnTo>
                    <a:pt x="504" y="1007"/>
                  </a:lnTo>
                  <a:lnTo>
                    <a:pt x="517" y="983"/>
                  </a:lnTo>
                  <a:lnTo>
                    <a:pt x="531" y="958"/>
                  </a:lnTo>
                  <a:lnTo>
                    <a:pt x="545" y="934"/>
                  </a:lnTo>
                  <a:lnTo>
                    <a:pt x="560" y="910"/>
                  </a:lnTo>
                  <a:lnTo>
                    <a:pt x="575" y="887"/>
                  </a:lnTo>
                  <a:lnTo>
                    <a:pt x="591" y="865"/>
                  </a:lnTo>
                  <a:lnTo>
                    <a:pt x="608" y="841"/>
                  </a:lnTo>
                  <a:lnTo>
                    <a:pt x="624" y="820"/>
                  </a:lnTo>
                  <a:lnTo>
                    <a:pt x="642" y="797"/>
                  </a:lnTo>
                  <a:lnTo>
                    <a:pt x="660" y="777"/>
                  </a:lnTo>
                  <a:lnTo>
                    <a:pt x="678" y="756"/>
                  </a:lnTo>
                  <a:lnTo>
                    <a:pt x="697" y="736"/>
                  </a:lnTo>
                  <a:lnTo>
                    <a:pt x="716" y="715"/>
                  </a:lnTo>
                  <a:lnTo>
                    <a:pt x="736" y="696"/>
                  </a:lnTo>
                  <a:lnTo>
                    <a:pt x="757" y="677"/>
                  </a:lnTo>
                  <a:lnTo>
                    <a:pt x="777" y="659"/>
                  </a:lnTo>
                  <a:lnTo>
                    <a:pt x="798" y="641"/>
                  </a:lnTo>
                  <a:lnTo>
                    <a:pt x="820" y="624"/>
                  </a:lnTo>
                  <a:lnTo>
                    <a:pt x="842" y="607"/>
                  </a:lnTo>
                  <a:lnTo>
                    <a:pt x="865" y="591"/>
                  </a:lnTo>
                  <a:lnTo>
                    <a:pt x="887" y="575"/>
                  </a:lnTo>
                  <a:lnTo>
                    <a:pt x="910" y="559"/>
                  </a:lnTo>
                  <a:lnTo>
                    <a:pt x="935" y="545"/>
                  </a:lnTo>
                  <a:lnTo>
                    <a:pt x="958" y="530"/>
                  </a:lnTo>
                  <a:lnTo>
                    <a:pt x="983" y="516"/>
                  </a:lnTo>
                  <a:lnTo>
                    <a:pt x="1007" y="503"/>
                  </a:lnTo>
                  <a:lnTo>
                    <a:pt x="1033" y="490"/>
                  </a:lnTo>
                  <a:lnTo>
                    <a:pt x="1059" y="479"/>
                  </a:lnTo>
                  <a:lnTo>
                    <a:pt x="1084" y="468"/>
                  </a:lnTo>
                  <a:lnTo>
                    <a:pt x="1110" y="457"/>
                  </a:lnTo>
                  <a:lnTo>
                    <a:pt x="1136" y="447"/>
                  </a:lnTo>
                  <a:lnTo>
                    <a:pt x="1163" y="437"/>
                  </a:lnTo>
                  <a:lnTo>
                    <a:pt x="1191" y="429"/>
                  </a:lnTo>
                  <a:lnTo>
                    <a:pt x="1217" y="421"/>
                  </a:lnTo>
                  <a:lnTo>
                    <a:pt x="1245" y="414"/>
                  </a:lnTo>
                  <a:lnTo>
                    <a:pt x="1273" y="406"/>
                  </a:lnTo>
                  <a:lnTo>
                    <a:pt x="1302" y="400"/>
                  </a:lnTo>
                  <a:lnTo>
                    <a:pt x="1329" y="394"/>
                  </a:lnTo>
                  <a:lnTo>
                    <a:pt x="1358" y="390"/>
                  </a:lnTo>
                  <a:lnTo>
                    <a:pt x="1387" y="386"/>
                  </a:lnTo>
                  <a:lnTo>
                    <a:pt x="1416" y="383"/>
                  </a:lnTo>
                  <a:lnTo>
                    <a:pt x="1446" y="381"/>
                  </a:lnTo>
                  <a:lnTo>
                    <a:pt x="1475" y="378"/>
                  </a:lnTo>
                  <a:lnTo>
                    <a:pt x="1504" y="377"/>
                  </a:lnTo>
                  <a:lnTo>
                    <a:pt x="1534" y="376"/>
                  </a:lnTo>
                  <a:lnTo>
                    <a:pt x="1534" y="376"/>
                  </a:lnTo>
                  <a:close/>
                </a:path>
              </a:pathLst>
            </a:custGeom>
            <a:solidFill>
              <a:schemeClr val="accent1"/>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srgbClr val="000000"/>
                </a:solidFill>
                <a:effectLst/>
                <a:uLnTx/>
                <a:uFillTx/>
                <a:latin typeface="OPPOSans R" panose="00020600040101010101" pitchFamily="18" charset="-122"/>
                <a:ea typeface="OPPOSans R" panose="00020600040101010101" pitchFamily="18" charset="-122"/>
                <a:cs typeface="+mn-cs"/>
              </a:endParaRPr>
            </a:p>
          </p:txBody>
        </p:sp>
        <p:sp>
          <p:nvSpPr>
            <p:cNvPr id="9" name="îşḻîďe"/>
            <p:cNvSpPr/>
            <p:nvPr/>
          </p:nvSpPr>
          <p:spPr bwMode="auto">
            <a:xfrm>
              <a:off x="5601532" y="1867529"/>
              <a:ext cx="2820889" cy="1409985"/>
            </a:xfrm>
            <a:custGeom>
              <a:avLst/>
              <a:gdLst>
                <a:gd name="T0" fmla="*/ 1624 w 3069"/>
                <a:gd name="T1" fmla="*/ 381 h 1534"/>
                <a:gd name="T2" fmla="*/ 1768 w 3069"/>
                <a:gd name="T3" fmla="*/ 400 h 1534"/>
                <a:gd name="T4" fmla="*/ 1906 w 3069"/>
                <a:gd name="T5" fmla="*/ 437 h 1534"/>
                <a:gd name="T6" fmla="*/ 2036 w 3069"/>
                <a:gd name="T7" fmla="*/ 490 h 1534"/>
                <a:gd name="T8" fmla="*/ 2159 w 3069"/>
                <a:gd name="T9" fmla="*/ 559 h 1534"/>
                <a:gd name="T10" fmla="*/ 2271 w 3069"/>
                <a:gd name="T11" fmla="*/ 641 h 1534"/>
                <a:gd name="T12" fmla="*/ 2372 w 3069"/>
                <a:gd name="T13" fmla="*/ 736 h 1534"/>
                <a:gd name="T14" fmla="*/ 2462 w 3069"/>
                <a:gd name="T15" fmla="*/ 841 h 1534"/>
                <a:gd name="T16" fmla="*/ 2538 w 3069"/>
                <a:gd name="T17" fmla="*/ 958 h 1534"/>
                <a:gd name="T18" fmla="*/ 2601 w 3069"/>
                <a:gd name="T19" fmla="*/ 1083 h 1534"/>
                <a:gd name="T20" fmla="*/ 2648 w 3069"/>
                <a:gd name="T21" fmla="*/ 1217 h 1534"/>
                <a:gd name="T22" fmla="*/ 2679 w 3069"/>
                <a:gd name="T23" fmla="*/ 1358 h 1534"/>
                <a:gd name="T24" fmla="*/ 2692 w 3069"/>
                <a:gd name="T25" fmla="*/ 1504 h 1534"/>
                <a:gd name="T26" fmla="*/ 3067 w 3069"/>
                <a:gd name="T27" fmla="*/ 1455 h 1534"/>
                <a:gd name="T28" fmla="*/ 3045 w 3069"/>
                <a:gd name="T29" fmla="*/ 1262 h 1534"/>
                <a:gd name="T30" fmla="*/ 3000 w 3069"/>
                <a:gd name="T31" fmla="*/ 1078 h 1534"/>
                <a:gd name="T32" fmla="*/ 2933 w 3069"/>
                <a:gd name="T33" fmla="*/ 903 h 1534"/>
                <a:gd name="T34" fmla="*/ 2846 w 3069"/>
                <a:gd name="T35" fmla="*/ 739 h 1534"/>
                <a:gd name="T36" fmla="*/ 2742 w 3069"/>
                <a:gd name="T37" fmla="*/ 587 h 1534"/>
                <a:gd name="T38" fmla="*/ 2619 w 3069"/>
                <a:gd name="T39" fmla="*/ 449 h 1534"/>
                <a:gd name="T40" fmla="*/ 2482 w 3069"/>
                <a:gd name="T41" fmla="*/ 327 h 1534"/>
                <a:gd name="T42" fmla="*/ 2330 w 3069"/>
                <a:gd name="T43" fmla="*/ 222 h 1534"/>
                <a:gd name="T44" fmla="*/ 2166 w 3069"/>
                <a:gd name="T45" fmla="*/ 135 h 1534"/>
                <a:gd name="T46" fmla="*/ 1990 w 3069"/>
                <a:gd name="T47" fmla="*/ 69 h 1534"/>
                <a:gd name="T48" fmla="*/ 1806 w 3069"/>
                <a:gd name="T49" fmla="*/ 23 h 1534"/>
                <a:gd name="T50" fmla="*/ 1614 w 3069"/>
                <a:gd name="T51" fmla="*/ 2 h 1534"/>
                <a:gd name="T52" fmla="*/ 1455 w 3069"/>
                <a:gd name="T53" fmla="*/ 2 h 1534"/>
                <a:gd name="T54" fmla="*/ 1263 w 3069"/>
                <a:gd name="T55" fmla="*/ 23 h 1534"/>
                <a:gd name="T56" fmla="*/ 1079 w 3069"/>
                <a:gd name="T57" fmla="*/ 69 h 1534"/>
                <a:gd name="T58" fmla="*/ 903 w 3069"/>
                <a:gd name="T59" fmla="*/ 135 h 1534"/>
                <a:gd name="T60" fmla="*/ 739 w 3069"/>
                <a:gd name="T61" fmla="*/ 222 h 1534"/>
                <a:gd name="T62" fmla="*/ 587 w 3069"/>
                <a:gd name="T63" fmla="*/ 327 h 1534"/>
                <a:gd name="T64" fmla="*/ 450 w 3069"/>
                <a:gd name="T65" fmla="*/ 449 h 1534"/>
                <a:gd name="T66" fmla="*/ 327 w 3069"/>
                <a:gd name="T67" fmla="*/ 587 h 1534"/>
                <a:gd name="T68" fmla="*/ 223 w 3069"/>
                <a:gd name="T69" fmla="*/ 739 h 1534"/>
                <a:gd name="T70" fmla="*/ 135 w 3069"/>
                <a:gd name="T71" fmla="*/ 903 h 1534"/>
                <a:gd name="T72" fmla="*/ 69 w 3069"/>
                <a:gd name="T73" fmla="*/ 1078 h 1534"/>
                <a:gd name="T74" fmla="*/ 25 w 3069"/>
                <a:gd name="T75" fmla="*/ 1262 h 1534"/>
                <a:gd name="T76" fmla="*/ 2 w 3069"/>
                <a:gd name="T77" fmla="*/ 1455 h 1534"/>
                <a:gd name="T78" fmla="*/ 377 w 3069"/>
                <a:gd name="T79" fmla="*/ 1504 h 1534"/>
                <a:gd name="T80" fmla="*/ 390 w 3069"/>
                <a:gd name="T81" fmla="*/ 1358 h 1534"/>
                <a:gd name="T82" fmla="*/ 421 w 3069"/>
                <a:gd name="T83" fmla="*/ 1217 h 1534"/>
                <a:gd name="T84" fmla="*/ 468 w 3069"/>
                <a:gd name="T85" fmla="*/ 1083 h 1534"/>
                <a:gd name="T86" fmla="*/ 531 w 3069"/>
                <a:gd name="T87" fmla="*/ 958 h 1534"/>
                <a:gd name="T88" fmla="*/ 608 w 3069"/>
                <a:gd name="T89" fmla="*/ 841 h 1534"/>
                <a:gd name="T90" fmla="*/ 697 w 3069"/>
                <a:gd name="T91" fmla="*/ 736 h 1534"/>
                <a:gd name="T92" fmla="*/ 798 w 3069"/>
                <a:gd name="T93" fmla="*/ 641 h 1534"/>
                <a:gd name="T94" fmla="*/ 910 w 3069"/>
                <a:gd name="T95" fmla="*/ 559 h 1534"/>
                <a:gd name="T96" fmla="*/ 1033 w 3069"/>
                <a:gd name="T97" fmla="*/ 490 h 1534"/>
                <a:gd name="T98" fmla="*/ 1163 w 3069"/>
                <a:gd name="T99" fmla="*/ 437 h 1534"/>
                <a:gd name="T100" fmla="*/ 1302 w 3069"/>
                <a:gd name="T101" fmla="*/ 400 h 1534"/>
                <a:gd name="T102" fmla="*/ 1446 w 3069"/>
                <a:gd name="T103" fmla="*/ 381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69" h="1534">
                  <a:moveTo>
                    <a:pt x="1534" y="376"/>
                  </a:moveTo>
                  <a:lnTo>
                    <a:pt x="1534" y="376"/>
                  </a:lnTo>
                  <a:lnTo>
                    <a:pt x="1564" y="377"/>
                  </a:lnTo>
                  <a:lnTo>
                    <a:pt x="1594" y="378"/>
                  </a:lnTo>
                  <a:lnTo>
                    <a:pt x="1624" y="381"/>
                  </a:lnTo>
                  <a:lnTo>
                    <a:pt x="1652" y="383"/>
                  </a:lnTo>
                  <a:lnTo>
                    <a:pt x="1682" y="386"/>
                  </a:lnTo>
                  <a:lnTo>
                    <a:pt x="1711" y="390"/>
                  </a:lnTo>
                  <a:lnTo>
                    <a:pt x="1740" y="394"/>
                  </a:lnTo>
                  <a:lnTo>
                    <a:pt x="1768" y="400"/>
                  </a:lnTo>
                  <a:lnTo>
                    <a:pt x="1796" y="406"/>
                  </a:lnTo>
                  <a:lnTo>
                    <a:pt x="1824" y="414"/>
                  </a:lnTo>
                  <a:lnTo>
                    <a:pt x="1852" y="421"/>
                  </a:lnTo>
                  <a:lnTo>
                    <a:pt x="1878" y="429"/>
                  </a:lnTo>
                  <a:lnTo>
                    <a:pt x="1906" y="437"/>
                  </a:lnTo>
                  <a:lnTo>
                    <a:pt x="1933" y="447"/>
                  </a:lnTo>
                  <a:lnTo>
                    <a:pt x="1958" y="457"/>
                  </a:lnTo>
                  <a:lnTo>
                    <a:pt x="1985" y="468"/>
                  </a:lnTo>
                  <a:lnTo>
                    <a:pt x="2011" y="479"/>
                  </a:lnTo>
                  <a:lnTo>
                    <a:pt x="2036" y="490"/>
                  </a:lnTo>
                  <a:lnTo>
                    <a:pt x="2062" y="503"/>
                  </a:lnTo>
                  <a:lnTo>
                    <a:pt x="2086" y="516"/>
                  </a:lnTo>
                  <a:lnTo>
                    <a:pt x="2111" y="530"/>
                  </a:lnTo>
                  <a:lnTo>
                    <a:pt x="2134" y="545"/>
                  </a:lnTo>
                  <a:lnTo>
                    <a:pt x="2159" y="559"/>
                  </a:lnTo>
                  <a:lnTo>
                    <a:pt x="2181" y="575"/>
                  </a:lnTo>
                  <a:lnTo>
                    <a:pt x="2205" y="591"/>
                  </a:lnTo>
                  <a:lnTo>
                    <a:pt x="2227" y="607"/>
                  </a:lnTo>
                  <a:lnTo>
                    <a:pt x="2249" y="624"/>
                  </a:lnTo>
                  <a:lnTo>
                    <a:pt x="2271" y="641"/>
                  </a:lnTo>
                  <a:lnTo>
                    <a:pt x="2292" y="659"/>
                  </a:lnTo>
                  <a:lnTo>
                    <a:pt x="2312" y="677"/>
                  </a:lnTo>
                  <a:lnTo>
                    <a:pt x="2333" y="696"/>
                  </a:lnTo>
                  <a:lnTo>
                    <a:pt x="2353" y="715"/>
                  </a:lnTo>
                  <a:lnTo>
                    <a:pt x="2372" y="736"/>
                  </a:lnTo>
                  <a:lnTo>
                    <a:pt x="2391" y="756"/>
                  </a:lnTo>
                  <a:lnTo>
                    <a:pt x="2409" y="777"/>
                  </a:lnTo>
                  <a:lnTo>
                    <a:pt x="2427" y="797"/>
                  </a:lnTo>
                  <a:lnTo>
                    <a:pt x="2445" y="820"/>
                  </a:lnTo>
                  <a:lnTo>
                    <a:pt x="2462" y="841"/>
                  </a:lnTo>
                  <a:lnTo>
                    <a:pt x="2479" y="865"/>
                  </a:lnTo>
                  <a:lnTo>
                    <a:pt x="2495" y="887"/>
                  </a:lnTo>
                  <a:lnTo>
                    <a:pt x="2510" y="910"/>
                  </a:lnTo>
                  <a:lnTo>
                    <a:pt x="2524" y="934"/>
                  </a:lnTo>
                  <a:lnTo>
                    <a:pt x="2538" y="958"/>
                  </a:lnTo>
                  <a:lnTo>
                    <a:pt x="2552" y="983"/>
                  </a:lnTo>
                  <a:lnTo>
                    <a:pt x="2565" y="1007"/>
                  </a:lnTo>
                  <a:lnTo>
                    <a:pt x="2578" y="1032"/>
                  </a:lnTo>
                  <a:lnTo>
                    <a:pt x="2589" y="1057"/>
                  </a:lnTo>
                  <a:lnTo>
                    <a:pt x="2601" y="1083"/>
                  </a:lnTo>
                  <a:lnTo>
                    <a:pt x="2612" y="1110"/>
                  </a:lnTo>
                  <a:lnTo>
                    <a:pt x="2621" y="1136"/>
                  </a:lnTo>
                  <a:lnTo>
                    <a:pt x="2631" y="1163"/>
                  </a:lnTo>
                  <a:lnTo>
                    <a:pt x="2640" y="1190"/>
                  </a:lnTo>
                  <a:lnTo>
                    <a:pt x="2648" y="1217"/>
                  </a:lnTo>
                  <a:lnTo>
                    <a:pt x="2656" y="1245"/>
                  </a:lnTo>
                  <a:lnTo>
                    <a:pt x="2662" y="1273"/>
                  </a:lnTo>
                  <a:lnTo>
                    <a:pt x="2668" y="1301"/>
                  </a:lnTo>
                  <a:lnTo>
                    <a:pt x="2674" y="1329"/>
                  </a:lnTo>
                  <a:lnTo>
                    <a:pt x="2679" y="1358"/>
                  </a:lnTo>
                  <a:lnTo>
                    <a:pt x="2682" y="1387"/>
                  </a:lnTo>
                  <a:lnTo>
                    <a:pt x="2685" y="1416"/>
                  </a:lnTo>
                  <a:lnTo>
                    <a:pt x="2689" y="1444"/>
                  </a:lnTo>
                  <a:lnTo>
                    <a:pt x="2691" y="1474"/>
                  </a:lnTo>
                  <a:lnTo>
                    <a:pt x="2692" y="1504"/>
                  </a:lnTo>
                  <a:lnTo>
                    <a:pt x="2692" y="1534"/>
                  </a:lnTo>
                  <a:lnTo>
                    <a:pt x="3069" y="1534"/>
                  </a:lnTo>
                  <a:lnTo>
                    <a:pt x="3069" y="1534"/>
                  </a:lnTo>
                  <a:lnTo>
                    <a:pt x="3068" y="1495"/>
                  </a:lnTo>
                  <a:lnTo>
                    <a:pt x="3067" y="1455"/>
                  </a:lnTo>
                  <a:lnTo>
                    <a:pt x="3064" y="1416"/>
                  </a:lnTo>
                  <a:lnTo>
                    <a:pt x="3061" y="1377"/>
                  </a:lnTo>
                  <a:lnTo>
                    <a:pt x="3056" y="1339"/>
                  </a:lnTo>
                  <a:lnTo>
                    <a:pt x="3051" y="1301"/>
                  </a:lnTo>
                  <a:lnTo>
                    <a:pt x="3045" y="1262"/>
                  </a:lnTo>
                  <a:lnTo>
                    <a:pt x="3037" y="1225"/>
                  </a:lnTo>
                  <a:lnTo>
                    <a:pt x="3030" y="1188"/>
                  </a:lnTo>
                  <a:lnTo>
                    <a:pt x="3020" y="1150"/>
                  </a:lnTo>
                  <a:lnTo>
                    <a:pt x="3011" y="1114"/>
                  </a:lnTo>
                  <a:lnTo>
                    <a:pt x="3000" y="1078"/>
                  </a:lnTo>
                  <a:lnTo>
                    <a:pt x="2988" y="1041"/>
                  </a:lnTo>
                  <a:lnTo>
                    <a:pt x="2975" y="1006"/>
                  </a:lnTo>
                  <a:lnTo>
                    <a:pt x="2963" y="971"/>
                  </a:lnTo>
                  <a:lnTo>
                    <a:pt x="2948" y="937"/>
                  </a:lnTo>
                  <a:lnTo>
                    <a:pt x="2933" y="903"/>
                  </a:lnTo>
                  <a:lnTo>
                    <a:pt x="2918" y="869"/>
                  </a:lnTo>
                  <a:lnTo>
                    <a:pt x="2901" y="836"/>
                  </a:lnTo>
                  <a:lnTo>
                    <a:pt x="2884" y="803"/>
                  </a:lnTo>
                  <a:lnTo>
                    <a:pt x="2866" y="771"/>
                  </a:lnTo>
                  <a:lnTo>
                    <a:pt x="2846" y="739"/>
                  </a:lnTo>
                  <a:lnTo>
                    <a:pt x="2827" y="707"/>
                  </a:lnTo>
                  <a:lnTo>
                    <a:pt x="2807" y="676"/>
                  </a:lnTo>
                  <a:lnTo>
                    <a:pt x="2786" y="646"/>
                  </a:lnTo>
                  <a:lnTo>
                    <a:pt x="2764" y="616"/>
                  </a:lnTo>
                  <a:lnTo>
                    <a:pt x="2742" y="587"/>
                  </a:lnTo>
                  <a:lnTo>
                    <a:pt x="2718" y="559"/>
                  </a:lnTo>
                  <a:lnTo>
                    <a:pt x="2695" y="530"/>
                  </a:lnTo>
                  <a:lnTo>
                    <a:pt x="2671" y="502"/>
                  </a:lnTo>
                  <a:lnTo>
                    <a:pt x="2645" y="475"/>
                  </a:lnTo>
                  <a:lnTo>
                    <a:pt x="2619" y="449"/>
                  </a:lnTo>
                  <a:lnTo>
                    <a:pt x="2593" y="423"/>
                  </a:lnTo>
                  <a:lnTo>
                    <a:pt x="2566" y="399"/>
                  </a:lnTo>
                  <a:lnTo>
                    <a:pt x="2538" y="374"/>
                  </a:lnTo>
                  <a:lnTo>
                    <a:pt x="2511" y="351"/>
                  </a:lnTo>
                  <a:lnTo>
                    <a:pt x="2482" y="327"/>
                  </a:lnTo>
                  <a:lnTo>
                    <a:pt x="2452" y="305"/>
                  </a:lnTo>
                  <a:lnTo>
                    <a:pt x="2423" y="282"/>
                  </a:lnTo>
                  <a:lnTo>
                    <a:pt x="2392" y="262"/>
                  </a:lnTo>
                  <a:lnTo>
                    <a:pt x="2361" y="242"/>
                  </a:lnTo>
                  <a:lnTo>
                    <a:pt x="2330" y="222"/>
                  </a:lnTo>
                  <a:lnTo>
                    <a:pt x="2298" y="204"/>
                  </a:lnTo>
                  <a:lnTo>
                    <a:pt x="2265" y="185"/>
                  </a:lnTo>
                  <a:lnTo>
                    <a:pt x="2233" y="167"/>
                  </a:lnTo>
                  <a:lnTo>
                    <a:pt x="2199" y="151"/>
                  </a:lnTo>
                  <a:lnTo>
                    <a:pt x="2166" y="135"/>
                  </a:lnTo>
                  <a:lnTo>
                    <a:pt x="2132" y="120"/>
                  </a:lnTo>
                  <a:lnTo>
                    <a:pt x="2097" y="107"/>
                  </a:lnTo>
                  <a:lnTo>
                    <a:pt x="2062" y="93"/>
                  </a:lnTo>
                  <a:lnTo>
                    <a:pt x="2027" y="81"/>
                  </a:lnTo>
                  <a:lnTo>
                    <a:pt x="1990" y="69"/>
                  </a:lnTo>
                  <a:lnTo>
                    <a:pt x="1954" y="59"/>
                  </a:lnTo>
                  <a:lnTo>
                    <a:pt x="1918" y="48"/>
                  </a:lnTo>
                  <a:lnTo>
                    <a:pt x="1881" y="39"/>
                  </a:lnTo>
                  <a:lnTo>
                    <a:pt x="1843" y="31"/>
                  </a:lnTo>
                  <a:lnTo>
                    <a:pt x="1806" y="23"/>
                  </a:lnTo>
                  <a:lnTo>
                    <a:pt x="1769" y="18"/>
                  </a:lnTo>
                  <a:lnTo>
                    <a:pt x="1730" y="12"/>
                  </a:lnTo>
                  <a:lnTo>
                    <a:pt x="1692" y="7"/>
                  </a:lnTo>
                  <a:lnTo>
                    <a:pt x="1652" y="4"/>
                  </a:lnTo>
                  <a:lnTo>
                    <a:pt x="1614" y="2"/>
                  </a:lnTo>
                  <a:lnTo>
                    <a:pt x="1575" y="0"/>
                  </a:lnTo>
                  <a:lnTo>
                    <a:pt x="1534" y="0"/>
                  </a:lnTo>
                  <a:lnTo>
                    <a:pt x="1534" y="0"/>
                  </a:lnTo>
                  <a:lnTo>
                    <a:pt x="1495" y="0"/>
                  </a:lnTo>
                  <a:lnTo>
                    <a:pt x="1455" y="2"/>
                  </a:lnTo>
                  <a:lnTo>
                    <a:pt x="1417" y="4"/>
                  </a:lnTo>
                  <a:lnTo>
                    <a:pt x="1377" y="7"/>
                  </a:lnTo>
                  <a:lnTo>
                    <a:pt x="1339" y="12"/>
                  </a:lnTo>
                  <a:lnTo>
                    <a:pt x="1301" y="18"/>
                  </a:lnTo>
                  <a:lnTo>
                    <a:pt x="1263" y="23"/>
                  </a:lnTo>
                  <a:lnTo>
                    <a:pt x="1225" y="31"/>
                  </a:lnTo>
                  <a:lnTo>
                    <a:pt x="1188" y="39"/>
                  </a:lnTo>
                  <a:lnTo>
                    <a:pt x="1151" y="48"/>
                  </a:lnTo>
                  <a:lnTo>
                    <a:pt x="1114" y="59"/>
                  </a:lnTo>
                  <a:lnTo>
                    <a:pt x="1079" y="69"/>
                  </a:lnTo>
                  <a:lnTo>
                    <a:pt x="1043" y="81"/>
                  </a:lnTo>
                  <a:lnTo>
                    <a:pt x="1007" y="93"/>
                  </a:lnTo>
                  <a:lnTo>
                    <a:pt x="972" y="107"/>
                  </a:lnTo>
                  <a:lnTo>
                    <a:pt x="937" y="120"/>
                  </a:lnTo>
                  <a:lnTo>
                    <a:pt x="903" y="135"/>
                  </a:lnTo>
                  <a:lnTo>
                    <a:pt x="870" y="151"/>
                  </a:lnTo>
                  <a:lnTo>
                    <a:pt x="836" y="167"/>
                  </a:lnTo>
                  <a:lnTo>
                    <a:pt x="803" y="185"/>
                  </a:lnTo>
                  <a:lnTo>
                    <a:pt x="771" y="204"/>
                  </a:lnTo>
                  <a:lnTo>
                    <a:pt x="739" y="222"/>
                  </a:lnTo>
                  <a:lnTo>
                    <a:pt x="708" y="242"/>
                  </a:lnTo>
                  <a:lnTo>
                    <a:pt x="677" y="262"/>
                  </a:lnTo>
                  <a:lnTo>
                    <a:pt x="646" y="282"/>
                  </a:lnTo>
                  <a:lnTo>
                    <a:pt x="616" y="305"/>
                  </a:lnTo>
                  <a:lnTo>
                    <a:pt x="587" y="327"/>
                  </a:lnTo>
                  <a:lnTo>
                    <a:pt x="559" y="351"/>
                  </a:lnTo>
                  <a:lnTo>
                    <a:pt x="531" y="374"/>
                  </a:lnTo>
                  <a:lnTo>
                    <a:pt x="503" y="399"/>
                  </a:lnTo>
                  <a:lnTo>
                    <a:pt x="477" y="423"/>
                  </a:lnTo>
                  <a:lnTo>
                    <a:pt x="450" y="449"/>
                  </a:lnTo>
                  <a:lnTo>
                    <a:pt x="424" y="475"/>
                  </a:lnTo>
                  <a:lnTo>
                    <a:pt x="399" y="502"/>
                  </a:lnTo>
                  <a:lnTo>
                    <a:pt x="374" y="530"/>
                  </a:lnTo>
                  <a:lnTo>
                    <a:pt x="351" y="559"/>
                  </a:lnTo>
                  <a:lnTo>
                    <a:pt x="327" y="587"/>
                  </a:lnTo>
                  <a:lnTo>
                    <a:pt x="305" y="616"/>
                  </a:lnTo>
                  <a:lnTo>
                    <a:pt x="284" y="646"/>
                  </a:lnTo>
                  <a:lnTo>
                    <a:pt x="262" y="676"/>
                  </a:lnTo>
                  <a:lnTo>
                    <a:pt x="242" y="707"/>
                  </a:lnTo>
                  <a:lnTo>
                    <a:pt x="223" y="739"/>
                  </a:lnTo>
                  <a:lnTo>
                    <a:pt x="204" y="771"/>
                  </a:lnTo>
                  <a:lnTo>
                    <a:pt x="185" y="803"/>
                  </a:lnTo>
                  <a:lnTo>
                    <a:pt x="168" y="836"/>
                  </a:lnTo>
                  <a:lnTo>
                    <a:pt x="151" y="869"/>
                  </a:lnTo>
                  <a:lnTo>
                    <a:pt x="135" y="903"/>
                  </a:lnTo>
                  <a:lnTo>
                    <a:pt x="120" y="937"/>
                  </a:lnTo>
                  <a:lnTo>
                    <a:pt x="107" y="971"/>
                  </a:lnTo>
                  <a:lnTo>
                    <a:pt x="94" y="1006"/>
                  </a:lnTo>
                  <a:lnTo>
                    <a:pt x="81" y="1041"/>
                  </a:lnTo>
                  <a:lnTo>
                    <a:pt x="69" y="1078"/>
                  </a:lnTo>
                  <a:lnTo>
                    <a:pt x="59" y="1114"/>
                  </a:lnTo>
                  <a:lnTo>
                    <a:pt x="49" y="1150"/>
                  </a:lnTo>
                  <a:lnTo>
                    <a:pt x="39" y="1188"/>
                  </a:lnTo>
                  <a:lnTo>
                    <a:pt x="32" y="1225"/>
                  </a:lnTo>
                  <a:lnTo>
                    <a:pt x="25" y="1262"/>
                  </a:lnTo>
                  <a:lnTo>
                    <a:pt x="18" y="1301"/>
                  </a:lnTo>
                  <a:lnTo>
                    <a:pt x="13" y="1339"/>
                  </a:lnTo>
                  <a:lnTo>
                    <a:pt x="9" y="1377"/>
                  </a:lnTo>
                  <a:lnTo>
                    <a:pt x="5" y="1416"/>
                  </a:lnTo>
                  <a:lnTo>
                    <a:pt x="2" y="1455"/>
                  </a:lnTo>
                  <a:lnTo>
                    <a:pt x="1" y="1495"/>
                  </a:lnTo>
                  <a:lnTo>
                    <a:pt x="0" y="1534"/>
                  </a:lnTo>
                  <a:lnTo>
                    <a:pt x="377" y="1534"/>
                  </a:lnTo>
                  <a:lnTo>
                    <a:pt x="377" y="1534"/>
                  </a:lnTo>
                  <a:lnTo>
                    <a:pt x="377" y="1504"/>
                  </a:lnTo>
                  <a:lnTo>
                    <a:pt x="378" y="1474"/>
                  </a:lnTo>
                  <a:lnTo>
                    <a:pt x="381" y="1444"/>
                  </a:lnTo>
                  <a:lnTo>
                    <a:pt x="383" y="1416"/>
                  </a:lnTo>
                  <a:lnTo>
                    <a:pt x="387" y="1387"/>
                  </a:lnTo>
                  <a:lnTo>
                    <a:pt x="390" y="1358"/>
                  </a:lnTo>
                  <a:lnTo>
                    <a:pt x="396" y="1329"/>
                  </a:lnTo>
                  <a:lnTo>
                    <a:pt x="401" y="1301"/>
                  </a:lnTo>
                  <a:lnTo>
                    <a:pt x="407" y="1273"/>
                  </a:lnTo>
                  <a:lnTo>
                    <a:pt x="414" y="1245"/>
                  </a:lnTo>
                  <a:lnTo>
                    <a:pt x="421" y="1217"/>
                  </a:lnTo>
                  <a:lnTo>
                    <a:pt x="430" y="1190"/>
                  </a:lnTo>
                  <a:lnTo>
                    <a:pt x="438" y="1163"/>
                  </a:lnTo>
                  <a:lnTo>
                    <a:pt x="448" y="1136"/>
                  </a:lnTo>
                  <a:lnTo>
                    <a:pt x="457" y="1110"/>
                  </a:lnTo>
                  <a:lnTo>
                    <a:pt x="468" y="1083"/>
                  </a:lnTo>
                  <a:lnTo>
                    <a:pt x="480" y="1057"/>
                  </a:lnTo>
                  <a:lnTo>
                    <a:pt x="491" y="1032"/>
                  </a:lnTo>
                  <a:lnTo>
                    <a:pt x="504" y="1007"/>
                  </a:lnTo>
                  <a:lnTo>
                    <a:pt x="517" y="983"/>
                  </a:lnTo>
                  <a:lnTo>
                    <a:pt x="531" y="958"/>
                  </a:lnTo>
                  <a:lnTo>
                    <a:pt x="545" y="934"/>
                  </a:lnTo>
                  <a:lnTo>
                    <a:pt x="560" y="910"/>
                  </a:lnTo>
                  <a:lnTo>
                    <a:pt x="575" y="887"/>
                  </a:lnTo>
                  <a:lnTo>
                    <a:pt x="591" y="865"/>
                  </a:lnTo>
                  <a:lnTo>
                    <a:pt x="608" y="841"/>
                  </a:lnTo>
                  <a:lnTo>
                    <a:pt x="624" y="820"/>
                  </a:lnTo>
                  <a:lnTo>
                    <a:pt x="642" y="797"/>
                  </a:lnTo>
                  <a:lnTo>
                    <a:pt x="660" y="777"/>
                  </a:lnTo>
                  <a:lnTo>
                    <a:pt x="678" y="756"/>
                  </a:lnTo>
                  <a:lnTo>
                    <a:pt x="697" y="736"/>
                  </a:lnTo>
                  <a:lnTo>
                    <a:pt x="716" y="715"/>
                  </a:lnTo>
                  <a:lnTo>
                    <a:pt x="736" y="696"/>
                  </a:lnTo>
                  <a:lnTo>
                    <a:pt x="757" y="677"/>
                  </a:lnTo>
                  <a:lnTo>
                    <a:pt x="777" y="659"/>
                  </a:lnTo>
                  <a:lnTo>
                    <a:pt x="798" y="641"/>
                  </a:lnTo>
                  <a:lnTo>
                    <a:pt x="820" y="624"/>
                  </a:lnTo>
                  <a:lnTo>
                    <a:pt x="842" y="607"/>
                  </a:lnTo>
                  <a:lnTo>
                    <a:pt x="865" y="591"/>
                  </a:lnTo>
                  <a:lnTo>
                    <a:pt x="887" y="575"/>
                  </a:lnTo>
                  <a:lnTo>
                    <a:pt x="910" y="559"/>
                  </a:lnTo>
                  <a:lnTo>
                    <a:pt x="935" y="545"/>
                  </a:lnTo>
                  <a:lnTo>
                    <a:pt x="958" y="530"/>
                  </a:lnTo>
                  <a:lnTo>
                    <a:pt x="983" y="516"/>
                  </a:lnTo>
                  <a:lnTo>
                    <a:pt x="1007" y="503"/>
                  </a:lnTo>
                  <a:lnTo>
                    <a:pt x="1033" y="490"/>
                  </a:lnTo>
                  <a:lnTo>
                    <a:pt x="1059" y="479"/>
                  </a:lnTo>
                  <a:lnTo>
                    <a:pt x="1084" y="468"/>
                  </a:lnTo>
                  <a:lnTo>
                    <a:pt x="1110" y="457"/>
                  </a:lnTo>
                  <a:lnTo>
                    <a:pt x="1136" y="447"/>
                  </a:lnTo>
                  <a:lnTo>
                    <a:pt x="1163" y="437"/>
                  </a:lnTo>
                  <a:lnTo>
                    <a:pt x="1191" y="429"/>
                  </a:lnTo>
                  <a:lnTo>
                    <a:pt x="1217" y="421"/>
                  </a:lnTo>
                  <a:lnTo>
                    <a:pt x="1245" y="414"/>
                  </a:lnTo>
                  <a:lnTo>
                    <a:pt x="1273" y="406"/>
                  </a:lnTo>
                  <a:lnTo>
                    <a:pt x="1302" y="400"/>
                  </a:lnTo>
                  <a:lnTo>
                    <a:pt x="1329" y="394"/>
                  </a:lnTo>
                  <a:lnTo>
                    <a:pt x="1358" y="390"/>
                  </a:lnTo>
                  <a:lnTo>
                    <a:pt x="1387" y="386"/>
                  </a:lnTo>
                  <a:lnTo>
                    <a:pt x="1416" y="383"/>
                  </a:lnTo>
                  <a:lnTo>
                    <a:pt x="1446" y="381"/>
                  </a:lnTo>
                  <a:lnTo>
                    <a:pt x="1475" y="378"/>
                  </a:lnTo>
                  <a:lnTo>
                    <a:pt x="1504" y="377"/>
                  </a:lnTo>
                  <a:lnTo>
                    <a:pt x="1534" y="376"/>
                  </a:lnTo>
                  <a:lnTo>
                    <a:pt x="1534" y="376"/>
                  </a:lnTo>
                  <a:close/>
                </a:path>
              </a:pathLst>
            </a:custGeom>
            <a:solidFill>
              <a:schemeClr val="accent4">
                <a:lumMod val="75000"/>
              </a:schemeClr>
            </a:solidFill>
            <a:ln w="3175">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solidFill>
                    <a:srgbClr val="7554FD"/>
                  </a:solidFill>
                </a:ln>
                <a:solidFill>
                  <a:srgbClr val="000000"/>
                </a:solidFill>
                <a:effectLst/>
                <a:uLnTx/>
                <a:uFillTx/>
                <a:latin typeface="OPPOSans R" panose="00020600040101010101" pitchFamily="18" charset="-122"/>
                <a:ea typeface="OPPOSans R" panose="00020600040101010101" pitchFamily="18" charset="-122"/>
                <a:cs typeface="+mn-cs"/>
              </a:endParaRPr>
            </a:p>
          </p:txBody>
        </p:sp>
        <p:sp>
          <p:nvSpPr>
            <p:cNvPr id="16" name="椭圆 15"/>
            <p:cNvSpPr/>
            <p:nvPr/>
          </p:nvSpPr>
          <p:spPr>
            <a:xfrm>
              <a:off x="6178539" y="2434430"/>
              <a:ext cx="1666875" cy="17151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OPPOSans R" panose="00020600040101010101" pitchFamily="18" charset="-122"/>
                <a:ea typeface="OPPOSans R" panose="00020600040101010101" pitchFamily="18" charset="-122"/>
                <a:cs typeface="+mn-cs"/>
              </a:endParaRPr>
            </a:p>
          </p:txBody>
        </p:sp>
        <p:sp>
          <p:nvSpPr>
            <p:cNvPr id="17" name="椭圆 16"/>
            <p:cNvSpPr/>
            <p:nvPr/>
          </p:nvSpPr>
          <p:spPr>
            <a:xfrm>
              <a:off x="1229368" y="2434430"/>
              <a:ext cx="1666875" cy="17151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8" name="椭圆 17"/>
            <p:cNvSpPr/>
            <p:nvPr/>
          </p:nvSpPr>
          <p:spPr>
            <a:xfrm>
              <a:off x="3703541" y="2445860"/>
              <a:ext cx="1666875" cy="17151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OPPOSans R" panose="00020600040101010101" pitchFamily="18" charset="-122"/>
                <a:ea typeface="OPPOSans R" panose="00020600040101010101" pitchFamily="18" charset="-122"/>
                <a:cs typeface="+mn-cs"/>
              </a:endParaRPr>
            </a:p>
          </p:txBody>
        </p:sp>
      </p:grpSp>
      <p:sp>
        <p:nvSpPr>
          <p:cNvPr id="19" name="文本框 18"/>
          <p:cNvSpPr txBox="1"/>
          <p:nvPr/>
        </p:nvSpPr>
        <p:spPr>
          <a:xfrm>
            <a:off x="1726349" y="3277481"/>
            <a:ext cx="1731400" cy="10763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dirty="0" smtClean="0">
                <a:solidFill>
                  <a:prstClr val="white"/>
                </a:solidFill>
                <a:latin typeface="黑体" panose="02010609060101010101" charset="-122"/>
                <a:ea typeface="黑体" panose="02010609060101010101" charset="-122"/>
              </a:rPr>
              <a:t>制造业投资</a:t>
            </a:r>
            <a:endParaRPr kumimoji="0" lang="zh-CN" altLang="en-US" sz="3200" b="0"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endParaRPr>
          </a:p>
        </p:txBody>
      </p:sp>
      <p:sp>
        <p:nvSpPr>
          <p:cNvPr id="20" name="文本框 19"/>
          <p:cNvSpPr txBox="1"/>
          <p:nvPr/>
        </p:nvSpPr>
        <p:spPr>
          <a:xfrm>
            <a:off x="4940375" y="3279943"/>
            <a:ext cx="2273987" cy="1076325"/>
          </a:xfrm>
          <a:prstGeom prst="rect">
            <a:avLst/>
          </a:prstGeom>
          <a:noFill/>
        </p:spPr>
        <p:txBody>
          <a:bodyPr wrap="square">
            <a:spAutoFit/>
          </a:bodyPr>
          <a:lstStyle/>
          <a:p>
            <a:pPr algn="ctr">
              <a:defRPr/>
            </a:pPr>
            <a:r>
              <a:rPr lang="zh-CN" altLang="en-US" sz="3200" dirty="0">
                <a:solidFill>
                  <a:prstClr val="white"/>
                </a:solidFill>
                <a:latin typeface="黑体" panose="02010609060101010101" charset="-122"/>
                <a:ea typeface="黑体" panose="02010609060101010101" charset="-122"/>
              </a:rPr>
              <a:t>基础设施建设投资</a:t>
            </a:r>
            <a:endParaRPr lang="zh-CN" altLang="en-US" sz="3200" dirty="0">
              <a:solidFill>
                <a:prstClr val="white"/>
              </a:solidFill>
              <a:latin typeface="黑体" panose="02010609060101010101" charset="-122"/>
              <a:ea typeface="黑体" panose="02010609060101010101" charset="-122"/>
            </a:endParaRPr>
          </a:p>
        </p:txBody>
      </p:sp>
      <p:sp>
        <p:nvSpPr>
          <p:cNvPr id="21" name="文本框 20"/>
          <p:cNvSpPr txBox="1"/>
          <p:nvPr/>
        </p:nvSpPr>
        <p:spPr>
          <a:xfrm>
            <a:off x="8592785" y="3277481"/>
            <a:ext cx="1731400" cy="1076325"/>
          </a:xfrm>
          <a:prstGeom prst="rect">
            <a:avLst/>
          </a:prstGeom>
          <a:noFill/>
        </p:spPr>
        <p:txBody>
          <a:bodyPr wrap="square">
            <a:spAutoFit/>
          </a:bodyPr>
          <a:lstStyle/>
          <a:p>
            <a:pPr algn="ctr">
              <a:defRPr/>
            </a:pPr>
            <a:r>
              <a:rPr lang="zh-CN" altLang="en-US" sz="3200" dirty="0">
                <a:solidFill>
                  <a:prstClr val="white"/>
                </a:solidFill>
                <a:latin typeface="黑体" panose="02010609060101010101" charset="-122"/>
                <a:ea typeface="黑体" panose="02010609060101010101" charset="-122"/>
              </a:rPr>
              <a:t>房地产投资</a:t>
            </a:r>
            <a:endParaRPr lang="zh-CN" altLang="en-US" sz="3200" dirty="0">
              <a:solidFill>
                <a:prstClr val="white"/>
              </a:solidFill>
              <a:latin typeface="黑体" panose="02010609060101010101" charset="-122"/>
              <a:ea typeface="黑体" panose="02010609060101010101" charset="-122"/>
            </a:endParaRPr>
          </a:p>
        </p:txBody>
      </p:sp>
      <p:sp>
        <p:nvSpPr>
          <p:cNvPr id="24" name="îṧḻíḍe"/>
          <p:cNvSpPr txBox="1"/>
          <p:nvPr/>
        </p:nvSpPr>
        <p:spPr bwMode="auto">
          <a:xfrm>
            <a:off x="8089204" y="5081925"/>
            <a:ext cx="3063792" cy="797431"/>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Autofit/>
          </a:bodyPr>
          <a:lstStyle/>
          <a:p>
            <a:pPr marR="0" indent="0" algn="ctr" fontAlgn="auto">
              <a:lnSpc>
                <a:spcPct val="100000"/>
              </a:lnSpc>
              <a:spcBef>
                <a:spcPts val="0"/>
              </a:spcBef>
              <a:spcAft>
                <a:spcPts val="0"/>
              </a:spcAft>
              <a:buClr>
                <a:prstClr val="white"/>
              </a:buClr>
              <a:buSzTx/>
              <a:buFontTx/>
              <a:buNone/>
              <a:defRPr/>
            </a:pPr>
            <a:r>
              <a:rPr lang="zh-CN" altLang="en-US" sz="3200" dirty="0">
                <a:latin typeface="楷体" panose="02010609060101010101" charset="-122"/>
                <a:ea typeface="楷体" panose="02010609060101010101" charset="-122"/>
              </a:rPr>
              <a:t>房企主动投资</a:t>
            </a:r>
            <a:r>
              <a:rPr lang="zh-CN" altLang="en-US" sz="3200" dirty="0" smtClean="0">
                <a:latin typeface="楷体" panose="02010609060101010101" charset="-122"/>
                <a:ea typeface="楷体" panose="02010609060101010101" charset="-122"/>
              </a:rPr>
              <a:t>意愿</a:t>
            </a:r>
            <a:endParaRPr lang="en-US" altLang="zh-CN" sz="3200" dirty="0" smtClean="0">
              <a:latin typeface="楷体" panose="02010609060101010101" charset="-122"/>
              <a:ea typeface="楷体" panose="02010609060101010101" charset="-122"/>
            </a:endParaRPr>
          </a:p>
          <a:p>
            <a:pPr marR="0" indent="0" algn="ctr" fontAlgn="auto">
              <a:lnSpc>
                <a:spcPct val="100000"/>
              </a:lnSpc>
              <a:spcBef>
                <a:spcPts val="0"/>
              </a:spcBef>
              <a:spcAft>
                <a:spcPts val="0"/>
              </a:spcAft>
              <a:buClr>
                <a:prstClr val="white"/>
              </a:buClr>
              <a:buSzTx/>
              <a:buFontTx/>
              <a:buNone/>
              <a:defRPr/>
            </a:pPr>
            <a:r>
              <a:rPr lang="zh-CN" altLang="en-US" sz="3200" dirty="0" smtClean="0">
                <a:latin typeface="楷体" panose="02010609060101010101" charset="-122"/>
                <a:ea typeface="楷体" panose="02010609060101010101" charset="-122"/>
              </a:rPr>
              <a:t>仍</a:t>
            </a:r>
            <a:r>
              <a:rPr lang="zh-CN" altLang="en-US" sz="3200" dirty="0">
                <a:latin typeface="楷体" panose="02010609060101010101" charset="-122"/>
                <a:ea typeface="楷体" panose="02010609060101010101" charset="-122"/>
              </a:rPr>
              <a:t>显不足</a:t>
            </a:r>
            <a:endParaRPr lang="zh-CN" altLang="en-US" sz="3200" dirty="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47"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 presetClass="entr" presetSubtype="4"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par>
                          <p:cTn id="37" fill="hold">
                            <p:stCondLst>
                              <p:cond delay="4500"/>
                            </p:stCondLst>
                            <p:childTnLst>
                              <p:par>
                                <p:cTn id="38" presetID="47"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par>
                          <p:cTn id="43" fill="hold">
                            <p:stCondLst>
                              <p:cond delay="5500"/>
                            </p:stCondLst>
                            <p:childTnLst>
                              <p:par>
                                <p:cTn id="44" presetID="2" presetClass="entr" presetSubtype="4"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5" grpId="0"/>
      <p:bldP spid="19" grpId="0"/>
      <p:bldP spid="20" grpId="0"/>
      <p:bldP spid="21" grpId="0"/>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31901" y="315373"/>
            <a:ext cx="10208525" cy="625475"/>
          </a:xfrm>
          <a:prstGeom prst="rect">
            <a:avLst/>
          </a:prstGeom>
          <a:noFill/>
          <a:ln w="9525">
            <a:noFill/>
          </a:ln>
        </p:spPr>
        <p:txBody>
          <a:bodyPr wrap="square">
            <a:spAutoFit/>
          </a:bodyPr>
          <a:lstStyle/>
          <a:p>
            <a:pPr marL="285750" indent="-285750" fontAlgn="auto">
              <a:lnSpc>
                <a:spcPct val="130000"/>
              </a:lnSpc>
              <a:buFont typeface="Wingdings" panose="05000000000000000000" charset="0"/>
              <a:buChar char="u"/>
            </a:pPr>
            <a:r>
              <a:rPr lang="zh-CN" altLang="en-US" sz="2665" b="1" dirty="0">
                <a:solidFill>
                  <a:srgbClr val="C00000"/>
                </a:solidFill>
                <a:latin typeface="微软雅黑" panose="020B0503020204020204" pitchFamily="34" charset="-122"/>
                <a:ea typeface="微软雅黑" panose="020B0503020204020204" pitchFamily="34" charset="-122"/>
              </a:rPr>
              <a:t>出口增长虽然超预期，但可持续性尚待观察</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0" y="1112167"/>
            <a:ext cx="12192000" cy="6342252"/>
          </a:xfrm>
          <a:prstGeom prst="rect">
            <a:avLst/>
          </a:prstGeom>
        </p:spPr>
      </p:pic>
      <p:sp>
        <p:nvSpPr>
          <p:cNvPr id="22" name="矩形 21"/>
          <p:cNvSpPr/>
          <p:nvPr/>
        </p:nvSpPr>
        <p:spPr>
          <a:xfrm>
            <a:off x="-47733" y="1112167"/>
            <a:ext cx="12239733" cy="6279645"/>
          </a:xfrm>
          <a:prstGeom prst="rect">
            <a:avLst/>
          </a:prstGeom>
          <a:gradFill>
            <a:gsLst>
              <a:gs pos="0">
                <a:srgbClr val="FFFFF5"/>
              </a:gs>
              <a:gs pos="55000">
                <a:srgbClr val="FFFFF5">
                  <a:alpha val="49000"/>
                </a:srgbClr>
              </a:gs>
              <a:gs pos="100000">
                <a:schemeClr val="accent5">
                  <a:lumMod val="30000"/>
                  <a:lumOff val="70000"/>
                  <a:alpha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圆角矩形 22"/>
          <p:cNvSpPr/>
          <p:nvPr/>
        </p:nvSpPr>
        <p:spPr>
          <a:xfrm>
            <a:off x="2735448" y="1458003"/>
            <a:ext cx="7147855" cy="816000"/>
          </a:xfrm>
          <a:prstGeom prst="roundRect">
            <a:avLst/>
          </a:prstGeom>
          <a:solidFill>
            <a:schemeClr val="bg1"/>
          </a:solidFill>
          <a:ln>
            <a:solidFill>
              <a:srgbClr val="ED944E"/>
            </a:solidFill>
          </a:ln>
          <a:effectLst>
            <a:outerShdw blurRad="76200" dir="18900000" sy="23000" kx="-1200000" algn="bl"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对角圆角矩形 24"/>
          <p:cNvSpPr/>
          <p:nvPr/>
        </p:nvSpPr>
        <p:spPr>
          <a:xfrm>
            <a:off x="2032039" y="1575985"/>
            <a:ext cx="1344000" cy="552873"/>
          </a:xfrm>
          <a:prstGeom prst="round2DiagRect">
            <a:avLst/>
          </a:prstGeom>
          <a:solidFill>
            <a:srgbClr val="ED944E"/>
          </a:solidFill>
          <a:ln w="28575">
            <a:solidFill>
              <a:schemeClr val="bg1"/>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文本框 25"/>
          <p:cNvSpPr txBox="1"/>
          <p:nvPr/>
        </p:nvSpPr>
        <p:spPr>
          <a:xfrm>
            <a:off x="3665617" y="1473393"/>
            <a:ext cx="5119809" cy="707390"/>
          </a:xfrm>
          <a:prstGeom prst="rect">
            <a:avLst/>
          </a:prstGeom>
          <a:noFill/>
          <a:ln w="9525">
            <a:noFill/>
          </a:ln>
        </p:spPr>
        <p:txBody>
          <a:bodyPr wrap="square">
            <a:spAutoFit/>
          </a:bodyPr>
          <a:lstStyle/>
          <a:p>
            <a:pPr indent="0" algn="just" fontAlgn="auto">
              <a:lnSpc>
                <a:spcPct val="150000"/>
              </a:lnSpc>
            </a:pPr>
            <a:r>
              <a:rPr lang="zh-CN" altLang="en-US" sz="2665"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面临</a:t>
            </a:r>
            <a:r>
              <a:rPr lang="zh-CN" altLang="en-US" sz="2665" b="1" dirty="0">
                <a:latin typeface="微软雅黑" panose="020B0503020204020204" pitchFamily="34" charset="-122"/>
                <a:ea typeface="微软雅黑" panose="020B0503020204020204" pitchFamily="34" charset="-122"/>
                <a:cs typeface="微软雅黑" panose="020B0503020204020204" pitchFamily="34" charset="-122"/>
                <a:sym typeface="+mn-ea"/>
              </a:rPr>
              <a:t>全球经济下行的周期性压力</a:t>
            </a:r>
            <a:endParaRPr lang="zh-CN" altLang="en-US" sz="2665"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26"/>
          <p:cNvSpPr txBox="1"/>
          <p:nvPr/>
        </p:nvSpPr>
        <p:spPr>
          <a:xfrm>
            <a:off x="2238356" y="1575985"/>
            <a:ext cx="861060" cy="501650"/>
          </a:xfrm>
          <a:prstGeom prst="rect">
            <a:avLst/>
          </a:prstGeom>
          <a:noFill/>
        </p:spPr>
        <p:txBody>
          <a:bodyPr wrap="none" rtlCol="0" anchor="t">
            <a:spAutoFit/>
          </a:bodyPr>
          <a:lstStyle/>
          <a:p>
            <a:pPr algn="l"/>
            <a:r>
              <a:rPr lang="zh-CN" altLang="en-US" sz="2665"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短期</a:t>
            </a:r>
            <a:endParaRPr lang="zh-CN" altLang="en-US" sz="2665"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圆角矩形 28"/>
          <p:cNvSpPr/>
          <p:nvPr/>
        </p:nvSpPr>
        <p:spPr>
          <a:xfrm>
            <a:off x="2735448" y="4905647"/>
            <a:ext cx="7147855" cy="816000"/>
          </a:xfrm>
          <a:prstGeom prst="roundRect">
            <a:avLst/>
          </a:prstGeom>
          <a:solidFill>
            <a:schemeClr val="bg1"/>
          </a:solidFill>
          <a:ln>
            <a:solidFill>
              <a:srgbClr val="ED944E"/>
            </a:solidFill>
          </a:ln>
          <a:effectLst>
            <a:outerShdw blurRad="76200" dir="18900000" sy="23000" kx="-1200000" algn="bl"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对角圆角矩形 29"/>
          <p:cNvSpPr/>
          <p:nvPr/>
        </p:nvSpPr>
        <p:spPr>
          <a:xfrm>
            <a:off x="2032036" y="5042571"/>
            <a:ext cx="1344001" cy="552873"/>
          </a:xfrm>
          <a:prstGeom prst="round2DiagRect">
            <a:avLst/>
          </a:prstGeom>
          <a:solidFill>
            <a:srgbClr val="ED944E"/>
          </a:solidFill>
          <a:ln w="28575">
            <a:solidFill>
              <a:schemeClr val="bg1"/>
            </a:solid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文本框 30"/>
          <p:cNvSpPr txBox="1"/>
          <p:nvPr/>
        </p:nvSpPr>
        <p:spPr>
          <a:xfrm>
            <a:off x="3665616" y="4908101"/>
            <a:ext cx="6217687" cy="707390"/>
          </a:xfrm>
          <a:prstGeom prst="rect">
            <a:avLst/>
          </a:prstGeom>
          <a:noFill/>
          <a:ln w="9525">
            <a:noFill/>
          </a:ln>
        </p:spPr>
        <p:txBody>
          <a:bodyPr wrap="square">
            <a:spAutoFit/>
          </a:bodyPr>
          <a:lstStyle/>
          <a:p>
            <a:pPr indent="0" algn="just" fontAlgn="auto">
              <a:lnSpc>
                <a:spcPct val="150000"/>
              </a:lnSpc>
            </a:pPr>
            <a:r>
              <a:rPr lang="zh-CN" altLang="en-US" sz="2665"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面临</a:t>
            </a:r>
            <a:r>
              <a:rPr lang="zh-CN" altLang="en-US" sz="2665" b="1" dirty="0">
                <a:latin typeface="微软雅黑" panose="020B0503020204020204" pitchFamily="34" charset="-122"/>
                <a:ea typeface="微软雅黑" panose="020B0503020204020204" pitchFamily="34" charset="-122"/>
                <a:cs typeface="微软雅黑" panose="020B0503020204020204" pitchFamily="34" charset="-122"/>
                <a:sym typeface="+mn-ea"/>
              </a:rPr>
              <a:t>产业链供应链重构等结构性压力</a:t>
            </a:r>
            <a:endParaRPr lang="zh-CN" altLang="en-US" sz="2665"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文本框 31"/>
          <p:cNvSpPr txBox="1"/>
          <p:nvPr/>
        </p:nvSpPr>
        <p:spPr>
          <a:xfrm>
            <a:off x="2214009" y="5036656"/>
            <a:ext cx="861060" cy="501650"/>
          </a:xfrm>
          <a:prstGeom prst="rect">
            <a:avLst/>
          </a:prstGeom>
          <a:noFill/>
        </p:spPr>
        <p:txBody>
          <a:bodyPr wrap="none" rtlCol="0" anchor="t">
            <a:spAutoFit/>
          </a:bodyPr>
          <a:lstStyle/>
          <a:p>
            <a:pPr algn="l"/>
            <a:r>
              <a:rPr lang="zh-CN" altLang="en-US" sz="2665"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长期</a:t>
            </a:r>
            <a:endParaRPr lang="zh-CN" altLang="en-US" sz="2665"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8" presetClass="entr" presetSubtype="6"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strips(downRight)">
                                      <p:cBhvr>
                                        <p:cTn id="18" dur="500"/>
                                        <p:tgtEl>
                                          <p:spTgt spid="23"/>
                                        </p:tgtEl>
                                      </p:cBhvr>
                                    </p:animEffect>
                                  </p:childTnLst>
                                </p:cTn>
                              </p:par>
                              <p:par>
                                <p:cTn id="19" presetID="18" presetClass="entr" presetSubtype="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strips(downRight)">
                                      <p:cBhvr>
                                        <p:cTn id="21" dur="500"/>
                                        <p:tgtEl>
                                          <p:spTgt spid="25"/>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strips(downRight)">
                                      <p:cBhvr>
                                        <p:cTn id="24" dur="500"/>
                                        <p:tgtEl>
                                          <p:spTgt spid="26"/>
                                        </p:tgtEl>
                                      </p:cBhvr>
                                    </p:animEffect>
                                  </p:childTnLst>
                                </p:cTn>
                              </p:par>
                              <p:par>
                                <p:cTn id="25" presetID="18" presetClass="entr" presetSubtype="6"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strips(downRight)">
                                      <p:cBhvr>
                                        <p:cTn id="27" dur="500"/>
                                        <p:tgtEl>
                                          <p:spTgt spid="27"/>
                                        </p:tgtEl>
                                      </p:cBhvr>
                                    </p:animEffect>
                                  </p:childTnLst>
                                </p:cTn>
                              </p:par>
                            </p:childTnLst>
                          </p:cTn>
                        </p:par>
                        <p:par>
                          <p:cTn id="28" fill="hold">
                            <p:stCondLst>
                              <p:cond delay="2000"/>
                            </p:stCondLst>
                            <p:childTnLst>
                              <p:par>
                                <p:cTn id="29" presetID="18" presetClass="entr" presetSubtype="6"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strips(downRight)">
                                      <p:cBhvr>
                                        <p:cTn id="31" dur="500"/>
                                        <p:tgtEl>
                                          <p:spTgt spid="29"/>
                                        </p:tgtEl>
                                      </p:cBhvr>
                                    </p:animEffect>
                                  </p:childTnLst>
                                </p:cTn>
                              </p:par>
                              <p:par>
                                <p:cTn id="32" presetID="18" presetClass="entr" presetSubtype="6"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strips(downRight)">
                                      <p:cBhvr>
                                        <p:cTn id="34" dur="500"/>
                                        <p:tgtEl>
                                          <p:spTgt spid="30"/>
                                        </p:tgtEl>
                                      </p:cBhvr>
                                    </p:animEffect>
                                  </p:childTnLst>
                                </p:cTn>
                              </p:par>
                              <p:par>
                                <p:cTn id="35" presetID="18" presetClass="entr" presetSubtype="6"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strips(downRight)">
                                      <p:cBhvr>
                                        <p:cTn id="37" dur="500"/>
                                        <p:tgtEl>
                                          <p:spTgt spid="31"/>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strips(downRight)">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bldLvl="0" animBg="1"/>
      <p:bldP spid="23" grpId="0" bldLvl="0" animBg="1"/>
      <p:bldP spid="25" grpId="0" bldLvl="0" animBg="1"/>
      <p:bldP spid="26" grpId="0"/>
      <p:bldP spid="27" grpId="0"/>
      <p:bldP spid="29" grpId="0" bldLvl="0" animBg="1"/>
      <p:bldP spid="30" grpId="0" bldLvl="0" animBg="1"/>
      <p:bldP spid="31" grpId="0"/>
      <p:bldP spid="3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13137" y="721356"/>
            <a:ext cx="9586875" cy="625475"/>
          </a:xfrm>
          <a:prstGeom prst="rect">
            <a:avLst/>
          </a:prstGeom>
          <a:noFill/>
          <a:ln w="9525">
            <a:noFill/>
          </a:ln>
        </p:spPr>
        <p:txBody>
          <a:bodyPr wrap="square">
            <a:spAutoFit/>
          </a:bodyPr>
          <a:lstStyle/>
          <a:p>
            <a:pPr marL="285750" indent="-285750" fontAlgn="auto">
              <a:lnSpc>
                <a:spcPct val="130000"/>
              </a:lnSpc>
              <a:buFont typeface="Wingdings" panose="05000000000000000000" charset="0"/>
              <a:buChar char="u"/>
            </a:pPr>
            <a:r>
              <a:rPr lang="zh-CN" altLang="en-US" sz="2665" b="1" dirty="0">
                <a:solidFill>
                  <a:srgbClr val="C00000"/>
                </a:solidFill>
                <a:latin typeface="微软雅黑" panose="020B0503020204020204" pitchFamily="34" charset="-122"/>
                <a:ea typeface="微软雅黑" panose="020B0503020204020204" pitchFamily="34" charset="-122"/>
              </a:rPr>
              <a:t>尽管我国失业率保持低位</a:t>
            </a:r>
            <a:r>
              <a:rPr lang="zh-CN" altLang="en-US" sz="2665" b="1" dirty="0" smtClean="0">
                <a:solidFill>
                  <a:srgbClr val="C00000"/>
                </a:solidFill>
                <a:latin typeface="微软雅黑" panose="020B0503020204020204" pitchFamily="34" charset="-122"/>
                <a:ea typeface="微软雅黑" panose="020B0503020204020204" pitchFamily="34" charset="-122"/>
              </a:rPr>
              <a:t>，但当前</a:t>
            </a:r>
            <a:r>
              <a:rPr lang="zh-CN" altLang="en-US" sz="2665" b="1" dirty="0">
                <a:solidFill>
                  <a:srgbClr val="C00000"/>
                </a:solidFill>
                <a:latin typeface="微软雅黑" panose="020B0503020204020204" pitchFamily="34" charset="-122"/>
                <a:ea typeface="微软雅黑" panose="020B0503020204020204" pitchFamily="34" charset="-122"/>
              </a:rPr>
              <a:t>就业总量压力依然不</a:t>
            </a:r>
            <a:r>
              <a:rPr lang="zh-CN" altLang="en-US" sz="2665" b="1" dirty="0" smtClean="0">
                <a:solidFill>
                  <a:srgbClr val="C00000"/>
                </a:solidFill>
                <a:latin typeface="微软雅黑" panose="020B0503020204020204" pitchFamily="34" charset="-122"/>
                <a:ea typeface="微软雅黑" panose="020B0503020204020204" pitchFamily="34" charset="-122"/>
              </a:rPr>
              <a:t>小</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graphicFrame>
        <p:nvGraphicFramePr>
          <p:cNvPr id="14" name="图表 13"/>
          <p:cNvGraphicFramePr/>
          <p:nvPr/>
        </p:nvGraphicFramePr>
        <p:xfrm>
          <a:off x="803772" y="1674125"/>
          <a:ext cx="10332803" cy="5565557"/>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up)">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14"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l="4195" r="3136"/>
          <a:stretch>
            <a:fillRect/>
          </a:stretch>
        </p:blipFill>
        <p:spPr>
          <a:xfrm>
            <a:off x="-36396" y="3554804"/>
            <a:ext cx="12228396" cy="3165475"/>
          </a:xfrm>
          <a:prstGeom prst="rect">
            <a:avLst/>
          </a:prstGeom>
        </p:spPr>
      </p:pic>
      <p:sp>
        <p:nvSpPr>
          <p:cNvPr id="61" name="矩形 60"/>
          <p:cNvSpPr/>
          <p:nvPr/>
        </p:nvSpPr>
        <p:spPr>
          <a:xfrm>
            <a:off x="2026073" y="471077"/>
            <a:ext cx="7741073" cy="583565"/>
          </a:xfrm>
          <a:prstGeom prst="rect">
            <a:avLst/>
          </a:prstGeom>
        </p:spPr>
        <p:txBody>
          <a:bodyPr wrap="square">
            <a:spAutoFit/>
          </a:bodyPr>
          <a:lstStyle/>
          <a:p>
            <a:pPr>
              <a:spcBef>
                <a:spcPct val="0"/>
              </a:spcBef>
            </a:pP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2.</a:t>
            </a: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外部政治经济环境错综复杂</a:t>
            </a:r>
            <a:endParaRPr sz="32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1418799" y="1074779"/>
            <a:ext cx="3902351" cy="625475"/>
          </a:xfrm>
          <a:prstGeom prst="rect">
            <a:avLst/>
          </a:prstGeom>
          <a:noFill/>
          <a:ln w="9525">
            <a:noFill/>
          </a:ln>
        </p:spPr>
        <p:txBody>
          <a:bodyPr wrap="square">
            <a:spAutoFit/>
          </a:bodyPr>
          <a:lstStyle/>
          <a:p>
            <a:pPr marL="285750" indent="-285750" fontAlgn="auto">
              <a:lnSpc>
                <a:spcPct val="130000"/>
              </a:lnSpc>
              <a:buFont typeface="Wingdings" panose="05000000000000000000" charset="0"/>
              <a:buChar char="u"/>
            </a:pPr>
            <a:r>
              <a:rPr lang="zh-CN" altLang="en-US" sz="2665" b="1" dirty="0">
                <a:solidFill>
                  <a:srgbClr val="C00000"/>
                </a:solidFill>
                <a:latin typeface="微软雅黑" panose="020B0503020204020204" pitchFamily="34" charset="-122"/>
                <a:ea typeface="微软雅黑" panose="020B0503020204020204" pitchFamily="34" charset="-122"/>
              </a:rPr>
              <a:t>世界经济持续低迷</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64210" y="4027805"/>
            <a:ext cx="4257040" cy="516255"/>
          </a:xfrm>
          <a:prstGeom prst="rect">
            <a:avLst/>
          </a:prstGeom>
          <a:noFill/>
        </p:spPr>
        <p:txBody>
          <a:bodyPr vert="horz" wrap="square" rtlCol="0">
            <a:noAutofit/>
          </a:bodyPr>
          <a:lstStyle/>
          <a:p>
            <a:pPr algn="l"/>
            <a:r>
              <a:rPr lang="zh-CN" altLang="en-US" sz="2665" dirty="0">
                <a:latin typeface="黑体" panose="02010609060101010101" charset="-122"/>
                <a:ea typeface="黑体" panose="02010609060101010101" charset="-122"/>
              </a:rPr>
              <a:t>全球</a:t>
            </a:r>
            <a:r>
              <a:rPr lang="zh-CN" altLang="en-US" sz="2665" dirty="0" smtClean="0">
                <a:latin typeface="黑体" panose="02010609060101010101" charset="-122"/>
                <a:ea typeface="黑体" panose="02010609060101010101" charset="-122"/>
              </a:rPr>
              <a:t>货物贸易</a:t>
            </a:r>
            <a:r>
              <a:rPr lang="zh-CN" altLang="en-US" sz="2665" dirty="0">
                <a:latin typeface="黑体" panose="02010609060101010101" charset="-122"/>
                <a:ea typeface="黑体" panose="02010609060101010101" charset="-122"/>
              </a:rPr>
              <a:t>量增幅</a:t>
            </a:r>
            <a:endParaRPr lang="zh-CN" altLang="en-US" sz="2665" dirty="0">
              <a:latin typeface="黑体" panose="02010609060101010101" charset="-122"/>
              <a:ea typeface="黑体" panose="02010609060101010101" charset="-122"/>
            </a:endParaRPr>
          </a:p>
        </p:txBody>
      </p:sp>
      <p:grpSp>
        <p:nvGrpSpPr>
          <p:cNvPr id="7" name="组合 6"/>
          <p:cNvGrpSpPr/>
          <p:nvPr/>
        </p:nvGrpSpPr>
        <p:grpSpPr>
          <a:xfrm>
            <a:off x="6869885" y="1074751"/>
            <a:ext cx="2527696" cy="993775"/>
            <a:chOff x="5152414" y="806063"/>
            <a:chExt cx="1895772" cy="745331"/>
          </a:xfrm>
        </p:grpSpPr>
        <p:sp>
          <p:nvSpPr>
            <p:cNvPr id="9" name="椭圆 8"/>
            <p:cNvSpPr/>
            <p:nvPr/>
          </p:nvSpPr>
          <p:spPr>
            <a:xfrm>
              <a:off x="6388319" y="1313321"/>
              <a:ext cx="120203" cy="120214"/>
            </a:xfrm>
            <a:prstGeom prst="ellipse">
              <a:avLst/>
            </a:prstGeom>
            <a:solidFill>
              <a:sysClr val="window" lastClr="FFFFFF"/>
            </a:solidFill>
            <a:ln w="57150" cap="flat" cmpd="sng" algn="ctr">
              <a:solidFill>
                <a:srgbClr val="BB8E51"/>
              </a:solidFill>
              <a:prstDash val="solid"/>
            </a:ln>
            <a:effectLst/>
          </p:spPr>
          <p:txBody>
            <a:bodyPr lIns="96756" tIns="48377" rIns="96756" bIns="48377" rtlCol="0" anchor="ctr"/>
            <a:lstStyle/>
            <a:p>
              <a:pPr algn="ctr" fontAlgn="auto">
                <a:spcBef>
                  <a:spcPts val="0"/>
                </a:spcBef>
                <a:spcAft>
                  <a:spcPts val="0"/>
                </a:spcAft>
                <a:defRPr/>
              </a:pPr>
              <a:endParaRPr lang="en-US" sz="2400" kern="0" dirty="0">
                <a:solidFill>
                  <a:sysClr val="window" lastClr="FFFFFF"/>
                </a:solidFill>
                <a:latin typeface="Calibri" panose="020F0502020204030204"/>
                <a:ea typeface="宋体" panose="02010600030101010101" pitchFamily="2" charset="-122"/>
              </a:endParaRPr>
            </a:p>
          </p:txBody>
        </p:sp>
        <p:cxnSp>
          <p:nvCxnSpPr>
            <p:cNvPr id="18" name="直接连接符 17"/>
            <p:cNvCxnSpPr/>
            <p:nvPr/>
          </p:nvCxnSpPr>
          <p:spPr>
            <a:xfrm>
              <a:off x="6159821" y="1370424"/>
              <a:ext cx="540000" cy="0"/>
            </a:xfrm>
            <a:prstGeom prst="line">
              <a:avLst/>
            </a:prstGeom>
            <a:ln>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19" name="文本框 18"/>
            <p:cNvSpPr txBox="1"/>
            <p:nvPr/>
          </p:nvSpPr>
          <p:spPr>
            <a:xfrm>
              <a:off x="5152414" y="806063"/>
              <a:ext cx="1895772" cy="745331"/>
            </a:xfrm>
            <a:prstGeom prst="rect">
              <a:avLst/>
            </a:prstGeom>
            <a:noFill/>
          </p:spPr>
          <p:txBody>
            <a:bodyPr wrap="square" rtlCol="0">
              <a:spAutoFit/>
            </a:bodyPr>
            <a:lstStyle/>
            <a:p>
              <a:r>
                <a:rPr lang="en-US" altLang="zh-CN" sz="3200" b="1" dirty="0" smtClean="0">
                  <a:solidFill>
                    <a:schemeClr val="accent2">
                      <a:lumMod val="75000"/>
                    </a:schemeClr>
                  </a:solidFill>
                  <a:latin typeface="黑体" panose="02010609060101010101" charset="-122"/>
                  <a:ea typeface="黑体" panose="02010609060101010101" charset="-122"/>
                </a:rPr>
                <a:t>2.7%</a:t>
              </a:r>
              <a:endParaRPr lang="en-US" altLang="zh-CN" sz="2665" dirty="0" smtClean="0">
                <a:solidFill>
                  <a:schemeClr val="accent2">
                    <a:lumMod val="75000"/>
                  </a:schemeClr>
                </a:solidFill>
                <a:latin typeface="黑体" panose="02010609060101010101" charset="-122"/>
                <a:ea typeface="黑体" panose="02010609060101010101" charset="-122"/>
              </a:endParaRPr>
            </a:p>
            <a:p>
              <a:r>
                <a:rPr lang="en-US" altLang="zh-CN" sz="2665" dirty="0" smtClean="0">
                  <a:latin typeface="黑体" panose="02010609060101010101" charset="-122"/>
                  <a:ea typeface="黑体" panose="02010609060101010101" charset="-122"/>
                </a:rPr>
                <a:t>2022</a:t>
              </a:r>
              <a:r>
                <a:rPr lang="zh-CN" altLang="en-US" sz="2665" dirty="0" smtClean="0">
                  <a:latin typeface="黑体" panose="02010609060101010101" charset="-122"/>
                  <a:ea typeface="黑体" panose="02010609060101010101" charset="-122"/>
                </a:rPr>
                <a:t>年</a:t>
              </a:r>
              <a:endParaRPr lang="en-US" sz="2665" dirty="0">
                <a:latin typeface="+mn-ea"/>
                <a:cs typeface="OPPOSans H" panose="00020600040101010101" pitchFamily="18" charset="-122"/>
              </a:endParaRPr>
            </a:p>
          </p:txBody>
        </p:sp>
      </p:grpSp>
      <p:grpSp>
        <p:nvGrpSpPr>
          <p:cNvPr id="12" name="组合 11"/>
          <p:cNvGrpSpPr/>
          <p:nvPr/>
        </p:nvGrpSpPr>
        <p:grpSpPr>
          <a:xfrm>
            <a:off x="5488116" y="3311295"/>
            <a:ext cx="3189827" cy="993791"/>
            <a:chOff x="6956918" y="1806244"/>
            <a:chExt cx="2392370" cy="745343"/>
          </a:xfrm>
        </p:grpSpPr>
        <p:grpSp>
          <p:nvGrpSpPr>
            <p:cNvPr id="8" name="组合 7"/>
            <p:cNvGrpSpPr/>
            <p:nvPr/>
          </p:nvGrpSpPr>
          <p:grpSpPr>
            <a:xfrm>
              <a:off x="7315189" y="1806244"/>
              <a:ext cx="2034099" cy="745343"/>
              <a:chOff x="7315189" y="1806244"/>
              <a:chExt cx="2034099" cy="745343"/>
            </a:xfrm>
          </p:grpSpPr>
          <p:cxnSp>
            <p:nvCxnSpPr>
              <p:cNvPr id="4" name="直接连接符 3"/>
              <p:cNvCxnSpPr/>
              <p:nvPr/>
            </p:nvCxnSpPr>
            <p:spPr>
              <a:xfrm>
                <a:off x="8809288" y="1806244"/>
                <a:ext cx="540000" cy="0"/>
              </a:xfrm>
              <a:prstGeom prst="line">
                <a:avLst/>
              </a:prstGeom>
              <a:ln>
                <a:solidFill>
                  <a:srgbClr val="FF551A"/>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315189" y="1806256"/>
                <a:ext cx="1729957" cy="745331"/>
              </a:xfrm>
              <a:prstGeom prst="rect">
                <a:avLst/>
              </a:prstGeom>
              <a:noFill/>
            </p:spPr>
            <p:txBody>
              <a:bodyPr wrap="square" rtlCol="0">
                <a:spAutoFit/>
              </a:bodyPr>
              <a:lstStyle/>
              <a:p>
                <a:pPr algn="ctr"/>
                <a:r>
                  <a:rPr lang="en-US" altLang="zh-CN" sz="3200" b="1" dirty="0" smtClean="0">
                    <a:solidFill>
                      <a:srgbClr val="FF0000"/>
                    </a:solidFill>
                    <a:latin typeface="黑体" panose="02010609060101010101" charset="-122"/>
                    <a:ea typeface="黑体" panose="02010609060101010101" charset="-122"/>
                  </a:rPr>
                  <a:t>1.7%</a:t>
                </a:r>
                <a:endParaRPr lang="en-US" altLang="zh-CN" sz="2665" dirty="0" smtClean="0">
                  <a:solidFill>
                    <a:srgbClr val="FF0000"/>
                  </a:solidFill>
                  <a:latin typeface="黑体" panose="02010609060101010101" charset="-122"/>
                  <a:ea typeface="黑体" panose="02010609060101010101" charset="-122"/>
                </a:endParaRPr>
              </a:p>
              <a:p>
                <a:pPr algn="ctr"/>
                <a:r>
                  <a:rPr lang="en-US" altLang="zh-CN" sz="2665" dirty="0" smtClean="0">
                    <a:latin typeface="黑体" panose="02010609060101010101" charset="-122"/>
                    <a:ea typeface="黑体" panose="02010609060101010101" charset="-122"/>
                  </a:rPr>
                  <a:t>2023</a:t>
                </a:r>
                <a:r>
                  <a:rPr lang="zh-CN" altLang="en-US" sz="2665" dirty="0" smtClean="0">
                    <a:latin typeface="黑体" panose="02010609060101010101" charset="-122"/>
                    <a:ea typeface="黑体" panose="02010609060101010101" charset="-122"/>
                  </a:rPr>
                  <a:t>年</a:t>
                </a:r>
                <a:r>
                  <a:rPr lang="zh-CN" altLang="en-US" sz="1865" dirty="0" smtClean="0">
                    <a:latin typeface="黑体" panose="02010609060101010101" charset="-122"/>
                    <a:ea typeface="黑体" panose="02010609060101010101" charset="-122"/>
                  </a:rPr>
                  <a:t>（预计）</a:t>
                </a:r>
                <a:endParaRPr lang="en-US" sz="1865" dirty="0">
                  <a:latin typeface="+mn-ea"/>
                  <a:cs typeface="OPPOSans H" panose="00020600040101010101" pitchFamily="18" charset="-122"/>
                </a:endParaRPr>
              </a:p>
            </p:txBody>
          </p:sp>
        </p:grpSp>
        <p:sp>
          <p:nvSpPr>
            <p:cNvPr id="11" name="椭圆 10"/>
            <p:cNvSpPr/>
            <p:nvPr/>
          </p:nvSpPr>
          <p:spPr>
            <a:xfrm>
              <a:off x="6956918" y="2343627"/>
              <a:ext cx="120203" cy="120214"/>
            </a:xfrm>
            <a:prstGeom prst="ellipse">
              <a:avLst/>
            </a:prstGeom>
            <a:solidFill>
              <a:sysClr val="window" lastClr="FFFFFF"/>
            </a:solidFill>
            <a:ln w="57150" cap="flat" cmpd="sng" algn="ctr">
              <a:solidFill>
                <a:srgbClr val="BB8E51"/>
              </a:solidFill>
              <a:prstDash val="solid"/>
            </a:ln>
            <a:effectLst/>
          </p:spPr>
          <p:txBody>
            <a:bodyPr lIns="96756" tIns="48377" rIns="96756" bIns="48377" rtlCol="0" anchor="ctr"/>
            <a:lstStyle/>
            <a:p>
              <a:pPr algn="ctr" fontAlgn="auto">
                <a:spcBef>
                  <a:spcPts val="0"/>
                </a:spcBef>
                <a:spcAft>
                  <a:spcPts val="0"/>
                </a:spcAft>
                <a:defRPr/>
              </a:pPr>
              <a:endParaRPr lang="en-US" sz="2400" kern="0" dirty="0">
                <a:solidFill>
                  <a:sysClr val="window" lastClr="FFFFFF"/>
                </a:solidFill>
                <a:latin typeface="Calibri" panose="020F0502020204030204"/>
                <a:ea typeface="宋体" panose="02010600030101010101" pitchFamily="2" charset="-122"/>
              </a:endParaRPr>
            </a:p>
          </p:txBody>
        </p:sp>
      </p:grpSp>
      <p:grpSp>
        <p:nvGrpSpPr>
          <p:cNvPr id="13" name="组合 12"/>
          <p:cNvGrpSpPr/>
          <p:nvPr/>
        </p:nvGrpSpPr>
        <p:grpSpPr>
          <a:xfrm>
            <a:off x="2026304" y="2010303"/>
            <a:ext cx="6912000" cy="1150356"/>
            <a:chOff x="1519728" y="1507727"/>
            <a:chExt cx="5184000" cy="862767"/>
          </a:xfrm>
        </p:grpSpPr>
        <p:sp>
          <p:nvSpPr>
            <p:cNvPr id="10" name="椭圆 9"/>
            <p:cNvSpPr/>
            <p:nvPr/>
          </p:nvSpPr>
          <p:spPr>
            <a:xfrm>
              <a:off x="3870123" y="1507727"/>
              <a:ext cx="120203" cy="120214"/>
            </a:xfrm>
            <a:prstGeom prst="ellipse">
              <a:avLst/>
            </a:prstGeom>
            <a:solidFill>
              <a:sysClr val="window" lastClr="FFFFFF"/>
            </a:solidFill>
            <a:ln w="57150" cap="flat" cmpd="sng" algn="ctr">
              <a:solidFill>
                <a:srgbClr val="BB8E51"/>
              </a:solidFill>
              <a:prstDash val="solid"/>
            </a:ln>
            <a:effectLst/>
          </p:spPr>
          <p:txBody>
            <a:bodyPr lIns="96756" tIns="48377" rIns="96756" bIns="48377" rtlCol="0" anchor="ctr"/>
            <a:lstStyle/>
            <a:p>
              <a:pPr algn="ctr" fontAlgn="auto">
                <a:spcBef>
                  <a:spcPts val="0"/>
                </a:spcBef>
                <a:spcAft>
                  <a:spcPts val="0"/>
                </a:spcAft>
                <a:defRPr/>
              </a:pPr>
              <a:endParaRPr lang="en-US" sz="2400" kern="0" dirty="0">
                <a:solidFill>
                  <a:sysClr val="window" lastClr="FFFFFF"/>
                </a:solidFill>
                <a:latin typeface="Calibri" panose="020F0502020204030204"/>
                <a:ea typeface="宋体" panose="02010600030101010101" pitchFamily="2" charset="-122"/>
              </a:endParaRPr>
            </a:p>
          </p:txBody>
        </p:sp>
        <p:cxnSp>
          <p:nvCxnSpPr>
            <p:cNvPr id="20" name="直接连接符 19"/>
            <p:cNvCxnSpPr/>
            <p:nvPr/>
          </p:nvCxnSpPr>
          <p:spPr>
            <a:xfrm>
              <a:off x="1519728" y="1566849"/>
              <a:ext cx="5184000" cy="0"/>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sp>
          <p:nvSpPr>
            <p:cNvPr id="21" name="文本框 20"/>
            <p:cNvSpPr txBox="1"/>
            <p:nvPr/>
          </p:nvSpPr>
          <p:spPr>
            <a:xfrm>
              <a:off x="2708035" y="1625163"/>
              <a:ext cx="2901195" cy="745331"/>
            </a:xfrm>
            <a:prstGeom prst="rect">
              <a:avLst/>
            </a:prstGeom>
            <a:noFill/>
          </p:spPr>
          <p:txBody>
            <a:bodyPr wrap="square" rtlCol="0">
              <a:spAutoFit/>
            </a:bodyPr>
            <a:lstStyle/>
            <a:p>
              <a:pPr algn="ctr"/>
              <a:r>
                <a:rPr lang="en-US" altLang="zh-CN" sz="3200" b="1" dirty="0" smtClean="0">
                  <a:solidFill>
                    <a:srgbClr val="00B050"/>
                  </a:solidFill>
                  <a:latin typeface="黑体" panose="02010609060101010101" charset="-122"/>
                  <a:ea typeface="黑体" panose="02010609060101010101" charset="-122"/>
                </a:rPr>
                <a:t>2.6%</a:t>
              </a:r>
              <a:endParaRPr lang="en-US" altLang="zh-CN" sz="2665" dirty="0" smtClean="0">
                <a:latin typeface="黑体" panose="02010609060101010101" charset="-122"/>
                <a:ea typeface="黑体" panose="02010609060101010101" charset="-122"/>
              </a:endParaRPr>
            </a:p>
            <a:p>
              <a:pPr algn="ctr"/>
              <a:r>
                <a:rPr lang="en-US" altLang="zh-CN" sz="2665" dirty="0" smtClean="0">
                  <a:latin typeface="黑体" panose="02010609060101010101" charset="-122"/>
                  <a:ea typeface="黑体" panose="02010609060101010101" charset="-122"/>
                </a:rPr>
                <a:t>2010—2022</a:t>
              </a:r>
              <a:r>
                <a:rPr lang="zh-CN" altLang="en-US" sz="2665" dirty="0" smtClean="0">
                  <a:latin typeface="黑体" panose="02010609060101010101" charset="-122"/>
                  <a:ea typeface="黑体" panose="02010609060101010101" charset="-122"/>
                </a:rPr>
                <a:t>年平均增速</a:t>
              </a:r>
              <a:endParaRPr lang="en-US" sz="2665" dirty="0">
                <a:latin typeface="+mn-ea"/>
                <a:cs typeface="OPPOSans H" panose="00020600040101010101" pitchFamily="18" charset="-122"/>
              </a:endParaRPr>
            </a:p>
          </p:txBody>
        </p:sp>
      </p:grpSp>
      <p:sp>
        <p:nvSpPr>
          <p:cNvPr id="29" name="矩形 28"/>
          <p:cNvSpPr/>
          <p:nvPr/>
        </p:nvSpPr>
        <p:spPr>
          <a:xfrm flipH="1">
            <a:off x="8932545" y="1086485"/>
            <a:ext cx="76200" cy="5033645"/>
          </a:xfrm>
          <a:prstGeom prst="rect">
            <a:avLst/>
          </a:prstGeom>
          <a:solidFill>
            <a:sysClr val="window" lastClr="FFFFFF">
              <a:lumMod val="75000"/>
            </a:sysClr>
          </a:solidFill>
          <a:ln w="25400" cap="flat" cmpd="sng" algn="ctr">
            <a:noFill/>
            <a:prstDash val="solid"/>
          </a:ln>
          <a:effectLst/>
        </p:spPr>
        <p:txBody>
          <a:bodyPr lIns="96756" tIns="48377" rIns="96756" bIns="48377" rtlCol="0" anchor="ctr"/>
          <a:lstStyle/>
          <a:p>
            <a:pPr algn="ctr" fontAlgn="auto">
              <a:spcBef>
                <a:spcPts val="0"/>
              </a:spcBef>
              <a:spcAft>
                <a:spcPts val="0"/>
              </a:spcAft>
              <a:defRPr/>
            </a:pPr>
            <a:endParaRPr lang="en-US" sz="2400" kern="0" dirty="0" smtClean="0">
              <a:solidFill>
                <a:sysClr val="window" lastClr="FFFFFF"/>
              </a:solidFill>
              <a:latin typeface="Calibri" panose="020F0502020204030204"/>
              <a:ea typeface="宋体" panose="02010600030101010101" pitchFamily="2" charset="-122"/>
            </a:endParaRPr>
          </a:p>
        </p:txBody>
      </p:sp>
      <p:sp>
        <p:nvSpPr>
          <p:cNvPr id="3" name="文本框 2"/>
          <p:cNvSpPr txBox="1"/>
          <p:nvPr/>
        </p:nvSpPr>
        <p:spPr>
          <a:xfrm>
            <a:off x="8992870" y="3914775"/>
            <a:ext cx="3272155" cy="1906905"/>
          </a:xfrm>
          <a:prstGeom prst="rect">
            <a:avLst/>
          </a:prstGeom>
        </p:spPr>
        <p:txBody>
          <a:bodyPr wrap="square">
            <a:noAutofit/>
          </a:bodyPr>
          <a:p>
            <a:pPr marL="0" indent="233680"/>
            <a:r>
              <a:rPr lang="en-US" altLang="zh-CN" b="0" i="0">
                <a:solidFill>
                  <a:srgbClr val="222222"/>
                </a:solidFill>
                <a:latin typeface="微软雅黑" panose="020B0503020204020204" pitchFamily="34" charset="-122"/>
                <a:ea typeface="微软雅黑" panose="020B0503020204020204" pitchFamily="34" charset="-122"/>
              </a:rPr>
              <a:t>世界贸易组织预测，</a:t>
            </a:r>
            <a:r>
              <a:rPr lang="en-US" altLang="zh-CN" sz="2665" b="0" i="0" dirty="0" smtClean="0">
                <a:latin typeface="黑体" panose="02010609060101010101" charset="-122"/>
                <a:ea typeface="黑体" panose="02010609060101010101" charset="-122"/>
              </a:rPr>
              <a:t>2024年</a:t>
            </a:r>
            <a:r>
              <a:rPr lang="zh-CN" altLang="en-US" b="0" i="0">
                <a:solidFill>
                  <a:srgbClr val="222222"/>
                </a:solidFill>
                <a:latin typeface="微软雅黑" panose="020B0503020204020204" pitchFamily="34" charset="-122"/>
                <a:ea typeface="微软雅黑" panose="020B0503020204020204" pitchFamily="34" charset="-122"/>
              </a:rPr>
              <a:t>全球货物贸易量将增长</a:t>
            </a:r>
            <a:r>
              <a:rPr lang="en-US" altLang="zh-CN" sz="3200" b="1" i="0" dirty="0" smtClean="0">
                <a:solidFill>
                  <a:srgbClr val="FF0000"/>
                </a:solidFill>
                <a:latin typeface="黑体" panose="02010609060101010101" charset="-122"/>
                <a:ea typeface="黑体" panose="02010609060101010101" charset="-122"/>
              </a:rPr>
              <a:t>2.6%</a:t>
            </a:r>
            <a:r>
              <a:rPr lang="zh-CN" altLang="en-US" b="0" i="0">
                <a:solidFill>
                  <a:srgbClr val="222222"/>
                </a:solidFill>
                <a:latin typeface="微软雅黑" panose="020B0503020204020204" pitchFamily="34" charset="-122"/>
                <a:ea typeface="微软雅黑" panose="020B0503020204020204" pitchFamily="34" charset="-122"/>
              </a:rPr>
              <a:t>。但在悲观情形下，可能下降</a:t>
            </a:r>
            <a:r>
              <a:rPr lang="en-US" altLang="zh-CN" sz="3200" b="1" i="0" dirty="0" smtClean="0">
                <a:solidFill>
                  <a:srgbClr val="FF0000"/>
                </a:solidFill>
                <a:latin typeface="黑体" panose="02010609060101010101" charset="-122"/>
                <a:ea typeface="黑体" panose="02010609060101010101" charset="-122"/>
              </a:rPr>
              <a:t>1.6%</a:t>
            </a:r>
            <a:r>
              <a:rPr lang="zh-CN" altLang="en-US" sz="1800" i="0">
                <a:solidFill>
                  <a:srgbClr val="222222"/>
                </a:solidFill>
                <a:latin typeface="微软雅黑" panose="020B0503020204020204" pitchFamily="34" charset="-122"/>
                <a:ea typeface="微软雅黑" panose="020B0503020204020204" pitchFamily="34" charset="-122"/>
              </a:rPr>
              <a:t>。</a:t>
            </a:r>
            <a:endParaRPr lang="zh-CN" altLang="en-US" sz="3200" b="1" i="0" dirty="0" smtClean="0">
              <a:solidFill>
                <a:srgbClr val="FF0000"/>
              </a:solidFill>
              <a:latin typeface="黑体" panose="02010609060101010101" charset="-122"/>
              <a:ea typeface="黑体" panose="02010609060101010101" charset="-122"/>
            </a:endParaRPr>
          </a:p>
        </p:txBody>
      </p:sp>
      <p:cxnSp>
        <p:nvCxnSpPr>
          <p:cNvPr id="14" name="直接连接符 13"/>
          <p:cNvCxnSpPr/>
          <p:nvPr/>
        </p:nvCxnSpPr>
        <p:spPr>
          <a:xfrm>
            <a:off x="8999978" y="3705630"/>
            <a:ext cx="720000" cy="0"/>
          </a:xfrm>
          <a:prstGeom prst="line">
            <a:avLst/>
          </a:prstGeom>
          <a:ln>
            <a:solidFill>
              <a:srgbClr val="FF551A"/>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ppt_x</p:attrName>
                                        </p:attrNameLst>
                                      </p:cBhvr>
                                      <p:tavLst>
                                        <p:tav tm="0">
                                          <p:val>
                                            <p:strVal val="#ppt_x-#ppt_w*1.125000"/>
                                          </p:val>
                                        </p:tav>
                                        <p:tav tm="100000">
                                          <p:val>
                                            <p:strVal val="#ppt_x"/>
                                          </p:val>
                                        </p:tav>
                                      </p:tavLst>
                                    </p:anim>
                                    <p:animEffect transition="in" filter="wipe(right)">
                                      <p:cBhvr>
                                        <p:cTn id="8" dur="500"/>
                                        <p:tgtEl>
                                          <p:spTgt spid="61"/>
                                        </p:tgtEl>
                                      </p:cBhvr>
                                    </p:animEffec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6"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ircle(in)">
                                      <p:cBhvr>
                                        <p:cTn id="29" dur="2000"/>
                                        <p:tgtEl>
                                          <p:spTgt spid="6"/>
                                        </p:tgtEl>
                                      </p:cBhvr>
                                    </p:animEffect>
                                  </p:childTnLst>
                                </p:cTn>
                              </p:par>
                            </p:childTnLst>
                          </p:cTn>
                        </p:par>
                        <p:par>
                          <p:cTn id="30" fill="hold">
                            <p:stCondLst>
                              <p:cond delay="5000"/>
                            </p:stCondLst>
                            <p:childTnLst>
                              <p:par>
                                <p:cTn id="31" presetID="1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p:tgtEl>
                                          <p:spTgt spid="7"/>
                                        </p:tgtEl>
                                        <p:attrNameLst>
                                          <p:attrName>ppt_x</p:attrName>
                                        </p:attrNameLst>
                                      </p:cBhvr>
                                      <p:tavLst>
                                        <p:tav tm="0">
                                          <p:val>
                                            <p:strVal val="#ppt_x-#ppt_w*1.125000"/>
                                          </p:val>
                                        </p:tav>
                                        <p:tav tm="100000">
                                          <p:val>
                                            <p:strVal val="#ppt_x"/>
                                          </p:val>
                                        </p:tav>
                                      </p:tavLst>
                                    </p:anim>
                                    <p:animEffect transition="in" filter="wipe(right)">
                                      <p:cBhvr>
                                        <p:cTn id="34" dur="1000"/>
                                        <p:tgtEl>
                                          <p:spTgt spid="7"/>
                                        </p:tgtEl>
                                      </p:cBhvr>
                                    </p:animEffect>
                                  </p:childTnLst>
                                </p:cTn>
                              </p:par>
                            </p:childTnLst>
                          </p:cTn>
                        </p:par>
                        <p:par>
                          <p:cTn id="35" fill="hold">
                            <p:stCondLst>
                              <p:cond delay="6000"/>
                            </p:stCondLst>
                            <p:childTnLst>
                              <p:par>
                                <p:cTn id="36" presetID="1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1000"/>
                                        <p:tgtEl>
                                          <p:spTgt spid="13"/>
                                        </p:tgtEl>
                                        <p:attrNameLst>
                                          <p:attrName>ppt_x</p:attrName>
                                        </p:attrNameLst>
                                      </p:cBhvr>
                                      <p:tavLst>
                                        <p:tav tm="0">
                                          <p:val>
                                            <p:strVal val="#ppt_x-#ppt_w*1.125000"/>
                                          </p:val>
                                        </p:tav>
                                        <p:tav tm="100000">
                                          <p:val>
                                            <p:strVal val="#ppt_x"/>
                                          </p:val>
                                        </p:tav>
                                      </p:tavLst>
                                    </p:anim>
                                    <p:animEffect transition="in" filter="wipe(right)">
                                      <p:cBhvr>
                                        <p:cTn id="39" dur="1000"/>
                                        <p:tgtEl>
                                          <p:spTgt spid="13"/>
                                        </p:tgtEl>
                                      </p:cBhvr>
                                    </p:animEffect>
                                  </p:childTnLst>
                                </p:cTn>
                              </p:par>
                            </p:childTnLst>
                          </p:cTn>
                        </p:par>
                        <p:par>
                          <p:cTn id="40" fill="hold">
                            <p:stCondLst>
                              <p:cond delay="7000"/>
                            </p:stCondLst>
                            <p:childTnLst>
                              <p:par>
                                <p:cTn id="41" presetID="47"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8000"/>
                            </p:stCondLst>
                            <p:childTnLst>
                              <p:par>
                                <p:cTn id="47" presetID="12" presetClass="entr" presetSubtype="4"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p:tgtEl>
                                          <p:spTgt spid="14"/>
                                        </p:tgtEl>
                                        <p:attrNameLst>
                                          <p:attrName>ppt_y</p:attrName>
                                        </p:attrNameLst>
                                      </p:cBhvr>
                                      <p:tavLst>
                                        <p:tav tm="0">
                                          <p:val>
                                            <p:strVal val="#ppt_y+#ppt_h*1.125000"/>
                                          </p:val>
                                        </p:tav>
                                        <p:tav tm="100000">
                                          <p:val>
                                            <p:strVal val="#ppt_y"/>
                                          </p:val>
                                        </p:tav>
                                      </p:tavLst>
                                    </p:anim>
                                    <p:animEffect transition="in" filter="wipe(up)">
                                      <p:cBhvr>
                                        <p:cTn id="50" dur="500"/>
                                        <p:tgtEl>
                                          <p:spTgt spid="14"/>
                                        </p:tgtEl>
                                      </p:cBhvr>
                                    </p:animEffect>
                                  </p:childTnLst>
                                </p:cTn>
                              </p:par>
                            </p:childTnLst>
                          </p:cTn>
                        </p:par>
                        <p:par>
                          <p:cTn id="51" fill="hold">
                            <p:stCondLst>
                              <p:cond delay="8500"/>
                            </p:stCondLst>
                            <p:childTnLst>
                              <p:par>
                                <p:cTn id="52" presetID="12" presetClass="entr" presetSubtype="4"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p:tgtEl>
                                          <p:spTgt spid="3"/>
                                        </p:tgtEl>
                                        <p:attrNameLst>
                                          <p:attrName>ppt_y</p:attrName>
                                        </p:attrNameLst>
                                      </p:cBhvr>
                                      <p:tavLst>
                                        <p:tav tm="0">
                                          <p:val>
                                            <p:strVal val="#ppt_y+#ppt_h*1.125000"/>
                                          </p:val>
                                        </p:tav>
                                        <p:tav tm="100000">
                                          <p:val>
                                            <p:strVal val="#ppt_y"/>
                                          </p:val>
                                        </p:tav>
                                      </p:tavLst>
                                    </p:anim>
                                    <p:animEffect transition="in" filter="wipe(up)">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5" grpId="0"/>
      <p:bldP spid="6" grpId="0"/>
      <p:bldP spid="29" grpId="0" bldLvl="0" animBg="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45165" y="454402"/>
            <a:ext cx="3902351" cy="625475"/>
          </a:xfrm>
          <a:prstGeom prst="rect">
            <a:avLst/>
          </a:prstGeom>
          <a:noFill/>
          <a:ln w="9525">
            <a:noFill/>
          </a:ln>
        </p:spPr>
        <p:txBody>
          <a:bodyPr wrap="square">
            <a:spAutoFit/>
          </a:bodyPr>
          <a:lstStyle/>
          <a:p>
            <a:pPr marL="285750" indent="-285750" fontAlgn="auto">
              <a:lnSpc>
                <a:spcPct val="130000"/>
              </a:lnSpc>
              <a:buFont typeface="Wingdings" panose="05000000000000000000" charset="0"/>
              <a:buChar char="u"/>
            </a:pPr>
            <a:r>
              <a:rPr lang="zh-CN" altLang="en-US" sz="2665" b="1" dirty="0">
                <a:solidFill>
                  <a:srgbClr val="C00000"/>
                </a:solidFill>
                <a:latin typeface="微软雅黑" panose="020B0503020204020204" pitchFamily="34" charset="-122"/>
                <a:ea typeface="微软雅黑" panose="020B0503020204020204" pitchFamily="34" charset="-122"/>
              </a:rPr>
              <a:t>逆全球化思潮抬头</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rot="2654557">
            <a:off x="2959840" y="2126457"/>
            <a:ext cx="5925185" cy="5731751"/>
          </a:xfrm>
          <a:prstGeom prst="rect">
            <a:avLst/>
          </a:prstGeom>
        </p:spPr>
      </p:pic>
      <p:grpSp>
        <p:nvGrpSpPr>
          <p:cNvPr id="22" name="组合 21"/>
          <p:cNvGrpSpPr/>
          <p:nvPr/>
        </p:nvGrpSpPr>
        <p:grpSpPr>
          <a:xfrm flipH="1">
            <a:off x="2835349" y="2289031"/>
            <a:ext cx="351367" cy="354753"/>
            <a:chOff x="7200" y="1521"/>
            <a:chExt cx="794" cy="676"/>
          </a:xfrm>
        </p:grpSpPr>
        <p:sp>
          <p:nvSpPr>
            <p:cNvPr id="23" name="等腰三角形 22"/>
            <p:cNvSpPr/>
            <p:nvPr>
              <p:custDataLst>
                <p:tags r:id="rId2"/>
              </p:custDataLst>
            </p:nvPr>
          </p:nvSpPr>
          <p:spPr>
            <a:xfrm rot="5400000">
              <a:off x="7361" y="1564"/>
              <a:ext cx="662" cy="604"/>
            </a:xfrm>
            <a:prstGeom prst="triangle">
              <a:avLst/>
            </a:prstGeom>
            <a:solidFill>
              <a:srgbClr val="FF2F25"/>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等腰三角形 23"/>
            <p:cNvSpPr/>
            <p:nvPr>
              <p:custDataLst>
                <p:tags r:id="rId3"/>
              </p:custDataLst>
            </p:nvPr>
          </p:nvSpPr>
          <p:spPr>
            <a:xfrm rot="5400000">
              <a:off x="7171" y="1550"/>
              <a:ext cx="662" cy="604"/>
            </a:xfrm>
            <a:prstGeom prst="triangle">
              <a:avLst/>
            </a:prstGeom>
            <a:solidFill>
              <a:srgbClr val="ED944E"/>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文本框 24"/>
          <p:cNvSpPr txBox="1"/>
          <p:nvPr/>
        </p:nvSpPr>
        <p:spPr>
          <a:xfrm>
            <a:off x="964353" y="2525461"/>
            <a:ext cx="5045859" cy="871220"/>
          </a:xfrm>
          <a:prstGeom prst="rect">
            <a:avLst/>
          </a:prstGeom>
          <a:noFill/>
          <a:ln w="9525">
            <a:noFill/>
          </a:ln>
        </p:spPr>
        <p:txBody>
          <a:bodyPr wrap="square">
            <a:spAutoFit/>
          </a:bodyPr>
          <a:lstStyle/>
          <a:p>
            <a:pPr indent="0" algn="just" fontAlgn="auto">
              <a:lnSpc>
                <a:spcPct val="190000"/>
              </a:lnSpc>
              <a:buFont typeface="Wingdings" panose="05000000000000000000" charset="0"/>
              <a:buNone/>
            </a:pPr>
            <a:r>
              <a:rPr lang="zh-CN" altLang="en-US" sz="2665" dirty="0">
                <a:latin typeface="微软雅黑" panose="020B0503020204020204" pitchFamily="34" charset="-122"/>
                <a:ea typeface="微软雅黑" panose="020B0503020204020204" pitchFamily="34" charset="-122"/>
                <a:cs typeface="微软雅黑" panose="020B0503020204020204" pitchFamily="34" charset="-122"/>
              </a:rPr>
              <a:t>贸易保护主义和单边主义加剧</a:t>
            </a:r>
            <a:endParaRPr lang="zh-CN" sz="2665"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6" name="组合 25"/>
          <p:cNvGrpSpPr/>
          <p:nvPr/>
        </p:nvGrpSpPr>
        <p:grpSpPr>
          <a:xfrm>
            <a:off x="9029836" y="1473901"/>
            <a:ext cx="300567" cy="354753"/>
            <a:chOff x="7200" y="1521"/>
            <a:chExt cx="794" cy="676"/>
          </a:xfrm>
        </p:grpSpPr>
        <p:sp>
          <p:nvSpPr>
            <p:cNvPr id="27" name="等腰三角形 26"/>
            <p:cNvSpPr/>
            <p:nvPr>
              <p:custDataLst>
                <p:tags r:id="rId4"/>
              </p:custDataLst>
            </p:nvPr>
          </p:nvSpPr>
          <p:spPr>
            <a:xfrm rot="5400000">
              <a:off x="7361" y="1564"/>
              <a:ext cx="662" cy="604"/>
            </a:xfrm>
            <a:prstGeom prst="triangle">
              <a:avLst/>
            </a:prstGeom>
            <a:solidFill>
              <a:srgbClr val="FF2F25"/>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custDataLst>
                <p:tags r:id="rId5"/>
              </p:custDataLst>
            </p:nvPr>
          </p:nvSpPr>
          <p:spPr>
            <a:xfrm rot="5400000">
              <a:off x="7171" y="1550"/>
              <a:ext cx="662" cy="604"/>
            </a:xfrm>
            <a:prstGeom prst="triangle">
              <a:avLst/>
            </a:prstGeom>
            <a:solidFill>
              <a:srgbClr val="ED944E"/>
            </a:solidFill>
            <a:ln>
              <a:noFill/>
            </a:ln>
          </p:spPr>
          <p:style>
            <a:lnRef idx="2">
              <a:srgbClr val="1D6DC2">
                <a:shade val="50000"/>
              </a:srgbClr>
            </a:lnRef>
            <a:fillRef idx="1">
              <a:srgbClr val="1D6DC2"/>
            </a:fillRef>
            <a:effectRef idx="0">
              <a:srgbClr val="1D6DC2"/>
            </a:effectRef>
            <a:fontRef idx="minor">
              <a:srgbClr val="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1" name="文本框 30"/>
          <p:cNvSpPr txBox="1"/>
          <p:nvPr/>
        </p:nvSpPr>
        <p:spPr>
          <a:xfrm>
            <a:off x="6222987" y="1929253"/>
            <a:ext cx="5842340" cy="501650"/>
          </a:xfrm>
          <a:prstGeom prst="rect">
            <a:avLst/>
          </a:prstGeom>
          <a:noFill/>
          <a:ln w="9525">
            <a:noFill/>
          </a:ln>
        </p:spPr>
        <p:txBody>
          <a:bodyPr wrap="square">
            <a:spAutoFit/>
          </a:bodyPr>
          <a:lstStyle/>
          <a:p>
            <a:pPr indent="0" algn="just" fontAlgn="auto">
              <a:buFont typeface="Wingdings" panose="05000000000000000000" charset="0"/>
              <a:buNone/>
            </a:pPr>
            <a:r>
              <a:rPr lang="zh-CN" altLang="en-US" sz="2665" dirty="0">
                <a:latin typeface="微软雅黑" panose="020B0503020204020204" pitchFamily="34" charset="-122"/>
                <a:ea typeface="微软雅黑" panose="020B0503020204020204" pitchFamily="34" charset="-122"/>
                <a:cs typeface="微软雅黑" panose="020B0503020204020204" pitchFamily="34" charset="-122"/>
              </a:rPr>
              <a:t>经济要素被政治化、工具化、武器化</a:t>
            </a:r>
            <a:endParaRPr lang="zh-CN" sz="2665"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outVertical)">
                                      <p:cBhvr>
                                        <p:cTn id="12" dur="500"/>
                                        <p:tgtEl>
                                          <p:spTgt spid="3"/>
                                        </p:tgtEl>
                                      </p:cBhvr>
                                    </p:animEffect>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1000" fill="hold"/>
                                        <p:tgtEl>
                                          <p:spTgt spid="31"/>
                                        </p:tgtEl>
                                        <p:attrNameLst>
                                          <p:attrName>ppt_x</p:attrName>
                                        </p:attrNameLst>
                                      </p:cBhvr>
                                      <p:tavLst>
                                        <p:tav tm="0">
                                          <p:val>
                                            <p:strVal val="#ppt_x"/>
                                          </p:val>
                                        </p:tav>
                                        <p:tav tm="100000">
                                          <p:val>
                                            <p:strVal val="#ppt_x"/>
                                          </p:val>
                                        </p:tav>
                                      </p:tavLst>
                                    </p:anim>
                                    <p:anim calcmode="lin" valueType="num">
                                      <p:cBhvr additive="base">
                                        <p:cTn id="28"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156335" y="2447290"/>
            <a:ext cx="9879965" cy="645160"/>
          </a:xfrm>
          <a:prstGeom prst="rect">
            <a:avLst/>
          </a:prstGeom>
          <a:noFill/>
        </p:spPr>
        <p:txBody>
          <a:bodyPr wrap="square" rtlCol="0">
            <a:spAutoFit/>
          </a:bodyPr>
          <a:lstStyle/>
          <a:p>
            <a:pPr algn="ctr"/>
            <a:r>
              <a:rPr kumimoji="1" lang="zh-CN" altLang="en-US" sz="3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（一）新时代中国特色社会主义经济理论</a:t>
            </a:r>
            <a:endParaRPr kumimoji="1" lang="zh-CN" altLang="en-US" sz="3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 name="文本框 8"/>
          <p:cNvSpPr txBox="1"/>
          <p:nvPr/>
        </p:nvSpPr>
        <p:spPr>
          <a:xfrm>
            <a:off x="5001895" y="3559175"/>
            <a:ext cx="6359525" cy="368300"/>
          </a:xfrm>
          <a:prstGeom prst="rect">
            <a:avLst/>
          </a:prstGeom>
          <a:noFill/>
        </p:spPr>
        <p:txBody>
          <a:bodyPr wrap="square">
            <a:spAutoFit/>
          </a:bodyPr>
          <a:lstStyle/>
          <a:p>
            <a:pPr algn="dist"/>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新</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时</a:t>
            </a:r>
            <a:r>
              <a:rPr lang="en-US" altLang="zh-CN"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a:t>
            </a:r>
            <a:r>
              <a:rPr lang="zh-CN" altLang="en-US"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代</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经</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济</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理</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论</a:t>
            </a:r>
            <a:r>
              <a:rPr lang="en-US" altLang="zh-CN"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a:t>
            </a:r>
            <a:r>
              <a:rPr lang="zh-CN" altLang="en-US"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与</a:t>
            </a:r>
            <a:r>
              <a:rPr lang="en-US" altLang="zh-CN"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a:t>
            </a:r>
            <a:r>
              <a:rPr lang="zh-CN" altLang="en-US"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制</a:t>
            </a:r>
            <a:r>
              <a:rPr lang="en-US" altLang="zh-CN"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a:t>
            </a:r>
            <a:r>
              <a:rPr lang="zh-CN" altLang="en-US"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rPr>
              <a:t>度</a:t>
            </a:r>
            <a:endPar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3"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 空心 22"/>
          <p:cNvSpPr/>
          <p:nvPr/>
        </p:nvSpPr>
        <p:spPr>
          <a:xfrm>
            <a:off x="1888049" y="-296304"/>
            <a:ext cx="8193487" cy="8193487"/>
          </a:xfrm>
          <a:prstGeom prst="donut">
            <a:avLst>
              <a:gd name="adj" fmla="val 13368"/>
            </a:avLst>
          </a:prstGeom>
          <a:solidFill>
            <a:schemeClr val="accent6">
              <a:lumMod val="40000"/>
              <a:lumOff val="6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5" name="椭圆 14"/>
          <p:cNvSpPr/>
          <p:nvPr/>
        </p:nvSpPr>
        <p:spPr>
          <a:xfrm>
            <a:off x="2523319" y="-106231"/>
            <a:ext cx="6994800" cy="6994800"/>
          </a:xfrm>
          <a:prstGeom prst="ellipse">
            <a:avLst/>
          </a:prstGeom>
          <a:noFill/>
          <a:ln w="12700">
            <a:gradFill>
              <a:gsLst>
                <a:gs pos="0">
                  <a:schemeClr val="bg1">
                    <a:lumMod val="95000"/>
                  </a:schemeClr>
                </a:gs>
                <a:gs pos="100000">
                  <a:schemeClr val="bg1">
                    <a:lumMod val="95000"/>
                  </a:schemeClr>
                </a:gs>
                <a:gs pos="62000">
                  <a:schemeClr val="bg1">
                    <a:lumMod val="85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OPPOSans R" panose="00020600040101010101" pitchFamily="18" charset="-122"/>
              <a:ea typeface="汉仪旗黑X1-55W"/>
              <a:cs typeface="+mn-cs"/>
            </a:endParaRPr>
          </a:p>
        </p:txBody>
      </p:sp>
      <p:sp>
        <p:nvSpPr>
          <p:cNvPr id="16" name="椭圆 15"/>
          <p:cNvSpPr/>
          <p:nvPr/>
        </p:nvSpPr>
        <p:spPr>
          <a:xfrm>
            <a:off x="3715872" y="1443867"/>
            <a:ext cx="4609692" cy="4609692"/>
          </a:xfrm>
          <a:prstGeom prst="ellipse">
            <a:avLst/>
          </a:prstGeom>
          <a:noFill/>
          <a:ln>
            <a:gradFill>
              <a:gsLst>
                <a:gs pos="0">
                  <a:schemeClr val="bg1">
                    <a:lumMod val="95000"/>
                  </a:schemeClr>
                </a:gs>
                <a:gs pos="100000">
                  <a:schemeClr val="bg1">
                    <a:lumMod val="85000"/>
                    <a:alpha val="61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OPPOSans R" panose="00020600040101010101" pitchFamily="18" charset="-122"/>
              <a:ea typeface="汉仪旗黑X1-55W"/>
              <a:cs typeface="+mn-cs"/>
            </a:endParaRPr>
          </a:p>
        </p:txBody>
      </p:sp>
      <p:grpSp>
        <p:nvGrpSpPr>
          <p:cNvPr id="11" name="组合 10"/>
          <p:cNvGrpSpPr/>
          <p:nvPr/>
        </p:nvGrpSpPr>
        <p:grpSpPr>
          <a:xfrm>
            <a:off x="1224439" y="4744448"/>
            <a:ext cx="3219537" cy="911860"/>
            <a:chOff x="879621" y="3551547"/>
            <a:chExt cx="2414653" cy="683895"/>
          </a:xfrm>
        </p:grpSpPr>
        <p:sp>
          <p:nvSpPr>
            <p:cNvPr id="19" name="矩形 18"/>
            <p:cNvSpPr/>
            <p:nvPr/>
          </p:nvSpPr>
          <p:spPr>
            <a:xfrm>
              <a:off x="879621" y="3551547"/>
              <a:ext cx="1520190" cy="683895"/>
            </a:xfrm>
            <a:prstGeom prst="rect">
              <a:avLst/>
            </a:prstGeom>
          </p:spPr>
          <p:txBody>
            <a:bodyPr wrap="none">
              <a:spAutoFit/>
            </a:bodyPr>
            <a:lstStyle/>
            <a:p>
              <a:pPr lvl="0" algn="ctr">
                <a:defRPr/>
              </a:pPr>
              <a:r>
                <a:rPr lang="zh-CN" altLang="en-US" sz="2665" b="1" dirty="0">
                  <a:latin typeface="+mn-ea"/>
                </a:rPr>
                <a:t>升级版</a:t>
              </a:r>
              <a:r>
                <a:rPr lang="zh-CN" altLang="en-US" sz="2665" b="1" dirty="0" smtClean="0">
                  <a:latin typeface="+mn-ea"/>
                </a:rPr>
                <a:t>的</a:t>
              </a:r>
              <a:endParaRPr lang="en-US" altLang="zh-CN" sz="2665" b="1" dirty="0" smtClean="0">
                <a:latin typeface="+mn-ea"/>
              </a:endParaRPr>
            </a:p>
            <a:p>
              <a:pPr lvl="0" algn="ctr">
                <a:defRPr/>
              </a:pPr>
              <a:r>
                <a:rPr lang="zh-CN" altLang="en-US" sz="2665" b="1" dirty="0" smtClean="0">
                  <a:latin typeface="+mn-ea"/>
                </a:rPr>
                <a:t>“封锁”</a:t>
              </a:r>
              <a:r>
                <a:rPr lang="zh-CN" altLang="en-US" sz="2665" b="1" dirty="0">
                  <a:latin typeface="+mn-ea"/>
                </a:rPr>
                <a:t>“脱钩”</a:t>
              </a:r>
              <a:endParaRPr lang="zh-CN" altLang="en-US" sz="2665" b="1" dirty="0">
                <a:latin typeface="+mn-ea"/>
              </a:endParaRPr>
            </a:p>
          </p:txBody>
        </p:sp>
        <p:grpSp>
          <p:nvGrpSpPr>
            <p:cNvPr id="3" name="组合 2"/>
            <p:cNvGrpSpPr/>
            <p:nvPr/>
          </p:nvGrpSpPr>
          <p:grpSpPr>
            <a:xfrm>
              <a:off x="2798045" y="3681563"/>
              <a:ext cx="496229" cy="496229"/>
              <a:chOff x="2798045" y="3681563"/>
              <a:chExt cx="496229" cy="496229"/>
            </a:xfrm>
          </p:grpSpPr>
          <p:sp>
            <p:nvSpPr>
              <p:cNvPr id="36" name="椭圆 35"/>
              <p:cNvSpPr/>
              <p:nvPr/>
            </p:nvSpPr>
            <p:spPr>
              <a:xfrm>
                <a:off x="2798045" y="3681563"/>
                <a:ext cx="496229" cy="496229"/>
              </a:xfrm>
              <a:prstGeom prst="ellipse">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grpSp>
            <p:nvGrpSpPr>
              <p:cNvPr id="38" name="组合 37"/>
              <p:cNvGrpSpPr/>
              <p:nvPr/>
            </p:nvGrpSpPr>
            <p:grpSpPr>
              <a:xfrm>
                <a:off x="2917033" y="3810820"/>
                <a:ext cx="261656" cy="237715"/>
                <a:chOff x="4506913" y="1981201"/>
                <a:chExt cx="3175001" cy="2884488"/>
              </a:xfrm>
              <a:solidFill>
                <a:schemeClr val="bg1"/>
              </a:solidFill>
            </p:grpSpPr>
            <p:cxnSp>
              <p:nvCxnSpPr>
                <p:cNvPr id="39" name="直接连接符 38"/>
                <p:cNvCxnSpPr/>
                <p:nvPr/>
              </p:nvCxnSpPr>
              <p:spPr>
                <a:xfrm>
                  <a:off x="4841404" y="2293512"/>
                  <a:ext cx="2509192" cy="0"/>
                </a:xfrm>
                <a:prstGeom prst="line">
                  <a:avLst/>
                </a:prstGeom>
                <a:grpFill/>
                <a:ln>
                  <a:noFill/>
                </a:ln>
              </p:spPr>
              <p:style>
                <a:lnRef idx="2">
                  <a:schemeClr val="accent1">
                    <a:shade val="50000"/>
                  </a:schemeClr>
                </a:lnRef>
                <a:fillRef idx="1">
                  <a:schemeClr val="accent1"/>
                </a:fillRef>
                <a:effectRef idx="0">
                  <a:schemeClr val="accent1"/>
                </a:effectRef>
                <a:fontRef idx="minor">
                  <a:schemeClr val="lt1"/>
                </a:fontRef>
              </p:style>
            </p:cxnSp>
            <p:sp>
              <p:nvSpPr>
                <p:cNvPr id="40" name="Freeform 18"/>
                <p:cNvSpPr>
                  <a:spLocks noEditPoints="1"/>
                </p:cNvSpPr>
                <p:nvPr/>
              </p:nvSpPr>
              <p:spPr bwMode="auto">
                <a:xfrm>
                  <a:off x="4506913" y="1981201"/>
                  <a:ext cx="2755900" cy="2884488"/>
                </a:xfrm>
                <a:custGeom>
                  <a:avLst/>
                  <a:gdLst>
                    <a:gd name="T0" fmla="*/ 26 w 730"/>
                    <a:gd name="T1" fmla="*/ 737 h 763"/>
                    <a:gd name="T2" fmla="*/ 103 w 730"/>
                    <a:gd name="T3" fmla="*/ 737 h 763"/>
                    <a:gd name="T4" fmla="*/ 117 w 730"/>
                    <a:gd name="T5" fmla="*/ 737 h 763"/>
                    <a:gd name="T6" fmla="*/ 134 w 730"/>
                    <a:gd name="T7" fmla="*/ 750 h 763"/>
                    <a:gd name="T8" fmla="*/ 117 w 730"/>
                    <a:gd name="T9" fmla="*/ 763 h 763"/>
                    <a:gd name="T10" fmla="*/ 55 w 730"/>
                    <a:gd name="T11" fmla="*/ 763 h 763"/>
                    <a:gd name="T12" fmla="*/ 30 w 730"/>
                    <a:gd name="T13" fmla="*/ 763 h 763"/>
                    <a:gd name="T14" fmla="*/ 0 w 730"/>
                    <a:gd name="T15" fmla="*/ 733 h 763"/>
                    <a:gd name="T16" fmla="*/ 0 w 730"/>
                    <a:gd name="T17" fmla="*/ 217 h 763"/>
                    <a:gd name="T18" fmla="*/ 0 w 730"/>
                    <a:gd name="T19" fmla="*/ 75 h 763"/>
                    <a:gd name="T20" fmla="*/ 27 w 730"/>
                    <a:gd name="T21" fmla="*/ 48 h 763"/>
                    <a:gd name="T22" fmla="*/ 148 w 730"/>
                    <a:gd name="T23" fmla="*/ 48 h 763"/>
                    <a:gd name="T24" fmla="*/ 165 w 730"/>
                    <a:gd name="T25" fmla="*/ 43 h 763"/>
                    <a:gd name="T26" fmla="*/ 229 w 730"/>
                    <a:gd name="T27" fmla="*/ 9 h 763"/>
                    <a:gd name="T28" fmla="*/ 264 w 730"/>
                    <a:gd name="T29" fmla="*/ 1 h 763"/>
                    <a:gd name="T30" fmla="*/ 658 w 730"/>
                    <a:gd name="T31" fmla="*/ 1 h 763"/>
                    <a:gd name="T32" fmla="*/ 688 w 730"/>
                    <a:gd name="T33" fmla="*/ 31 h 763"/>
                    <a:gd name="T34" fmla="*/ 688 w 730"/>
                    <a:gd name="T35" fmla="*/ 48 h 763"/>
                    <a:gd name="T36" fmla="*/ 714 w 730"/>
                    <a:gd name="T37" fmla="*/ 48 h 763"/>
                    <a:gd name="T38" fmla="*/ 730 w 730"/>
                    <a:gd name="T39" fmla="*/ 60 h 763"/>
                    <a:gd name="T40" fmla="*/ 714 w 730"/>
                    <a:gd name="T41" fmla="*/ 73 h 763"/>
                    <a:gd name="T42" fmla="*/ 688 w 730"/>
                    <a:gd name="T43" fmla="*/ 73 h 763"/>
                    <a:gd name="T44" fmla="*/ 688 w 730"/>
                    <a:gd name="T45" fmla="*/ 91 h 763"/>
                    <a:gd name="T46" fmla="*/ 657 w 730"/>
                    <a:gd name="T47" fmla="*/ 122 h 763"/>
                    <a:gd name="T48" fmla="*/ 520 w 730"/>
                    <a:gd name="T49" fmla="*/ 122 h 763"/>
                    <a:gd name="T50" fmla="*/ 270 w 730"/>
                    <a:gd name="T51" fmla="*/ 122 h 763"/>
                    <a:gd name="T52" fmla="*/ 220 w 730"/>
                    <a:gd name="T53" fmla="*/ 109 h 763"/>
                    <a:gd name="T54" fmla="*/ 159 w 730"/>
                    <a:gd name="T55" fmla="*/ 74 h 763"/>
                    <a:gd name="T56" fmla="*/ 152 w 730"/>
                    <a:gd name="T57" fmla="*/ 73 h 763"/>
                    <a:gd name="T58" fmla="*/ 29 w 730"/>
                    <a:gd name="T59" fmla="*/ 73 h 763"/>
                    <a:gd name="T60" fmla="*/ 26 w 730"/>
                    <a:gd name="T61" fmla="*/ 73 h 763"/>
                    <a:gd name="T62" fmla="*/ 26 w 730"/>
                    <a:gd name="T63" fmla="*/ 737 h 763"/>
                    <a:gd name="T64" fmla="*/ 582 w 730"/>
                    <a:gd name="T65" fmla="*/ 26 h 763"/>
                    <a:gd name="T66" fmla="*/ 280 w 730"/>
                    <a:gd name="T67" fmla="*/ 26 h 763"/>
                    <a:gd name="T68" fmla="*/ 280 w 730"/>
                    <a:gd name="T69" fmla="*/ 48 h 763"/>
                    <a:gd name="T70" fmla="*/ 582 w 730"/>
                    <a:gd name="T71" fmla="*/ 48 h 763"/>
                    <a:gd name="T72" fmla="*/ 582 w 730"/>
                    <a:gd name="T73" fmla="*/ 26 h 763"/>
                    <a:gd name="T74" fmla="*/ 582 w 730"/>
                    <a:gd name="T75" fmla="*/ 74 h 763"/>
                    <a:gd name="T76" fmla="*/ 280 w 730"/>
                    <a:gd name="T77" fmla="*/ 74 h 763"/>
                    <a:gd name="T78" fmla="*/ 280 w 730"/>
                    <a:gd name="T79" fmla="*/ 97 h 763"/>
                    <a:gd name="T80" fmla="*/ 582 w 730"/>
                    <a:gd name="T81" fmla="*/ 97 h 763"/>
                    <a:gd name="T82" fmla="*/ 582 w 730"/>
                    <a:gd name="T83" fmla="*/ 74 h 763"/>
                    <a:gd name="T84" fmla="*/ 663 w 730"/>
                    <a:gd name="T85" fmla="*/ 26 h 763"/>
                    <a:gd name="T86" fmla="*/ 608 w 730"/>
                    <a:gd name="T87" fmla="*/ 26 h 763"/>
                    <a:gd name="T88" fmla="*/ 608 w 730"/>
                    <a:gd name="T89" fmla="*/ 96 h 763"/>
                    <a:gd name="T90" fmla="*/ 663 w 730"/>
                    <a:gd name="T91" fmla="*/ 96 h 763"/>
                    <a:gd name="T92" fmla="*/ 663 w 730"/>
                    <a:gd name="T93" fmla="*/ 26 h 763"/>
                    <a:gd name="T94" fmla="*/ 254 w 730"/>
                    <a:gd name="T95" fmla="*/ 25 h 763"/>
                    <a:gd name="T96" fmla="*/ 234 w 730"/>
                    <a:gd name="T97" fmla="*/ 33 h 763"/>
                    <a:gd name="T98" fmla="*/ 226 w 730"/>
                    <a:gd name="T99" fmla="*/ 47 h 763"/>
                    <a:gd name="T100" fmla="*/ 226 w 730"/>
                    <a:gd name="T101" fmla="*/ 78 h 763"/>
                    <a:gd name="T102" fmla="*/ 228 w 730"/>
                    <a:gd name="T103" fmla="*/ 85 h 763"/>
                    <a:gd name="T104" fmla="*/ 254 w 730"/>
                    <a:gd name="T105" fmla="*/ 97 h 763"/>
                    <a:gd name="T106" fmla="*/ 254 w 730"/>
                    <a:gd name="T107" fmla="*/ 25 h 763"/>
                    <a:gd name="T108" fmla="*/ 201 w 730"/>
                    <a:gd name="T109" fmla="*/ 52 h 763"/>
                    <a:gd name="T110" fmla="*/ 184 w 730"/>
                    <a:gd name="T111" fmla="*/ 61 h 763"/>
                    <a:gd name="T112" fmla="*/ 201 w 730"/>
                    <a:gd name="T113" fmla="*/ 70 h 763"/>
                    <a:gd name="T114" fmla="*/ 201 w 730"/>
                    <a:gd name="T115" fmla="*/ 52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0" h="763">
                      <a:moveTo>
                        <a:pt x="26" y="737"/>
                      </a:moveTo>
                      <a:cubicBezTo>
                        <a:pt x="52" y="737"/>
                        <a:pt x="78" y="737"/>
                        <a:pt x="103" y="737"/>
                      </a:cubicBezTo>
                      <a:cubicBezTo>
                        <a:pt x="108" y="737"/>
                        <a:pt x="112" y="737"/>
                        <a:pt x="117" y="737"/>
                      </a:cubicBezTo>
                      <a:cubicBezTo>
                        <a:pt x="128" y="737"/>
                        <a:pt x="134" y="743"/>
                        <a:pt x="134" y="750"/>
                      </a:cubicBezTo>
                      <a:cubicBezTo>
                        <a:pt x="134" y="758"/>
                        <a:pt x="127" y="763"/>
                        <a:pt x="117" y="763"/>
                      </a:cubicBezTo>
                      <a:cubicBezTo>
                        <a:pt x="97" y="763"/>
                        <a:pt x="76" y="763"/>
                        <a:pt x="55" y="763"/>
                      </a:cubicBezTo>
                      <a:cubicBezTo>
                        <a:pt x="47" y="763"/>
                        <a:pt x="39" y="763"/>
                        <a:pt x="30" y="763"/>
                      </a:cubicBezTo>
                      <a:cubicBezTo>
                        <a:pt x="7" y="763"/>
                        <a:pt x="0" y="756"/>
                        <a:pt x="0" y="733"/>
                      </a:cubicBezTo>
                      <a:cubicBezTo>
                        <a:pt x="0" y="561"/>
                        <a:pt x="0" y="389"/>
                        <a:pt x="0" y="217"/>
                      </a:cubicBezTo>
                      <a:cubicBezTo>
                        <a:pt x="0" y="170"/>
                        <a:pt x="0" y="122"/>
                        <a:pt x="0" y="75"/>
                      </a:cubicBezTo>
                      <a:cubicBezTo>
                        <a:pt x="1" y="55"/>
                        <a:pt x="7" y="48"/>
                        <a:pt x="27" y="48"/>
                      </a:cubicBezTo>
                      <a:cubicBezTo>
                        <a:pt x="68" y="48"/>
                        <a:pt x="108" y="48"/>
                        <a:pt x="148" y="48"/>
                      </a:cubicBezTo>
                      <a:cubicBezTo>
                        <a:pt x="154" y="48"/>
                        <a:pt x="160" y="46"/>
                        <a:pt x="165" y="43"/>
                      </a:cubicBezTo>
                      <a:cubicBezTo>
                        <a:pt x="187" y="32"/>
                        <a:pt x="207" y="19"/>
                        <a:pt x="229" y="9"/>
                      </a:cubicBezTo>
                      <a:cubicBezTo>
                        <a:pt x="240" y="4"/>
                        <a:pt x="252" y="1"/>
                        <a:pt x="264" y="1"/>
                      </a:cubicBezTo>
                      <a:cubicBezTo>
                        <a:pt x="395" y="0"/>
                        <a:pt x="527" y="1"/>
                        <a:pt x="658" y="1"/>
                      </a:cubicBezTo>
                      <a:cubicBezTo>
                        <a:pt x="678" y="1"/>
                        <a:pt x="688" y="11"/>
                        <a:pt x="688" y="31"/>
                      </a:cubicBezTo>
                      <a:cubicBezTo>
                        <a:pt x="688" y="36"/>
                        <a:pt x="688" y="41"/>
                        <a:pt x="688" y="48"/>
                      </a:cubicBezTo>
                      <a:cubicBezTo>
                        <a:pt x="697" y="48"/>
                        <a:pt x="705" y="48"/>
                        <a:pt x="714" y="48"/>
                      </a:cubicBezTo>
                      <a:cubicBezTo>
                        <a:pt x="724" y="48"/>
                        <a:pt x="730" y="53"/>
                        <a:pt x="730" y="60"/>
                      </a:cubicBezTo>
                      <a:cubicBezTo>
                        <a:pt x="730" y="68"/>
                        <a:pt x="723" y="72"/>
                        <a:pt x="714" y="73"/>
                      </a:cubicBezTo>
                      <a:cubicBezTo>
                        <a:pt x="706" y="73"/>
                        <a:pt x="698" y="73"/>
                        <a:pt x="688" y="73"/>
                      </a:cubicBezTo>
                      <a:cubicBezTo>
                        <a:pt x="688" y="79"/>
                        <a:pt x="688" y="85"/>
                        <a:pt x="688" y="91"/>
                      </a:cubicBezTo>
                      <a:cubicBezTo>
                        <a:pt x="688" y="112"/>
                        <a:pt x="678" y="122"/>
                        <a:pt x="657" y="122"/>
                      </a:cubicBezTo>
                      <a:cubicBezTo>
                        <a:pt x="611" y="122"/>
                        <a:pt x="566" y="122"/>
                        <a:pt x="520" y="122"/>
                      </a:cubicBezTo>
                      <a:cubicBezTo>
                        <a:pt x="437" y="122"/>
                        <a:pt x="353" y="122"/>
                        <a:pt x="270" y="122"/>
                      </a:cubicBezTo>
                      <a:cubicBezTo>
                        <a:pt x="252" y="122"/>
                        <a:pt x="236" y="118"/>
                        <a:pt x="220" y="109"/>
                      </a:cubicBezTo>
                      <a:cubicBezTo>
                        <a:pt x="200" y="97"/>
                        <a:pt x="179" y="86"/>
                        <a:pt x="159" y="74"/>
                      </a:cubicBezTo>
                      <a:cubicBezTo>
                        <a:pt x="157" y="73"/>
                        <a:pt x="154" y="73"/>
                        <a:pt x="152" y="73"/>
                      </a:cubicBezTo>
                      <a:cubicBezTo>
                        <a:pt x="111" y="73"/>
                        <a:pt x="70" y="73"/>
                        <a:pt x="29" y="73"/>
                      </a:cubicBezTo>
                      <a:cubicBezTo>
                        <a:pt x="28" y="73"/>
                        <a:pt x="27" y="73"/>
                        <a:pt x="26" y="73"/>
                      </a:cubicBezTo>
                      <a:cubicBezTo>
                        <a:pt x="26" y="294"/>
                        <a:pt x="26" y="515"/>
                        <a:pt x="26" y="737"/>
                      </a:cubicBezTo>
                      <a:close/>
                      <a:moveTo>
                        <a:pt x="582" y="26"/>
                      </a:moveTo>
                      <a:cubicBezTo>
                        <a:pt x="481" y="26"/>
                        <a:pt x="380" y="26"/>
                        <a:pt x="280" y="26"/>
                      </a:cubicBezTo>
                      <a:cubicBezTo>
                        <a:pt x="280" y="34"/>
                        <a:pt x="280" y="41"/>
                        <a:pt x="280" y="48"/>
                      </a:cubicBezTo>
                      <a:cubicBezTo>
                        <a:pt x="381" y="48"/>
                        <a:pt x="481" y="48"/>
                        <a:pt x="582" y="48"/>
                      </a:cubicBezTo>
                      <a:cubicBezTo>
                        <a:pt x="582" y="41"/>
                        <a:pt x="582" y="33"/>
                        <a:pt x="582" y="26"/>
                      </a:cubicBezTo>
                      <a:close/>
                      <a:moveTo>
                        <a:pt x="582" y="74"/>
                      </a:moveTo>
                      <a:cubicBezTo>
                        <a:pt x="481" y="74"/>
                        <a:pt x="380" y="74"/>
                        <a:pt x="280" y="74"/>
                      </a:cubicBezTo>
                      <a:cubicBezTo>
                        <a:pt x="280" y="82"/>
                        <a:pt x="280" y="89"/>
                        <a:pt x="280" y="97"/>
                      </a:cubicBezTo>
                      <a:cubicBezTo>
                        <a:pt x="381" y="97"/>
                        <a:pt x="481" y="97"/>
                        <a:pt x="582" y="97"/>
                      </a:cubicBezTo>
                      <a:cubicBezTo>
                        <a:pt x="582" y="89"/>
                        <a:pt x="582" y="82"/>
                        <a:pt x="582" y="74"/>
                      </a:cubicBezTo>
                      <a:close/>
                      <a:moveTo>
                        <a:pt x="663" y="26"/>
                      </a:moveTo>
                      <a:cubicBezTo>
                        <a:pt x="644" y="26"/>
                        <a:pt x="626" y="26"/>
                        <a:pt x="608" y="26"/>
                      </a:cubicBezTo>
                      <a:cubicBezTo>
                        <a:pt x="608" y="50"/>
                        <a:pt x="608" y="73"/>
                        <a:pt x="608" y="96"/>
                      </a:cubicBezTo>
                      <a:cubicBezTo>
                        <a:pt x="627" y="96"/>
                        <a:pt x="645" y="96"/>
                        <a:pt x="663" y="96"/>
                      </a:cubicBezTo>
                      <a:cubicBezTo>
                        <a:pt x="663" y="73"/>
                        <a:pt x="663" y="49"/>
                        <a:pt x="663" y="26"/>
                      </a:cubicBezTo>
                      <a:close/>
                      <a:moveTo>
                        <a:pt x="254" y="25"/>
                      </a:moveTo>
                      <a:cubicBezTo>
                        <a:pt x="247" y="28"/>
                        <a:pt x="241" y="31"/>
                        <a:pt x="234" y="33"/>
                      </a:cubicBezTo>
                      <a:cubicBezTo>
                        <a:pt x="228" y="36"/>
                        <a:pt x="226" y="40"/>
                        <a:pt x="226" y="47"/>
                      </a:cubicBezTo>
                      <a:cubicBezTo>
                        <a:pt x="227" y="57"/>
                        <a:pt x="226" y="68"/>
                        <a:pt x="226" y="78"/>
                      </a:cubicBezTo>
                      <a:cubicBezTo>
                        <a:pt x="226" y="80"/>
                        <a:pt x="227" y="84"/>
                        <a:pt x="228" y="85"/>
                      </a:cubicBezTo>
                      <a:cubicBezTo>
                        <a:pt x="236" y="89"/>
                        <a:pt x="245" y="93"/>
                        <a:pt x="254" y="97"/>
                      </a:cubicBezTo>
                      <a:cubicBezTo>
                        <a:pt x="254" y="73"/>
                        <a:pt x="254" y="50"/>
                        <a:pt x="254" y="25"/>
                      </a:cubicBezTo>
                      <a:close/>
                      <a:moveTo>
                        <a:pt x="201" y="52"/>
                      </a:moveTo>
                      <a:cubicBezTo>
                        <a:pt x="195" y="55"/>
                        <a:pt x="190" y="58"/>
                        <a:pt x="184" y="61"/>
                      </a:cubicBezTo>
                      <a:cubicBezTo>
                        <a:pt x="191" y="64"/>
                        <a:pt x="195" y="67"/>
                        <a:pt x="201" y="70"/>
                      </a:cubicBezTo>
                      <a:cubicBezTo>
                        <a:pt x="201" y="63"/>
                        <a:pt x="201" y="58"/>
                        <a:pt x="201"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41" name="Freeform 19"/>
                <p:cNvSpPr/>
                <p:nvPr/>
              </p:nvSpPr>
              <p:spPr bwMode="auto">
                <a:xfrm>
                  <a:off x="5140326" y="2163763"/>
                  <a:ext cx="2541588" cy="2701925"/>
                </a:xfrm>
                <a:custGeom>
                  <a:avLst/>
                  <a:gdLst>
                    <a:gd name="T0" fmla="*/ 648 w 673"/>
                    <a:gd name="T1" fmla="*/ 689 h 715"/>
                    <a:gd name="T2" fmla="*/ 648 w 673"/>
                    <a:gd name="T3" fmla="*/ 25 h 715"/>
                    <a:gd name="T4" fmla="*/ 610 w 673"/>
                    <a:gd name="T5" fmla="*/ 25 h 715"/>
                    <a:gd name="T6" fmla="*/ 595 w 673"/>
                    <a:gd name="T7" fmla="*/ 13 h 715"/>
                    <a:gd name="T8" fmla="*/ 610 w 673"/>
                    <a:gd name="T9" fmla="*/ 0 h 715"/>
                    <a:gd name="T10" fmla="*/ 647 w 673"/>
                    <a:gd name="T11" fmla="*/ 0 h 715"/>
                    <a:gd name="T12" fmla="*/ 673 w 673"/>
                    <a:gd name="T13" fmla="*/ 26 h 715"/>
                    <a:gd name="T14" fmla="*/ 673 w 673"/>
                    <a:gd name="T15" fmla="*/ 393 h 715"/>
                    <a:gd name="T16" fmla="*/ 673 w 673"/>
                    <a:gd name="T17" fmla="*/ 685 h 715"/>
                    <a:gd name="T18" fmla="*/ 642 w 673"/>
                    <a:gd name="T19" fmla="*/ 715 h 715"/>
                    <a:gd name="T20" fmla="*/ 22 w 673"/>
                    <a:gd name="T21" fmla="*/ 715 h 715"/>
                    <a:gd name="T22" fmla="*/ 1 w 673"/>
                    <a:gd name="T23" fmla="*/ 702 h 715"/>
                    <a:gd name="T24" fmla="*/ 23 w 673"/>
                    <a:gd name="T25" fmla="*/ 689 h 715"/>
                    <a:gd name="T26" fmla="*/ 634 w 673"/>
                    <a:gd name="T27" fmla="*/ 689 h 715"/>
                    <a:gd name="T28" fmla="*/ 648 w 673"/>
                    <a:gd name="T29" fmla="*/ 68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3" h="715">
                      <a:moveTo>
                        <a:pt x="648" y="689"/>
                      </a:moveTo>
                      <a:cubicBezTo>
                        <a:pt x="648" y="467"/>
                        <a:pt x="648" y="246"/>
                        <a:pt x="648" y="25"/>
                      </a:cubicBezTo>
                      <a:cubicBezTo>
                        <a:pt x="635" y="25"/>
                        <a:pt x="622" y="24"/>
                        <a:pt x="610" y="25"/>
                      </a:cubicBezTo>
                      <a:cubicBezTo>
                        <a:pt x="602" y="25"/>
                        <a:pt x="596" y="22"/>
                        <a:pt x="595" y="13"/>
                      </a:cubicBezTo>
                      <a:cubicBezTo>
                        <a:pt x="594" y="5"/>
                        <a:pt x="600" y="0"/>
                        <a:pt x="610" y="0"/>
                      </a:cubicBezTo>
                      <a:cubicBezTo>
                        <a:pt x="623" y="0"/>
                        <a:pt x="635" y="0"/>
                        <a:pt x="647" y="0"/>
                      </a:cubicBezTo>
                      <a:cubicBezTo>
                        <a:pt x="666" y="0"/>
                        <a:pt x="673" y="7"/>
                        <a:pt x="673" y="26"/>
                      </a:cubicBezTo>
                      <a:cubicBezTo>
                        <a:pt x="673" y="148"/>
                        <a:pt x="673" y="270"/>
                        <a:pt x="673" y="393"/>
                      </a:cubicBezTo>
                      <a:cubicBezTo>
                        <a:pt x="673" y="490"/>
                        <a:pt x="673" y="587"/>
                        <a:pt x="673" y="685"/>
                      </a:cubicBezTo>
                      <a:cubicBezTo>
                        <a:pt x="673" y="708"/>
                        <a:pt x="666" y="715"/>
                        <a:pt x="642" y="715"/>
                      </a:cubicBezTo>
                      <a:cubicBezTo>
                        <a:pt x="435" y="715"/>
                        <a:pt x="229" y="715"/>
                        <a:pt x="22" y="715"/>
                      </a:cubicBezTo>
                      <a:cubicBezTo>
                        <a:pt x="8" y="715"/>
                        <a:pt x="1" y="710"/>
                        <a:pt x="1" y="702"/>
                      </a:cubicBezTo>
                      <a:cubicBezTo>
                        <a:pt x="0" y="694"/>
                        <a:pt x="8" y="689"/>
                        <a:pt x="23" y="689"/>
                      </a:cubicBezTo>
                      <a:cubicBezTo>
                        <a:pt x="227" y="689"/>
                        <a:pt x="431" y="689"/>
                        <a:pt x="634" y="689"/>
                      </a:cubicBezTo>
                      <a:cubicBezTo>
                        <a:pt x="639" y="689"/>
                        <a:pt x="643" y="689"/>
                        <a:pt x="648" y="6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42" name="Freeform 20"/>
                <p:cNvSpPr>
                  <a:spLocks noEditPoints="1"/>
                </p:cNvSpPr>
                <p:nvPr/>
              </p:nvSpPr>
              <p:spPr bwMode="auto">
                <a:xfrm>
                  <a:off x="6575426" y="3811588"/>
                  <a:ext cx="800100" cy="808038"/>
                </a:xfrm>
                <a:custGeom>
                  <a:avLst/>
                  <a:gdLst>
                    <a:gd name="T0" fmla="*/ 211 w 212"/>
                    <a:gd name="T1" fmla="*/ 109 h 214"/>
                    <a:gd name="T2" fmla="*/ 103 w 212"/>
                    <a:gd name="T3" fmla="*/ 213 h 214"/>
                    <a:gd name="T4" fmla="*/ 1 w 212"/>
                    <a:gd name="T5" fmla="*/ 106 h 214"/>
                    <a:gd name="T6" fmla="*/ 109 w 212"/>
                    <a:gd name="T7" fmla="*/ 1 h 214"/>
                    <a:gd name="T8" fmla="*/ 211 w 212"/>
                    <a:gd name="T9" fmla="*/ 109 h 214"/>
                    <a:gd name="T10" fmla="*/ 187 w 212"/>
                    <a:gd name="T11" fmla="*/ 109 h 214"/>
                    <a:gd name="T12" fmla="*/ 107 w 212"/>
                    <a:gd name="T13" fmla="*/ 26 h 214"/>
                    <a:gd name="T14" fmla="*/ 26 w 212"/>
                    <a:gd name="T15" fmla="*/ 107 h 214"/>
                    <a:gd name="T16" fmla="*/ 106 w 212"/>
                    <a:gd name="T17" fmla="*/ 189 h 214"/>
                    <a:gd name="T18" fmla="*/ 187 w 212"/>
                    <a:gd name="T19" fmla="*/ 10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4">
                      <a:moveTo>
                        <a:pt x="211" y="109"/>
                      </a:moveTo>
                      <a:cubicBezTo>
                        <a:pt x="210" y="169"/>
                        <a:pt x="163" y="214"/>
                        <a:pt x="103" y="213"/>
                      </a:cubicBezTo>
                      <a:cubicBezTo>
                        <a:pt x="46" y="212"/>
                        <a:pt x="0" y="163"/>
                        <a:pt x="1" y="106"/>
                      </a:cubicBezTo>
                      <a:cubicBezTo>
                        <a:pt x="2" y="47"/>
                        <a:pt x="50" y="0"/>
                        <a:pt x="109" y="1"/>
                      </a:cubicBezTo>
                      <a:cubicBezTo>
                        <a:pt x="166" y="2"/>
                        <a:pt x="212" y="51"/>
                        <a:pt x="211" y="109"/>
                      </a:cubicBezTo>
                      <a:close/>
                      <a:moveTo>
                        <a:pt x="187" y="109"/>
                      </a:moveTo>
                      <a:cubicBezTo>
                        <a:pt x="187" y="63"/>
                        <a:pt x="153" y="26"/>
                        <a:pt x="107" y="26"/>
                      </a:cubicBezTo>
                      <a:cubicBezTo>
                        <a:pt x="63" y="26"/>
                        <a:pt x="27" y="59"/>
                        <a:pt x="26" y="107"/>
                      </a:cubicBezTo>
                      <a:cubicBezTo>
                        <a:pt x="25" y="151"/>
                        <a:pt x="62" y="188"/>
                        <a:pt x="106" y="189"/>
                      </a:cubicBezTo>
                      <a:cubicBezTo>
                        <a:pt x="150" y="189"/>
                        <a:pt x="186" y="153"/>
                        <a:pt x="187"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43" name="Freeform 21"/>
                <p:cNvSpPr>
                  <a:spLocks noEditPoints="1"/>
                </p:cNvSpPr>
                <p:nvPr/>
              </p:nvSpPr>
              <p:spPr bwMode="auto">
                <a:xfrm>
                  <a:off x="4811713" y="3814763"/>
                  <a:ext cx="796925" cy="801688"/>
                </a:xfrm>
                <a:custGeom>
                  <a:avLst/>
                  <a:gdLst>
                    <a:gd name="T0" fmla="*/ 106 w 211"/>
                    <a:gd name="T1" fmla="*/ 212 h 212"/>
                    <a:gd name="T2" fmla="*/ 1 w 211"/>
                    <a:gd name="T3" fmla="*/ 106 h 212"/>
                    <a:gd name="T4" fmla="*/ 105 w 211"/>
                    <a:gd name="T5" fmla="*/ 0 h 212"/>
                    <a:gd name="T6" fmla="*/ 211 w 211"/>
                    <a:gd name="T7" fmla="*/ 107 h 212"/>
                    <a:gd name="T8" fmla="*/ 106 w 211"/>
                    <a:gd name="T9" fmla="*/ 212 h 212"/>
                    <a:gd name="T10" fmla="*/ 25 w 211"/>
                    <a:gd name="T11" fmla="*/ 106 h 212"/>
                    <a:gd name="T12" fmla="*/ 105 w 211"/>
                    <a:gd name="T13" fmla="*/ 188 h 212"/>
                    <a:gd name="T14" fmla="*/ 186 w 211"/>
                    <a:gd name="T15" fmla="*/ 106 h 212"/>
                    <a:gd name="T16" fmla="*/ 106 w 211"/>
                    <a:gd name="T17" fmla="*/ 25 h 212"/>
                    <a:gd name="T18" fmla="*/ 25 w 211"/>
                    <a:gd name="T19" fmla="*/ 10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12">
                      <a:moveTo>
                        <a:pt x="106" y="212"/>
                      </a:moveTo>
                      <a:cubicBezTo>
                        <a:pt x="47" y="212"/>
                        <a:pt x="1" y="166"/>
                        <a:pt x="1" y="106"/>
                      </a:cubicBezTo>
                      <a:cubicBezTo>
                        <a:pt x="0" y="48"/>
                        <a:pt x="47" y="0"/>
                        <a:pt x="105" y="0"/>
                      </a:cubicBezTo>
                      <a:cubicBezTo>
                        <a:pt x="163" y="0"/>
                        <a:pt x="211" y="48"/>
                        <a:pt x="211" y="107"/>
                      </a:cubicBezTo>
                      <a:cubicBezTo>
                        <a:pt x="211" y="165"/>
                        <a:pt x="164" y="212"/>
                        <a:pt x="106" y="212"/>
                      </a:cubicBezTo>
                      <a:close/>
                      <a:moveTo>
                        <a:pt x="25" y="106"/>
                      </a:moveTo>
                      <a:cubicBezTo>
                        <a:pt x="25" y="151"/>
                        <a:pt x="61" y="188"/>
                        <a:pt x="105" y="188"/>
                      </a:cubicBezTo>
                      <a:cubicBezTo>
                        <a:pt x="149" y="188"/>
                        <a:pt x="187" y="150"/>
                        <a:pt x="186" y="106"/>
                      </a:cubicBezTo>
                      <a:cubicBezTo>
                        <a:pt x="186" y="61"/>
                        <a:pt x="150" y="24"/>
                        <a:pt x="106" y="25"/>
                      </a:cubicBezTo>
                      <a:cubicBezTo>
                        <a:pt x="60" y="25"/>
                        <a:pt x="25" y="61"/>
                        <a:pt x="25"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44" name="Freeform 22"/>
                <p:cNvSpPr/>
                <p:nvPr/>
              </p:nvSpPr>
              <p:spPr bwMode="auto">
                <a:xfrm>
                  <a:off x="5665788" y="3792538"/>
                  <a:ext cx="815975" cy="827088"/>
                </a:xfrm>
                <a:custGeom>
                  <a:avLst/>
                  <a:gdLst>
                    <a:gd name="T0" fmla="*/ 114 w 216"/>
                    <a:gd name="T1" fmla="*/ 218 h 219"/>
                    <a:gd name="T2" fmla="*/ 20 w 216"/>
                    <a:gd name="T3" fmla="*/ 160 h 219"/>
                    <a:gd name="T4" fmla="*/ 31 w 216"/>
                    <a:gd name="T5" fmla="*/ 47 h 219"/>
                    <a:gd name="T6" fmla="*/ 136 w 216"/>
                    <a:gd name="T7" fmla="*/ 9 h 219"/>
                    <a:gd name="T8" fmla="*/ 212 w 216"/>
                    <a:gd name="T9" fmla="*/ 75 h 219"/>
                    <a:gd name="T10" fmla="*/ 206 w 216"/>
                    <a:gd name="T11" fmla="*/ 92 h 219"/>
                    <a:gd name="T12" fmla="*/ 189 w 216"/>
                    <a:gd name="T13" fmla="*/ 84 h 219"/>
                    <a:gd name="T14" fmla="*/ 134 w 216"/>
                    <a:gd name="T15" fmla="*/ 34 h 219"/>
                    <a:gd name="T16" fmla="*/ 46 w 216"/>
                    <a:gd name="T17" fmla="*/ 67 h 219"/>
                    <a:gd name="T18" fmla="*/ 51 w 216"/>
                    <a:gd name="T19" fmla="*/ 163 h 219"/>
                    <a:gd name="T20" fmla="*/ 189 w 216"/>
                    <a:gd name="T21" fmla="*/ 141 h 219"/>
                    <a:gd name="T22" fmla="*/ 190 w 216"/>
                    <a:gd name="T23" fmla="*/ 138 h 219"/>
                    <a:gd name="T24" fmla="*/ 207 w 216"/>
                    <a:gd name="T25" fmla="*/ 129 h 219"/>
                    <a:gd name="T26" fmla="*/ 213 w 216"/>
                    <a:gd name="T27" fmla="*/ 146 h 219"/>
                    <a:gd name="T28" fmla="*/ 189 w 216"/>
                    <a:gd name="T29" fmla="*/ 186 h 219"/>
                    <a:gd name="T30" fmla="*/ 114 w 216"/>
                    <a:gd name="T31" fmla="*/ 21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19">
                      <a:moveTo>
                        <a:pt x="114" y="218"/>
                      </a:moveTo>
                      <a:cubicBezTo>
                        <a:pt x="71" y="217"/>
                        <a:pt x="39" y="199"/>
                        <a:pt x="20" y="160"/>
                      </a:cubicBezTo>
                      <a:cubicBezTo>
                        <a:pt x="0" y="121"/>
                        <a:pt x="4" y="82"/>
                        <a:pt x="31" y="47"/>
                      </a:cubicBezTo>
                      <a:cubicBezTo>
                        <a:pt x="57" y="13"/>
                        <a:pt x="93" y="0"/>
                        <a:pt x="136" y="9"/>
                      </a:cubicBezTo>
                      <a:cubicBezTo>
                        <a:pt x="173" y="17"/>
                        <a:pt x="198" y="40"/>
                        <a:pt x="212" y="75"/>
                      </a:cubicBezTo>
                      <a:cubicBezTo>
                        <a:pt x="215" y="82"/>
                        <a:pt x="214" y="89"/>
                        <a:pt x="206" y="92"/>
                      </a:cubicBezTo>
                      <a:cubicBezTo>
                        <a:pt x="198" y="95"/>
                        <a:pt x="192" y="92"/>
                        <a:pt x="189" y="84"/>
                      </a:cubicBezTo>
                      <a:cubicBezTo>
                        <a:pt x="179" y="58"/>
                        <a:pt x="161" y="41"/>
                        <a:pt x="134" y="34"/>
                      </a:cubicBezTo>
                      <a:cubicBezTo>
                        <a:pt x="102" y="24"/>
                        <a:pt x="65" y="39"/>
                        <a:pt x="46" y="67"/>
                      </a:cubicBezTo>
                      <a:cubicBezTo>
                        <a:pt x="27" y="96"/>
                        <a:pt x="29" y="137"/>
                        <a:pt x="51" y="163"/>
                      </a:cubicBezTo>
                      <a:cubicBezTo>
                        <a:pt x="92" y="212"/>
                        <a:pt x="164" y="201"/>
                        <a:pt x="189" y="141"/>
                      </a:cubicBezTo>
                      <a:cubicBezTo>
                        <a:pt x="189" y="140"/>
                        <a:pt x="189" y="139"/>
                        <a:pt x="190" y="138"/>
                      </a:cubicBezTo>
                      <a:cubicBezTo>
                        <a:pt x="193" y="131"/>
                        <a:pt x="198" y="126"/>
                        <a:pt x="207" y="129"/>
                      </a:cubicBezTo>
                      <a:cubicBezTo>
                        <a:pt x="215" y="132"/>
                        <a:pt x="216" y="140"/>
                        <a:pt x="213" y="146"/>
                      </a:cubicBezTo>
                      <a:cubicBezTo>
                        <a:pt x="206" y="160"/>
                        <a:pt x="199" y="175"/>
                        <a:pt x="189" y="186"/>
                      </a:cubicBezTo>
                      <a:cubicBezTo>
                        <a:pt x="169" y="208"/>
                        <a:pt x="144" y="219"/>
                        <a:pt x="114" y="2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45" name="Freeform 23"/>
                <p:cNvSpPr>
                  <a:spLocks noEditPoints="1"/>
                </p:cNvSpPr>
                <p:nvPr/>
              </p:nvSpPr>
              <p:spPr bwMode="auto">
                <a:xfrm>
                  <a:off x="4811713" y="2597151"/>
                  <a:ext cx="492125" cy="457200"/>
                </a:xfrm>
                <a:custGeom>
                  <a:avLst/>
                  <a:gdLst>
                    <a:gd name="T0" fmla="*/ 0 w 130"/>
                    <a:gd name="T1" fmla="*/ 61 h 121"/>
                    <a:gd name="T2" fmla="*/ 1 w 130"/>
                    <a:gd name="T3" fmla="*/ 22 h 121"/>
                    <a:gd name="T4" fmla="*/ 21 w 130"/>
                    <a:gd name="T5" fmla="*/ 1 h 121"/>
                    <a:gd name="T6" fmla="*/ 100 w 130"/>
                    <a:gd name="T7" fmla="*/ 1 h 121"/>
                    <a:gd name="T8" fmla="*/ 124 w 130"/>
                    <a:gd name="T9" fmla="*/ 11 h 121"/>
                    <a:gd name="T10" fmla="*/ 125 w 130"/>
                    <a:gd name="T11" fmla="*/ 29 h 121"/>
                    <a:gd name="T12" fmla="*/ 120 w 130"/>
                    <a:gd name="T13" fmla="*/ 42 h 121"/>
                    <a:gd name="T14" fmla="*/ 120 w 130"/>
                    <a:gd name="T15" fmla="*/ 100 h 121"/>
                    <a:gd name="T16" fmla="*/ 99 w 130"/>
                    <a:gd name="T17" fmla="*/ 121 h 121"/>
                    <a:gd name="T18" fmla="*/ 21 w 130"/>
                    <a:gd name="T19" fmla="*/ 121 h 121"/>
                    <a:gd name="T20" fmla="*/ 1 w 130"/>
                    <a:gd name="T21" fmla="*/ 101 h 121"/>
                    <a:gd name="T22" fmla="*/ 0 w 130"/>
                    <a:gd name="T23" fmla="*/ 61 h 121"/>
                    <a:gd name="T24" fmla="*/ 26 w 130"/>
                    <a:gd name="T25" fmla="*/ 26 h 121"/>
                    <a:gd name="T26" fmla="*/ 26 w 130"/>
                    <a:gd name="T27" fmla="*/ 96 h 121"/>
                    <a:gd name="T28" fmla="*/ 95 w 130"/>
                    <a:gd name="T29" fmla="*/ 96 h 121"/>
                    <a:gd name="T30" fmla="*/ 95 w 130"/>
                    <a:gd name="T31" fmla="*/ 58 h 121"/>
                    <a:gd name="T32" fmla="*/ 75 w 130"/>
                    <a:gd name="T33" fmla="*/ 78 h 121"/>
                    <a:gd name="T34" fmla="*/ 53 w 130"/>
                    <a:gd name="T35" fmla="*/ 80 h 121"/>
                    <a:gd name="T36" fmla="*/ 35 w 130"/>
                    <a:gd name="T37" fmla="*/ 62 h 121"/>
                    <a:gd name="T38" fmla="*/ 35 w 130"/>
                    <a:gd name="T39" fmla="*/ 46 h 121"/>
                    <a:gd name="T40" fmla="*/ 52 w 130"/>
                    <a:gd name="T41" fmla="*/ 46 h 121"/>
                    <a:gd name="T42" fmla="*/ 62 w 130"/>
                    <a:gd name="T43" fmla="*/ 55 h 121"/>
                    <a:gd name="T44" fmla="*/ 60 w 130"/>
                    <a:gd name="T45" fmla="*/ 53 h 121"/>
                    <a:gd name="T46" fmla="*/ 90 w 130"/>
                    <a:gd name="T47" fmla="*/ 26 h 121"/>
                    <a:gd name="T48" fmla="*/ 26 w 130"/>
                    <a:gd name="T49" fmla="*/ 2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0" h="121">
                      <a:moveTo>
                        <a:pt x="0" y="61"/>
                      </a:moveTo>
                      <a:cubicBezTo>
                        <a:pt x="0" y="48"/>
                        <a:pt x="0" y="35"/>
                        <a:pt x="1" y="22"/>
                      </a:cubicBezTo>
                      <a:cubicBezTo>
                        <a:pt x="1" y="7"/>
                        <a:pt x="6" y="1"/>
                        <a:pt x="21" y="1"/>
                      </a:cubicBezTo>
                      <a:cubicBezTo>
                        <a:pt x="47" y="1"/>
                        <a:pt x="74" y="0"/>
                        <a:pt x="100" y="1"/>
                      </a:cubicBezTo>
                      <a:cubicBezTo>
                        <a:pt x="108" y="2"/>
                        <a:pt x="117" y="6"/>
                        <a:pt x="124" y="11"/>
                      </a:cubicBezTo>
                      <a:cubicBezTo>
                        <a:pt x="130" y="15"/>
                        <a:pt x="129" y="22"/>
                        <a:pt x="125" y="29"/>
                      </a:cubicBezTo>
                      <a:cubicBezTo>
                        <a:pt x="122" y="32"/>
                        <a:pt x="120" y="37"/>
                        <a:pt x="120" y="42"/>
                      </a:cubicBezTo>
                      <a:cubicBezTo>
                        <a:pt x="120" y="61"/>
                        <a:pt x="120" y="80"/>
                        <a:pt x="120" y="100"/>
                      </a:cubicBezTo>
                      <a:cubicBezTo>
                        <a:pt x="120" y="115"/>
                        <a:pt x="114" y="121"/>
                        <a:pt x="99" y="121"/>
                      </a:cubicBezTo>
                      <a:cubicBezTo>
                        <a:pt x="73" y="121"/>
                        <a:pt x="47" y="121"/>
                        <a:pt x="21" y="121"/>
                      </a:cubicBezTo>
                      <a:cubicBezTo>
                        <a:pt x="7" y="121"/>
                        <a:pt x="1" y="115"/>
                        <a:pt x="1" y="101"/>
                      </a:cubicBezTo>
                      <a:cubicBezTo>
                        <a:pt x="0" y="88"/>
                        <a:pt x="0" y="74"/>
                        <a:pt x="0" y="61"/>
                      </a:cubicBezTo>
                      <a:close/>
                      <a:moveTo>
                        <a:pt x="26" y="26"/>
                      </a:moveTo>
                      <a:cubicBezTo>
                        <a:pt x="26" y="50"/>
                        <a:pt x="26" y="72"/>
                        <a:pt x="26" y="96"/>
                      </a:cubicBezTo>
                      <a:cubicBezTo>
                        <a:pt x="49" y="96"/>
                        <a:pt x="72" y="96"/>
                        <a:pt x="95" y="96"/>
                      </a:cubicBezTo>
                      <a:cubicBezTo>
                        <a:pt x="95" y="83"/>
                        <a:pt x="95" y="72"/>
                        <a:pt x="95" y="58"/>
                      </a:cubicBezTo>
                      <a:cubicBezTo>
                        <a:pt x="87" y="65"/>
                        <a:pt x="82" y="72"/>
                        <a:pt x="75" y="78"/>
                      </a:cubicBezTo>
                      <a:cubicBezTo>
                        <a:pt x="69" y="84"/>
                        <a:pt x="61" y="87"/>
                        <a:pt x="53" y="80"/>
                      </a:cubicBezTo>
                      <a:cubicBezTo>
                        <a:pt x="46" y="75"/>
                        <a:pt x="40" y="69"/>
                        <a:pt x="35" y="62"/>
                      </a:cubicBezTo>
                      <a:cubicBezTo>
                        <a:pt x="30" y="57"/>
                        <a:pt x="30" y="51"/>
                        <a:pt x="35" y="46"/>
                      </a:cubicBezTo>
                      <a:cubicBezTo>
                        <a:pt x="40" y="41"/>
                        <a:pt x="46" y="41"/>
                        <a:pt x="52" y="46"/>
                      </a:cubicBezTo>
                      <a:cubicBezTo>
                        <a:pt x="55" y="49"/>
                        <a:pt x="59" y="52"/>
                        <a:pt x="62" y="55"/>
                      </a:cubicBezTo>
                      <a:cubicBezTo>
                        <a:pt x="62" y="55"/>
                        <a:pt x="61" y="54"/>
                        <a:pt x="60" y="53"/>
                      </a:cubicBezTo>
                      <a:cubicBezTo>
                        <a:pt x="70" y="44"/>
                        <a:pt x="80" y="35"/>
                        <a:pt x="90" y="26"/>
                      </a:cubicBezTo>
                      <a:cubicBezTo>
                        <a:pt x="68" y="26"/>
                        <a:pt x="48" y="26"/>
                        <a:pt x="2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46" name="Freeform 24"/>
                <p:cNvSpPr>
                  <a:spLocks noEditPoints="1"/>
                </p:cNvSpPr>
                <p:nvPr/>
              </p:nvSpPr>
              <p:spPr bwMode="auto">
                <a:xfrm>
                  <a:off x="6175376" y="2601913"/>
                  <a:ext cx="452438" cy="452438"/>
                </a:xfrm>
                <a:custGeom>
                  <a:avLst/>
                  <a:gdLst>
                    <a:gd name="T0" fmla="*/ 60 w 120"/>
                    <a:gd name="T1" fmla="*/ 120 h 120"/>
                    <a:gd name="T2" fmla="*/ 20 w 120"/>
                    <a:gd name="T3" fmla="*/ 120 h 120"/>
                    <a:gd name="T4" fmla="*/ 1 w 120"/>
                    <a:gd name="T5" fmla="*/ 100 h 120"/>
                    <a:gd name="T6" fmla="*/ 1 w 120"/>
                    <a:gd name="T7" fmla="*/ 20 h 120"/>
                    <a:gd name="T8" fmla="*/ 20 w 120"/>
                    <a:gd name="T9" fmla="*/ 0 h 120"/>
                    <a:gd name="T10" fmla="*/ 100 w 120"/>
                    <a:gd name="T11" fmla="*/ 0 h 120"/>
                    <a:gd name="T12" fmla="*/ 120 w 120"/>
                    <a:gd name="T13" fmla="*/ 20 h 120"/>
                    <a:gd name="T14" fmla="*/ 120 w 120"/>
                    <a:gd name="T15" fmla="*/ 99 h 120"/>
                    <a:gd name="T16" fmla="*/ 99 w 120"/>
                    <a:gd name="T17" fmla="*/ 120 h 120"/>
                    <a:gd name="T18" fmla="*/ 60 w 120"/>
                    <a:gd name="T19" fmla="*/ 120 h 120"/>
                    <a:gd name="T20" fmla="*/ 95 w 120"/>
                    <a:gd name="T21" fmla="*/ 25 h 120"/>
                    <a:gd name="T22" fmla="*/ 25 w 120"/>
                    <a:gd name="T23" fmla="*/ 25 h 120"/>
                    <a:gd name="T24" fmla="*/ 25 w 120"/>
                    <a:gd name="T25" fmla="*/ 95 h 120"/>
                    <a:gd name="T26" fmla="*/ 95 w 120"/>
                    <a:gd name="T27" fmla="*/ 95 h 120"/>
                    <a:gd name="T28" fmla="*/ 95 w 120"/>
                    <a:gd name="T29" fmla="*/ 2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0">
                      <a:moveTo>
                        <a:pt x="60" y="120"/>
                      </a:moveTo>
                      <a:cubicBezTo>
                        <a:pt x="47" y="120"/>
                        <a:pt x="33" y="120"/>
                        <a:pt x="20" y="120"/>
                      </a:cubicBezTo>
                      <a:cubicBezTo>
                        <a:pt x="7" y="120"/>
                        <a:pt x="1" y="113"/>
                        <a:pt x="1" y="100"/>
                      </a:cubicBezTo>
                      <a:cubicBezTo>
                        <a:pt x="0" y="73"/>
                        <a:pt x="0" y="47"/>
                        <a:pt x="1" y="20"/>
                      </a:cubicBezTo>
                      <a:cubicBezTo>
                        <a:pt x="1" y="7"/>
                        <a:pt x="7" y="0"/>
                        <a:pt x="20" y="0"/>
                      </a:cubicBezTo>
                      <a:cubicBezTo>
                        <a:pt x="47" y="0"/>
                        <a:pt x="73" y="0"/>
                        <a:pt x="100" y="0"/>
                      </a:cubicBezTo>
                      <a:cubicBezTo>
                        <a:pt x="114" y="0"/>
                        <a:pt x="120" y="7"/>
                        <a:pt x="120" y="20"/>
                      </a:cubicBezTo>
                      <a:cubicBezTo>
                        <a:pt x="120" y="47"/>
                        <a:pt x="120" y="73"/>
                        <a:pt x="120" y="99"/>
                      </a:cubicBezTo>
                      <a:cubicBezTo>
                        <a:pt x="120" y="114"/>
                        <a:pt x="114" y="120"/>
                        <a:pt x="99" y="120"/>
                      </a:cubicBezTo>
                      <a:cubicBezTo>
                        <a:pt x="86" y="120"/>
                        <a:pt x="73" y="120"/>
                        <a:pt x="60" y="120"/>
                      </a:cubicBezTo>
                      <a:close/>
                      <a:moveTo>
                        <a:pt x="95" y="25"/>
                      </a:moveTo>
                      <a:cubicBezTo>
                        <a:pt x="71" y="25"/>
                        <a:pt x="49" y="25"/>
                        <a:pt x="25" y="25"/>
                      </a:cubicBezTo>
                      <a:cubicBezTo>
                        <a:pt x="25" y="49"/>
                        <a:pt x="25" y="71"/>
                        <a:pt x="25" y="95"/>
                      </a:cubicBezTo>
                      <a:cubicBezTo>
                        <a:pt x="49" y="95"/>
                        <a:pt x="72" y="95"/>
                        <a:pt x="95" y="95"/>
                      </a:cubicBezTo>
                      <a:cubicBezTo>
                        <a:pt x="95" y="71"/>
                        <a:pt x="95" y="49"/>
                        <a:pt x="95"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47" name="Freeform 25"/>
                <p:cNvSpPr>
                  <a:spLocks noEditPoints="1"/>
                </p:cNvSpPr>
                <p:nvPr/>
              </p:nvSpPr>
              <p:spPr bwMode="auto">
                <a:xfrm>
                  <a:off x="6175376" y="3190876"/>
                  <a:ext cx="452438" cy="457200"/>
                </a:xfrm>
                <a:custGeom>
                  <a:avLst/>
                  <a:gdLst>
                    <a:gd name="T0" fmla="*/ 1 w 120"/>
                    <a:gd name="T1" fmla="*/ 60 h 121"/>
                    <a:gd name="T2" fmla="*/ 1 w 120"/>
                    <a:gd name="T3" fmla="*/ 20 h 121"/>
                    <a:gd name="T4" fmla="*/ 19 w 120"/>
                    <a:gd name="T5" fmla="*/ 1 h 121"/>
                    <a:gd name="T6" fmla="*/ 101 w 120"/>
                    <a:gd name="T7" fmla="*/ 1 h 121"/>
                    <a:gd name="T8" fmla="*/ 120 w 120"/>
                    <a:gd name="T9" fmla="*/ 19 h 121"/>
                    <a:gd name="T10" fmla="*/ 120 w 120"/>
                    <a:gd name="T11" fmla="*/ 101 h 121"/>
                    <a:gd name="T12" fmla="*/ 101 w 120"/>
                    <a:gd name="T13" fmla="*/ 121 h 121"/>
                    <a:gd name="T14" fmla="*/ 20 w 120"/>
                    <a:gd name="T15" fmla="*/ 120 h 121"/>
                    <a:gd name="T16" fmla="*/ 1 w 120"/>
                    <a:gd name="T17" fmla="*/ 101 h 121"/>
                    <a:gd name="T18" fmla="*/ 1 w 120"/>
                    <a:gd name="T19" fmla="*/ 60 h 121"/>
                    <a:gd name="T20" fmla="*/ 26 w 120"/>
                    <a:gd name="T21" fmla="*/ 25 h 121"/>
                    <a:gd name="T22" fmla="*/ 26 w 120"/>
                    <a:gd name="T23" fmla="*/ 95 h 121"/>
                    <a:gd name="T24" fmla="*/ 95 w 120"/>
                    <a:gd name="T25" fmla="*/ 95 h 121"/>
                    <a:gd name="T26" fmla="*/ 95 w 120"/>
                    <a:gd name="T27" fmla="*/ 25 h 121"/>
                    <a:gd name="T28" fmla="*/ 26 w 120"/>
                    <a:gd name="T29" fmla="*/ 2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1" y="60"/>
                      </a:moveTo>
                      <a:cubicBezTo>
                        <a:pt x="1" y="47"/>
                        <a:pt x="0" y="33"/>
                        <a:pt x="1" y="20"/>
                      </a:cubicBezTo>
                      <a:cubicBezTo>
                        <a:pt x="1" y="7"/>
                        <a:pt x="7" y="1"/>
                        <a:pt x="19" y="1"/>
                      </a:cubicBezTo>
                      <a:cubicBezTo>
                        <a:pt x="47" y="0"/>
                        <a:pt x="74" y="0"/>
                        <a:pt x="101" y="1"/>
                      </a:cubicBezTo>
                      <a:cubicBezTo>
                        <a:pt x="113" y="1"/>
                        <a:pt x="120" y="7"/>
                        <a:pt x="120" y="19"/>
                      </a:cubicBezTo>
                      <a:cubicBezTo>
                        <a:pt x="120" y="47"/>
                        <a:pt x="120" y="74"/>
                        <a:pt x="120" y="101"/>
                      </a:cubicBezTo>
                      <a:cubicBezTo>
                        <a:pt x="120" y="114"/>
                        <a:pt x="113" y="120"/>
                        <a:pt x="101" y="121"/>
                      </a:cubicBezTo>
                      <a:cubicBezTo>
                        <a:pt x="74" y="121"/>
                        <a:pt x="47" y="121"/>
                        <a:pt x="20" y="120"/>
                      </a:cubicBezTo>
                      <a:cubicBezTo>
                        <a:pt x="7" y="120"/>
                        <a:pt x="1" y="113"/>
                        <a:pt x="1" y="101"/>
                      </a:cubicBezTo>
                      <a:cubicBezTo>
                        <a:pt x="0" y="87"/>
                        <a:pt x="1" y="74"/>
                        <a:pt x="1" y="60"/>
                      </a:cubicBezTo>
                      <a:close/>
                      <a:moveTo>
                        <a:pt x="26" y="25"/>
                      </a:moveTo>
                      <a:cubicBezTo>
                        <a:pt x="26" y="49"/>
                        <a:pt x="26" y="72"/>
                        <a:pt x="26" y="95"/>
                      </a:cubicBezTo>
                      <a:cubicBezTo>
                        <a:pt x="49" y="95"/>
                        <a:pt x="72" y="95"/>
                        <a:pt x="95" y="95"/>
                      </a:cubicBezTo>
                      <a:cubicBezTo>
                        <a:pt x="95" y="71"/>
                        <a:pt x="95" y="49"/>
                        <a:pt x="95" y="25"/>
                      </a:cubicBezTo>
                      <a:cubicBezTo>
                        <a:pt x="72" y="25"/>
                        <a:pt x="49" y="25"/>
                        <a:pt x="2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48" name="Freeform 26"/>
                <p:cNvSpPr>
                  <a:spLocks noEditPoints="1"/>
                </p:cNvSpPr>
                <p:nvPr/>
              </p:nvSpPr>
              <p:spPr bwMode="auto">
                <a:xfrm>
                  <a:off x="4811713" y="3190876"/>
                  <a:ext cx="454025" cy="457200"/>
                </a:xfrm>
                <a:custGeom>
                  <a:avLst/>
                  <a:gdLst>
                    <a:gd name="T0" fmla="*/ 60 w 120"/>
                    <a:gd name="T1" fmla="*/ 1 h 121"/>
                    <a:gd name="T2" fmla="*/ 101 w 120"/>
                    <a:gd name="T3" fmla="*/ 1 h 121"/>
                    <a:gd name="T4" fmla="*/ 120 w 120"/>
                    <a:gd name="T5" fmla="*/ 18 h 121"/>
                    <a:gd name="T6" fmla="*/ 120 w 120"/>
                    <a:gd name="T7" fmla="*/ 102 h 121"/>
                    <a:gd name="T8" fmla="*/ 101 w 120"/>
                    <a:gd name="T9" fmla="*/ 120 h 121"/>
                    <a:gd name="T10" fmla="*/ 20 w 120"/>
                    <a:gd name="T11" fmla="*/ 120 h 121"/>
                    <a:gd name="T12" fmla="*/ 1 w 120"/>
                    <a:gd name="T13" fmla="*/ 101 h 121"/>
                    <a:gd name="T14" fmla="*/ 1 w 120"/>
                    <a:gd name="T15" fmla="*/ 20 h 121"/>
                    <a:gd name="T16" fmla="*/ 20 w 120"/>
                    <a:gd name="T17" fmla="*/ 1 h 121"/>
                    <a:gd name="T18" fmla="*/ 60 w 120"/>
                    <a:gd name="T19" fmla="*/ 1 h 121"/>
                    <a:gd name="T20" fmla="*/ 95 w 120"/>
                    <a:gd name="T21" fmla="*/ 26 h 121"/>
                    <a:gd name="T22" fmla="*/ 26 w 120"/>
                    <a:gd name="T23" fmla="*/ 26 h 121"/>
                    <a:gd name="T24" fmla="*/ 26 w 120"/>
                    <a:gd name="T25" fmla="*/ 95 h 121"/>
                    <a:gd name="T26" fmla="*/ 95 w 120"/>
                    <a:gd name="T27" fmla="*/ 95 h 121"/>
                    <a:gd name="T28" fmla="*/ 95 w 120"/>
                    <a:gd name="T29" fmla="*/ 2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0" y="1"/>
                      </a:moveTo>
                      <a:cubicBezTo>
                        <a:pt x="74" y="1"/>
                        <a:pt x="88" y="0"/>
                        <a:pt x="101" y="1"/>
                      </a:cubicBezTo>
                      <a:cubicBezTo>
                        <a:pt x="113" y="1"/>
                        <a:pt x="120" y="7"/>
                        <a:pt x="120" y="18"/>
                      </a:cubicBezTo>
                      <a:cubicBezTo>
                        <a:pt x="120" y="46"/>
                        <a:pt x="120" y="74"/>
                        <a:pt x="120" y="102"/>
                      </a:cubicBezTo>
                      <a:cubicBezTo>
                        <a:pt x="120" y="114"/>
                        <a:pt x="113" y="120"/>
                        <a:pt x="101" y="120"/>
                      </a:cubicBezTo>
                      <a:cubicBezTo>
                        <a:pt x="74" y="121"/>
                        <a:pt x="47" y="121"/>
                        <a:pt x="20" y="120"/>
                      </a:cubicBezTo>
                      <a:cubicBezTo>
                        <a:pt x="7" y="120"/>
                        <a:pt x="1" y="114"/>
                        <a:pt x="1" y="101"/>
                      </a:cubicBezTo>
                      <a:cubicBezTo>
                        <a:pt x="0" y="74"/>
                        <a:pt x="0" y="47"/>
                        <a:pt x="1" y="20"/>
                      </a:cubicBezTo>
                      <a:cubicBezTo>
                        <a:pt x="1" y="7"/>
                        <a:pt x="7" y="1"/>
                        <a:pt x="20" y="1"/>
                      </a:cubicBezTo>
                      <a:cubicBezTo>
                        <a:pt x="34" y="0"/>
                        <a:pt x="47" y="1"/>
                        <a:pt x="60" y="1"/>
                      </a:cubicBezTo>
                      <a:close/>
                      <a:moveTo>
                        <a:pt x="95" y="26"/>
                      </a:moveTo>
                      <a:cubicBezTo>
                        <a:pt x="71" y="26"/>
                        <a:pt x="49" y="26"/>
                        <a:pt x="26" y="26"/>
                      </a:cubicBezTo>
                      <a:cubicBezTo>
                        <a:pt x="26" y="49"/>
                        <a:pt x="26" y="72"/>
                        <a:pt x="26" y="95"/>
                      </a:cubicBezTo>
                      <a:cubicBezTo>
                        <a:pt x="49" y="95"/>
                        <a:pt x="72" y="95"/>
                        <a:pt x="95" y="95"/>
                      </a:cubicBezTo>
                      <a:cubicBezTo>
                        <a:pt x="95" y="72"/>
                        <a:pt x="95" y="49"/>
                        <a:pt x="95"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49" name="Freeform 27"/>
                <p:cNvSpPr/>
                <p:nvPr/>
              </p:nvSpPr>
              <p:spPr bwMode="auto">
                <a:xfrm>
                  <a:off x="5367338" y="2703513"/>
                  <a:ext cx="641350" cy="98425"/>
                </a:xfrm>
                <a:custGeom>
                  <a:avLst/>
                  <a:gdLst>
                    <a:gd name="T0" fmla="*/ 86 w 170"/>
                    <a:gd name="T1" fmla="*/ 0 h 26"/>
                    <a:gd name="T2" fmla="*/ 151 w 170"/>
                    <a:gd name="T3" fmla="*/ 0 h 26"/>
                    <a:gd name="T4" fmla="*/ 161 w 170"/>
                    <a:gd name="T5" fmla="*/ 2 h 26"/>
                    <a:gd name="T6" fmla="*/ 170 w 170"/>
                    <a:gd name="T7" fmla="*/ 13 h 26"/>
                    <a:gd name="T8" fmla="*/ 161 w 170"/>
                    <a:gd name="T9" fmla="*/ 24 h 26"/>
                    <a:gd name="T10" fmla="*/ 152 w 170"/>
                    <a:gd name="T11" fmla="*/ 25 h 26"/>
                    <a:gd name="T12" fmla="*/ 18 w 170"/>
                    <a:gd name="T13" fmla="*/ 25 h 26"/>
                    <a:gd name="T14" fmla="*/ 11 w 170"/>
                    <a:gd name="T15" fmla="*/ 25 h 26"/>
                    <a:gd name="T16" fmla="*/ 0 w 170"/>
                    <a:gd name="T17" fmla="*/ 13 h 26"/>
                    <a:gd name="T18" fmla="*/ 11 w 170"/>
                    <a:gd name="T19" fmla="*/ 1 h 26"/>
                    <a:gd name="T20" fmla="*/ 18 w 170"/>
                    <a:gd name="T21" fmla="*/ 0 h 26"/>
                    <a:gd name="T22" fmla="*/ 86 w 170"/>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6">
                      <a:moveTo>
                        <a:pt x="86" y="0"/>
                      </a:moveTo>
                      <a:cubicBezTo>
                        <a:pt x="108" y="0"/>
                        <a:pt x="129" y="0"/>
                        <a:pt x="151" y="0"/>
                      </a:cubicBezTo>
                      <a:cubicBezTo>
                        <a:pt x="155" y="0"/>
                        <a:pt x="159" y="0"/>
                        <a:pt x="161" y="2"/>
                      </a:cubicBezTo>
                      <a:cubicBezTo>
                        <a:pt x="165" y="5"/>
                        <a:pt x="170" y="9"/>
                        <a:pt x="170" y="13"/>
                      </a:cubicBezTo>
                      <a:cubicBezTo>
                        <a:pt x="170" y="17"/>
                        <a:pt x="165" y="21"/>
                        <a:pt x="161" y="24"/>
                      </a:cubicBezTo>
                      <a:cubicBezTo>
                        <a:pt x="159" y="26"/>
                        <a:pt x="155" y="25"/>
                        <a:pt x="152" y="25"/>
                      </a:cubicBezTo>
                      <a:cubicBezTo>
                        <a:pt x="107" y="25"/>
                        <a:pt x="63" y="25"/>
                        <a:pt x="18" y="25"/>
                      </a:cubicBezTo>
                      <a:cubicBezTo>
                        <a:pt x="15" y="25"/>
                        <a:pt x="13" y="25"/>
                        <a:pt x="11" y="25"/>
                      </a:cubicBezTo>
                      <a:cubicBezTo>
                        <a:pt x="4" y="24"/>
                        <a:pt x="0" y="20"/>
                        <a:pt x="0" y="13"/>
                      </a:cubicBezTo>
                      <a:cubicBezTo>
                        <a:pt x="0" y="6"/>
                        <a:pt x="4" y="2"/>
                        <a:pt x="11" y="1"/>
                      </a:cubicBezTo>
                      <a:cubicBezTo>
                        <a:pt x="13" y="0"/>
                        <a:pt x="15" y="0"/>
                        <a:pt x="18" y="0"/>
                      </a:cubicBezTo>
                      <a:cubicBezTo>
                        <a:pt x="40" y="0"/>
                        <a:pt x="63" y="0"/>
                        <a:pt x="8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50" name="Freeform 28"/>
                <p:cNvSpPr/>
                <p:nvPr/>
              </p:nvSpPr>
              <p:spPr bwMode="auto">
                <a:xfrm>
                  <a:off x="5367338" y="3292476"/>
                  <a:ext cx="641350" cy="98425"/>
                </a:xfrm>
                <a:custGeom>
                  <a:avLst/>
                  <a:gdLst>
                    <a:gd name="T0" fmla="*/ 85 w 170"/>
                    <a:gd name="T1" fmla="*/ 26 h 26"/>
                    <a:gd name="T2" fmla="*/ 18 w 170"/>
                    <a:gd name="T3" fmla="*/ 26 h 26"/>
                    <a:gd name="T4" fmla="*/ 8 w 170"/>
                    <a:gd name="T5" fmla="*/ 24 h 26"/>
                    <a:gd name="T6" fmla="*/ 0 w 170"/>
                    <a:gd name="T7" fmla="*/ 13 h 26"/>
                    <a:gd name="T8" fmla="*/ 9 w 170"/>
                    <a:gd name="T9" fmla="*/ 2 h 26"/>
                    <a:gd name="T10" fmla="*/ 16 w 170"/>
                    <a:gd name="T11" fmla="*/ 1 h 26"/>
                    <a:gd name="T12" fmla="*/ 154 w 170"/>
                    <a:gd name="T13" fmla="*/ 1 h 26"/>
                    <a:gd name="T14" fmla="*/ 157 w 170"/>
                    <a:gd name="T15" fmla="*/ 1 h 26"/>
                    <a:gd name="T16" fmla="*/ 170 w 170"/>
                    <a:gd name="T17" fmla="*/ 13 h 26"/>
                    <a:gd name="T18" fmla="*/ 157 w 170"/>
                    <a:gd name="T19" fmla="*/ 26 h 26"/>
                    <a:gd name="T20" fmla="*/ 136 w 170"/>
                    <a:gd name="T21" fmla="*/ 26 h 26"/>
                    <a:gd name="T22" fmla="*/ 85 w 170"/>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6">
                      <a:moveTo>
                        <a:pt x="85" y="26"/>
                      </a:moveTo>
                      <a:cubicBezTo>
                        <a:pt x="63" y="26"/>
                        <a:pt x="40" y="26"/>
                        <a:pt x="18" y="26"/>
                      </a:cubicBezTo>
                      <a:cubicBezTo>
                        <a:pt x="14" y="26"/>
                        <a:pt x="10" y="26"/>
                        <a:pt x="8" y="24"/>
                      </a:cubicBezTo>
                      <a:cubicBezTo>
                        <a:pt x="4" y="21"/>
                        <a:pt x="0" y="16"/>
                        <a:pt x="0" y="13"/>
                      </a:cubicBezTo>
                      <a:cubicBezTo>
                        <a:pt x="0" y="9"/>
                        <a:pt x="5" y="5"/>
                        <a:pt x="9" y="2"/>
                      </a:cubicBezTo>
                      <a:cubicBezTo>
                        <a:pt x="10" y="0"/>
                        <a:pt x="14" y="1"/>
                        <a:pt x="16" y="1"/>
                      </a:cubicBezTo>
                      <a:cubicBezTo>
                        <a:pt x="62" y="1"/>
                        <a:pt x="108" y="1"/>
                        <a:pt x="154" y="1"/>
                      </a:cubicBezTo>
                      <a:cubicBezTo>
                        <a:pt x="155" y="1"/>
                        <a:pt x="156" y="1"/>
                        <a:pt x="157" y="1"/>
                      </a:cubicBezTo>
                      <a:cubicBezTo>
                        <a:pt x="164" y="1"/>
                        <a:pt x="170" y="5"/>
                        <a:pt x="170" y="13"/>
                      </a:cubicBezTo>
                      <a:cubicBezTo>
                        <a:pt x="170" y="21"/>
                        <a:pt x="165" y="25"/>
                        <a:pt x="157" y="26"/>
                      </a:cubicBezTo>
                      <a:cubicBezTo>
                        <a:pt x="150" y="26"/>
                        <a:pt x="143" y="26"/>
                        <a:pt x="136" y="26"/>
                      </a:cubicBezTo>
                      <a:cubicBezTo>
                        <a:pt x="119" y="26"/>
                        <a:pt x="102" y="26"/>
                        <a:pt x="85"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51" name="Freeform 29"/>
                <p:cNvSpPr/>
                <p:nvPr/>
              </p:nvSpPr>
              <p:spPr bwMode="auto">
                <a:xfrm>
                  <a:off x="6731001" y="3297238"/>
                  <a:ext cx="641350" cy="93663"/>
                </a:xfrm>
                <a:custGeom>
                  <a:avLst/>
                  <a:gdLst>
                    <a:gd name="T0" fmla="*/ 85 w 170"/>
                    <a:gd name="T1" fmla="*/ 25 h 25"/>
                    <a:gd name="T2" fmla="*/ 17 w 170"/>
                    <a:gd name="T3" fmla="*/ 25 h 25"/>
                    <a:gd name="T4" fmla="*/ 8 w 170"/>
                    <a:gd name="T5" fmla="*/ 23 h 25"/>
                    <a:gd name="T6" fmla="*/ 0 w 170"/>
                    <a:gd name="T7" fmla="*/ 12 h 25"/>
                    <a:gd name="T8" fmla="*/ 8 w 170"/>
                    <a:gd name="T9" fmla="*/ 1 h 25"/>
                    <a:gd name="T10" fmla="*/ 16 w 170"/>
                    <a:gd name="T11" fmla="*/ 0 h 25"/>
                    <a:gd name="T12" fmla="*/ 154 w 170"/>
                    <a:gd name="T13" fmla="*/ 0 h 25"/>
                    <a:gd name="T14" fmla="*/ 163 w 170"/>
                    <a:gd name="T15" fmla="*/ 1 h 25"/>
                    <a:gd name="T16" fmla="*/ 170 w 170"/>
                    <a:gd name="T17" fmla="*/ 12 h 25"/>
                    <a:gd name="T18" fmla="*/ 163 w 170"/>
                    <a:gd name="T19" fmla="*/ 23 h 25"/>
                    <a:gd name="T20" fmla="*/ 152 w 170"/>
                    <a:gd name="T21" fmla="*/ 25 h 25"/>
                    <a:gd name="T22" fmla="*/ 85 w 170"/>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
                      <a:moveTo>
                        <a:pt x="85" y="25"/>
                      </a:moveTo>
                      <a:cubicBezTo>
                        <a:pt x="63" y="25"/>
                        <a:pt x="40" y="25"/>
                        <a:pt x="17" y="25"/>
                      </a:cubicBezTo>
                      <a:cubicBezTo>
                        <a:pt x="14" y="25"/>
                        <a:pt x="10" y="25"/>
                        <a:pt x="8" y="23"/>
                      </a:cubicBezTo>
                      <a:cubicBezTo>
                        <a:pt x="4" y="20"/>
                        <a:pt x="0" y="16"/>
                        <a:pt x="0" y="12"/>
                      </a:cubicBezTo>
                      <a:cubicBezTo>
                        <a:pt x="0" y="8"/>
                        <a:pt x="5" y="4"/>
                        <a:pt x="8" y="1"/>
                      </a:cubicBezTo>
                      <a:cubicBezTo>
                        <a:pt x="10" y="0"/>
                        <a:pt x="14" y="0"/>
                        <a:pt x="16" y="0"/>
                      </a:cubicBezTo>
                      <a:cubicBezTo>
                        <a:pt x="62" y="0"/>
                        <a:pt x="108" y="0"/>
                        <a:pt x="154" y="0"/>
                      </a:cubicBezTo>
                      <a:cubicBezTo>
                        <a:pt x="157" y="0"/>
                        <a:pt x="161" y="0"/>
                        <a:pt x="163" y="1"/>
                      </a:cubicBezTo>
                      <a:cubicBezTo>
                        <a:pt x="166" y="4"/>
                        <a:pt x="170" y="8"/>
                        <a:pt x="170" y="12"/>
                      </a:cubicBezTo>
                      <a:cubicBezTo>
                        <a:pt x="170" y="16"/>
                        <a:pt x="166" y="20"/>
                        <a:pt x="163" y="23"/>
                      </a:cubicBezTo>
                      <a:cubicBezTo>
                        <a:pt x="160" y="25"/>
                        <a:pt x="156" y="25"/>
                        <a:pt x="152" y="25"/>
                      </a:cubicBezTo>
                      <a:cubicBezTo>
                        <a:pt x="130" y="25"/>
                        <a:pt x="108" y="25"/>
                        <a:pt x="85"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52" name="Freeform 30"/>
                <p:cNvSpPr/>
                <p:nvPr/>
              </p:nvSpPr>
              <p:spPr bwMode="auto">
                <a:xfrm>
                  <a:off x="6731001" y="2703513"/>
                  <a:ext cx="644525" cy="98425"/>
                </a:xfrm>
                <a:custGeom>
                  <a:avLst/>
                  <a:gdLst>
                    <a:gd name="T0" fmla="*/ 85 w 171"/>
                    <a:gd name="T1" fmla="*/ 25 h 26"/>
                    <a:gd name="T2" fmla="*/ 19 w 171"/>
                    <a:gd name="T3" fmla="*/ 25 h 26"/>
                    <a:gd name="T4" fmla="*/ 9 w 171"/>
                    <a:gd name="T5" fmla="*/ 24 h 26"/>
                    <a:gd name="T6" fmla="*/ 0 w 171"/>
                    <a:gd name="T7" fmla="*/ 13 h 26"/>
                    <a:gd name="T8" fmla="*/ 8 w 171"/>
                    <a:gd name="T9" fmla="*/ 2 h 26"/>
                    <a:gd name="T10" fmla="*/ 18 w 171"/>
                    <a:gd name="T11" fmla="*/ 0 h 26"/>
                    <a:gd name="T12" fmla="*/ 153 w 171"/>
                    <a:gd name="T13" fmla="*/ 0 h 26"/>
                    <a:gd name="T14" fmla="*/ 159 w 171"/>
                    <a:gd name="T15" fmla="*/ 1 h 26"/>
                    <a:gd name="T16" fmla="*/ 170 w 171"/>
                    <a:gd name="T17" fmla="*/ 13 h 26"/>
                    <a:gd name="T18" fmla="*/ 159 w 171"/>
                    <a:gd name="T19" fmla="*/ 25 h 26"/>
                    <a:gd name="T20" fmla="*/ 151 w 171"/>
                    <a:gd name="T21" fmla="*/ 25 h 26"/>
                    <a:gd name="T22" fmla="*/ 85 w 171"/>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 h="26">
                      <a:moveTo>
                        <a:pt x="85" y="25"/>
                      </a:moveTo>
                      <a:cubicBezTo>
                        <a:pt x="63" y="25"/>
                        <a:pt x="41" y="25"/>
                        <a:pt x="19" y="25"/>
                      </a:cubicBezTo>
                      <a:cubicBezTo>
                        <a:pt x="16" y="25"/>
                        <a:pt x="11" y="26"/>
                        <a:pt x="9" y="24"/>
                      </a:cubicBezTo>
                      <a:cubicBezTo>
                        <a:pt x="5" y="21"/>
                        <a:pt x="0" y="17"/>
                        <a:pt x="0" y="13"/>
                      </a:cubicBezTo>
                      <a:cubicBezTo>
                        <a:pt x="0" y="10"/>
                        <a:pt x="4" y="5"/>
                        <a:pt x="8" y="2"/>
                      </a:cubicBezTo>
                      <a:cubicBezTo>
                        <a:pt x="10" y="0"/>
                        <a:pt x="15" y="0"/>
                        <a:pt x="18" y="0"/>
                      </a:cubicBezTo>
                      <a:cubicBezTo>
                        <a:pt x="63" y="0"/>
                        <a:pt x="108" y="0"/>
                        <a:pt x="153" y="0"/>
                      </a:cubicBezTo>
                      <a:cubicBezTo>
                        <a:pt x="155" y="0"/>
                        <a:pt x="157" y="0"/>
                        <a:pt x="159" y="1"/>
                      </a:cubicBezTo>
                      <a:cubicBezTo>
                        <a:pt x="166" y="2"/>
                        <a:pt x="171" y="6"/>
                        <a:pt x="170" y="13"/>
                      </a:cubicBezTo>
                      <a:cubicBezTo>
                        <a:pt x="170" y="20"/>
                        <a:pt x="166" y="24"/>
                        <a:pt x="159" y="25"/>
                      </a:cubicBezTo>
                      <a:cubicBezTo>
                        <a:pt x="156" y="25"/>
                        <a:pt x="154" y="25"/>
                        <a:pt x="151" y="25"/>
                      </a:cubicBezTo>
                      <a:cubicBezTo>
                        <a:pt x="129" y="25"/>
                        <a:pt x="107" y="25"/>
                        <a:pt x="85"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53" name="Freeform 31"/>
                <p:cNvSpPr/>
                <p:nvPr/>
              </p:nvSpPr>
              <p:spPr bwMode="auto">
                <a:xfrm>
                  <a:off x="5367338" y="2859088"/>
                  <a:ext cx="404813" cy="93663"/>
                </a:xfrm>
                <a:custGeom>
                  <a:avLst/>
                  <a:gdLst>
                    <a:gd name="T0" fmla="*/ 53 w 107"/>
                    <a:gd name="T1" fmla="*/ 25 h 25"/>
                    <a:gd name="T2" fmla="*/ 16 w 107"/>
                    <a:gd name="T3" fmla="*/ 25 h 25"/>
                    <a:gd name="T4" fmla="*/ 0 w 107"/>
                    <a:gd name="T5" fmla="*/ 12 h 25"/>
                    <a:gd name="T6" fmla="*/ 16 w 107"/>
                    <a:gd name="T7" fmla="*/ 0 h 25"/>
                    <a:gd name="T8" fmla="*/ 92 w 107"/>
                    <a:gd name="T9" fmla="*/ 0 h 25"/>
                    <a:gd name="T10" fmla="*/ 107 w 107"/>
                    <a:gd name="T11" fmla="*/ 13 h 25"/>
                    <a:gd name="T12" fmla="*/ 91 w 107"/>
                    <a:gd name="T13" fmla="*/ 25 h 25"/>
                    <a:gd name="T14" fmla="*/ 53 w 10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5">
                      <a:moveTo>
                        <a:pt x="53" y="25"/>
                      </a:moveTo>
                      <a:cubicBezTo>
                        <a:pt x="40" y="25"/>
                        <a:pt x="28" y="25"/>
                        <a:pt x="16" y="25"/>
                      </a:cubicBezTo>
                      <a:cubicBezTo>
                        <a:pt x="5" y="25"/>
                        <a:pt x="0" y="20"/>
                        <a:pt x="0" y="12"/>
                      </a:cubicBezTo>
                      <a:cubicBezTo>
                        <a:pt x="0" y="5"/>
                        <a:pt x="5" y="0"/>
                        <a:pt x="16" y="0"/>
                      </a:cubicBezTo>
                      <a:cubicBezTo>
                        <a:pt x="41" y="0"/>
                        <a:pt x="66" y="0"/>
                        <a:pt x="92" y="0"/>
                      </a:cubicBezTo>
                      <a:cubicBezTo>
                        <a:pt x="102" y="0"/>
                        <a:pt x="107" y="5"/>
                        <a:pt x="107" y="13"/>
                      </a:cubicBezTo>
                      <a:cubicBezTo>
                        <a:pt x="107" y="20"/>
                        <a:pt x="101" y="25"/>
                        <a:pt x="91" y="25"/>
                      </a:cubicBezTo>
                      <a:cubicBezTo>
                        <a:pt x="78" y="25"/>
                        <a:pt x="65" y="25"/>
                        <a:pt x="5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54" name="Freeform 32"/>
                <p:cNvSpPr/>
                <p:nvPr/>
              </p:nvSpPr>
              <p:spPr bwMode="auto">
                <a:xfrm>
                  <a:off x="6726238" y="2859088"/>
                  <a:ext cx="412750" cy="93663"/>
                </a:xfrm>
                <a:custGeom>
                  <a:avLst/>
                  <a:gdLst>
                    <a:gd name="T0" fmla="*/ 55 w 109"/>
                    <a:gd name="T1" fmla="*/ 0 h 25"/>
                    <a:gd name="T2" fmla="*/ 92 w 109"/>
                    <a:gd name="T3" fmla="*/ 0 h 25"/>
                    <a:gd name="T4" fmla="*/ 109 w 109"/>
                    <a:gd name="T5" fmla="*/ 12 h 25"/>
                    <a:gd name="T6" fmla="*/ 92 w 109"/>
                    <a:gd name="T7" fmla="*/ 25 h 25"/>
                    <a:gd name="T8" fmla="*/ 17 w 109"/>
                    <a:gd name="T9" fmla="*/ 25 h 25"/>
                    <a:gd name="T10" fmla="*/ 1 w 109"/>
                    <a:gd name="T11" fmla="*/ 13 h 25"/>
                    <a:gd name="T12" fmla="*/ 17 w 109"/>
                    <a:gd name="T13" fmla="*/ 0 h 25"/>
                    <a:gd name="T14" fmla="*/ 55 w 109"/>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5">
                      <a:moveTo>
                        <a:pt x="55" y="0"/>
                      </a:moveTo>
                      <a:cubicBezTo>
                        <a:pt x="68" y="0"/>
                        <a:pt x="80" y="0"/>
                        <a:pt x="92" y="0"/>
                      </a:cubicBezTo>
                      <a:cubicBezTo>
                        <a:pt x="103" y="0"/>
                        <a:pt x="109" y="5"/>
                        <a:pt x="109" y="12"/>
                      </a:cubicBezTo>
                      <a:cubicBezTo>
                        <a:pt x="108" y="20"/>
                        <a:pt x="102" y="25"/>
                        <a:pt x="92" y="25"/>
                      </a:cubicBezTo>
                      <a:cubicBezTo>
                        <a:pt x="67" y="25"/>
                        <a:pt x="42" y="25"/>
                        <a:pt x="17" y="25"/>
                      </a:cubicBezTo>
                      <a:cubicBezTo>
                        <a:pt x="7" y="25"/>
                        <a:pt x="1" y="20"/>
                        <a:pt x="1" y="13"/>
                      </a:cubicBezTo>
                      <a:cubicBezTo>
                        <a:pt x="0" y="5"/>
                        <a:pt x="6" y="0"/>
                        <a:pt x="17" y="0"/>
                      </a:cubicBezTo>
                      <a:cubicBezTo>
                        <a:pt x="30" y="0"/>
                        <a:pt x="43" y="0"/>
                        <a:pt x="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55" name="Freeform 33"/>
                <p:cNvSpPr/>
                <p:nvPr/>
              </p:nvSpPr>
              <p:spPr bwMode="auto">
                <a:xfrm>
                  <a:off x="6726238" y="3448051"/>
                  <a:ext cx="412750" cy="95250"/>
                </a:xfrm>
                <a:custGeom>
                  <a:avLst/>
                  <a:gdLst>
                    <a:gd name="T0" fmla="*/ 55 w 109"/>
                    <a:gd name="T1" fmla="*/ 0 h 25"/>
                    <a:gd name="T2" fmla="*/ 93 w 109"/>
                    <a:gd name="T3" fmla="*/ 0 h 25"/>
                    <a:gd name="T4" fmla="*/ 108 w 109"/>
                    <a:gd name="T5" fmla="*/ 13 h 25"/>
                    <a:gd name="T6" fmla="*/ 93 w 109"/>
                    <a:gd name="T7" fmla="*/ 25 h 25"/>
                    <a:gd name="T8" fmla="*/ 16 w 109"/>
                    <a:gd name="T9" fmla="*/ 25 h 25"/>
                    <a:gd name="T10" fmla="*/ 1 w 109"/>
                    <a:gd name="T11" fmla="*/ 13 h 25"/>
                    <a:gd name="T12" fmla="*/ 17 w 109"/>
                    <a:gd name="T13" fmla="*/ 0 h 25"/>
                    <a:gd name="T14" fmla="*/ 55 w 109"/>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5">
                      <a:moveTo>
                        <a:pt x="55" y="0"/>
                      </a:moveTo>
                      <a:cubicBezTo>
                        <a:pt x="68" y="0"/>
                        <a:pt x="81" y="0"/>
                        <a:pt x="93" y="0"/>
                      </a:cubicBezTo>
                      <a:cubicBezTo>
                        <a:pt x="103" y="1"/>
                        <a:pt x="109" y="5"/>
                        <a:pt x="108" y="13"/>
                      </a:cubicBezTo>
                      <a:cubicBezTo>
                        <a:pt x="108" y="22"/>
                        <a:pt x="102" y="25"/>
                        <a:pt x="93" y="25"/>
                      </a:cubicBezTo>
                      <a:cubicBezTo>
                        <a:pt x="68" y="25"/>
                        <a:pt x="42" y="25"/>
                        <a:pt x="16" y="25"/>
                      </a:cubicBezTo>
                      <a:cubicBezTo>
                        <a:pt x="8" y="25"/>
                        <a:pt x="2" y="22"/>
                        <a:pt x="1" y="13"/>
                      </a:cubicBezTo>
                      <a:cubicBezTo>
                        <a:pt x="0" y="5"/>
                        <a:pt x="6" y="0"/>
                        <a:pt x="17" y="0"/>
                      </a:cubicBezTo>
                      <a:cubicBezTo>
                        <a:pt x="29" y="0"/>
                        <a:pt x="42" y="0"/>
                        <a:pt x="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56" name="Freeform 34"/>
                <p:cNvSpPr/>
                <p:nvPr/>
              </p:nvSpPr>
              <p:spPr bwMode="auto">
                <a:xfrm>
                  <a:off x="5367338" y="3448051"/>
                  <a:ext cx="404813" cy="95250"/>
                </a:xfrm>
                <a:custGeom>
                  <a:avLst/>
                  <a:gdLst>
                    <a:gd name="T0" fmla="*/ 53 w 107"/>
                    <a:gd name="T1" fmla="*/ 25 h 25"/>
                    <a:gd name="T2" fmla="*/ 15 w 107"/>
                    <a:gd name="T3" fmla="*/ 25 h 25"/>
                    <a:gd name="T4" fmla="*/ 0 w 107"/>
                    <a:gd name="T5" fmla="*/ 13 h 25"/>
                    <a:gd name="T6" fmla="*/ 15 w 107"/>
                    <a:gd name="T7" fmla="*/ 0 h 25"/>
                    <a:gd name="T8" fmla="*/ 92 w 107"/>
                    <a:gd name="T9" fmla="*/ 0 h 25"/>
                    <a:gd name="T10" fmla="*/ 107 w 107"/>
                    <a:gd name="T11" fmla="*/ 13 h 25"/>
                    <a:gd name="T12" fmla="*/ 91 w 107"/>
                    <a:gd name="T13" fmla="*/ 25 h 25"/>
                    <a:gd name="T14" fmla="*/ 53 w 10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25">
                      <a:moveTo>
                        <a:pt x="53" y="25"/>
                      </a:moveTo>
                      <a:cubicBezTo>
                        <a:pt x="40" y="25"/>
                        <a:pt x="28" y="25"/>
                        <a:pt x="15" y="25"/>
                      </a:cubicBezTo>
                      <a:cubicBezTo>
                        <a:pt x="5" y="25"/>
                        <a:pt x="0" y="20"/>
                        <a:pt x="0" y="13"/>
                      </a:cubicBezTo>
                      <a:cubicBezTo>
                        <a:pt x="0" y="5"/>
                        <a:pt x="5" y="0"/>
                        <a:pt x="15" y="0"/>
                      </a:cubicBezTo>
                      <a:cubicBezTo>
                        <a:pt x="40" y="0"/>
                        <a:pt x="66" y="0"/>
                        <a:pt x="92" y="0"/>
                      </a:cubicBezTo>
                      <a:cubicBezTo>
                        <a:pt x="102" y="0"/>
                        <a:pt x="107" y="5"/>
                        <a:pt x="107" y="13"/>
                      </a:cubicBezTo>
                      <a:cubicBezTo>
                        <a:pt x="107" y="21"/>
                        <a:pt x="102" y="25"/>
                        <a:pt x="91" y="25"/>
                      </a:cubicBezTo>
                      <a:cubicBezTo>
                        <a:pt x="78" y="25"/>
                        <a:pt x="65" y="25"/>
                        <a:pt x="5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57" name="Freeform 35"/>
                <p:cNvSpPr/>
                <p:nvPr/>
              </p:nvSpPr>
              <p:spPr bwMode="auto">
                <a:xfrm>
                  <a:off x="5945188" y="4283076"/>
                  <a:ext cx="298450" cy="98425"/>
                </a:xfrm>
                <a:custGeom>
                  <a:avLst/>
                  <a:gdLst>
                    <a:gd name="T0" fmla="*/ 40 w 79"/>
                    <a:gd name="T1" fmla="*/ 25 h 26"/>
                    <a:gd name="T2" fmla="*/ 14 w 79"/>
                    <a:gd name="T3" fmla="*/ 25 h 26"/>
                    <a:gd name="T4" fmla="*/ 0 w 79"/>
                    <a:gd name="T5" fmla="*/ 13 h 26"/>
                    <a:gd name="T6" fmla="*/ 14 w 79"/>
                    <a:gd name="T7" fmla="*/ 0 h 26"/>
                    <a:gd name="T8" fmla="*/ 65 w 79"/>
                    <a:gd name="T9" fmla="*/ 0 h 26"/>
                    <a:gd name="T10" fmla="*/ 79 w 79"/>
                    <a:gd name="T11" fmla="*/ 13 h 26"/>
                    <a:gd name="T12" fmla="*/ 65 w 79"/>
                    <a:gd name="T13" fmla="*/ 25 h 26"/>
                    <a:gd name="T14" fmla="*/ 40 w 79"/>
                    <a:gd name="T15" fmla="*/ 25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6">
                      <a:moveTo>
                        <a:pt x="40" y="25"/>
                      </a:moveTo>
                      <a:cubicBezTo>
                        <a:pt x="31" y="25"/>
                        <a:pt x="23" y="26"/>
                        <a:pt x="14" y="25"/>
                      </a:cubicBezTo>
                      <a:cubicBezTo>
                        <a:pt x="6" y="25"/>
                        <a:pt x="0" y="21"/>
                        <a:pt x="0" y="13"/>
                      </a:cubicBezTo>
                      <a:cubicBezTo>
                        <a:pt x="0" y="4"/>
                        <a:pt x="6" y="1"/>
                        <a:pt x="14" y="0"/>
                      </a:cubicBezTo>
                      <a:cubicBezTo>
                        <a:pt x="31" y="0"/>
                        <a:pt x="48" y="0"/>
                        <a:pt x="65" y="0"/>
                      </a:cubicBezTo>
                      <a:cubicBezTo>
                        <a:pt x="73" y="1"/>
                        <a:pt x="79" y="5"/>
                        <a:pt x="79" y="13"/>
                      </a:cubicBezTo>
                      <a:cubicBezTo>
                        <a:pt x="79" y="21"/>
                        <a:pt x="73" y="25"/>
                        <a:pt x="65" y="25"/>
                      </a:cubicBezTo>
                      <a:cubicBezTo>
                        <a:pt x="57" y="25"/>
                        <a:pt x="48" y="25"/>
                        <a:pt x="4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58" name="Freeform 36"/>
                <p:cNvSpPr/>
                <p:nvPr/>
              </p:nvSpPr>
              <p:spPr bwMode="auto">
                <a:xfrm>
                  <a:off x="6197601" y="4079876"/>
                  <a:ext cx="95250" cy="128588"/>
                </a:xfrm>
                <a:custGeom>
                  <a:avLst/>
                  <a:gdLst>
                    <a:gd name="T0" fmla="*/ 24 w 25"/>
                    <a:gd name="T1" fmla="*/ 17 h 34"/>
                    <a:gd name="T2" fmla="*/ 12 w 25"/>
                    <a:gd name="T3" fmla="*/ 34 h 34"/>
                    <a:gd name="T4" fmla="*/ 0 w 25"/>
                    <a:gd name="T5" fmla="*/ 18 h 34"/>
                    <a:gd name="T6" fmla="*/ 12 w 25"/>
                    <a:gd name="T7" fmla="*/ 0 h 34"/>
                    <a:gd name="T8" fmla="*/ 24 w 25"/>
                    <a:gd name="T9" fmla="*/ 17 h 34"/>
                  </a:gdLst>
                  <a:ahLst/>
                  <a:cxnLst>
                    <a:cxn ang="0">
                      <a:pos x="T0" y="T1"/>
                    </a:cxn>
                    <a:cxn ang="0">
                      <a:pos x="T2" y="T3"/>
                    </a:cxn>
                    <a:cxn ang="0">
                      <a:pos x="T4" y="T5"/>
                    </a:cxn>
                    <a:cxn ang="0">
                      <a:pos x="T6" y="T7"/>
                    </a:cxn>
                    <a:cxn ang="0">
                      <a:pos x="T8" y="T9"/>
                    </a:cxn>
                  </a:cxnLst>
                  <a:rect l="0" t="0" r="r" b="b"/>
                  <a:pathLst>
                    <a:path w="25" h="34">
                      <a:moveTo>
                        <a:pt x="24" y="17"/>
                      </a:moveTo>
                      <a:cubicBezTo>
                        <a:pt x="25" y="29"/>
                        <a:pt x="21" y="34"/>
                        <a:pt x="12" y="34"/>
                      </a:cubicBezTo>
                      <a:cubicBezTo>
                        <a:pt x="4" y="34"/>
                        <a:pt x="0" y="29"/>
                        <a:pt x="0" y="18"/>
                      </a:cubicBezTo>
                      <a:cubicBezTo>
                        <a:pt x="0" y="7"/>
                        <a:pt x="4" y="1"/>
                        <a:pt x="12" y="0"/>
                      </a:cubicBezTo>
                      <a:cubicBezTo>
                        <a:pt x="20" y="0"/>
                        <a:pt x="24" y="7"/>
                        <a:pt x="2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59" name="Freeform 37"/>
                <p:cNvSpPr/>
                <p:nvPr/>
              </p:nvSpPr>
              <p:spPr bwMode="auto">
                <a:xfrm>
                  <a:off x="5895976" y="4079876"/>
                  <a:ext cx="95250" cy="128588"/>
                </a:xfrm>
                <a:custGeom>
                  <a:avLst/>
                  <a:gdLst>
                    <a:gd name="T0" fmla="*/ 25 w 25"/>
                    <a:gd name="T1" fmla="*/ 18 h 34"/>
                    <a:gd name="T2" fmla="*/ 13 w 25"/>
                    <a:gd name="T3" fmla="*/ 34 h 34"/>
                    <a:gd name="T4" fmla="*/ 1 w 25"/>
                    <a:gd name="T5" fmla="*/ 17 h 34"/>
                    <a:gd name="T6" fmla="*/ 13 w 25"/>
                    <a:gd name="T7" fmla="*/ 0 h 34"/>
                    <a:gd name="T8" fmla="*/ 25 w 25"/>
                    <a:gd name="T9" fmla="*/ 18 h 34"/>
                  </a:gdLst>
                  <a:ahLst/>
                  <a:cxnLst>
                    <a:cxn ang="0">
                      <a:pos x="T0" y="T1"/>
                    </a:cxn>
                    <a:cxn ang="0">
                      <a:pos x="T2" y="T3"/>
                    </a:cxn>
                    <a:cxn ang="0">
                      <a:pos x="T4" y="T5"/>
                    </a:cxn>
                    <a:cxn ang="0">
                      <a:pos x="T6" y="T7"/>
                    </a:cxn>
                    <a:cxn ang="0">
                      <a:pos x="T8" y="T9"/>
                    </a:cxn>
                  </a:cxnLst>
                  <a:rect l="0" t="0" r="r" b="b"/>
                  <a:pathLst>
                    <a:path w="25" h="34">
                      <a:moveTo>
                        <a:pt x="25" y="18"/>
                      </a:moveTo>
                      <a:cubicBezTo>
                        <a:pt x="25" y="29"/>
                        <a:pt x="21" y="34"/>
                        <a:pt x="13" y="34"/>
                      </a:cubicBezTo>
                      <a:cubicBezTo>
                        <a:pt x="5" y="34"/>
                        <a:pt x="0" y="29"/>
                        <a:pt x="1" y="17"/>
                      </a:cubicBezTo>
                      <a:cubicBezTo>
                        <a:pt x="1" y="7"/>
                        <a:pt x="5" y="1"/>
                        <a:pt x="13" y="0"/>
                      </a:cubicBezTo>
                      <a:cubicBezTo>
                        <a:pt x="21" y="0"/>
                        <a:pt x="25" y="7"/>
                        <a:pt x="2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60" name="Freeform 38"/>
                <p:cNvSpPr/>
                <p:nvPr/>
              </p:nvSpPr>
              <p:spPr bwMode="auto">
                <a:xfrm>
                  <a:off x="6816726" y="4238626"/>
                  <a:ext cx="322263" cy="195263"/>
                </a:xfrm>
                <a:custGeom>
                  <a:avLst/>
                  <a:gdLst>
                    <a:gd name="T0" fmla="*/ 42 w 85"/>
                    <a:gd name="T1" fmla="*/ 0 h 52"/>
                    <a:gd name="T2" fmla="*/ 84 w 85"/>
                    <a:gd name="T3" fmla="*/ 33 h 52"/>
                    <a:gd name="T4" fmla="*/ 75 w 85"/>
                    <a:gd name="T5" fmla="*/ 50 h 52"/>
                    <a:gd name="T6" fmla="*/ 60 w 85"/>
                    <a:gd name="T7" fmla="*/ 38 h 52"/>
                    <a:gd name="T8" fmla="*/ 42 w 85"/>
                    <a:gd name="T9" fmla="*/ 24 h 52"/>
                    <a:gd name="T10" fmla="*/ 25 w 85"/>
                    <a:gd name="T11" fmla="*/ 38 h 52"/>
                    <a:gd name="T12" fmla="*/ 11 w 85"/>
                    <a:gd name="T13" fmla="*/ 50 h 52"/>
                    <a:gd name="T14" fmla="*/ 1 w 85"/>
                    <a:gd name="T15" fmla="*/ 33 h 52"/>
                    <a:gd name="T16" fmla="*/ 42 w 8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52">
                      <a:moveTo>
                        <a:pt x="42" y="0"/>
                      </a:moveTo>
                      <a:cubicBezTo>
                        <a:pt x="64" y="0"/>
                        <a:pt x="82" y="14"/>
                        <a:pt x="84" y="33"/>
                      </a:cubicBezTo>
                      <a:cubicBezTo>
                        <a:pt x="85" y="41"/>
                        <a:pt x="83" y="48"/>
                        <a:pt x="75" y="50"/>
                      </a:cubicBezTo>
                      <a:cubicBezTo>
                        <a:pt x="67" y="52"/>
                        <a:pt x="62" y="48"/>
                        <a:pt x="60" y="38"/>
                      </a:cubicBezTo>
                      <a:cubicBezTo>
                        <a:pt x="58" y="29"/>
                        <a:pt x="52" y="24"/>
                        <a:pt x="42" y="24"/>
                      </a:cubicBezTo>
                      <a:cubicBezTo>
                        <a:pt x="33" y="24"/>
                        <a:pt x="27" y="29"/>
                        <a:pt x="25" y="38"/>
                      </a:cubicBezTo>
                      <a:cubicBezTo>
                        <a:pt x="24" y="47"/>
                        <a:pt x="19" y="51"/>
                        <a:pt x="11" y="50"/>
                      </a:cubicBezTo>
                      <a:cubicBezTo>
                        <a:pt x="3" y="49"/>
                        <a:pt x="0" y="43"/>
                        <a:pt x="1" y="33"/>
                      </a:cubicBezTo>
                      <a:cubicBezTo>
                        <a:pt x="3" y="14"/>
                        <a:pt x="21"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62" name="Freeform 39"/>
                <p:cNvSpPr/>
                <p:nvPr/>
              </p:nvSpPr>
              <p:spPr bwMode="auto">
                <a:xfrm>
                  <a:off x="6780213" y="4079876"/>
                  <a:ext cx="93663" cy="128588"/>
                </a:xfrm>
                <a:custGeom>
                  <a:avLst/>
                  <a:gdLst>
                    <a:gd name="T0" fmla="*/ 25 w 25"/>
                    <a:gd name="T1" fmla="*/ 17 h 34"/>
                    <a:gd name="T2" fmla="*/ 13 w 25"/>
                    <a:gd name="T3" fmla="*/ 34 h 34"/>
                    <a:gd name="T4" fmla="*/ 0 w 25"/>
                    <a:gd name="T5" fmla="*/ 17 h 34"/>
                    <a:gd name="T6" fmla="*/ 13 w 25"/>
                    <a:gd name="T7" fmla="*/ 0 h 34"/>
                    <a:gd name="T8" fmla="*/ 25 w 25"/>
                    <a:gd name="T9" fmla="*/ 17 h 34"/>
                  </a:gdLst>
                  <a:ahLst/>
                  <a:cxnLst>
                    <a:cxn ang="0">
                      <a:pos x="T0" y="T1"/>
                    </a:cxn>
                    <a:cxn ang="0">
                      <a:pos x="T2" y="T3"/>
                    </a:cxn>
                    <a:cxn ang="0">
                      <a:pos x="T4" y="T5"/>
                    </a:cxn>
                    <a:cxn ang="0">
                      <a:pos x="T6" y="T7"/>
                    </a:cxn>
                    <a:cxn ang="0">
                      <a:pos x="T8" y="T9"/>
                    </a:cxn>
                  </a:cxnLst>
                  <a:rect l="0" t="0" r="r" b="b"/>
                  <a:pathLst>
                    <a:path w="25" h="34">
                      <a:moveTo>
                        <a:pt x="25" y="17"/>
                      </a:moveTo>
                      <a:cubicBezTo>
                        <a:pt x="25" y="29"/>
                        <a:pt x="21" y="34"/>
                        <a:pt x="13" y="34"/>
                      </a:cubicBezTo>
                      <a:cubicBezTo>
                        <a:pt x="5" y="34"/>
                        <a:pt x="1" y="29"/>
                        <a:pt x="0" y="17"/>
                      </a:cubicBezTo>
                      <a:cubicBezTo>
                        <a:pt x="0" y="7"/>
                        <a:pt x="5" y="0"/>
                        <a:pt x="13" y="0"/>
                      </a:cubicBezTo>
                      <a:cubicBezTo>
                        <a:pt x="21" y="0"/>
                        <a:pt x="25" y="7"/>
                        <a:pt x="2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63" name="Freeform 40"/>
                <p:cNvSpPr/>
                <p:nvPr/>
              </p:nvSpPr>
              <p:spPr bwMode="auto">
                <a:xfrm>
                  <a:off x="7081838" y="4079876"/>
                  <a:ext cx="93663" cy="131763"/>
                </a:xfrm>
                <a:custGeom>
                  <a:avLst/>
                  <a:gdLst>
                    <a:gd name="T0" fmla="*/ 0 w 25"/>
                    <a:gd name="T1" fmla="*/ 17 h 35"/>
                    <a:gd name="T2" fmla="*/ 12 w 25"/>
                    <a:gd name="T3" fmla="*/ 0 h 35"/>
                    <a:gd name="T4" fmla="*/ 24 w 25"/>
                    <a:gd name="T5" fmla="*/ 18 h 35"/>
                    <a:gd name="T6" fmla="*/ 12 w 25"/>
                    <a:gd name="T7" fmla="*/ 34 h 35"/>
                    <a:gd name="T8" fmla="*/ 0 w 25"/>
                    <a:gd name="T9" fmla="*/ 17 h 35"/>
                  </a:gdLst>
                  <a:ahLst/>
                  <a:cxnLst>
                    <a:cxn ang="0">
                      <a:pos x="T0" y="T1"/>
                    </a:cxn>
                    <a:cxn ang="0">
                      <a:pos x="T2" y="T3"/>
                    </a:cxn>
                    <a:cxn ang="0">
                      <a:pos x="T4" y="T5"/>
                    </a:cxn>
                    <a:cxn ang="0">
                      <a:pos x="T6" y="T7"/>
                    </a:cxn>
                    <a:cxn ang="0">
                      <a:pos x="T8" y="T9"/>
                    </a:cxn>
                  </a:cxnLst>
                  <a:rect l="0" t="0" r="r" b="b"/>
                  <a:pathLst>
                    <a:path w="25" h="35">
                      <a:moveTo>
                        <a:pt x="0" y="17"/>
                      </a:moveTo>
                      <a:cubicBezTo>
                        <a:pt x="0" y="6"/>
                        <a:pt x="4" y="0"/>
                        <a:pt x="12" y="0"/>
                      </a:cubicBezTo>
                      <a:cubicBezTo>
                        <a:pt x="20" y="1"/>
                        <a:pt x="25" y="7"/>
                        <a:pt x="24" y="18"/>
                      </a:cubicBezTo>
                      <a:cubicBezTo>
                        <a:pt x="24" y="29"/>
                        <a:pt x="20" y="35"/>
                        <a:pt x="12" y="34"/>
                      </a:cubicBezTo>
                      <a:cubicBezTo>
                        <a:pt x="4" y="34"/>
                        <a:pt x="0" y="29"/>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64" name="Freeform 41"/>
                <p:cNvSpPr/>
                <p:nvPr/>
              </p:nvSpPr>
              <p:spPr bwMode="auto">
                <a:xfrm>
                  <a:off x="5046663" y="4252913"/>
                  <a:ext cx="328613" cy="196850"/>
                </a:xfrm>
                <a:custGeom>
                  <a:avLst/>
                  <a:gdLst>
                    <a:gd name="T0" fmla="*/ 44 w 87"/>
                    <a:gd name="T1" fmla="*/ 52 h 52"/>
                    <a:gd name="T2" fmla="*/ 2 w 87"/>
                    <a:gd name="T3" fmla="*/ 19 h 52"/>
                    <a:gd name="T4" fmla="*/ 12 w 87"/>
                    <a:gd name="T5" fmla="*/ 1 h 52"/>
                    <a:gd name="T6" fmla="*/ 26 w 87"/>
                    <a:gd name="T7" fmla="*/ 13 h 52"/>
                    <a:gd name="T8" fmla="*/ 43 w 87"/>
                    <a:gd name="T9" fmla="*/ 27 h 52"/>
                    <a:gd name="T10" fmla="*/ 61 w 87"/>
                    <a:gd name="T11" fmla="*/ 13 h 52"/>
                    <a:gd name="T12" fmla="*/ 75 w 87"/>
                    <a:gd name="T13" fmla="*/ 1 h 52"/>
                    <a:gd name="T14" fmla="*/ 85 w 87"/>
                    <a:gd name="T15" fmla="*/ 18 h 52"/>
                    <a:gd name="T16" fmla="*/ 44 w 87"/>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52">
                      <a:moveTo>
                        <a:pt x="44" y="52"/>
                      </a:moveTo>
                      <a:cubicBezTo>
                        <a:pt x="24" y="52"/>
                        <a:pt x="6" y="38"/>
                        <a:pt x="2" y="19"/>
                      </a:cubicBezTo>
                      <a:cubicBezTo>
                        <a:pt x="0" y="9"/>
                        <a:pt x="4" y="2"/>
                        <a:pt x="12" y="1"/>
                      </a:cubicBezTo>
                      <a:cubicBezTo>
                        <a:pt x="21" y="0"/>
                        <a:pt x="25" y="5"/>
                        <a:pt x="26" y="13"/>
                      </a:cubicBezTo>
                      <a:cubicBezTo>
                        <a:pt x="28" y="23"/>
                        <a:pt x="34" y="27"/>
                        <a:pt x="43" y="27"/>
                      </a:cubicBezTo>
                      <a:cubicBezTo>
                        <a:pt x="53" y="27"/>
                        <a:pt x="60" y="23"/>
                        <a:pt x="61" y="13"/>
                      </a:cubicBezTo>
                      <a:cubicBezTo>
                        <a:pt x="62" y="4"/>
                        <a:pt x="67" y="0"/>
                        <a:pt x="75" y="1"/>
                      </a:cubicBezTo>
                      <a:cubicBezTo>
                        <a:pt x="83" y="1"/>
                        <a:pt x="87" y="9"/>
                        <a:pt x="85" y="18"/>
                      </a:cubicBezTo>
                      <a:cubicBezTo>
                        <a:pt x="82" y="37"/>
                        <a:pt x="64" y="52"/>
                        <a:pt x="4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65" name="Freeform 42"/>
                <p:cNvSpPr/>
                <p:nvPr/>
              </p:nvSpPr>
              <p:spPr bwMode="auto">
                <a:xfrm>
                  <a:off x="5310188" y="4079876"/>
                  <a:ext cx="106363" cy="139700"/>
                </a:xfrm>
                <a:custGeom>
                  <a:avLst/>
                  <a:gdLst>
                    <a:gd name="T0" fmla="*/ 1 w 28"/>
                    <a:gd name="T1" fmla="*/ 16 h 37"/>
                    <a:gd name="T2" fmla="*/ 12 w 28"/>
                    <a:gd name="T3" fmla="*/ 1 h 37"/>
                    <a:gd name="T4" fmla="*/ 25 w 28"/>
                    <a:gd name="T5" fmla="*/ 11 h 37"/>
                    <a:gd name="T6" fmla="*/ 17 w 28"/>
                    <a:gd name="T7" fmla="*/ 34 h 37"/>
                    <a:gd name="T8" fmla="*/ 1 w 28"/>
                    <a:gd name="T9" fmla="*/ 16 h 37"/>
                  </a:gdLst>
                  <a:ahLst/>
                  <a:cxnLst>
                    <a:cxn ang="0">
                      <a:pos x="T0" y="T1"/>
                    </a:cxn>
                    <a:cxn ang="0">
                      <a:pos x="T2" y="T3"/>
                    </a:cxn>
                    <a:cxn ang="0">
                      <a:pos x="T4" y="T5"/>
                    </a:cxn>
                    <a:cxn ang="0">
                      <a:pos x="T6" y="T7"/>
                    </a:cxn>
                    <a:cxn ang="0">
                      <a:pos x="T8" y="T9"/>
                    </a:cxn>
                  </a:cxnLst>
                  <a:rect l="0" t="0" r="r" b="b"/>
                  <a:pathLst>
                    <a:path w="28" h="37">
                      <a:moveTo>
                        <a:pt x="1" y="16"/>
                      </a:moveTo>
                      <a:cubicBezTo>
                        <a:pt x="0" y="8"/>
                        <a:pt x="3" y="2"/>
                        <a:pt x="12" y="1"/>
                      </a:cubicBezTo>
                      <a:cubicBezTo>
                        <a:pt x="19" y="0"/>
                        <a:pt x="24" y="4"/>
                        <a:pt x="25" y="11"/>
                      </a:cubicBezTo>
                      <a:cubicBezTo>
                        <a:pt x="28" y="22"/>
                        <a:pt x="24" y="31"/>
                        <a:pt x="17" y="34"/>
                      </a:cubicBezTo>
                      <a:cubicBezTo>
                        <a:pt x="8" y="37"/>
                        <a:pt x="1" y="30"/>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66" name="Freeform 43"/>
                <p:cNvSpPr/>
                <p:nvPr/>
              </p:nvSpPr>
              <p:spPr bwMode="auto">
                <a:xfrm>
                  <a:off x="5016501" y="4079876"/>
                  <a:ext cx="90488" cy="139700"/>
                </a:xfrm>
                <a:custGeom>
                  <a:avLst/>
                  <a:gdLst>
                    <a:gd name="T0" fmla="*/ 0 w 24"/>
                    <a:gd name="T1" fmla="*/ 17 h 37"/>
                    <a:gd name="T2" fmla="*/ 12 w 24"/>
                    <a:gd name="T3" fmla="*/ 0 h 37"/>
                    <a:gd name="T4" fmla="*/ 24 w 24"/>
                    <a:gd name="T5" fmla="*/ 17 h 37"/>
                    <a:gd name="T6" fmla="*/ 16 w 24"/>
                    <a:gd name="T7" fmla="*/ 33 h 37"/>
                    <a:gd name="T8" fmla="*/ 0 w 24"/>
                    <a:gd name="T9" fmla="*/ 17 h 37"/>
                  </a:gdLst>
                  <a:ahLst/>
                  <a:cxnLst>
                    <a:cxn ang="0">
                      <a:pos x="T0" y="T1"/>
                    </a:cxn>
                    <a:cxn ang="0">
                      <a:pos x="T2" y="T3"/>
                    </a:cxn>
                    <a:cxn ang="0">
                      <a:pos x="T4" y="T5"/>
                    </a:cxn>
                    <a:cxn ang="0">
                      <a:pos x="T6" y="T7"/>
                    </a:cxn>
                    <a:cxn ang="0">
                      <a:pos x="T8" y="T9"/>
                    </a:cxn>
                  </a:cxnLst>
                  <a:rect l="0" t="0" r="r" b="b"/>
                  <a:pathLst>
                    <a:path w="24" h="37">
                      <a:moveTo>
                        <a:pt x="0" y="17"/>
                      </a:moveTo>
                      <a:cubicBezTo>
                        <a:pt x="0" y="7"/>
                        <a:pt x="5" y="0"/>
                        <a:pt x="12" y="0"/>
                      </a:cubicBezTo>
                      <a:cubicBezTo>
                        <a:pt x="20" y="1"/>
                        <a:pt x="24" y="6"/>
                        <a:pt x="24" y="17"/>
                      </a:cubicBezTo>
                      <a:cubicBezTo>
                        <a:pt x="24" y="24"/>
                        <a:pt x="24" y="30"/>
                        <a:pt x="16" y="33"/>
                      </a:cubicBezTo>
                      <a:cubicBezTo>
                        <a:pt x="7" y="37"/>
                        <a:pt x="0" y="30"/>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grpSp>
        </p:grpSp>
      </p:grpSp>
      <p:grpSp>
        <p:nvGrpSpPr>
          <p:cNvPr id="12" name="组合 11"/>
          <p:cNvGrpSpPr/>
          <p:nvPr/>
        </p:nvGrpSpPr>
        <p:grpSpPr>
          <a:xfrm>
            <a:off x="7577821" y="4503220"/>
            <a:ext cx="3073632" cy="1322071"/>
            <a:chOff x="5713553" y="3393211"/>
            <a:chExt cx="2305224" cy="991553"/>
          </a:xfrm>
        </p:grpSpPr>
        <p:sp>
          <p:nvSpPr>
            <p:cNvPr id="21" name="矩形 20"/>
            <p:cNvSpPr/>
            <p:nvPr/>
          </p:nvSpPr>
          <p:spPr>
            <a:xfrm>
              <a:off x="6425721" y="3393211"/>
              <a:ext cx="1593056" cy="991553"/>
            </a:xfrm>
            <a:prstGeom prst="rect">
              <a:avLst/>
            </a:prstGeom>
          </p:spPr>
          <p:txBody>
            <a:bodyPr wrap="none">
              <a:spAutoFit/>
            </a:bodyPr>
            <a:lstStyle/>
            <a:p>
              <a:pPr lvl="0" algn="ctr">
                <a:defRPr/>
              </a:pPr>
              <a:r>
                <a:rPr lang="zh-CN" altLang="en-US" sz="2665" b="1" dirty="0">
                  <a:latin typeface="+mn-ea"/>
                </a:rPr>
                <a:t>谋求狭隘的</a:t>
              </a:r>
              <a:endParaRPr lang="en-US" altLang="zh-CN" sz="2665" b="1" dirty="0">
                <a:latin typeface="+mn-ea"/>
              </a:endParaRPr>
            </a:p>
            <a:p>
              <a:pPr lvl="0" algn="ctr">
                <a:defRPr/>
              </a:pPr>
              <a:r>
                <a:rPr lang="zh-CN" altLang="en-US" sz="2665" b="1" dirty="0" smtClean="0">
                  <a:latin typeface="+mn-ea"/>
                </a:rPr>
                <a:t>“小集团”</a:t>
              </a:r>
              <a:endParaRPr lang="en-US" altLang="zh-CN" sz="2665" b="1" dirty="0" smtClean="0">
                <a:latin typeface="+mn-ea"/>
              </a:endParaRPr>
            </a:p>
            <a:p>
              <a:pPr lvl="0" algn="ctr">
                <a:defRPr/>
              </a:pPr>
              <a:r>
                <a:rPr lang="zh-CN" altLang="en-US" sz="2665" b="1" dirty="0" smtClean="0">
                  <a:latin typeface="+mn-ea"/>
                </a:rPr>
                <a:t>“小圈子”利益</a:t>
              </a:r>
              <a:endParaRPr lang="zh-CN" altLang="en-US" sz="2665" b="1" dirty="0">
                <a:latin typeface="+mn-ea"/>
              </a:endParaRPr>
            </a:p>
          </p:txBody>
        </p:sp>
        <p:grpSp>
          <p:nvGrpSpPr>
            <p:cNvPr id="4" name="组合 3"/>
            <p:cNvGrpSpPr/>
            <p:nvPr/>
          </p:nvGrpSpPr>
          <p:grpSpPr>
            <a:xfrm>
              <a:off x="5713553" y="3697359"/>
              <a:ext cx="496229" cy="496229"/>
              <a:chOff x="5713553" y="3697359"/>
              <a:chExt cx="496229" cy="496229"/>
            </a:xfrm>
          </p:grpSpPr>
          <p:sp>
            <p:nvSpPr>
              <p:cNvPr id="34" name="椭圆 33"/>
              <p:cNvSpPr/>
              <p:nvPr/>
            </p:nvSpPr>
            <p:spPr>
              <a:xfrm>
                <a:off x="5713553" y="3697359"/>
                <a:ext cx="496229" cy="496229"/>
              </a:xfrm>
              <a:prstGeom prst="ellipse">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grpSp>
            <p:nvGrpSpPr>
              <p:cNvPr id="67" name="组合 66"/>
              <p:cNvGrpSpPr/>
              <p:nvPr/>
            </p:nvGrpSpPr>
            <p:grpSpPr>
              <a:xfrm>
                <a:off x="5830942" y="3814223"/>
                <a:ext cx="261451" cy="262503"/>
                <a:chOff x="12757150" y="3529013"/>
                <a:chExt cx="3160713" cy="3173412"/>
              </a:xfrm>
              <a:solidFill>
                <a:schemeClr val="bg1"/>
              </a:solidFill>
            </p:grpSpPr>
            <p:sp>
              <p:nvSpPr>
                <p:cNvPr id="68" name="Freeform 47"/>
                <p:cNvSpPr>
                  <a:spLocks noEditPoints="1"/>
                </p:cNvSpPr>
                <p:nvPr/>
              </p:nvSpPr>
              <p:spPr bwMode="auto">
                <a:xfrm>
                  <a:off x="12757150" y="3529013"/>
                  <a:ext cx="3160713" cy="3173412"/>
                </a:xfrm>
                <a:custGeom>
                  <a:avLst/>
                  <a:gdLst>
                    <a:gd name="T0" fmla="*/ 558 w 837"/>
                    <a:gd name="T1" fmla="*/ 840 h 840"/>
                    <a:gd name="T2" fmla="*/ 556 w 837"/>
                    <a:gd name="T3" fmla="*/ 757 h 840"/>
                    <a:gd name="T4" fmla="*/ 511 w 837"/>
                    <a:gd name="T5" fmla="*/ 733 h 840"/>
                    <a:gd name="T6" fmla="*/ 433 w 837"/>
                    <a:gd name="T7" fmla="*/ 776 h 840"/>
                    <a:gd name="T8" fmla="*/ 432 w 837"/>
                    <a:gd name="T9" fmla="*/ 838 h 840"/>
                    <a:gd name="T10" fmla="*/ 404 w 837"/>
                    <a:gd name="T11" fmla="*/ 804 h 840"/>
                    <a:gd name="T12" fmla="*/ 374 w 837"/>
                    <a:gd name="T13" fmla="*/ 755 h 840"/>
                    <a:gd name="T14" fmla="*/ 282 w 837"/>
                    <a:gd name="T15" fmla="*/ 753 h 840"/>
                    <a:gd name="T16" fmla="*/ 279 w 837"/>
                    <a:gd name="T17" fmla="*/ 838 h 840"/>
                    <a:gd name="T18" fmla="*/ 251 w 837"/>
                    <a:gd name="T19" fmla="*/ 827 h 840"/>
                    <a:gd name="T20" fmla="*/ 318 w 837"/>
                    <a:gd name="T21" fmla="*/ 699 h 840"/>
                    <a:gd name="T22" fmla="*/ 357 w 837"/>
                    <a:gd name="T23" fmla="*/ 688 h 840"/>
                    <a:gd name="T24" fmla="*/ 282 w 837"/>
                    <a:gd name="T25" fmla="*/ 514 h 840"/>
                    <a:gd name="T26" fmla="*/ 251 w 837"/>
                    <a:gd name="T27" fmla="*/ 422 h 840"/>
                    <a:gd name="T28" fmla="*/ 379 w 837"/>
                    <a:gd name="T29" fmla="*/ 406 h 840"/>
                    <a:gd name="T30" fmla="*/ 390 w 837"/>
                    <a:gd name="T31" fmla="*/ 379 h 840"/>
                    <a:gd name="T32" fmla="*/ 198 w 837"/>
                    <a:gd name="T33" fmla="*/ 378 h 840"/>
                    <a:gd name="T34" fmla="*/ 187 w 837"/>
                    <a:gd name="T35" fmla="*/ 489 h 840"/>
                    <a:gd name="T36" fmla="*/ 209 w 837"/>
                    <a:gd name="T37" fmla="*/ 504 h 840"/>
                    <a:gd name="T38" fmla="*/ 29 w 837"/>
                    <a:gd name="T39" fmla="*/ 460 h 840"/>
                    <a:gd name="T40" fmla="*/ 0 w 837"/>
                    <a:gd name="T41" fmla="*/ 56 h 840"/>
                    <a:gd name="T42" fmla="*/ 447 w 837"/>
                    <a:gd name="T43" fmla="*/ 0 h 840"/>
                    <a:gd name="T44" fmla="*/ 502 w 837"/>
                    <a:gd name="T45" fmla="*/ 84 h 840"/>
                    <a:gd name="T46" fmla="*/ 779 w 837"/>
                    <a:gd name="T47" fmla="*/ 84 h 840"/>
                    <a:gd name="T48" fmla="*/ 836 w 837"/>
                    <a:gd name="T49" fmla="*/ 465 h 840"/>
                    <a:gd name="T50" fmla="*/ 708 w 837"/>
                    <a:gd name="T51" fmla="*/ 612 h 840"/>
                    <a:gd name="T52" fmla="*/ 627 w 837"/>
                    <a:gd name="T53" fmla="*/ 603 h 840"/>
                    <a:gd name="T54" fmla="*/ 697 w 837"/>
                    <a:gd name="T55" fmla="*/ 536 h 840"/>
                    <a:gd name="T56" fmla="*/ 641 w 837"/>
                    <a:gd name="T57" fmla="*/ 477 h 840"/>
                    <a:gd name="T58" fmla="*/ 548 w 837"/>
                    <a:gd name="T59" fmla="*/ 477 h 840"/>
                    <a:gd name="T60" fmla="*/ 495 w 837"/>
                    <a:gd name="T61" fmla="*/ 698 h 840"/>
                    <a:gd name="T62" fmla="*/ 586 w 837"/>
                    <a:gd name="T63" fmla="*/ 768 h 840"/>
                    <a:gd name="T64" fmla="*/ 127 w 837"/>
                    <a:gd name="T65" fmla="*/ 484 h 840"/>
                    <a:gd name="T66" fmla="*/ 197 w 837"/>
                    <a:gd name="T67" fmla="*/ 350 h 840"/>
                    <a:gd name="T68" fmla="*/ 474 w 837"/>
                    <a:gd name="T69" fmla="*/ 316 h 840"/>
                    <a:gd name="T70" fmla="*/ 440 w 837"/>
                    <a:gd name="T71" fmla="*/ 28 h 840"/>
                    <a:gd name="T72" fmla="*/ 57 w 837"/>
                    <a:gd name="T73" fmla="*/ 28 h 840"/>
                    <a:gd name="T74" fmla="*/ 28 w 837"/>
                    <a:gd name="T75" fmla="*/ 373 h 840"/>
                    <a:gd name="T76" fmla="*/ 127 w 837"/>
                    <a:gd name="T77" fmla="*/ 484 h 840"/>
                    <a:gd name="T78" fmla="*/ 780 w 837"/>
                    <a:gd name="T79" fmla="*/ 548 h 840"/>
                    <a:gd name="T80" fmla="*/ 810 w 837"/>
                    <a:gd name="T81" fmla="*/ 144 h 840"/>
                    <a:gd name="T82" fmla="*/ 513 w 837"/>
                    <a:gd name="T83" fmla="*/ 112 h 840"/>
                    <a:gd name="T84" fmla="*/ 502 w 837"/>
                    <a:gd name="T85" fmla="*/ 126 h 840"/>
                    <a:gd name="T86" fmla="*/ 441 w 837"/>
                    <a:gd name="T87" fmla="*/ 378 h 840"/>
                    <a:gd name="T88" fmla="*/ 419 w 837"/>
                    <a:gd name="T89" fmla="*/ 406 h 840"/>
                    <a:gd name="T90" fmla="*/ 523 w 837"/>
                    <a:gd name="T91" fmla="*/ 444 h 840"/>
                    <a:gd name="T92" fmla="*/ 643 w 837"/>
                    <a:gd name="T93" fmla="*/ 448 h 840"/>
                    <a:gd name="T94" fmla="*/ 714 w 837"/>
                    <a:gd name="T95" fmla="*/ 581 h 840"/>
                    <a:gd name="T96" fmla="*/ 517 w 837"/>
                    <a:gd name="T97" fmla="*/ 545 h 840"/>
                    <a:gd name="T98" fmla="*/ 317 w 837"/>
                    <a:gd name="T99" fmla="*/ 531 h 840"/>
                    <a:gd name="T100" fmla="*/ 309 w 837"/>
                    <a:gd name="T101" fmla="*/ 567 h 840"/>
                    <a:gd name="T102" fmla="*/ 391 w 837"/>
                    <a:gd name="T103" fmla="*/ 668 h 840"/>
                    <a:gd name="T104" fmla="*/ 472 w 837"/>
                    <a:gd name="T105" fmla="*/ 719 h 840"/>
                    <a:gd name="T106" fmla="*/ 447 w 837"/>
                    <a:gd name="T107" fmla="*/ 661 h 840"/>
                    <a:gd name="T108" fmla="*/ 529 w 837"/>
                    <a:gd name="T109" fmla="*/ 545 h 840"/>
                    <a:gd name="T110" fmla="*/ 376 w 837"/>
                    <a:gd name="T111" fmla="*/ 517 h 840"/>
                    <a:gd name="T112" fmla="*/ 528 w 837"/>
                    <a:gd name="T113" fmla="*/ 517 h 840"/>
                    <a:gd name="T114" fmla="*/ 436 w 837"/>
                    <a:gd name="T115" fmla="*/ 434 h 840"/>
                    <a:gd name="T116" fmla="*/ 281 w 837"/>
                    <a:gd name="T117" fmla="*/ 434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7" h="840">
                      <a:moveTo>
                        <a:pt x="586" y="840"/>
                      </a:moveTo>
                      <a:cubicBezTo>
                        <a:pt x="577" y="840"/>
                        <a:pt x="568" y="840"/>
                        <a:pt x="558" y="840"/>
                      </a:cubicBezTo>
                      <a:cubicBezTo>
                        <a:pt x="558" y="819"/>
                        <a:pt x="559" y="798"/>
                        <a:pt x="558" y="777"/>
                      </a:cubicBezTo>
                      <a:cubicBezTo>
                        <a:pt x="558" y="770"/>
                        <a:pt x="558" y="764"/>
                        <a:pt x="556" y="757"/>
                      </a:cubicBezTo>
                      <a:cubicBezTo>
                        <a:pt x="553" y="745"/>
                        <a:pt x="544" y="737"/>
                        <a:pt x="533" y="732"/>
                      </a:cubicBezTo>
                      <a:cubicBezTo>
                        <a:pt x="525" y="729"/>
                        <a:pt x="518" y="729"/>
                        <a:pt x="511" y="733"/>
                      </a:cubicBezTo>
                      <a:cubicBezTo>
                        <a:pt x="486" y="744"/>
                        <a:pt x="461" y="755"/>
                        <a:pt x="437" y="767"/>
                      </a:cubicBezTo>
                      <a:cubicBezTo>
                        <a:pt x="434" y="768"/>
                        <a:pt x="433" y="773"/>
                        <a:pt x="433" y="776"/>
                      </a:cubicBezTo>
                      <a:cubicBezTo>
                        <a:pt x="432" y="793"/>
                        <a:pt x="432" y="810"/>
                        <a:pt x="432" y="828"/>
                      </a:cubicBezTo>
                      <a:cubicBezTo>
                        <a:pt x="432" y="831"/>
                        <a:pt x="432" y="834"/>
                        <a:pt x="432" y="838"/>
                      </a:cubicBezTo>
                      <a:cubicBezTo>
                        <a:pt x="423" y="838"/>
                        <a:pt x="415" y="838"/>
                        <a:pt x="404" y="838"/>
                      </a:cubicBezTo>
                      <a:cubicBezTo>
                        <a:pt x="404" y="827"/>
                        <a:pt x="404" y="815"/>
                        <a:pt x="404" y="804"/>
                      </a:cubicBezTo>
                      <a:cubicBezTo>
                        <a:pt x="404" y="792"/>
                        <a:pt x="408" y="779"/>
                        <a:pt x="403" y="770"/>
                      </a:cubicBezTo>
                      <a:cubicBezTo>
                        <a:pt x="398" y="762"/>
                        <a:pt x="384" y="760"/>
                        <a:pt x="374" y="755"/>
                      </a:cubicBezTo>
                      <a:cubicBezTo>
                        <a:pt x="360" y="748"/>
                        <a:pt x="345" y="740"/>
                        <a:pt x="330" y="733"/>
                      </a:cubicBezTo>
                      <a:cubicBezTo>
                        <a:pt x="311" y="724"/>
                        <a:pt x="290" y="732"/>
                        <a:pt x="282" y="753"/>
                      </a:cubicBezTo>
                      <a:cubicBezTo>
                        <a:pt x="280" y="760"/>
                        <a:pt x="279" y="767"/>
                        <a:pt x="279" y="775"/>
                      </a:cubicBezTo>
                      <a:cubicBezTo>
                        <a:pt x="279" y="796"/>
                        <a:pt x="279" y="817"/>
                        <a:pt x="279" y="838"/>
                      </a:cubicBezTo>
                      <a:cubicBezTo>
                        <a:pt x="270" y="838"/>
                        <a:pt x="261" y="838"/>
                        <a:pt x="251" y="838"/>
                      </a:cubicBezTo>
                      <a:cubicBezTo>
                        <a:pt x="251" y="834"/>
                        <a:pt x="251" y="830"/>
                        <a:pt x="251" y="827"/>
                      </a:cubicBezTo>
                      <a:cubicBezTo>
                        <a:pt x="251" y="808"/>
                        <a:pt x="251" y="789"/>
                        <a:pt x="251" y="770"/>
                      </a:cubicBezTo>
                      <a:cubicBezTo>
                        <a:pt x="252" y="730"/>
                        <a:pt x="279" y="702"/>
                        <a:pt x="318" y="699"/>
                      </a:cubicBezTo>
                      <a:cubicBezTo>
                        <a:pt x="327" y="699"/>
                        <a:pt x="335" y="698"/>
                        <a:pt x="343" y="696"/>
                      </a:cubicBezTo>
                      <a:cubicBezTo>
                        <a:pt x="348" y="695"/>
                        <a:pt x="353" y="692"/>
                        <a:pt x="357" y="688"/>
                      </a:cubicBezTo>
                      <a:cubicBezTo>
                        <a:pt x="365" y="680"/>
                        <a:pt x="364" y="675"/>
                        <a:pt x="354" y="670"/>
                      </a:cubicBezTo>
                      <a:cubicBezTo>
                        <a:pt x="298" y="641"/>
                        <a:pt x="268" y="576"/>
                        <a:pt x="282" y="514"/>
                      </a:cubicBezTo>
                      <a:cubicBezTo>
                        <a:pt x="284" y="507"/>
                        <a:pt x="283" y="503"/>
                        <a:pt x="279" y="498"/>
                      </a:cubicBezTo>
                      <a:cubicBezTo>
                        <a:pt x="261" y="476"/>
                        <a:pt x="252" y="451"/>
                        <a:pt x="251" y="422"/>
                      </a:cubicBezTo>
                      <a:cubicBezTo>
                        <a:pt x="251" y="411"/>
                        <a:pt x="255" y="406"/>
                        <a:pt x="267" y="406"/>
                      </a:cubicBezTo>
                      <a:cubicBezTo>
                        <a:pt x="304" y="406"/>
                        <a:pt x="341" y="406"/>
                        <a:pt x="379" y="406"/>
                      </a:cubicBezTo>
                      <a:cubicBezTo>
                        <a:pt x="382" y="406"/>
                        <a:pt x="386" y="406"/>
                        <a:pt x="390" y="406"/>
                      </a:cubicBezTo>
                      <a:cubicBezTo>
                        <a:pt x="390" y="396"/>
                        <a:pt x="390" y="388"/>
                        <a:pt x="390" y="379"/>
                      </a:cubicBezTo>
                      <a:cubicBezTo>
                        <a:pt x="387" y="378"/>
                        <a:pt x="384" y="378"/>
                        <a:pt x="381" y="378"/>
                      </a:cubicBezTo>
                      <a:cubicBezTo>
                        <a:pt x="320" y="378"/>
                        <a:pt x="259" y="378"/>
                        <a:pt x="198" y="378"/>
                      </a:cubicBezTo>
                      <a:cubicBezTo>
                        <a:pt x="176" y="378"/>
                        <a:pt x="158" y="388"/>
                        <a:pt x="147" y="406"/>
                      </a:cubicBezTo>
                      <a:cubicBezTo>
                        <a:pt x="127" y="440"/>
                        <a:pt x="148" y="483"/>
                        <a:pt x="187" y="489"/>
                      </a:cubicBezTo>
                      <a:cubicBezTo>
                        <a:pt x="191" y="489"/>
                        <a:pt x="195" y="490"/>
                        <a:pt x="198" y="490"/>
                      </a:cubicBezTo>
                      <a:cubicBezTo>
                        <a:pt x="206" y="492"/>
                        <a:pt x="209" y="497"/>
                        <a:pt x="209" y="504"/>
                      </a:cubicBezTo>
                      <a:cubicBezTo>
                        <a:pt x="209" y="511"/>
                        <a:pt x="206" y="517"/>
                        <a:pt x="199" y="517"/>
                      </a:cubicBezTo>
                      <a:cubicBezTo>
                        <a:pt x="136" y="518"/>
                        <a:pt x="74" y="513"/>
                        <a:pt x="29" y="460"/>
                      </a:cubicBezTo>
                      <a:cubicBezTo>
                        <a:pt x="7" y="435"/>
                        <a:pt x="0" y="404"/>
                        <a:pt x="0" y="371"/>
                      </a:cubicBezTo>
                      <a:cubicBezTo>
                        <a:pt x="0" y="266"/>
                        <a:pt x="0" y="161"/>
                        <a:pt x="0" y="56"/>
                      </a:cubicBezTo>
                      <a:cubicBezTo>
                        <a:pt x="0" y="25"/>
                        <a:pt x="24" y="1"/>
                        <a:pt x="55" y="0"/>
                      </a:cubicBezTo>
                      <a:cubicBezTo>
                        <a:pt x="186" y="0"/>
                        <a:pt x="316" y="0"/>
                        <a:pt x="447" y="0"/>
                      </a:cubicBezTo>
                      <a:cubicBezTo>
                        <a:pt x="478" y="0"/>
                        <a:pt x="502" y="25"/>
                        <a:pt x="502" y="56"/>
                      </a:cubicBezTo>
                      <a:cubicBezTo>
                        <a:pt x="503" y="65"/>
                        <a:pt x="502" y="74"/>
                        <a:pt x="502" y="84"/>
                      </a:cubicBezTo>
                      <a:cubicBezTo>
                        <a:pt x="507" y="84"/>
                        <a:pt x="511" y="84"/>
                        <a:pt x="515" y="84"/>
                      </a:cubicBezTo>
                      <a:cubicBezTo>
                        <a:pt x="603" y="84"/>
                        <a:pt x="691" y="84"/>
                        <a:pt x="779" y="84"/>
                      </a:cubicBezTo>
                      <a:cubicBezTo>
                        <a:pt x="814" y="84"/>
                        <a:pt x="836" y="107"/>
                        <a:pt x="836" y="141"/>
                      </a:cubicBezTo>
                      <a:cubicBezTo>
                        <a:pt x="836" y="249"/>
                        <a:pt x="837" y="357"/>
                        <a:pt x="836" y="465"/>
                      </a:cubicBezTo>
                      <a:cubicBezTo>
                        <a:pt x="836" y="506"/>
                        <a:pt x="826" y="544"/>
                        <a:pt x="794" y="573"/>
                      </a:cubicBezTo>
                      <a:cubicBezTo>
                        <a:pt x="770" y="596"/>
                        <a:pt x="740" y="607"/>
                        <a:pt x="708" y="612"/>
                      </a:cubicBezTo>
                      <a:cubicBezTo>
                        <a:pt x="687" y="615"/>
                        <a:pt x="665" y="616"/>
                        <a:pt x="643" y="617"/>
                      </a:cubicBezTo>
                      <a:cubicBezTo>
                        <a:pt x="633" y="617"/>
                        <a:pt x="627" y="612"/>
                        <a:pt x="627" y="603"/>
                      </a:cubicBezTo>
                      <a:cubicBezTo>
                        <a:pt x="627" y="594"/>
                        <a:pt x="632" y="589"/>
                        <a:pt x="643" y="589"/>
                      </a:cubicBezTo>
                      <a:cubicBezTo>
                        <a:pt x="673" y="587"/>
                        <a:pt x="695" y="565"/>
                        <a:pt x="697" y="536"/>
                      </a:cubicBezTo>
                      <a:cubicBezTo>
                        <a:pt x="699" y="510"/>
                        <a:pt x="678" y="484"/>
                        <a:pt x="651" y="478"/>
                      </a:cubicBezTo>
                      <a:cubicBezTo>
                        <a:pt x="647" y="478"/>
                        <a:pt x="644" y="477"/>
                        <a:pt x="641" y="477"/>
                      </a:cubicBezTo>
                      <a:cubicBezTo>
                        <a:pt x="638" y="477"/>
                        <a:pt x="635" y="477"/>
                        <a:pt x="632" y="477"/>
                      </a:cubicBezTo>
                      <a:cubicBezTo>
                        <a:pt x="604" y="477"/>
                        <a:pt x="575" y="477"/>
                        <a:pt x="548" y="477"/>
                      </a:cubicBezTo>
                      <a:cubicBezTo>
                        <a:pt x="572" y="561"/>
                        <a:pt x="558" y="631"/>
                        <a:pt x="475" y="677"/>
                      </a:cubicBezTo>
                      <a:cubicBezTo>
                        <a:pt x="476" y="688"/>
                        <a:pt x="482" y="695"/>
                        <a:pt x="495" y="698"/>
                      </a:cubicBezTo>
                      <a:cubicBezTo>
                        <a:pt x="503" y="700"/>
                        <a:pt x="511" y="700"/>
                        <a:pt x="519" y="701"/>
                      </a:cubicBezTo>
                      <a:cubicBezTo>
                        <a:pt x="557" y="703"/>
                        <a:pt x="585" y="730"/>
                        <a:pt x="586" y="768"/>
                      </a:cubicBezTo>
                      <a:cubicBezTo>
                        <a:pt x="587" y="792"/>
                        <a:pt x="586" y="815"/>
                        <a:pt x="586" y="840"/>
                      </a:cubicBezTo>
                      <a:close/>
                      <a:moveTo>
                        <a:pt x="127" y="484"/>
                      </a:moveTo>
                      <a:cubicBezTo>
                        <a:pt x="115" y="464"/>
                        <a:pt x="109" y="445"/>
                        <a:pt x="112" y="425"/>
                      </a:cubicBezTo>
                      <a:cubicBezTo>
                        <a:pt x="117" y="383"/>
                        <a:pt x="154" y="350"/>
                        <a:pt x="197" y="350"/>
                      </a:cubicBezTo>
                      <a:cubicBezTo>
                        <a:pt x="278" y="350"/>
                        <a:pt x="359" y="350"/>
                        <a:pt x="440" y="350"/>
                      </a:cubicBezTo>
                      <a:cubicBezTo>
                        <a:pt x="464" y="350"/>
                        <a:pt x="474" y="340"/>
                        <a:pt x="474" y="316"/>
                      </a:cubicBezTo>
                      <a:cubicBezTo>
                        <a:pt x="474" y="232"/>
                        <a:pt x="474" y="147"/>
                        <a:pt x="474" y="62"/>
                      </a:cubicBezTo>
                      <a:cubicBezTo>
                        <a:pt x="474" y="38"/>
                        <a:pt x="464" y="28"/>
                        <a:pt x="440" y="28"/>
                      </a:cubicBezTo>
                      <a:cubicBezTo>
                        <a:pt x="342" y="28"/>
                        <a:pt x="244" y="28"/>
                        <a:pt x="145" y="28"/>
                      </a:cubicBezTo>
                      <a:cubicBezTo>
                        <a:pt x="116" y="28"/>
                        <a:pt x="87" y="28"/>
                        <a:pt x="57" y="28"/>
                      </a:cubicBezTo>
                      <a:cubicBezTo>
                        <a:pt x="39" y="29"/>
                        <a:pt x="28" y="40"/>
                        <a:pt x="28" y="57"/>
                      </a:cubicBezTo>
                      <a:cubicBezTo>
                        <a:pt x="28" y="162"/>
                        <a:pt x="28" y="267"/>
                        <a:pt x="28" y="373"/>
                      </a:cubicBezTo>
                      <a:cubicBezTo>
                        <a:pt x="28" y="398"/>
                        <a:pt x="34" y="422"/>
                        <a:pt x="51" y="443"/>
                      </a:cubicBezTo>
                      <a:cubicBezTo>
                        <a:pt x="70" y="466"/>
                        <a:pt x="96" y="477"/>
                        <a:pt x="127" y="484"/>
                      </a:cubicBezTo>
                      <a:close/>
                      <a:moveTo>
                        <a:pt x="714" y="581"/>
                      </a:moveTo>
                      <a:cubicBezTo>
                        <a:pt x="738" y="575"/>
                        <a:pt x="761" y="566"/>
                        <a:pt x="780" y="548"/>
                      </a:cubicBezTo>
                      <a:cubicBezTo>
                        <a:pt x="803" y="525"/>
                        <a:pt x="810" y="495"/>
                        <a:pt x="810" y="464"/>
                      </a:cubicBezTo>
                      <a:cubicBezTo>
                        <a:pt x="810" y="357"/>
                        <a:pt x="810" y="250"/>
                        <a:pt x="810" y="144"/>
                      </a:cubicBezTo>
                      <a:cubicBezTo>
                        <a:pt x="810" y="123"/>
                        <a:pt x="799" y="112"/>
                        <a:pt x="779" y="112"/>
                      </a:cubicBezTo>
                      <a:cubicBezTo>
                        <a:pt x="690" y="112"/>
                        <a:pt x="601" y="112"/>
                        <a:pt x="513" y="112"/>
                      </a:cubicBezTo>
                      <a:cubicBezTo>
                        <a:pt x="509" y="112"/>
                        <a:pt x="506" y="113"/>
                        <a:pt x="502" y="113"/>
                      </a:cubicBezTo>
                      <a:cubicBezTo>
                        <a:pt x="502" y="118"/>
                        <a:pt x="502" y="122"/>
                        <a:pt x="502" y="126"/>
                      </a:cubicBezTo>
                      <a:cubicBezTo>
                        <a:pt x="502" y="189"/>
                        <a:pt x="502" y="253"/>
                        <a:pt x="502" y="317"/>
                      </a:cubicBezTo>
                      <a:cubicBezTo>
                        <a:pt x="502" y="355"/>
                        <a:pt x="479" y="378"/>
                        <a:pt x="441" y="378"/>
                      </a:cubicBezTo>
                      <a:cubicBezTo>
                        <a:pt x="434" y="378"/>
                        <a:pt x="426" y="378"/>
                        <a:pt x="419" y="378"/>
                      </a:cubicBezTo>
                      <a:cubicBezTo>
                        <a:pt x="419" y="388"/>
                        <a:pt x="419" y="397"/>
                        <a:pt x="419" y="406"/>
                      </a:cubicBezTo>
                      <a:cubicBezTo>
                        <a:pt x="422" y="406"/>
                        <a:pt x="425" y="406"/>
                        <a:pt x="428" y="406"/>
                      </a:cubicBezTo>
                      <a:cubicBezTo>
                        <a:pt x="465" y="405"/>
                        <a:pt x="497" y="418"/>
                        <a:pt x="523" y="444"/>
                      </a:cubicBezTo>
                      <a:cubicBezTo>
                        <a:pt x="526" y="446"/>
                        <a:pt x="531" y="448"/>
                        <a:pt x="535" y="448"/>
                      </a:cubicBezTo>
                      <a:cubicBezTo>
                        <a:pt x="571" y="448"/>
                        <a:pt x="607" y="448"/>
                        <a:pt x="643" y="448"/>
                      </a:cubicBezTo>
                      <a:cubicBezTo>
                        <a:pt x="691" y="448"/>
                        <a:pt x="730" y="489"/>
                        <a:pt x="726" y="537"/>
                      </a:cubicBezTo>
                      <a:cubicBezTo>
                        <a:pt x="724" y="552"/>
                        <a:pt x="718" y="566"/>
                        <a:pt x="714" y="581"/>
                      </a:cubicBezTo>
                      <a:close/>
                      <a:moveTo>
                        <a:pt x="529" y="545"/>
                      </a:moveTo>
                      <a:cubicBezTo>
                        <a:pt x="525" y="545"/>
                        <a:pt x="521" y="545"/>
                        <a:pt x="517" y="545"/>
                      </a:cubicBezTo>
                      <a:cubicBezTo>
                        <a:pt x="470" y="545"/>
                        <a:pt x="424" y="545"/>
                        <a:pt x="377" y="545"/>
                      </a:cubicBezTo>
                      <a:cubicBezTo>
                        <a:pt x="356" y="545"/>
                        <a:pt x="336" y="541"/>
                        <a:pt x="317" y="531"/>
                      </a:cubicBezTo>
                      <a:cubicBezTo>
                        <a:pt x="314" y="529"/>
                        <a:pt x="312" y="528"/>
                        <a:pt x="307" y="526"/>
                      </a:cubicBezTo>
                      <a:cubicBezTo>
                        <a:pt x="307" y="541"/>
                        <a:pt x="307" y="554"/>
                        <a:pt x="309" y="567"/>
                      </a:cubicBezTo>
                      <a:cubicBezTo>
                        <a:pt x="317" y="607"/>
                        <a:pt x="341" y="635"/>
                        <a:pt x="378" y="650"/>
                      </a:cubicBezTo>
                      <a:cubicBezTo>
                        <a:pt x="387" y="654"/>
                        <a:pt x="390" y="659"/>
                        <a:pt x="391" y="668"/>
                      </a:cubicBezTo>
                      <a:cubicBezTo>
                        <a:pt x="392" y="691"/>
                        <a:pt x="383" y="707"/>
                        <a:pt x="364" y="719"/>
                      </a:cubicBezTo>
                      <a:cubicBezTo>
                        <a:pt x="414" y="749"/>
                        <a:pt x="423" y="748"/>
                        <a:pt x="472" y="719"/>
                      </a:cubicBezTo>
                      <a:cubicBezTo>
                        <a:pt x="467" y="714"/>
                        <a:pt x="462" y="710"/>
                        <a:pt x="457" y="705"/>
                      </a:cubicBezTo>
                      <a:cubicBezTo>
                        <a:pt x="447" y="692"/>
                        <a:pt x="445" y="677"/>
                        <a:pt x="447" y="661"/>
                      </a:cubicBezTo>
                      <a:cubicBezTo>
                        <a:pt x="449" y="649"/>
                        <a:pt x="462" y="649"/>
                        <a:pt x="470" y="645"/>
                      </a:cubicBezTo>
                      <a:cubicBezTo>
                        <a:pt x="507" y="626"/>
                        <a:pt x="533" y="584"/>
                        <a:pt x="529" y="545"/>
                      </a:cubicBezTo>
                      <a:close/>
                      <a:moveTo>
                        <a:pt x="281" y="434"/>
                      </a:moveTo>
                      <a:cubicBezTo>
                        <a:pt x="286" y="481"/>
                        <a:pt x="328" y="517"/>
                        <a:pt x="376" y="517"/>
                      </a:cubicBezTo>
                      <a:cubicBezTo>
                        <a:pt x="423" y="518"/>
                        <a:pt x="471" y="517"/>
                        <a:pt x="518" y="517"/>
                      </a:cubicBezTo>
                      <a:cubicBezTo>
                        <a:pt x="521" y="517"/>
                        <a:pt x="524" y="517"/>
                        <a:pt x="528" y="517"/>
                      </a:cubicBezTo>
                      <a:cubicBezTo>
                        <a:pt x="528" y="514"/>
                        <a:pt x="528" y="512"/>
                        <a:pt x="528" y="510"/>
                      </a:cubicBezTo>
                      <a:cubicBezTo>
                        <a:pt x="519" y="468"/>
                        <a:pt x="479" y="434"/>
                        <a:pt x="436" y="434"/>
                      </a:cubicBezTo>
                      <a:cubicBezTo>
                        <a:pt x="406" y="434"/>
                        <a:pt x="376" y="434"/>
                        <a:pt x="346" y="434"/>
                      </a:cubicBezTo>
                      <a:cubicBezTo>
                        <a:pt x="325" y="434"/>
                        <a:pt x="303" y="434"/>
                        <a:pt x="281" y="4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69" name="Freeform 48"/>
                <p:cNvSpPr>
                  <a:spLocks noEditPoints="1"/>
                </p:cNvSpPr>
                <p:nvPr/>
              </p:nvSpPr>
              <p:spPr bwMode="auto">
                <a:xfrm>
                  <a:off x="13176250" y="3741738"/>
                  <a:ext cx="952500" cy="1008062"/>
                </a:xfrm>
                <a:custGeom>
                  <a:avLst/>
                  <a:gdLst>
                    <a:gd name="T0" fmla="*/ 86 w 252"/>
                    <a:gd name="T1" fmla="*/ 97 h 267"/>
                    <a:gd name="T2" fmla="*/ 98 w 252"/>
                    <a:gd name="T3" fmla="*/ 81 h 267"/>
                    <a:gd name="T4" fmla="*/ 99 w 252"/>
                    <a:gd name="T5" fmla="*/ 39 h 267"/>
                    <a:gd name="T6" fmla="*/ 140 w 252"/>
                    <a:gd name="T7" fmla="*/ 0 h 267"/>
                    <a:gd name="T8" fmla="*/ 181 w 252"/>
                    <a:gd name="T9" fmla="*/ 39 h 267"/>
                    <a:gd name="T10" fmla="*/ 182 w 252"/>
                    <a:gd name="T11" fmla="*/ 79 h 267"/>
                    <a:gd name="T12" fmla="*/ 202 w 252"/>
                    <a:gd name="T13" fmla="*/ 98 h 267"/>
                    <a:gd name="T14" fmla="*/ 242 w 252"/>
                    <a:gd name="T15" fmla="*/ 113 h 267"/>
                    <a:gd name="T16" fmla="*/ 252 w 252"/>
                    <a:gd name="T17" fmla="*/ 144 h 267"/>
                    <a:gd name="T18" fmla="*/ 252 w 252"/>
                    <a:gd name="T19" fmla="*/ 206 h 267"/>
                    <a:gd name="T20" fmla="*/ 205 w 252"/>
                    <a:gd name="T21" fmla="*/ 252 h 267"/>
                    <a:gd name="T22" fmla="*/ 93 w 252"/>
                    <a:gd name="T23" fmla="*/ 252 h 267"/>
                    <a:gd name="T24" fmla="*/ 82 w 252"/>
                    <a:gd name="T25" fmla="*/ 259 h 267"/>
                    <a:gd name="T26" fmla="*/ 69 w 252"/>
                    <a:gd name="T27" fmla="*/ 266 h 267"/>
                    <a:gd name="T28" fmla="*/ 16 w 252"/>
                    <a:gd name="T29" fmla="*/ 266 h 267"/>
                    <a:gd name="T30" fmla="*/ 0 w 252"/>
                    <a:gd name="T31" fmla="*/ 251 h 267"/>
                    <a:gd name="T32" fmla="*/ 0 w 252"/>
                    <a:gd name="T33" fmla="*/ 99 h 267"/>
                    <a:gd name="T34" fmla="*/ 15 w 252"/>
                    <a:gd name="T35" fmla="*/ 84 h 267"/>
                    <a:gd name="T36" fmla="*/ 70 w 252"/>
                    <a:gd name="T37" fmla="*/ 85 h 267"/>
                    <a:gd name="T38" fmla="*/ 86 w 252"/>
                    <a:gd name="T39" fmla="*/ 94 h 267"/>
                    <a:gd name="T40" fmla="*/ 86 w 252"/>
                    <a:gd name="T41" fmla="*/ 97 h 267"/>
                    <a:gd name="T42" fmla="*/ 85 w 252"/>
                    <a:gd name="T43" fmla="*/ 223 h 267"/>
                    <a:gd name="T44" fmla="*/ 89 w 252"/>
                    <a:gd name="T45" fmla="*/ 224 h 267"/>
                    <a:gd name="T46" fmla="*/ 208 w 252"/>
                    <a:gd name="T47" fmla="*/ 224 h 267"/>
                    <a:gd name="T48" fmla="*/ 224 w 252"/>
                    <a:gd name="T49" fmla="*/ 207 h 267"/>
                    <a:gd name="T50" fmla="*/ 224 w 252"/>
                    <a:gd name="T51" fmla="*/ 147 h 267"/>
                    <a:gd name="T52" fmla="*/ 203 w 252"/>
                    <a:gd name="T53" fmla="*/ 126 h 267"/>
                    <a:gd name="T54" fmla="*/ 154 w 252"/>
                    <a:gd name="T55" fmla="*/ 77 h 267"/>
                    <a:gd name="T56" fmla="*/ 153 w 252"/>
                    <a:gd name="T57" fmla="*/ 41 h 267"/>
                    <a:gd name="T58" fmla="*/ 138 w 252"/>
                    <a:gd name="T59" fmla="*/ 29 h 267"/>
                    <a:gd name="T60" fmla="*/ 126 w 252"/>
                    <a:gd name="T61" fmla="*/ 44 h 267"/>
                    <a:gd name="T62" fmla="*/ 125 w 252"/>
                    <a:gd name="T63" fmla="*/ 91 h 267"/>
                    <a:gd name="T64" fmla="*/ 106 w 252"/>
                    <a:gd name="T65" fmla="*/ 120 h 267"/>
                    <a:gd name="T66" fmla="*/ 85 w 252"/>
                    <a:gd name="T67" fmla="*/ 128 h 267"/>
                    <a:gd name="T68" fmla="*/ 85 w 252"/>
                    <a:gd name="T69" fmla="*/ 223 h 267"/>
                    <a:gd name="T70" fmla="*/ 55 w 252"/>
                    <a:gd name="T71" fmla="*/ 237 h 267"/>
                    <a:gd name="T72" fmla="*/ 55 w 252"/>
                    <a:gd name="T73" fmla="*/ 113 h 267"/>
                    <a:gd name="T74" fmla="*/ 29 w 252"/>
                    <a:gd name="T75" fmla="*/ 113 h 267"/>
                    <a:gd name="T76" fmla="*/ 29 w 252"/>
                    <a:gd name="T77" fmla="*/ 237 h 267"/>
                    <a:gd name="T78" fmla="*/ 55 w 252"/>
                    <a:gd name="T79" fmla="*/ 23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2" h="267">
                      <a:moveTo>
                        <a:pt x="86" y="97"/>
                      </a:moveTo>
                      <a:cubicBezTo>
                        <a:pt x="96" y="97"/>
                        <a:pt x="98" y="90"/>
                        <a:pt x="98" y="81"/>
                      </a:cubicBezTo>
                      <a:cubicBezTo>
                        <a:pt x="98" y="67"/>
                        <a:pt x="98" y="53"/>
                        <a:pt x="99" y="39"/>
                      </a:cubicBezTo>
                      <a:cubicBezTo>
                        <a:pt x="101" y="16"/>
                        <a:pt x="117" y="1"/>
                        <a:pt x="140" y="0"/>
                      </a:cubicBezTo>
                      <a:cubicBezTo>
                        <a:pt x="162" y="0"/>
                        <a:pt x="180" y="16"/>
                        <a:pt x="181" y="39"/>
                      </a:cubicBezTo>
                      <a:cubicBezTo>
                        <a:pt x="182" y="52"/>
                        <a:pt x="182" y="65"/>
                        <a:pt x="182" y="79"/>
                      </a:cubicBezTo>
                      <a:cubicBezTo>
                        <a:pt x="182" y="95"/>
                        <a:pt x="186" y="98"/>
                        <a:pt x="202" y="98"/>
                      </a:cubicBezTo>
                      <a:cubicBezTo>
                        <a:pt x="217" y="98"/>
                        <a:pt x="231" y="100"/>
                        <a:pt x="242" y="113"/>
                      </a:cubicBezTo>
                      <a:cubicBezTo>
                        <a:pt x="250" y="122"/>
                        <a:pt x="252" y="133"/>
                        <a:pt x="252" y="144"/>
                      </a:cubicBezTo>
                      <a:cubicBezTo>
                        <a:pt x="252" y="164"/>
                        <a:pt x="252" y="185"/>
                        <a:pt x="252" y="206"/>
                      </a:cubicBezTo>
                      <a:cubicBezTo>
                        <a:pt x="252" y="236"/>
                        <a:pt x="235" y="252"/>
                        <a:pt x="205" y="252"/>
                      </a:cubicBezTo>
                      <a:cubicBezTo>
                        <a:pt x="168" y="252"/>
                        <a:pt x="131" y="252"/>
                        <a:pt x="93" y="252"/>
                      </a:cubicBezTo>
                      <a:cubicBezTo>
                        <a:pt x="88" y="252"/>
                        <a:pt x="84" y="253"/>
                        <a:pt x="82" y="259"/>
                      </a:cubicBezTo>
                      <a:cubicBezTo>
                        <a:pt x="80" y="262"/>
                        <a:pt x="73" y="266"/>
                        <a:pt x="69" y="266"/>
                      </a:cubicBezTo>
                      <a:cubicBezTo>
                        <a:pt x="51" y="267"/>
                        <a:pt x="34" y="266"/>
                        <a:pt x="16" y="266"/>
                      </a:cubicBezTo>
                      <a:cubicBezTo>
                        <a:pt x="5" y="266"/>
                        <a:pt x="0" y="261"/>
                        <a:pt x="0" y="251"/>
                      </a:cubicBezTo>
                      <a:cubicBezTo>
                        <a:pt x="0" y="200"/>
                        <a:pt x="0" y="149"/>
                        <a:pt x="0" y="99"/>
                      </a:cubicBezTo>
                      <a:cubicBezTo>
                        <a:pt x="0" y="89"/>
                        <a:pt x="6" y="85"/>
                        <a:pt x="15" y="84"/>
                      </a:cubicBezTo>
                      <a:cubicBezTo>
                        <a:pt x="33" y="84"/>
                        <a:pt x="51" y="84"/>
                        <a:pt x="70" y="85"/>
                      </a:cubicBezTo>
                      <a:cubicBezTo>
                        <a:pt x="75" y="85"/>
                        <a:pt x="81" y="91"/>
                        <a:pt x="86" y="94"/>
                      </a:cubicBezTo>
                      <a:cubicBezTo>
                        <a:pt x="86" y="95"/>
                        <a:pt x="86" y="96"/>
                        <a:pt x="86" y="97"/>
                      </a:cubicBezTo>
                      <a:close/>
                      <a:moveTo>
                        <a:pt x="85" y="223"/>
                      </a:moveTo>
                      <a:cubicBezTo>
                        <a:pt x="86" y="223"/>
                        <a:pt x="88" y="224"/>
                        <a:pt x="89" y="224"/>
                      </a:cubicBezTo>
                      <a:cubicBezTo>
                        <a:pt x="129" y="224"/>
                        <a:pt x="168" y="224"/>
                        <a:pt x="208" y="224"/>
                      </a:cubicBezTo>
                      <a:cubicBezTo>
                        <a:pt x="219" y="224"/>
                        <a:pt x="224" y="219"/>
                        <a:pt x="224" y="207"/>
                      </a:cubicBezTo>
                      <a:cubicBezTo>
                        <a:pt x="224" y="187"/>
                        <a:pt x="224" y="167"/>
                        <a:pt x="224" y="147"/>
                      </a:cubicBezTo>
                      <a:cubicBezTo>
                        <a:pt x="224" y="129"/>
                        <a:pt x="221" y="126"/>
                        <a:pt x="203" y="126"/>
                      </a:cubicBezTo>
                      <a:cubicBezTo>
                        <a:pt x="169" y="126"/>
                        <a:pt x="154" y="111"/>
                        <a:pt x="154" y="77"/>
                      </a:cubicBezTo>
                      <a:cubicBezTo>
                        <a:pt x="154" y="65"/>
                        <a:pt x="154" y="53"/>
                        <a:pt x="153" y="41"/>
                      </a:cubicBezTo>
                      <a:cubicBezTo>
                        <a:pt x="153" y="32"/>
                        <a:pt x="146" y="27"/>
                        <a:pt x="138" y="29"/>
                      </a:cubicBezTo>
                      <a:cubicBezTo>
                        <a:pt x="129" y="30"/>
                        <a:pt x="126" y="36"/>
                        <a:pt x="126" y="44"/>
                      </a:cubicBezTo>
                      <a:cubicBezTo>
                        <a:pt x="126" y="59"/>
                        <a:pt x="126" y="75"/>
                        <a:pt x="125" y="91"/>
                      </a:cubicBezTo>
                      <a:cubicBezTo>
                        <a:pt x="124" y="104"/>
                        <a:pt x="117" y="114"/>
                        <a:pt x="106" y="120"/>
                      </a:cubicBezTo>
                      <a:cubicBezTo>
                        <a:pt x="99" y="123"/>
                        <a:pt x="92" y="125"/>
                        <a:pt x="85" y="128"/>
                      </a:cubicBezTo>
                      <a:cubicBezTo>
                        <a:pt x="85" y="159"/>
                        <a:pt x="85" y="191"/>
                        <a:pt x="85" y="223"/>
                      </a:cubicBezTo>
                      <a:close/>
                      <a:moveTo>
                        <a:pt x="55" y="237"/>
                      </a:moveTo>
                      <a:cubicBezTo>
                        <a:pt x="55" y="196"/>
                        <a:pt x="55" y="154"/>
                        <a:pt x="55" y="113"/>
                      </a:cubicBezTo>
                      <a:cubicBezTo>
                        <a:pt x="46" y="113"/>
                        <a:pt x="38" y="113"/>
                        <a:pt x="29" y="113"/>
                      </a:cubicBezTo>
                      <a:cubicBezTo>
                        <a:pt x="29" y="155"/>
                        <a:pt x="29" y="196"/>
                        <a:pt x="29" y="237"/>
                      </a:cubicBezTo>
                      <a:cubicBezTo>
                        <a:pt x="38" y="237"/>
                        <a:pt x="46" y="237"/>
                        <a:pt x="55" y="2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70" name="Freeform 49"/>
                <p:cNvSpPr/>
                <p:nvPr/>
              </p:nvSpPr>
              <p:spPr bwMode="auto">
                <a:xfrm>
                  <a:off x="14025563" y="3744913"/>
                  <a:ext cx="204788" cy="207962"/>
                </a:xfrm>
                <a:custGeom>
                  <a:avLst/>
                  <a:gdLst>
                    <a:gd name="T0" fmla="*/ 14 w 54"/>
                    <a:gd name="T1" fmla="*/ 55 h 55"/>
                    <a:gd name="T2" fmla="*/ 12 w 54"/>
                    <a:gd name="T3" fmla="*/ 42 h 55"/>
                    <a:gd name="T4" fmla="*/ 0 w 54"/>
                    <a:gd name="T5" fmla="*/ 41 h 55"/>
                    <a:gd name="T6" fmla="*/ 0 w 54"/>
                    <a:gd name="T7" fmla="*/ 14 h 55"/>
                    <a:gd name="T8" fmla="*/ 12 w 54"/>
                    <a:gd name="T9" fmla="*/ 13 h 55"/>
                    <a:gd name="T10" fmla="*/ 14 w 54"/>
                    <a:gd name="T11" fmla="*/ 0 h 55"/>
                    <a:gd name="T12" fmla="*/ 40 w 54"/>
                    <a:gd name="T13" fmla="*/ 0 h 55"/>
                    <a:gd name="T14" fmla="*/ 41 w 54"/>
                    <a:gd name="T15" fmla="*/ 13 h 55"/>
                    <a:gd name="T16" fmla="*/ 54 w 54"/>
                    <a:gd name="T17" fmla="*/ 14 h 55"/>
                    <a:gd name="T18" fmla="*/ 54 w 54"/>
                    <a:gd name="T19" fmla="*/ 41 h 55"/>
                    <a:gd name="T20" fmla="*/ 41 w 54"/>
                    <a:gd name="T21" fmla="*/ 42 h 55"/>
                    <a:gd name="T22" fmla="*/ 40 w 54"/>
                    <a:gd name="T23" fmla="*/ 55 h 55"/>
                    <a:gd name="T24" fmla="*/ 14 w 54"/>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5">
                      <a:moveTo>
                        <a:pt x="14" y="55"/>
                      </a:moveTo>
                      <a:cubicBezTo>
                        <a:pt x="13" y="51"/>
                        <a:pt x="13" y="47"/>
                        <a:pt x="12" y="42"/>
                      </a:cubicBezTo>
                      <a:cubicBezTo>
                        <a:pt x="8" y="42"/>
                        <a:pt x="4" y="41"/>
                        <a:pt x="0" y="41"/>
                      </a:cubicBezTo>
                      <a:cubicBezTo>
                        <a:pt x="0" y="32"/>
                        <a:pt x="0" y="23"/>
                        <a:pt x="0" y="14"/>
                      </a:cubicBezTo>
                      <a:cubicBezTo>
                        <a:pt x="4" y="14"/>
                        <a:pt x="8" y="13"/>
                        <a:pt x="12" y="13"/>
                      </a:cubicBezTo>
                      <a:cubicBezTo>
                        <a:pt x="13" y="8"/>
                        <a:pt x="13" y="4"/>
                        <a:pt x="14" y="0"/>
                      </a:cubicBezTo>
                      <a:cubicBezTo>
                        <a:pt x="23" y="0"/>
                        <a:pt x="31" y="0"/>
                        <a:pt x="40" y="0"/>
                      </a:cubicBezTo>
                      <a:cubicBezTo>
                        <a:pt x="40" y="4"/>
                        <a:pt x="41" y="8"/>
                        <a:pt x="41" y="13"/>
                      </a:cubicBezTo>
                      <a:cubicBezTo>
                        <a:pt x="45" y="13"/>
                        <a:pt x="49" y="14"/>
                        <a:pt x="54" y="14"/>
                      </a:cubicBezTo>
                      <a:cubicBezTo>
                        <a:pt x="54" y="23"/>
                        <a:pt x="54" y="32"/>
                        <a:pt x="54" y="41"/>
                      </a:cubicBezTo>
                      <a:cubicBezTo>
                        <a:pt x="49" y="41"/>
                        <a:pt x="46" y="42"/>
                        <a:pt x="41" y="42"/>
                      </a:cubicBezTo>
                      <a:cubicBezTo>
                        <a:pt x="41" y="46"/>
                        <a:pt x="40" y="50"/>
                        <a:pt x="40" y="55"/>
                      </a:cubicBezTo>
                      <a:cubicBezTo>
                        <a:pt x="31" y="55"/>
                        <a:pt x="23" y="55"/>
                        <a:pt x="1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71" name="Freeform 50"/>
                <p:cNvSpPr>
                  <a:spLocks noEditPoints="1"/>
                </p:cNvSpPr>
                <p:nvPr/>
              </p:nvSpPr>
              <p:spPr bwMode="auto">
                <a:xfrm>
                  <a:off x="14758988" y="4059238"/>
                  <a:ext cx="950913" cy="1004887"/>
                </a:xfrm>
                <a:custGeom>
                  <a:avLst/>
                  <a:gdLst>
                    <a:gd name="T0" fmla="*/ 167 w 252"/>
                    <a:gd name="T1" fmla="*/ 14 h 266"/>
                    <a:gd name="T2" fmla="*/ 187 w 252"/>
                    <a:gd name="T3" fmla="*/ 0 h 266"/>
                    <a:gd name="T4" fmla="*/ 234 w 252"/>
                    <a:gd name="T5" fmla="*/ 0 h 266"/>
                    <a:gd name="T6" fmla="*/ 252 w 252"/>
                    <a:gd name="T7" fmla="*/ 18 h 266"/>
                    <a:gd name="T8" fmla="*/ 252 w 252"/>
                    <a:gd name="T9" fmla="*/ 165 h 266"/>
                    <a:gd name="T10" fmla="*/ 234 w 252"/>
                    <a:gd name="T11" fmla="*/ 182 h 266"/>
                    <a:gd name="T12" fmla="*/ 189 w 252"/>
                    <a:gd name="T13" fmla="*/ 182 h 266"/>
                    <a:gd name="T14" fmla="*/ 167 w 252"/>
                    <a:gd name="T15" fmla="*/ 168 h 266"/>
                    <a:gd name="T16" fmla="*/ 154 w 252"/>
                    <a:gd name="T17" fmla="*/ 183 h 266"/>
                    <a:gd name="T18" fmla="*/ 154 w 252"/>
                    <a:gd name="T19" fmla="*/ 224 h 266"/>
                    <a:gd name="T20" fmla="*/ 113 w 252"/>
                    <a:gd name="T21" fmla="*/ 266 h 266"/>
                    <a:gd name="T22" fmla="*/ 71 w 252"/>
                    <a:gd name="T23" fmla="*/ 225 h 266"/>
                    <a:gd name="T24" fmla="*/ 70 w 252"/>
                    <a:gd name="T25" fmla="*/ 184 h 266"/>
                    <a:gd name="T26" fmla="*/ 54 w 252"/>
                    <a:gd name="T27" fmla="*/ 168 h 266"/>
                    <a:gd name="T28" fmla="*/ 21 w 252"/>
                    <a:gd name="T29" fmla="*/ 162 h 266"/>
                    <a:gd name="T30" fmla="*/ 1 w 252"/>
                    <a:gd name="T31" fmla="*/ 129 h 266"/>
                    <a:gd name="T32" fmla="*/ 1 w 252"/>
                    <a:gd name="T33" fmla="*/ 52 h 266"/>
                    <a:gd name="T34" fmla="*/ 44 w 252"/>
                    <a:gd name="T35" fmla="*/ 14 h 266"/>
                    <a:gd name="T36" fmla="*/ 156 w 252"/>
                    <a:gd name="T37" fmla="*/ 14 h 266"/>
                    <a:gd name="T38" fmla="*/ 167 w 252"/>
                    <a:gd name="T39" fmla="*/ 14 h 266"/>
                    <a:gd name="T40" fmla="*/ 168 w 252"/>
                    <a:gd name="T41" fmla="*/ 42 h 266"/>
                    <a:gd name="T42" fmla="*/ 43 w 252"/>
                    <a:gd name="T43" fmla="*/ 42 h 266"/>
                    <a:gd name="T44" fmla="*/ 29 w 252"/>
                    <a:gd name="T45" fmla="*/ 57 h 266"/>
                    <a:gd name="T46" fmla="*/ 29 w 252"/>
                    <a:gd name="T47" fmla="*/ 125 h 266"/>
                    <a:gd name="T48" fmla="*/ 44 w 252"/>
                    <a:gd name="T49" fmla="*/ 140 h 266"/>
                    <a:gd name="T50" fmla="*/ 54 w 252"/>
                    <a:gd name="T51" fmla="*/ 140 h 266"/>
                    <a:gd name="T52" fmla="*/ 98 w 252"/>
                    <a:gd name="T53" fmla="*/ 185 h 266"/>
                    <a:gd name="T54" fmla="*/ 99 w 252"/>
                    <a:gd name="T55" fmla="*/ 222 h 266"/>
                    <a:gd name="T56" fmla="*/ 113 w 252"/>
                    <a:gd name="T57" fmla="*/ 238 h 266"/>
                    <a:gd name="T58" fmla="*/ 126 w 252"/>
                    <a:gd name="T59" fmla="*/ 221 h 266"/>
                    <a:gd name="T60" fmla="*/ 127 w 252"/>
                    <a:gd name="T61" fmla="*/ 182 h 266"/>
                    <a:gd name="T62" fmla="*/ 136 w 252"/>
                    <a:gd name="T63" fmla="*/ 156 h 266"/>
                    <a:gd name="T64" fmla="*/ 168 w 252"/>
                    <a:gd name="T65" fmla="*/ 140 h 266"/>
                    <a:gd name="T66" fmla="*/ 168 w 252"/>
                    <a:gd name="T67" fmla="*/ 42 h 266"/>
                    <a:gd name="T68" fmla="*/ 197 w 252"/>
                    <a:gd name="T69" fmla="*/ 29 h 266"/>
                    <a:gd name="T70" fmla="*/ 197 w 252"/>
                    <a:gd name="T71" fmla="*/ 153 h 266"/>
                    <a:gd name="T72" fmla="*/ 224 w 252"/>
                    <a:gd name="T73" fmla="*/ 153 h 266"/>
                    <a:gd name="T74" fmla="*/ 224 w 252"/>
                    <a:gd name="T75" fmla="*/ 29 h 266"/>
                    <a:gd name="T76" fmla="*/ 197 w 252"/>
                    <a:gd name="T77" fmla="*/ 2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2" h="266">
                      <a:moveTo>
                        <a:pt x="167" y="14"/>
                      </a:moveTo>
                      <a:cubicBezTo>
                        <a:pt x="170" y="3"/>
                        <a:pt x="177" y="0"/>
                        <a:pt x="187" y="0"/>
                      </a:cubicBezTo>
                      <a:cubicBezTo>
                        <a:pt x="203" y="1"/>
                        <a:pt x="219" y="0"/>
                        <a:pt x="234" y="0"/>
                      </a:cubicBezTo>
                      <a:cubicBezTo>
                        <a:pt x="248" y="1"/>
                        <a:pt x="252" y="4"/>
                        <a:pt x="252" y="18"/>
                      </a:cubicBezTo>
                      <a:cubicBezTo>
                        <a:pt x="252" y="67"/>
                        <a:pt x="252" y="116"/>
                        <a:pt x="252" y="165"/>
                      </a:cubicBezTo>
                      <a:cubicBezTo>
                        <a:pt x="252" y="177"/>
                        <a:pt x="247" y="182"/>
                        <a:pt x="234" y="182"/>
                      </a:cubicBezTo>
                      <a:cubicBezTo>
                        <a:pt x="219" y="182"/>
                        <a:pt x="204" y="182"/>
                        <a:pt x="189" y="182"/>
                      </a:cubicBezTo>
                      <a:cubicBezTo>
                        <a:pt x="179" y="182"/>
                        <a:pt x="170" y="180"/>
                        <a:pt x="167" y="168"/>
                      </a:cubicBezTo>
                      <a:cubicBezTo>
                        <a:pt x="158" y="170"/>
                        <a:pt x="154" y="175"/>
                        <a:pt x="154" y="183"/>
                      </a:cubicBezTo>
                      <a:cubicBezTo>
                        <a:pt x="154" y="197"/>
                        <a:pt x="154" y="211"/>
                        <a:pt x="154" y="224"/>
                      </a:cubicBezTo>
                      <a:cubicBezTo>
                        <a:pt x="154" y="248"/>
                        <a:pt x="136" y="266"/>
                        <a:pt x="113" y="266"/>
                      </a:cubicBezTo>
                      <a:cubicBezTo>
                        <a:pt x="90" y="266"/>
                        <a:pt x="72" y="249"/>
                        <a:pt x="71" y="225"/>
                      </a:cubicBezTo>
                      <a:cubicBezTo>
                        <a:pt x="70" y="212"/>
                        <a:pt x="71" y="198"/>
                        <a:pt x="70" y="184"/>
                      </a:cubicBezTo>
                      <a:cubicBezTo>
                        <a:pt x="70" y="173"/>
                        <a:pt x="66" y="169"/>
                        <a:pt x="54" y="168"/>
                      </a:cubicBezTo>
                      <a:cubicBezTo>
                        <a:pt x="43" y="167"/>
                        <a:pt x="31" y="166"/>
                        <a:pt x="21" y="162"/>
                      </a:cubicBezTo>
                      <a:cubicBezTo>
                        <a:pt x="8" y="156"/>
                        <a:pt x="1" y="144"/>
                        <a:pt x="1" y="129"/>
                      </a:cubicBezTo>
                      <a:cubicBezTo>
                        <a:pt x="0" y="104"/>
                        <a:pt x="0" y="78"/>
                        <a:pt x="1" y="52"/>
                      </a:cubicBezTo>
                      <a:cubicBezTo>
                        <a:pt x="3" y="28"/>
                        <a:pt x="19" y="14"/>
                        <a:pt x="44" y="14"/>
                      </a:cubicBezTo>
                      <a:cubicBezTo>
                        <a:pt x="81" y="14"/>
                        <a:pt x="119" y="14"/>
                        <a:pt x="156" y="14"/>
                      </a:cubicBezTo>
                      <a:cubicBezTo>
                        <a:pt x="160" y="14"/>
                        <a:pt x="163" y="14"/>
                        <a:pt x="167" y="14"/>
                      </a:cubicBezTo>
                      <a:close/>
                      <a:moveTo>
                        <a:pt x="168" y="42"/>
                      </a:moveTo>
                      <a:cubicBezTo>
                        <a:pt x="125" y="42"/>
                        <a:pt x="84" y="42"/>
                        <a:pt x="43" y="42"/>
                      </a:cubicBezTo>
                      <a:cubicBezTo>
                        <a:pt x="33" y="42"/>
                        <a:pt x="29" y="48"/>
                        <a:pt x="29" y="57"/>
                      </a:cubicBezTo>
                      <a:cubicBezTo>
                        <a:pt x="28" y="80"/>
                        <a:pt x="28" y="102"/>
                        <a:pt x="29" y="125"/>
                      </a:cubicBezTo>
                      <a:cubicBezTo>
                        <a:pt x="29" y="135"/>
                        <a:pt x="34" y="140"/>
                        <a:pt x="44" y="140"/>
                      </a:cubicBezTo>
                      <a:cubicBezTo>
                        <a:pt x="47" y="140"/>
                        <a:pt x="50" y="140"/>
                        <a:pt x="54" y="140"/>
                      </a:cubicBezTo>
                      <a:cubicBezTo>
                        <a:pt x="82" y="141"/>
                        <a:pt x="98" y="157"/>
                        <a:pt x="98" y="185"/>
                      </a:cubicBezTo>
                      <a:cubicBezTo>
                        <a:pt x="99" y="197"/>
                        <a:pt x="98" y="210"/>
                        <a:pt x="99" y="222"/>
                      </a:cubicBezTo>
                      <a:cubicBezTo>
                        <a:pt x="99" y="233"/>
                        <a:pt x="104" y="238"/>
                        <a:pt x="113" y="238"/>
                      </a:cubicBezTo>
                      <a:cubicBezTo>
                        <a:pt x="121" y="238"/>
                        <a:pt x="126" y="232"/>
                        <a:pt x="126" y="221"/>
                      </a:cubicBezTo>
                      <a:cubicBezTo>
                        <a:pt x="127" y="208"/>
                        <a:pt x="125" y="195"/>
                        <a:pt x="127" y="182"/>
                      </a:cubicBezTo>
                      <a:cubicBezTo>
                        <a:pt x="128" y="173"/>
                        <a:pt x="132" y="164"/>
                        <a:pt x="136" y="156"/>
                      </a:cubicBezTo>
                      <a:cubicBezTo>
                        <a:pt x="143" y="144"/>
                        <a:pt x="155" y="141"/>
                        <a:pt x="168" y="140"/>
                      </a:cubicBezTo>
                      <a:cubicBezTo>
                        <a:pt x="168" y="107"/>
                        <a:pt x="168" y="75"/>
                        <a:pt x="168" y="42"/>
                      </a:cubicBezTo>
                      <a:close/>
                      <a:moveTo>
                        <a:pt x="197" y="29"/>
                      </a:moveTo>
                      <a:cubicBezTo>
                        <a:pt x="197" y="71"/>
                        <a:pt x="197" y="112"/>
                        <a:pt x="197" y="153"/>
                      </a:cubicBezTo>
                      <a:cubicBezTo>
                        <a:pt x="206" y="153"/>
                        <a:pt x="215" y="153"/>
                        <a:pt x="224" y="153"/>
                      </a:cubicBezTo>
                      <a:cubicBezTo>
                        <a:pt x="224" y="111"/>
                        <a:pt x="224" y="70"/>
                        <a:pt x="224" y="29"/>
                      </a:cubicBezTo>
                      <a:cubicBezTo>
                        <a:pt x="214" y="29"/>
                        <a:pt x="206" y="29"/>
                        <a:pt x="19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72" name="Freeform 51"/>
                <p:cNvSpPr/>
                <p:nvPr/>
              </p:nvSpPr>
              <p:spPr bwMode="auto">
                <a:xfrm>
                  <a:off x="14709775" y="4905375"/>
                  <a:ext cx="207963" cy="101600"/>
                </a:xfrm>
                <a:custGeom>
                  <a:avLst/>
                  <a:gdLst>
                    <a:gd name="T0" fmla="*/ 0 w 55"/>
                    <a:gd name="T1" fmla="*/ 0 h 27"/>
                    <a:gd name="T2" fmla="*/ 55 w 55"/>
                    <a:gd name="T3" fmla="*/ 0 h 27"/>
                    <a:gd name="T4" fmla="*/ 55 w 55"/>
                    <a:gd name="T5" fmla="*/ 27 h 27"/>
                    <a:gd name="T6" fmla="*/ 0 w 55"/>
                    <a:gd name="T7" fmla="*/ 27 h 27"/>
                    <a:gd name="T8" fmla="*/ 0 w 55"/>
                    <a:gd name="T9" fmla="*/ 0 h 27"/>
                  </a:gdLst>
                  <a:ahLst/>
                  <a:cxnLst>
                    <a:cxn ang="0">
                      <a:pos x="T0" y="T1"/>
                    </a:cxn>
                    <a:cxn ang="0">
                      <a:pos x="T2" y="T3"/>
                    </a:cxn>
                    <a:cxn ang="0">
                      <a:pos x="T4" y="T5"/>
                    </a:cxn>
                    <a:cxn ang="0">
                      <a:pos x="T6" y="T7"/>
                    </a:cxn>
                    <a:cxn ang="0">
                      <a:pos x="T8" y="T9"/>
                    </a:cxn>
                  </a:cxnLst>
                  <a:rect l="0" t="0" r="r" b="b"/>
                  <a:pathLst>
                    <a:path w="55" h="27">
                      <a:moveTo>
                        <a:pt x="0" y="0"/>
                      </a:moveTo>
                      <a:cubicBezTo>
                        <a:pt x="18" y="0"/>
                        <a:pt x="36" y="0"/>
                        <a:pt x="55" y="0"/>
                      </a:cubicBezTo>
                      <a:cubicBezTo>
                        <a:pt x="55" y="9"/>
                        <a:pt x="55" y="18"/>
                        <a:pt x="55" y="27"/>
                      </a:cubicBezTo>
                      <a:cubicBezTo>
                        <a:pt x="36" y="27"/>
                        <a:pt x="19" y="27"/>
                        <a:pt x="0" y="27"/>
                      </a:cubicBezTo>
                      <a:cubicBezTo>
                        <a:pt x="0" y="18"/>
                        <a:pt x="0" y="1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grpSp>
        </p:grpSp>
      </p:grpSp>
      <p:grpSp>
        <p:nvGrpSpPr>
          <p:cNvPr id="13" name="组合 12"/>
          <p:cNvGrpSpPr/>
          <p:nvPr/>
        </p:nvGrpSpPr>
        <p:grpSpPr>
          <a:xfrm>
            <a:off x="7917955" y="1756823"/>
            <a:ext cx="2221231" cy="1755744"/>
            <a:chOff x="6775404" y="1199995"/>
            <a:chExt cx="1665923" cy="1316808"/>
          </a:xfrm>
        </p:grpSpPr>
        <p:sp>
          <p:nvSpPr>
            <p:cNvPr id="32" name="矩形 31"/>
            <p:cNvSpPr/>
            <p:nvPr/>
          </p:nvSpPr>
          <p:spPr>
            <a:xfrm>
              <a:off x="6775404" y="1199995"/>
              <a:ext cx="1665923" cy="683895"/>
            </a:xfrm>
            <a:prstGeom prst="rect">
              <a:avLst/>
            </a:prstGeom>
          </p:spPr>
          <p:txBody>
            <a:bodyPr wrap="none">
              <a:spAutoFit/>
            </a:bodyPr>
            <a:lstStyle/>
            <a:p>
              <a:pPr lvl="0" algn="ctr">
                <a:defRPr/>
              </a:pPr>
              <a:r>
                <a:rPr lang="zh-CN" altLang="en-US" sz="2665" b="1" dirty="0">
                  <a:latin typeface="+mn-ea"/>
                </a:rPr>
                <a:t>严重</a:t>
              </a:r>
              <a:r>
                <a:rPr lang="zh-CN" altLang="en-US" sz="2665" b="1" dirty="0" smtClean="0">
                  <a:latin typeface="+mn-ea"/>
                </a:rPr>
                <a:t>破坏</a:t>
              </a:r>
              <a:endParaRPr lang="en-US" altLang="zh-CN" sz="2665" b="1" dirty="0" smtClean="0">
                <a:latin typeface="+mn-ea"/>
              </a:endParaRPr>
            </a:p>
            <a:p>
              <a:pPr lvl="0" algn="ctr">
                <a:defRPr/>
              </a:pPr>
              <a:r>
                <a:rPr lang="zh-CN" altLang="en-US" sz="2665" b="1" dirty="0" smtClean="0">
                  <a:latin typeface="+mn-ea"/>
                </a:rPr>
                <a:t>国际</a:t>
              </a:r>
              <a:r>
                <a:rPr lang="zh-CN" altLang="en-US" sz="2665" b="1" dirty="0">
                  <a:latin typeface="+mn-ea"/>
                </a:rPr>
                <a:t>经济秩序</a:t>
              </a:r>
              <a:endParaRPr lang="zh-CN" altLang="en-US" sz="2665" b="1" dirty="0">
                <a:latin typeface="+mn-ea"/>
              </a:endParaRPr>
            </a:p>
          </p:txBody>
        </p:sp>
        <p:grpSp>
          <p:nvGrpSpPr>
            <p:cNvPr id="6" name="组合 5"/>
            <p:cNvGrpSpPr/>
            <p:nvPr/>
          </p:nvGrpSpPr>
          <p:grpSpPr>
            <a:xfrm>
              <a:off x="6790692" y="2020574"/>
              <a:ext cx="496229" cy="496229"/>
              <a:chOff x="6790692" y="2020574"/>
              <a:chExt cx="496229" cy="496229"/>
            </a:xfrm>
          </p:grpSpPr>
          <p:sp>
            <p:nvSpPr>
              <p:cNvPr id="37" name="椭圆 36"/>
              <p:cNvSpPr/>
              <p:nvPr/>
            </p:nvSpPr>
            <p:spPr>
              <a:xfrm>
                <a:off x="6790692" y="2020574"/>
                <a:ext cx="496229" cy="496229"/>
              </a:xfrm>
              <a:prstGeom prst="ellipse">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grpSp>
            <p:nvGrpSpPr>
              <p:cNvPr id="73" name="组合 72"/>
              <p:cNvGrpSpPr/>
              <p:nvPr/>
            </p:nvGrpSpPr>
            <p:grpSpPr>
              <a:xfrm>
                <a:off x="6901351" y="2131867"/>
                <a:ext cx="274913" cy="273645"/>
                <a:chOff x="12282488" y="2203450"/>
                <a:chExt cx="3097213" cy="3082926"/>
              </a:xfrm>
              <a:solidFill>
                <a:schemeClr val="bg1"/>
              </a:solidFill>
            </p:grpSpPr>
            <p:sp>
              <p:nvSpPr>
                <p:cNvPr id="74" name="Freeform 55"/>
                <p:cNvSpPr>
                  <a:spLocks noEditPoints="1"/>
                </p:cNvSpPr>
                <p:nvPr/>
              </p:nvSpPr>
              <p:spPr bwMode="auto">
                <a:xfrm>
                  <a:off x="12282488" y="2894013"/>
                  <a:ext cx="3097213" cy="2392363"/>
                </a:xfrm>
                <a:custGeom>
                  <a:avLst/>
                  <a:gdLst>
                    <a:gd name="T0" fmla="*/ 336 w 820"/>
                    <a:gd name="T1" fmla="*/ 113 h 633"/>
                    <a:gd name="T2" fmla="*/ 482 w 820"/>
                    <a:gd name="T3" fmla="*/ 92 h 633"/>
                    <a:gd name="T4" fmla="*/ 514 w 820"/>
                    <a:gd name="T5" fmla="*/ 122 h 633"/>
                    <a:gd name="T6" fmla="*/ 648 w 820"/>
                    <a:gd name="T7" fmla="*/ 143 h 633"/>
                    <a:gd name="T8" fmla="*/ 741 w 820"/>
                    <a:gd name="T9" fmla="*/ 55 h 633"/>
                    <a:gd name="T10" fmla="*/ 813 w 820"/>
                    <a:gd name="T11" fmla="*/ 59 h 633"/>
                    <a:gd name="T12" fmla="*/ 698 w 820"/>
                    <a:gd name="T13" fmla="*/ 161 h 633"/>
                    <a:gd name="T14" fmla="*/ 632 w 820"/>
                    <a:gd name="T15" fmla="*/ 216 h 633"/>
                    <a:gd name="T16" fmla="*/ 627 w 820"/>
                    <a:gd name="T17" fmla="*/ 257 h 633"/>
                    <a:gd name="T18" fmla="*/ 711 w 820"/>
                    <a:gd name="T19" fmla="*/ 396 h 633"/>
                    <a:gd name="T20" fmla="*/ 619 w 820"/>
                    <a:gd name="T21" fmla="*/ 435 h 633"/>
                    <a:gd name="T22" fmla="*/ 534 w 820"/>
                    <a:gd name="T23" fmla="*/ 556 h 633"/>
                    <a:gd name="T24" fmla="*/ 484 w 820"/>
                    <a:gd name="T25" fmla="*/ 551 h 633"/>
                    <a:gd name="T26" fmla="*/ 346 w 820"/>
                    <a:gd name="T27" fmla="*/ 633 h 633"/>
                    <a:gd name="T28" fmla="*/ 305 w 820"/>
                    <a:gd name="T29" fmla="*/ 541 h 633"/>
                    <a:gd name="T30" fmla="*/ 202 w 820"/>
                    <a:gd name="T31" fmla="*/ 435 h 633"/>
                    <a:gd name="T32" fmla="*/ 109 w 820"/>
                    <a:gd name="T33" fmla="*/ 268 h 633"/>
                    <a:gd name="T34" fmla="*/ 80 w 820"/>
                    <a:gd name="T35" fmla="*/ 216 h 633"/>
                    <a:gd name="T36" fmla="*/ 6 w 820"/>
                    <a:gd name="T37" fmla="*/ 174 h 633"/>
                    <a:gd name="T38" fmla="*/ 92 w 820"/>
                    <a:gd name="T39" fmla="*/ 193 h 633"/>
                    <a:gd name="T40" fmla="*/ 152 w 820"/>
                    <a:gd name="T41" fmla="*/ 165 h 633"/>
                    <a:gd name="T42" fmla="*/ 274 w 820"/>
                    <a:gd name="T43" fmla="*/ 294 h 633"/>
                    <a:gd name="T44" fmla="*/ 199 w 820"/>
                    <a:gd name="T45" fmla="*/ 283 h 633"/>
                    <a:gd name="T46" fmla="*/ 213 w 820"/>
                    <a:gd name="T47" fmla="*/ 383 h 633"/>
                    <a:gd name="T48" fmla="*/ 234 w 820"/>
                    <a:gd name="T49" fmla="*/ 436 h 633"/>
                    <a:gd name="T50" fmla="*/ 305 w 820"/>
                    <a:gd name="T51" fmla="*/ 508 h 633"/>
                    <a:gd name="T52" fmla="*/ 360 w 820"/>
                    <a:gd name="T53" fmla="*/ 531 h 633"/>
                    <a:gd name="T54" fmla="*/ 443 w 820"/>
                    <a:gd name="T55" fmla="*/ 607 h 633"/>
                    <a:gd name="T56" fmla="*/ 470 w 820"/>
                    <a:gd name="T57" fmla="*/ 519 h 633"/>
                    <a:gd name="T58" fmla="*/ 574 w 820"/>
                    <a:gd name="T59" fmla="*/ 554 h 633"/>
                    <a:gd name="T60" fmla="*/ 584 w 820"/>
                    <a:gd name="T61" fmla="*/ 423 h 633"/>
                    <a:gd name="T62" fmla="*/ 685 w 820"/>
                    <a:gd name="T63" fmla="*/ 372 h 633"/>
                    <a:gd name="T64" fmla="*/ 598 w 820"/>
                    <a:gd name="T65" fmla="*/ 273 h 633"/>
                    <a:gd name="T66" fmla="*/ 612 w 820"/>
                    <a:gd name="T67" fmla="*/ 193 h 633"/>
                    <a:gd name="T68" fmla="*/ 490 w 820"/>
                    <a:gd name="T69" fmla="*/ 200 h 633"/>
                    <a:gd name="T70" fmla="*/ 514 w 820"/>
                    <a:gd name="T71" fmla="*/ 387 h 633"/>
                    <a:gd name="T72" fmla="*/ 305 w 820"/>
                    <a:gd name="T73" fmla="*/ 277 h 633"/>
                    <a:gd name="T74" fmla="*/ 456 w 820"/>
                    <a:gd name="T75" fmla="*/ 183 h 633"/>
                    <a:gd name="T76" fmla="*/ 452 w 820"/>
                    <a:gd name="T77" fmla="*/ 63 h 633"/>
                    <a:gd name="T78" fmla="*/ 368 w 820"/>
                    <a:gd name="T79" fmla="*/ 65 h 633"/>
                    <a:gd name="T80" fmla="*/ 327 w 820"/>
                    <a:gd name="T81" fmla="*/ 153 h 633"/>
                    <a:gd name="T82" fmla="*/ 192 w 820"/>
                    <a:gd name="T83" fmla="*/ 159 h 633"/>
                    <a:gd name="T84" fmla="*/ 238 w 820"/>
                    <a:gd name="T85" fmla="*/ 226 h 633"/>
                    <a:gd name="T86" fmla="*/ 305 w 820"/>
                    <a:gd name="T87" fmla="*/ 277 h 633"/>
                    <a:gd name="T88" fmla="*/ 439 w 820"/>
                    <a:gd name="T89" fmla="*/ 300 h 633"/>
                    <a:gd name="T90" fmla="*/ 402 w 820"/>
                    <a:gd name="T91" fmla="*/ 370 h 633"/>
                    <a:gd name="T92" fmla="*/ 321 w 820"/>
                    <a:gd name="T93" fmla="*/ 311 h 633"/>
                    <a:gd name="T94" fmla="*/ 460 w 820"/>
                    <a:gd name="T95" fmla="*/ 256 h 633"/>
                    <a:gd name="T96" fmla="*/ 384 w 820"/>
                    <a:gd name="T97" fmla="*/ 302 h 633"/>
                    <a:gd name="T98" fmla="*/ 436 w 820"/>
                    <a:gd name="T99" fmla="*/ 244 h 633"/>
                    <a:gd name="T100" fmla="*/ 531 w 820"/>
                    <a:gd name="T101" fmla="*/ 143 h 633"/>
                    <a:gd name="T102" fmla="*/ 618 w 820"/>
                    <a:gd name="T103" fmla="*/ 168 h 633"/>
                    <a:gd name="T104" fmla="*/ 56 w 820"/>
                    <a:gd name="T105" fmla="*/ 187 h 633"/>
                    <a:gd name="T106" fmla="*/ 42 w 820"/>
                    <a:gd name="T107" fmla="*/ 200 h 633"/>
                    <a:gd name="T108" fmla="*/ 646 w 820"/>
                    <a:gd name="T109" fmla="*/ 187 h 633"/>
                    <a:gd name="T110" fmla="*/ 661 w 820"/>
                    <a:gd name="T111" fmla="*/ 174 h 633"/>
                    <a:gd name="T112" fmla="*/ 226 w 820"/>
                    <a:gd name="T113" fmla="*/ 266 h 633"/>
                    <a:gd name="T114" fmla="*/ 476 w 820"/>
                    <a:gd name="T115" fmla="*/ 160 h 633"/>
                    <a:gd name="T116" fmla="*/ 488 w 820"/>
                    <a:gd name="T117" fmla="*/ 148 h 633"/>
                    <a:gd name="T118" fmla="*/ 764 w 820"/>
                    <a:gd name="T119" fmla="*/ 43 h 633"/>
                    <a:gd name="T120" fmla="*/ 778 w 820"/>
                    <a:gd name="T121" fmla="*/ 30 h 633"/>
                    <a:gd name="T122" fmla="*/ 397 w 820"/>
                    <a:gd name="T123" fmla="*/ 33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0" h="633">
                      <a:moveTo>
                        <a:pt x="243" y="74"/>
                      </a:moveTo>
                      <a:cubicBezTo>
                        <a:pt x="265" y="91"/>
                        <a:pt x="286" y="108"/>
                        <a:pt x="308" y="124"/>
                      </a:cubicBezTo>
                      <a:cubicBezTo>
                        <a:pt x="318" y="132"/>
                        <a:pt x="334" y="125"/>
                        <a:pt x="336" y="113"/>
                      </a:cubicBezTo>
                      <a:cubicBezTo>
                        <a:pt x="339" y="86"/>
                        <a:pt x="342" y="58"/>
                        <a:pt x="346" y="30"/>
                      </a:cubicBezTo>
                      <a:cubicBezTo>
                        <a:pt x="389" y="30"/>
                        <a:pt x="431" y="30"/>
                        <a:pt x="474" y="30"/>
                      </a:cubicBezTo>
                      <a:cubicBezTo>
                        <a:pt x="477" y="51"/>
                        <a:pt x="479" y="72"/>
                        <a:pt x="482" y="92"/>
                      </a:cubicBezTo>
                      <a:cubicBezTo>
                        <a:pt x="482" y="95"/>
                        <a:pt x="483" y="98"/>
                        <a:pt x="483" y="101"/>
                      </a:cubicBezTo>
                      <a:cubicBezTo>
                        <a:pt x="486" y="122"/>
                        <a:pt x="486" y="122"/>
                        <a:pt x="506" y="125"/>
                      </a:cubicBezTo>
                      <a:cubicBezTo>
                        <a:pt x="508" y="126"/>
                        <a:pt x="512" y="124"/>
                        <a:pt x="514" y="122"/>
                      </a:cubicBezTo>
                      <a:cubicBezTo>
                        <a:pt x="535" y="106"/>
                        <a:pt x="556" y="90"/>
                        <a:pt x="578" y="73"/>
                      </a:cubicBezTo>
                      <a:cubicBezTo>
                        <a:pt x="580" y="76"/>
                        <a:pt x="583" y="78"/>
                        <a:pt x="586" y="80"/>
                      </a:cubicBezTo>
                      <a:cubicBezTo>
                        <a:pt x="606" y="101"/>
                        <a:pt x="627" y="122"/>
                        <a:pt x="648" y="143"/>
                      </a:cubicBezTo>
                      <a:cubicBezTo>
                        <a:pt x="657" y="152"/>
                        <a:pt x="672" y="151"/>
                        <a:pt x="680" y="141"/>
                      </a:cubicBezTo>
                      <a:cubicBezTo>
                        <a:pt x="699" y="118"/>
                        <a:pt x="718" y="94"/>
                        <a:pt x="738" y="71"/>
                      </a:cubicBezTo>
                      <a:cubicBezTo>
                        <a:pt x="742" y="66"/>
                        <a:pt x="743" y="62"/>
                        <a:pt x="741" y="55"/>
                      </a:cubicBezTo>
                      <a:cubicBezTo>
                        <a:pt x="734" y="38"/>
                        <a:pt x="741" y="20"/>
                        <a:pt x="756" y="10"/>
                      </a:cubicBezTo>
                      <a:cubicBezTo>
                        <a:pt x="770" y="0"/>
                        <a:pt x="790" y="2"/>
                        <a:pt x="803" y="13"/>
                      </a:cubicBezTo>
                      <a:cubicBezTo>
                        <a:pt x="816" y="24"/>
                        <a:pt x="820" y="43"/>
                        <a:pt x="813" y="59"/>
                      </a:cubicBezTo>
                      <a:cubicBezTo>
                        <a:pt x="806" y="75"/>
                        <a:pt x="789" y="85"/>
                        <a:pt x="771" y="81"/>
                      </a:cubicBezTo>
                      <a:cubicBezTo>
                        <a:pt x="766" y="80"/>
                        <a:pt x="763" y="82"/>
                        <a:pt x="759" y="86"/>
                      </a:cubicBezTo>
                      <a:cubicBezTo>
                        <a:pt x="739" y="111"/>
                        <a:pt x="718" y="136"/>
                        <a:pt x="698" y="161"/>
                      </a:cubicBezTo>
                      <a:cubicBezTo>
                        <a:pt x="696" y="163"/>
                        <a:pt x="694" y="168"/>
                        <a:pt x="695" y="171"/>
                      </a:cubicBezTo>
                      <a:cubicBezTo>
                        <a:pt x="702" y="192"/>
                        <a:pt x="697" y="208"/>
                        <a:pt x="682" y="219"/>
                      </a:cubicBezTo>
                      <a:cubicBezTo>
                        <a:pt x="667" y="230"/>
                        <a:pt x="650" y="229"/>
                        <a:pt x="632" y="216"/>
                      </a:cubicBezTo>
                      <a:cubicBezTo>
                        <a:pt x="632" y="215"/>
                        <a:pt x="631" y="215"/>
                        <a:pt x="629" y="214"/>
                      </a:cubicBezTo>
                      <a:cubicBezTo>
                        <a:pt x="624" y="221"/>
                        <a:pt x="618" y="228"/>
                        <a:pt x="613" y="235"/>
                      </a:cubicBezTo>
                      <a:cubicBezTo>
                        <a:pt x="610" y="240"/>
                        <a:pt x="620" y="256"/>
                        <a:pt x="627" y="257"/>
                      </a:cubicBezTo>
                      <a:cubicBezTo>
                        <a:pt x="653" y="260"/>
                        <a:pt x="679" y="263"/>
                        <a:pt x="706" y="267"/>
                      </a:cubicBezTo>
                      <a:cubicBezTo>
                        <a:pt x="707" y="267"/>
                        <a:pt x="709" y="267"/>
                        <a:pt x="711" y="268"/>
                      </a:cubicBezTo>
                      <a:cubicBezTo>
                        <a:pt x="711" y="310"/>
                        <a:pt x="711" y="352"/>
                        <a:pt x="711" y="396"/>
                      </a:cubicBezTo>
                      <a:cubicBezTo>
                        <a:pt x="694" y="398"/>
                        <a:pt x="676" y="400"/>
                        <a:pt x="659" y="402"/>
                      </a:cubicBezTo>
                      <a:cubicBezTo>
                        <a:pt x="649" y="404"/>
                        <a:pt x="640" y="405"/>
                        <a:pt x="631" y="406"/>
                      </a:cubicBezTo>
                      <a:cubicBezTo>
                        <a:pt x="615" y="408"/>
                        <a:pt x="609" y="423"/>
                        <a:pt x="619" y="435"/>
                      </a:cubicBezTo>
                      <a:cubicBezTo>
                        <a:pt x="635" y="457"/>
                        <a:pt x="652" y="478"/>
                        <a:pt x="668" y="498"/>
                      </a:cubicBezTo>
                      <a:cubicBezTo>
                        <a:pt x="637" y="529"/>
                        <a:pt x="608" y="559"/>
                        <a:pt x="577" y="589"/>
                      </a:cubicBezTo>
                      <a:cubicBezTo>
                        <a:pt x="563" y="579"/>
                        <a:pt x="549" y="568"/>
                        <a:pt x="534" y="556"/>
                      </a:cubicBezTo>
                      <a:cubicBezTo>
                        <a:pt x="528" y="551"/>
                        <a:pt x="522" y="547"/>
                        <a:pt x="515" y="542"/>
                      </a:cubicBezTo>
                      <a:cubicBezTo>
                        <a:pt x="504" y="533"/>
                        <a:pt x="501" y="532"/>
                        <a:pt x="489" y="541"/>
                      </a:cubicBezTo>
                      <a:cubicBezTo>
                        <a:pt x="486" y="542"/>
                        <a:pt x="485" y="548"/>
                        <a:pt x="484" y="551"/>
                      </a:cubicBezTo>
                      <a:cubicBezTo>
                        <a:pt x="481" y="575"/>
                        <a:pt x="478" y="599"/>
                        <a:pt x="476" y="623"/>
                      </a:cubicBezTo>
                      <a:cubicBezTo>
                        <a:pt x="475" y="626"/>
                        <a:pt x="474" y="629"/>
                        <a:pt x="474" y="633"/>
                      </a:cubicBezTo>
                      <a:cubicBezTo>
                        <a:pt x="431" y="633"/>
                        <a:pt x="389" y="633"/>
                        <a:pt x="346" y="633"/>
                      </a:cubicBezTo>
                      <a:cubicBezTo>
                        <a:pt x="343" y="606"/>
                        <a:pt x="339" y="580"/>
                        <a:pt x="336" y="554"/>
                      </a:cubicBezTo>
                      <a:cubicBezTo>
                        <a:pt x="335" y="548"/>
                        <a:pt x="336" y="542"/>
                        <a:pt x="328" y="539"/>
                      </a:cubicBezTo>
                      <a:cubicBezTo>
                        <a:pt x="319" y="535"/>
                        <a:pt x="313" y="534"/>
                        <a:pt x="305" y="541"/>
                      </a:cubicBezTo>
                      <a:cubicBezTo>
                        <a:pt x="285" y="558"/>
                        <a:pt x="264" y="573"/>
                        <a:pt x="243" y="589"/>
                      </a:cubicBezTo>
                      <a:cubicBezTo>
                        <a:pt x="213" y="559"/>
                        <a:pt x="183" y="529"/>
                        <a:pt x="152" y="498"/>
                      </a:cubicBezTo>
                      <a:cubicBezTo>
                        <a:pt x="168" y="478"/>
                        <a:pt x="185" y="456"/>
                        <a:pt x="202" y="435"/>
                      </a:cubicBezTo>
                      <a:cubicBezTo>
                        <a:pt x="211" y="423"/>
                        <a:pt x="205" y="408"/>
                        <a:pt x="190" y="406"/>
                      </a:cubicBezTo>
                      <a:cubicBezTo>
                        <a:pt x="163" y="403"/>
                        <a:pt x="136" y="399"/>
                        <a:pt x="109" y="396"/>
                      </a:cubicBezTo>
                      <a:cubicBezTo>
                        <a:pt x="109" y="353"/>
                        <a:pt x="109" y="311"/>
                        <a:pt x="109" y="268"/>
                      </a:cubicBezTo>
                      <a:cubicBezTo>
                        <a:pt x="132" y="265"/>
                        <a:pt x="156" y="261"/>
                        <a:pt x="182" y="258"/>
                      </a:cubicBezTo>
                      <a:cubicBezTo>
                        <a:pt x="178" y="256"/>
                        <a:pt x="176" y="255"/>
                        <a:pt x="173" y="254"/>
                      </a:cubicBezTo>
                      <a:cubicBezTo>
                        <a:pt x="142" y="241"/>
                        <a:pt x="111" y="229"/>
                        <a:pt x="80" y="216"/>
                      </a:cubicBezTo>
                      <a:cubicBezTo>
                        <a:pt x="75" y="214"/>
                        <a:pt x="71" y="214"/>
                        <a:pt x="66" y="218"/>
                      </a:cubicBezTo>
                      <a:cubicBezTo>
                        <a:pt x="52" y="229"/>
                        <a:pt x="33" y="229"/>
                        <a:pt x="19" y="219"/>
                      </a:cubicBezTo>
                      <a:cubicBezTo>
                        <a:pt x="5" y="208"/>
                        <a:pt x="0" y="190"/>
                        <a:pt x="6" y="174"/>
                      </a:cubicBezTo>
                      <a:cubicBezTo>
                        <a:pt x="12" y="157"/>
                        <a:pt x="28" y="147"/>
                        <a:pt x="47" y="148"/>
                      </a:cubicBezTo>
                      <a:cubicBezTo>
                        <a:pt x="63" y="149"/>
                        <a:pt x="78" y="162"/>
                        <a:pt x="81" y="180"/>
                      </a:cubicBezTo>
                      <a:cubicBezTo>
                        <a:pt x="82" y="188"/>
                        <a:pt x="86" y="191"/>
                        <a:pt x="92" y="193"/>
                      </a:cubicBezTo>
                      <a:cubicBezTo>
                        <a:pt x="128" y="207"/>
                        <a:pt x="163" y="221"/>
                        <a:pt x="198" y="235"/>
                      </a:cubicBezTo>
                      <a:cubicBezTo>
                        <a:pt x="201" y="236"/>
                        <a:pt x="204" y="237"/>
                        <a:pt x="208" y="237"/>
                      </a:cubicBezTo>
                      <a:cubicBezTo>
                        <a:pt x="189" y="213"/>
                        <a:pt x="171" y="188"/>
                        <a:pt x="152" y="165"/>
                      </a:cubicBezTo>
                      <a:cubicBezTo>
                        <a:pt x="183" y="135"/>
                        <a:pt x="212" y="105"/>
                        <a:pt x="243" y="74"/>
                      </a:cubicBezTo>
                      <a:close/>
                      <a:moveTo>
                        <a:pt x="295" y="302"/>
                      </a:moveTo>
                      <a:cubicBezTo>
                        <a:pt x="288" y="299"/>
                        <a:pt x="281" y="296"/>
                        <a:pt x="274" y="294"/>
                      </a:cubicBezTo>
                      <a:cubicBezTo>
                        <a:pt x="271" y="293"/>
                        <a:pt x="268" y="294"/>
                        <a:pt x="265" y="295"/>
                      </a:cubicBezTo>
                      <a:cubicBezTo>
                        <a:pt x="243" y="311"/>
                        <a:pt x="222" y="308"/>
                        <a:pt x="206" y="287"/>
                      </a:cubicBezTo>
                      <a:cubicBezTo>
                        <a:pt x="204" y="285"/>
                        <a:pt x="201" y="283"/>
                        <a:pt x="199" y="283"/>
                      </a:cubicBezTo>
                      <a:cubicBezTo>
                        <a:pt x="178" y="285"/>
                        <a:pt x="156" y="288"/>
                        <a:pt x="135" y="291"/>
                      </a:cubicBezTo>
                      <a:cubicBezTo>
                        <a:pt x="135" y="319"/>
                        <a:pt x="135" y="345"/>
                        <a:pt x="135" y="372"/>
                      </a:cubicBezTo>
                      <a:cubicBezTo>
                        <a:pt x="161" y="376"/>
                        <a:pt x="187" y="379"/>
                        <a:pt x="213" y="383"/>
                      </a:cubicBezTo>
                      <a:cubicBezTo>
                        <a:pt x="216" y="383"/>
                        <a:pt x="220" y="387"/>
                        <a:pt x="222" y="390"/>
                      </a:cubicBezTo>
                      <a:cubicBezTo>
                        <a:pt x="227" y="400"/>
                        <a:pt x="231" y="412"/>
                        <a:pt x="236" y="423"/>
                      </a:cubicBezTo>
                      <a:cubicBezTo>
                        <a:pt x="238" y="428"/>
                        <a:pt x="238" y="431"/>
                        <a:pt x="234" y="436"/>
                      </a:cubicBezTo>
                      <a:cubicBezTo>
                        <a:pt x="218" y="456"/>
                        <a:pt x="202" y="477"/>
                        <a:pt x="187" y="496"/>
                      </a:cubicBezTo>
                      <a:cubicBezTo>
                        <a:pt x="207" y="516"/>
                        <a:pt x="226" y="535"/>
                        <a:pt x="246" y="554"/>
                      </a:cubicBezTo>
                      <a:cubicBezTo>
                        <a:pt x="265" y="539"/>
                        <a:pt x="285" y="524"/>
                        <a:pt x="305" y="508"/>
                      </a:cubicBezTo>
                      <a:cubicBezTo>
                        <a:pt x="310" y="504"/>
                        <a:pt x="313" y="503"/>
                        <a:pt x="319" y="506"/>
                      </a:cubicBezTo>
                      <a:cubicBezTo>
                        <a:pt x="329" y="511"/>
                        <a:pt x="339" y="515"/>
                        <a:pt x="350" y="519"/>
                      </a:cubicBezTo>
                      <a:cubicBezTo>
                        <a:pt x="356" y="521"/>
                        <a:pt x="359" y="524"/>
                        <a:pt x="360" y="531"/>
                      </a:cubicBezTo>
                      <a:cubicBezTo>
                        <a:pt x="362" y="554"/>
                        <a:pt x="365" y="577"/>
                        <a:pt x="368" y="599"/>
                      </a:cubicBezTo>
                      <a:cubicBezTo>
                        <a:pt x="369" y="606"/>
                        <a:pt x="371" y="607"/>
                        <a:pt x="377" y="607"/>
                      </a:cubicBezTo>
                      <a:cubicBezTo>
                        <a:pt x="399" y="607"/>
                        <a:pt x="421" y="607"/>
                        <a:pt x="443" y="607"/>
                      </a:cubicBezTo>
                      <a:cubicBezTo>
                        <a:pt x="449" y="607"/>
                        <a:pt x="451" y="605"/>
                        <a:pt x="452" y="599"/>
                      </a:cubicBezTo>
                      <a:cubicBezTo>
                        <a:pt x="454" y="576"/>
                        <a:pt x="458" y="553"/>
                        <a:pt x="460" y="530"/>
                      </a:cubicBezTo>
                      <a:cubicBezTo>
                        <a:pt x="461" y="524"/>
                        <a:pt x="464" y="521"/>
                        <a:pt x="470" y="519"/>
                      </a:cubicBezTo>
                      <a:cubicBezTo>
                        <a:pt x="480" y="515"/>
                        <a:pt x="490" y="512"/>
                        <a:pt x="499" y="507"/>
                      </a:cubicBezTo>
                      <a:cubicBezTo>
                        <a:pt x="505" y="503"/>
                        <a:pt x="510" y="503"/>
                        <a:pt x="516" y="508"/>
                      </a:cubicBezTo>
                      <a:cubicBezTo>
                        <a:pt x="535" y="524"/>
                        <a:pt x="556" y="540"/>
                        <a:pt x="574" y="554"/>
                      </a:cubicBezTo>
                      <a:cubicBezTo>
                        <a:pt x="594" y="534"/>
                        <a:pt x="613" y="515"/>
                        <a:pt x="632" y="496"/>
                      </a:cubicBezTo>
                      <a:cubicBezTo>
                        <a:pt x="617" y="476"/>
                        <a:pt x="601" y="456"/>
                        <a:pt x="585" y="435"/>
                      </a:cubicBezTo>
                      <a:cubicBezTo>
                        <a:pt x="582" y="431"/>
                        <a:pt x="582" y="428"/>
                        <a:pt x="584" y="423"/>
                      </a:cubicBezTo>
                      <a:cubicBezTo>
                        <a:pt x="589" y="412"/>
                        <a:pt x="594" y="402"/>
                        <a:pt x="597" y="391"/>
                      </a:cubicBezTo>
                      <a:cubicBezTo>
                        <a:pt x="599" y="385"/>
                        <a:pt x="602" y="383"/>
                        <a:pt x="609" y="382"/>
                      </a:cubicBezTo>
                      <a:cubicBezTo>
                        <a:pt x="634" y="379"/>
                        <a:pt x="659" y="376"/>
                        <a:pt x="685" y="372"/>
                      </a:cubicBezTo>
                      <a:cubicBezTo>
                        <a:pt x="685" y="345"/>
                        <a:pt x="685" y="318"/>
                        <a:pt x="685" y="291"/>
                      </a:cubicBezTo>
                      <a:cubicBezTo>
                        <a:pt x="659" y="287"/>
                        <a:pt x="633" y="284"/>
                        <a:pt x="607" y="281"/>
                      </a:cubicBezTo>
                      <a:cubicBezTo>
                        <a:pt x="602" y="280"/>
                        <a:pt x="599" y="278"/>
                        <a:pt x="598" y="273"/>
                      </a:cubicBezTo>
                      <a:cubicBezTo>
                        <a:pt x="594" y="263"/>
                        <a:pt x="591" y="253"/>
                        <a:pt x="586" y="244"/>
                      </a:cubicBezTo>
                      <a:cubicBezTo>
                        <a:pt x="581" y="236"/>
                        <a:pt x="583" y="230"/>
                        <a:pt x="588" y="224"/>
                      </a:cubicBezTo>
                      <a:cubicBezTo>
                        <a:pt x="597" y="214"/>
                        <a:pt x="604" y="204"/>
                        <a:pt x="612" y="193"/>
                      </a:cubicBezTo>
                      <a:cubicBezTo>
                        <a:pt x="584" y="189"/>
                        <a:pt x="558" y="185"/>
                        <a:pt x="532" y="181"/>
                      </a:cubicBezTo>
                      <a:cubicBezTo>
                        <a:pt x="528" y="181"/>
                        <a:pt x="523" y="182"/>
                        <a:pt x="520" y="185"/>
                      </a:cubicBezTo>
                      <a:cubicBezTo>
                        <a:pt x="512" y="194"/>
                        <a:pt x="502" y="199"/>
                        <a:pt x="490" y="200"/>
                      </a:cubicBezTo>
                      <a:cubicBezTo>
                        <a:pt x="488" y="201"/>
                        <a:pt x="485" y="202"/>
                        <a:pt x="484" y="204"/>
                      </a:cubicBezTo>
                      <a:cubicBezTo>
                        <a:pt x="479" y="212"/>
                        <a:pt x="475" y="221"/>
                        <a:pt x="471" y="230"/>
                      </a:cubicBezTo>
                      <a:cubicBezTo>
                        <a:pt x="532" y="271"/>
                        <a:pt x="540" y="338"/>
                        <a:pt x="514" y="387"/>
                      </a:cubicBezTo>
                      <a:cubicBezTo>
                        <a:pt x="487" y="437"/>
                        <a:pt x="428" y="461"/>
                        <a:pt x="374" y="444"/>
                      </a:cubicBezTo>
                      <a:cubicBezTo>
                        <a:pt x="328" y="430"/>
                        <a:pt x="279" y="379"/>
                        <a:pt x="295" y="302"/>
                      </a:cubicBezTo>
                      <a:close/>
                      <a:moveTo>
                        <a:pt x="305" y="277"/>
                      </a:moveTo>
                      <a:cubicBezTo>
                        <a:pt x="338" y="223"/>
                        <a:pt x="386" y="204"/>
                        <a:pt x="447" y="219"/>
                      </a:cubicBezTo>
                      <a:cubicBezTo>
                        <a:pt x="451" y="212"/>
                        <a:pt x="454" y="205"/>
                        <a:pt x="457" y="198"/>
                      </a:cubicBezTo>
                      <a:cubicBezTo>
                        <a:pt x="460" y="193"/>
                        <a:pt x="460" y="188"/>
                        <a:pt x="456" y="183"/>
                      </a:cubicBezTo>
                      <a:cubicBezTo>
                        <a:pt x="447" y="169"/>
                        <a:pt x="447" y="154"/>
                        <a:pt x="456" y="139"/>
                      </a:cubicBezTo>
                      <a:cubicBezTo>
                        <a:pt x="458" y="135"/>
                        <a:pt x="460" y="130"/>
                        <a:pt x="459" y="125"/>
                      </a:cubicBezTo>
                      <a:cubicBezTo>
                        <a:pt x="457" y="104"/>
                        <a:pt x="454" y="84"/>
                        <a:pt x="452" y="63"/>
                      </a:cubicBezTo>
                      <a:cubicBezTo>
                        <a:pt x="451" y="58"/>
                        <a:pt x="449" y="56"/>
                        <a:pt x="444" y="56"/>
                      </a:cubicBezTo>
                      <a:cubicBezTo>
                        <a:pt x="421" y="56"/>
                        <a:pt x="399" y="56"/>
                        <a:pt x="377" y="56"/>
                      </a:cubicBezTo>
                      <a:cubicBezTo>
                        <a:pt x="370" y="56"/>
                        <a:pt x="368" y="58"/>
                        <a:pt x="368" y="65"/>
                      </a:cubicBezTo>
                      <a:cubicBezTo>
                        <a:pt x="365" y="87"/>
                        <a:pt x="362" y="110"/>
                        <a:pt x="360" y="133"/>
                      </a:cubicBezTo>
                      <a:cubicBezTo>
                        <a:pt x="359" y="139"/>
                        <a:pt x="357" y="142"/>
                        <a:pt x="351" y="144"/>
                      </a:cubicBezTo>
                      <a:cubicBezTo>
                        <a:pt x="343" y="146"/>
                        <a:pt x="334" y="149"/>
                        <a:pt x="327" y="153"/>
                      </a:cubicBezTo>
                      <a:cubicBezTo>
                        <a:pt x="316" y="161"/>
                        <a:pt x="307" y="158"/>
                        <a:pt x="297" y="150"/>
                      </a:cubicBezTo>
                      <a:cubicBezTo>
                        <a:pt x="280" y="135"/>
                        <a:pt x="262" y="122"/>
                        <a:pt x="244" y="108"/>
                      </a:cubicBezTo>
                      <a:cubicBezTo>
                        <a:pt x="226" y="125"/>
                        <a:pt x="209" y="142"/>
                        <a:pt x="192" y="159"/>
                      </a:cubicBezTo>
                      <a:cubicBezTo>
                        <a:pt x="190" y="161"/>
                        <a:pt x="189" y="163"/>
                        <a:pt x="186" y="166"/>
                      </a:cubicBezTo>
                      <a:cubicBezTo>
                        <a:pt x="201" y="185"/>
                        <a:pt x="217" y="205"/>
                        <a:pt x="232" y="224"/>
                      </a:cubicBezTo>
                      <a:cubicBezTo>
                        <a:pt x="233" y="225"/>
                        <a:pt x="236" y="226"/>
                        <a:pt x="238" y="226"/>
                      </a:cubicBezTo>
                      <a:cubicBezTo>
                        <a:pt x="263" y="229"/>
                        <a:pt x="274" y="239"/>
                        <a:pt x="278" y="262"/>
                      </a:cubicBezTo>
                      <a:cubicBezTo>
                        <a:pt x="279" y="265"/>
                        <a:pt x="281" y="267"/>
                        <a:pt x="283" y="268"/>
                      </a:cubicBezTo>
                      <a:cubicBezTo>
                        <a:pt x="290" y="271"/>
                        <a:pt x="297" y="274"/>
                        <a:pt x="305" y="277"/>
                      </a:cubicBezTo>
                      <a:close/>
                      <a:moveTo>
                        <a:pt x="460" y="256"/>
                      </a:moveTo>
                      <a:cubicBezTo>
                        <a:pt x="459" y="258"/>
                        <a:pt x="457" y="261"/>
                        <a:pt x="456" y="263"/>
                      </a:cubicBezTo>
                      <a:cubicBezTo>
                        <a:pt x="450" y="276"/>
                        <a:pt x="444" y="288"/>
                        <a:pt x="439" y="300"/>
                      </a:cubicBezTo>
                      <a:cubicBezTo>
                        <a:pt x="438" y="302"/>
                        <a:pt x="440" y="305"/>
                        <a:pt x="441" y="307"/>
                      </a:cubicBezTo>
                      <a:cubicBezTo>
                        <a:pt x="451" y="323"/>
                        <a:pt x="452" y="339"/>
                        <a:pt x="443" y="353"/>
                      </a:cubicBezTo>
                      <a:cubicBezTo>
                        <a:pt x="434" y="367"/>
                        <a:pt x="418" y="374"/>
                        <a:pt x="402" y="370"/>
                      </a:cubicBezTo>
                      <a:cubicBezTo>
                        <a:pt x="384" y="366"/>
                        <a:pt x="374" y="355"/>
                        <a:pt x="371" y="337"/>
                      </a:cubicBezTo>
                      <a:cubicBezTo>
                        <a:pt x="370" y="334"/>
                        <a:pt x="370" y="330"/>
                        <a:pt x="368" y="330"/>
                      </a:cubicBezTo>
                      <a:cubicBezTo>
                        <a:pt x="352" y="323"/>
                        <a:pt x="337" y="318"/>
                        <a:pt x="321" y="311"/>
                      </a:cubicBezTo>
                      <a:cubicBezTo>
                        <a:pt x="310" y="357"/>
                        <a:pt x="336" y="403"/>
                        <a:pt x="380" y="418"/>
                      </a:cubicBezTo>
                      <a:cubicBezTo>
                        <a:pt x="425" y="434"/>
                        <a:pt x="473" y="413"/>
                        <a:pt x="493" y="370"/>
                      </a:cubicBezTo>
                      <a:cubicBezTo>
                        <a:pt x="512" y="329"/>
                        <a:pt x="498" y="279"/>
                        <a:pt x="460" y="256"/>
                      </a:cubicBezTo>
                      <a:close/>
                      <a:moveTo>
                        <a:pt x="330" y="287"/>
                      </a:moveTo>
                      <a:cubicBezTo>
                        <a:pt x="346" y="293"/>
                        <a:pt x="361" y="299"/>
                        <a:pt x="376" y="304"/>
                      </a:cubicBezTo>
                      <a:cubicBezTo>
                        <a:pt x="378" y="305"/>
                        <a:pt x="382" y="303"/>
                        <a:pt x="384" y="302"/>
                      </a:cubicBezTo>
                      <a:cubicBezTo>
                        <a:pt x="392" y="299"/>
                        <a:pt x="400" y="296"/>
                        <a:pt x="408" y="292"/>
                      </a:cubicBezTo>
                      <a:cubicBezTo>
                        <a:pt x="410" y="291"/>
                        <a:pt x="414" y="291"/>
                        <a:pt x="415" y="289"/>
                      </a:cubicBezTo>
                      <a:cubicBezTo>
                        <a:pt x="422" y="274"/>
                        <a:pt x="429" y="259"/>
                        <a:pt x="436" y="244"/>
                      </a:cubicBezTo>
                      <a:cubicBezTo>
                        <a:pt x="393" y="232"/>
                        <a:pt x="351" y="250"/>
                        <a:pt x="330" y="287"/>
                      </a:cubicBezTo>
                      <a:close/>
                      <a:moveTo>
                        <a:pt x="575" y="108"/>
                      </a:moveTo>
                      <a:cubicBezTo>
                        <a:pt x="560" y="120"/>
                        <a:pt x="546" y="131"/>
                        <a:pt x="531" y="143"/>
                      </a:cubicBezTo>
                      <a:cubicBezTo>
                        <a:pt x="529" y="145"/>
                        <a:pt x="528" y="148"/>
                        <a:pt x="527" y="151"/>
                      </a:cubicBezTo>
                      <a:cubicBezTo>
                        <a:pt x="529" y="152"/>
                        <a:pt x="532" y="154"/>
                        <a:pt x="535" y="155"/>
                      </a:cubicBezTo>
                      <a:cubicBezTo>
                        <a:pt x="563" y="159"/>
                        <a:pt x="591" y="163"/>
                        <a:pt x="618" y="168"/>
                      </a:cubicBezTo>
                      <a:cubicBezTo>
                        <a:pt x="625" y="169"/>
                        <a:pt x="627" y="167"/>
                        <a:pt x="628" y="162"/>
                      </a:cubicBezTo>
                      <a:cubicBezTo>
                        <a:pt x="611" y="144"/>
                        <a:pt x="593" y="127"/>
                        <a:pt x="575" y="108"/>
                      </a:cubicBezTo>
                      <a:close/>
                      <a:moveTo>
                        <a:pt x="56" y="187"/>
                      </a:moveTo>
                      <a:cubicBezTo>
                        <a:pt x="55" y="180"/>
                        <a:pt x="51" y="175"/>
                        <a:pt x="43" y="174"/>
                      </a:cubicBezTo>
                      <a:cubicBezTo>
                        <a:pt x="36" y="174"/>
                        <a:pt x="30" y="179"/>
                        <a:pt x="30" y="187"/>
                      </a:cubicBezTo>
                      <a:cubicBezTo>
                        <a:pt x="30" y="195"/>
                        <a:pt x="34" y="199"/>
                        <a:pt x="42" y="200"/>
                      </a:cubicBezTo>
                      <a:cubicBezTo>
                        <a:pt x="49" y="201"/>
                        <a:pt x="55" y="195"/>
                        <a:pt x="56" y="187"/>
                      </a:cubicBezTo>
                      <a:close/>
                      <a:moveTo>
                        <a:pt x="661" y="174"/>
                      </a:moveTo>
                      <a:cubicBezTo>
                        <a:pt x="652" y="174"/>
                        <a:pt x="646" y="180"/>
                        <a:pt x="646" y="187"/>
                      </a:cubicBezTo>
                      <a:cubicBezTo>
                        <a:pt x="647" y="195"/>
                        <a:pt x="651" y="199"/>
                        <a:pt x="659" y="200"/>
                      </a:cubicBezTo>
                      <a:cubicBezTo>
                        <a:pt x="666" y="201"/>
                        <a:pt x="672" y="195"/>
                        <a:pt x="672" y="187"/>
                      </a:cubicBezTo>
                      <a:cubicBezTo>
                        <a:pt x="672" y="179"/>
                        <a:pt x="667" y="175"/>
                        <a:pt x="661" y="174"/>
                      </a:cubicBezTo>
                      <a:close/>
                      <a:moveTo>
                        <a:pt x="252" y="265"/>
                      </a:moveTo>
                      <a:cubicBezTo>
                        <a:pt x="251" y="258"/>
                        <a:pt x="247" y="253"/>
                        <a:pt x="239" y="253"/>
                      </a:cubicBezTo>
                      <a:cubicBezTo>
                        <a:pt x="232" y="253"/>
                        <a:pt x="226" y="259"/>
                        <a:pt x="226" y="266"/>
                      </a:cubicBezTo>
                      <a:cubicBezTo>
                        <a:pt x="227" y="274"/>
                        <a:pt x="233" y="279"/>
                        <a:pt x="240" y="279"/>
                      </a:cubicBezTo>
                      <a:cubicBezTo>
                        <a:pt x="248" y="278"/>
                        <a:pt x="252" y="273"/>
                        <a:pt x="252" y="265"/>
                      </a:cubicBezTo>
                      <a:close/>
                      <a:moveTo>
                        <a:pt x="476" y="160"/>
                      </a:moveTo>
                      <a:cubicBezTo>
                        <a:pt x="476" y="168"/>
                        <a:pt x="482" y="175"/>
                        <a:pt x="489" y="174"/>
                      </a:cubicBezTo>
                      <a:cubicBezTo>
                        <a:pt x="497" y="173"/>
                        <a:pt x="501" y="169"/>
                        <a:pt x="502" y="161"/>
                      </a:cubicBezTo>
                      <a:cubicBezTo>
                        <a:pt x="502" y="154"/>
                        <a:pt x="496" y="148"/>
                        <a:pt x="488" y="148"/>
                      </a:cubicBezTo>
                      <a:cubicBezTo>
                        <a:pt x="480" y="149"/>
                        <a:pt x="477" y="153"/>
                        <a:pt x="476" y="160"/>
                      </a:cubicBezTo>
                      <a:close/>
                      <a:moveTo>
                        <a:pt x="778" y="30"/>
                      </a:moveTo>
                      <a:cubicBezTo>
                        <a:pt x="770" y="30"/>
                        <a:pt x="764" y="36"/>
                        <a:pt x="764" y="43"/>
                      </a:cubicBezTo>
                      <a:cubicBezTo>
                        <a:pt x="765" y="51"/>
                        <a:pt x="770" y="55"/>
                        <a:pt x="777" y="56"/>
                      </a:cubicBezTo>
                      <a:cubicBezTo>
                        <a:pt x="784" y="56"/>
                        <a:pt x="790" y="50"/>
                        <a:pt x="790" y="43"/>
                      </a:cubicBezTo>
                      <a:cubicBezTo>
                        <a:pt x="790" y="35"/>
                        <a:pt x="785" y="31"/>
                        <a:pt x="778" y="30"/>
                      </a:cubicBezTo>
                      <a:close/>
                      <a:moveTo>
                        <a:pt x="423" y="332"/>
                      </a:moveTo>
                      <a:cubicBezTo>
                        <a:pt x="423" y="324"/>
                        <a:pt x="417" y="318"/>
                        <a:pt x="409" y="319"/>
                      </a:cubicBezTo>
                      <a:cubicBezTo>
                        <a:pt x="402" y="319"/>
                        <a:pt x="397" y="324"/>
                        <a:pt x="397" y="332"/>
                      </a:cubicBezTo>
                      <a:cubicBezTo>
                        <a:pt x="397" y="339"/>
                        <a:pt x="403" y="345"/>
                        <a:pt x="410" y="344"/>
                      </a:cubicBezTo>
                      <a:cubicBezTo>
                        <a:pt x="418" y="344"/>
                        <a:pt x="422" y="339"/>
                        <a:pt x="423" y="3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75" name="Freeform 56"/>
                <p:cNvSpPr/>
                <p:nvPr/>
              </p:nvSpPr>
              <p:spPr bwMode="auto">
                <a:xfrm>
                  <a:off x="12482513" y="2214563"/>
                  <a:ext cx="1004888" cy="1000125"/>
                </a:xfrm>
                <a:custGeom>
                  <a:avLst/>
                  <a:gdLst>
                    <a:gd name="T0" fmla="*/ 55 w 266"/>
                    <a:gd name="T1" fmla="*/ 131 h 265"/>
                    <a:gd name="T2" fmla="*/ 55 w 266"/>
                    <a:gd name="T3" fmla="*/ 53 h 265"/>
                    <a:gd name="T4" fmla="*/ 81 w 266"/>
                    <a:gd name="T5" fmla="*/ 53 h 265"/>
                    <a:gd name="T6" fmla="*/ 81 w 266"/>
                    <a:gd name="T7" fmla="*/ 156 h 265"/>
                    <a:gd name="T8" fmla="*/ 64 w 266"/>
                    <a:gd name="T9" fmla="*/ 157 h 265"/>
                    <a:gd name="T10" fmla="*/ 135 w 266"/>
                    <a:gd name="T11" fmla="*/ 227 h 265"/>
                    <a:gd name="T12" fmla="*/ 205 w 266"/>
                    <a:gd name="T13" fmla="*/ 158 h 265"/>
                    <a:gd name="T14" fmla="*/ 187 w 266"/>
                    <a:gd name="T15" fmla="*/ 158 h 265"/>
                    <a:gd name="T16" fmla="*/ 187 w 266"/>
                    <a:gd name="T17" fmla="*/ 0 h 265"/>
                    <a:gd name="T18" fmla="*/ 213 w 266"/>
                    <a:gd name="T19" fmla="*/ 0 h 265"/>
                    <a:gd name="T20" fmla="*/ 213 w 266"/>
                    <a:gd name="T21" fmla="*/ 130 h 265"/>
                    <a:gd name="T22" fmla="*/ 266 w 266"/>
                    <a:gd name="T23" fmla="*/ 130 h 265"/>
                    <a:gd name="T24" fmla="*/ 133 w 266"/>
                    <a:gd name="T25" fmla="*/ 265 h 265"/>
                    <a:gd name="T26" fmla="*/ 0 w 266"/>
                    <a:gd name="T27" fmla="*/ 131 h 265"/>
                    <a:gd name="T28" fmla="*/ 55 w 266"/>
                    <a:gd name="T29" fmla="*/ 131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265">
                      <a:moveTo>
                        <a:pt x="55" y="131"/>
                      </a:moveTo>
                      <a:cubicBezTo>
                        <a:pt x="55" y="104"/>
                        <a:pt x="55" y="79"/>
                        <a:pt x="55" y="53"/>
                      </a:cubicBezTo>
                      <a:cubicBezTo>
                        <a:pt x="64" y="53"/>
                        <a:pt x="72" y="53"/>
                        <a:pt x="81" y="53"/>
                      </a:cubicBezTo>
                      <a:cubicBezTo>
                        <a:pt x="81" y="87"/>
                        <a:pt x="81" y="121"/>
                        <a:pt x="81" y="156"/>
                      </a:cubicBezTo>
                      <a:cubicBezTo>
                        <a:pt x="75" y="157"/>
                        <a:pt x="69" y="157"/>
                        <a:pt x="64" y="157"/>
                      </a:cubicBezTo>
                      <a:cubicBezTo>
                        <a:pt x="88" y="181"/>
                        <a:pt x="112" y="204"/>
                        <a:pt x="135" y="227"/>
                      </a:cubicBezTo>
                      <a:cubicBezTo>
                        <a:pt x="157" y="205"/>
                        <a:pt x="180" y="182"/>
                        <a:pt x="205" y="158"/>
                      </a:cubicBezTo>
                      <a:cubicBezTo>
                        <a:pt x="199" y="158"/>
                        <a:pt x="193" y="158"/>
                        <a:pt x="187" y="158"/>
                      </a:cubicBezTo>
                      <a:cubicBezTo>
                        <a:pt x="187" y="104"/>
                        <a:pt x="187" y="53"/>
                        <a:pt x="187" y="0"/>
                      </a:cubicBezTo>
                      <a:cubicBezTo>
                        <a:pt x="195" y="0"/>
                        <a:pt x="204" y="0"/>
                        <a:pt x="213" y="0"/>
                      </a:cubicBezTo>
                      <a:cubicBezTo>
                        <a:pt x="213" y="44"/>
                        <a:pt x="213" y="86"/>
                        <a:pt x="213" y="130"/>
                      </a:cubicBezTo>
                      <a:cubicBezTo>
                        <a:pt x="231" y="130"/>
                        <a:pt x="249" y="130"/>
                        <a:pt x="266" y="130"/>
                      </a:cubicBezTo>
                      <a:cubicBezTo>
                        <a:pt x="222" y="175"/>
                        <a:pt x="177" y="220"/>
                        <a:pt x="133" y="265"/>
                      </a:cubicBezTo>
                      <a:cubicBezTo>
                        <a:pt x="90" y="221"/>
                        <a:pt x="45" y="177"/>
                        <a:pt x="0" y="131"/>
                      </a:cubicBezTo>
                      <a:cubicBezTo>
                        <a:pt x="18" y="131"/>
                        <a:pt x="36" y="131"/>
                        <a:pt x="55"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76" name="Freeform 57"/>
                <p:cNvSpPr/>
                <p:nvPr/>
              </p:nvSpPr>
              <p:spPr bwMode="auto">
                <a:xfrm>
                  <a:off x="14170025" y="2203450"/>
                  <a:ext cx="1012825" cy="901700"/>
                </a:xfrm>
                <a:custGeom>
                  <a:avLst/>
                  <a:gdLst>
                    <a:gd name="T0" fmla="*/ 54 w 268"/>
                    <a:gd name="T1" fmla="*/ 239 h 239"/>
                    <a:gd name="T2" fmla="*/ 54 w 268"/>
                    <a:gd name="T3" fmla="*/ 134 h 239"/>
                    <a:gd name="T4" fmla="*/ 0 w 268"/>
                    <a:gd name="T5" fmla="*/ 134 h 239"/>
                    <a:gd name="T6" fmla="*/ 134 w 268"/>
                    <a:gd name="T7" fmla="*/ 0 h 239"/>
                    <a:gd name="T8" fmla="*/ 268 w 268"/>
                    <a:gd name="T9" fmla="*/ 134 h 239"/>
                    <a:gd name="T10" fmla="*/ 212 w 268"/>
                    <a:gd name="T11" fmla="*/ 134 h 239"/>
                    <a:gd name="T12" fmla="*/ 212 w 268"/>
                    <a:gd name="T13" fmla="*/ 186 h 239"/>
                    <a:gd name="T14" fmla="*/ 186 w 268"/>
                    <a:gd name="T15" fmla="*/ 186 h 239"/>
                    <a:gd name="T16" fmla="*/ 186 w 268"/>
                    <a:gd name="T17" fmla="*/ 108 h 239"/>
                    <a:gd name="T18" fmla="*/ 203 w 268"/>
                    <a:gd name="T19" fmla="*/ 108 h 239"/>
                    <a:gd name="T20" fmla="*/ 132 w 268"/>
                    <a:gd name="T21" fmla="*/ 37 h 239"/>
                    <a:gd name="T22" fmla="*/ 63 w 268"/>
                    <a:gd name="T23" fmla="*/ 107 h 239"/>
                    <a:gd name="T24" fmla="*/ 80 w 268"/>
                    <a:gd name="T25" fmla="*/ 107 h 239"/>
                    <a:gd name="T26" fmla="*/ 80 w 268"/>
                    <a:gd name="T27" fmla="*/ 239 h 239"/>
                    <a:gd name="T28" fmla="*/ 54 w 268"/>
                    <a:gd name="T29"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239">
                      <a:moveTo>
                        <a:pt x="54" y="239"/>
                      </a:moveTo>
                      <a:cubicBezTo>
                        <a:pt x="54" y="204"/>
                        <a:pt x="54" y="170"/>
                        <a:pt x="54" y="134"/>
                      </a:cubicBezTo>
                      <a:cubicBezTo>
                        <a:pt x="36" y="134"/>
                        <a:pt x="17" y="134"/>
                        <a:pt x="0" y="134"/>
                      </a:cubicBezTo>
                      <a:cubicBezTo>
                        <a:pt x="45" y="89"/>
                        <a:pt x="90" y="44"/>
                        <a:pt x="134" y="0"/>
                      </a:cubicBezTo>
                      <a:cubicBezTo>
                        <a:pt x="177" y="43"/>
                        <a:pt x="222" y="88"/>
                        <a:pt x="268" y="134"/>
                      </a:cubicBezTo>
                      <a:cubicBezTo>
                        <a:pt x="249" y="134"/>
                        <a:pt x="231" y="134"/>
                        <a:pt x="212" y="134"/>
                      </a:cubicBezTo>
                      <a:cubicBezTo>
                        <a:pt x="212" y="152"/>
                        <a:pt x="212" y="168"/>
                        <a:pt x="212" y="186"/>
                      </a:cubicBezTo>
                      <a:cubicBezTo>
                        <a:pt x="203" y="186"/>
                        <a:pt x="195" y="186"/>
                        <a:pt x="186" y="186"/>
                      </a:cubicBezTo>
                      <a:cubicBezTo>
                        <a:pt x="186" y="160"/>
                        <a:pt x="186" y="134"/>
                        <a:pt x="186" y="108"/>
                      </a:cubicBezTo>
                      <a:cubicBezTo>
                        <a:pt x="192" y="108"/>
                        <a:pt x="198" y="108"/>
                        <a:pt x="203" y="108"/>
                      </a:cubicBezTo>
                      <a:cubicBezTo>
                        <a:pt x="179" y="84"/>
                        <a:pt x="156" y="61"/>
                        <a:pt x="132" y="37"/>
                      </a:cubicBezTo>
                      <a:cubicBezTo>
                        <a:pt x="110" y="59"/>
                        <a:pt x="87" y="83"/>
                        <a:pt x="63" y="107"/>
                      </a:cubicBezTo>
                      <a:cubicBezTo>
                        <a:pt x="68" y="107"/>
                        <a:pt x="74" y="107"/>
                        <a:pt x="80" y="107"/>
                      </a:cubicBezTo>
                      <a:cubicBezTo>
                        <a:pt x="80" y="152"/>
                        <a:pt x="80" y="195"/>
                        <a:pt x="80" y="239"/>
                      </a:cubicBezTo>
                      <a:cubicBezTo>
                        <a:pt x="72" y="239"/>
                        <a:pt x="64" y="239"/>
                        <a:pt x="54"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77" name="Freeform 58"/>
                <p:cNvSpPr/>
                <p:nvPr/>
              </p:nvSpPr>
              <p:spPr bwMode="auto">
                <a:xfrm>
                  <a:off x="12690475" y="2214563"/>
                  <a:ext cx="98425" cy="93663"/>
                </a:xfrm>
                <a:custGeom>
                  <a:avLst/>
                  <a:gdLst>
                    <a:gd name="T0" fmla="*/ 0 w 26"/>
                    <a:gd name="T1" fmla="*/ 25 h 25"/>
                    <a:gd name="T2" fmla="*/ 0 w 26"/>
                    <a:gd name="T3" fmla="*/ 0 h 25"/>
                    <a:gd name="T4" fmla="*/ 26 w 26"/>
                    <a:gd name="T5" fmla="*/ 0 h 25"/>
                    <a:gd name="T6" fmla="*/ 26 w 26"/>
                    <a:gd name="T7" fmla="*/ 25 h 25"/>
                    <a:gd name="T8" fmla="*/ 0 w 26"/>
                    <a:gd name="T9" fmla="*/ 25 h 25"/>
                  </a:gdLst>
                  <a:ahLst/>
                  <a:cxnLst>
                    <a:cxn ang="0">
                      <a:pos x="T0" y="T1"/>
                    </a:cxn>
                    <a:cxn ang="0">
                      <a:pos x="T2" y="T3"/>
                    </a:cxn>
                    <a:cxn ang="0">
                      <a:pos x="T4" y="T5"/>
                    </a:cxn>
                    <a:cxn ang="0">
                      <a:pos x="T6" y="T7"/>
                    </a:cxn>
                    <a:cxn ang="0">
                      <a:pos x="T8" y="T9"/>
                    </a:cxn>
                  </a:cxnLst>
                  <a:rect l="0" t="0" r="r" b="b"/>
                  <a:pathLst>
                    <a:path w="26" h="25">
                      <a:moveTo>
                        <a:pt x="0" y="25"/>
                      </a:moveTo>
                      <a:cubicBezTo>
                        <a:pt x="0" y="17"/>
                        <a:pt x="0" y="9"/>
                        <a:pt x="0" y="0"/>
                      </a:cubicBezTo>
                      <a:cubicBezTo>
                        <a:pt x="9" y="0"/>
                        <a:pt x="17" y="0"/>
                        <a:pt x="26" y="0"/>
                      </a:cubicBezTo>
                      <a:cubicBezTo>
                        <a:pt x="26" y="9"/>
                        <a:pt x="26" y="17"/>
                        <a:pt x="26" y="25"/>
                      </a:cubicBezTo>
                      <a:cubicBezTo>
                        <a:pt x="18" y="25"/>
                        <a:pt x="9" y="25"/>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78" name="Freeform 59"/>
                <p:cNvSpPr/>
                <p:nvPr/>
              </p:nvSpPr>
              <p:spPr bwMode="auto">
                <a:xfrm>
                  <a:off x="14873288" y="3008313"/>
                  <a:ext cx="93663" cy="93663"/>
                </a:xfrm>
                <a:custGeom>
                  <a:avLst/>
                  <a:gdLst>
                    <a:gd name="T0" fmla="*/ 0 w 25"/>
                    <a:gd name="T1" fmla="*/ 0 h 25"/>
                    <a:gd name="T2" fmla="*/ 20 w 25"/>
                    <a:gd name="T3" fmla="*/ 0 h 25"/>
                    <a:gd name="T4" fmla="*/ 25 w 25"/>
                    <a:gd name="T5" fmla="*/ 0 h 25"/>
                    <a:gd name="T6" fmla="*/ 25 w 25"/>
                    <a:gd name="T7" fmla="*/ 25 h 25"/>
                    <a:gd name="T8" fmla="*/ 0 w 25"/>
                    <a:gd name="T9" fmla="*/ 25 h 25"/>
                    <a:gd name="T10" fmla="*/ 0 w 25"/>
                    <a:gd name="T11" fmla="*/ 0 h 25"/>
                  </a:gdLst>
                  <a:ahLst/>
                  <a:cxnLst>
                    <a:cxn ang="0">
                      <a:pos x="T0" y="T1"/>
                    </a:cxn>
                    <a:cxn ang="0">
                      <a:pos x="T2" y="T3"/>
                    </a:cxn>
                    <a:cxn ang="0">
                      <a:pos x="T4" y="T5"/>
                    </a:cxn>
                    <a:cxn ang="0">
                      <a:pos x="T6" y="T7"/>
                    </a:cxn>
                    <a:cxn ang="0">
                      <a:pos x="T8" y="T9"/>
                    </a:cxn>
                    <a:cxn ang="0">
                      <a:pos x="T10" y="T11"/>
                    </a:cxn>
                  </a:cxnLst>
                  <a:rect l="0" t="0" r="r" b="b"/>
                  <a:pathLst>
                    <a:path w="25" h="25">
                      <a:moveTo>
                        <a:pt x="0" y="0"/>
                      </a:moveTo>
                      <a:cubicBezTo>
                        <a:pt x="8" y="0"/>
                        <a:pt x="14" y="0"/>
                        <a:pt x="20" y="0"/>
                      </a:cubicBezTo>
                      <a:cubicBezTo>
                        <a:pt x="22" y="0"/>
                        <a:pt x="23" y="0"/>
                        <a:pt x="25" y="0"/>
                      </a:cubicBezTo>
                      <a:cubicBezTo>
                        <a:pt x="25" y="9"/>
                        <a:pt x="25" y="17"/>
                        <a:pt x="25" y="25"/>
                      </a:cubicBezTo>
                      <a:cubicBezTo>
                        <a:pt x="17" y="25"/>
                        <a:pt x="9" y="25"/>
                        <a:pt x="0" y="25"/>
                      </a:cubicBezTo>
                      <a:cubicBezTo>
                        <a:pt x="0" y="17"/>
                        <a:pt x="0" y="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79" name="Freeform 60"/>
                <p:cNvSpPr/>
                <p:nvPr/>
              </p:nvSpPr>
              <p:spPr bwMode="auto">
                <a:xfrm>
                  <a:off x="13306425" y="3789363"/>
                  <a:ext cx="1200150" cy="1031875"/>
                </a:xfrm>
                <a:custGeom>
                  <a:avLst/>
                  <a:gdLst>
                    <a:gd name="T0" fmla="*/ 260 w 318"/>
                    <a:gd name="T1" fmla="*/ 14 h 273"/>
                    <a:gd name="T2" fmla="*/ 281 w 318"/>
                    <a:gd name="T3" fmla="*/ 0 h 273"/>
                    <a:gd name="T4" fmla="*/ 300 w 318"/>
                    <a:gd name="T5" fmla="*/ 148 h 273"/>
                    <a:gd name="T6" fmla="*/ 164 w 318"/>
                    <a:gd name="T7" fmla="*/ 263 h 273"/>
                    <a:gd name="T8" fmla="*/ 0 w 318"/>
                    <a:gd name="T9" fmla="*/ 194 h 273"/>
                    <a:gd name="T10" fmla="*/ 21 w 318"/>
                    <a:gd name="T11" fmla="*/ 179 h 273"/>
                    <a:gd name="T12" fmla="*/ 223 w 318"/>
                    <a:gd name="T13" fmla="*/ 212 h 273"/>
                    <a:gd name="T14" fmla="*/ 260 w 318"/>
                    <a:gd name="T15" fmla="*/ 14 h 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73">
                      <a:moveTo>
                        <a:pt x="260" y="14"/>
                      </a:moveTo>
                      <a:cubicBezTo>
                        <a:pt x="267" y="10"/>
                        <a:pt x="273" y="5"/>
                        <a:pt x="281" y="0"/>
                      </a:cubicBezTo>
                      <a:cubicBezTo>
                        <a:pt x="310" y="47"/>
                        <a:pt x="318" y="97"/>
                        <a:pt x="300" y="148"/>
                      </a:cubicBezTo>
                      <a:cubicBezTo>
                        <a:pt x="278" y="213"/>
                        <a:pt x="232" y="252"/>
                        <a:pt x="164" y="263"/>
                      </a:cubicBezTo>
                      <a:cubicBezTo>
                        <a:pt x="97" y="273"/>
                        <a:pt x="43" y="248"/>
                        <a:pt x="0" y="194"/>
                      </a:cubicBezTo>
                      <a:cubicBezTo>
                        <a:pt x="7" y="189"/>
                        <a:pt x="14" y="184"/>
                        <a:pt x="21" y="179"/>
                      </a:cubicBezTo>
                      <a:cubicBezTo>
                        <a:pt x="77" y="251"/>
                        <a:pt x="167" y="252"/>
                        <a:pt x="223" y="212"/>
                      </a:cubicBezTo>
                      <a:cubicBezTo>
                        <a:pt x="276" y="173"/>
                        <a:pt x="307" y="91"/>
                        <a:pt x="26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80" name="Freeform 61"/>
                <p:cNvSpPr/>
                <p:nvPr/>
              </p:nvSpPr>
              <p:spPr bwMode="auto">
                <a:xfrm>
                  <a:off x="13219113" y="4318000"/>
                  <a:ext cx="123825" cy="122238"/>
                </a:xfrm>
                <a:custGeom>
                  <a:avLst/>
                  <a:gdLst>
                    <a:gd name="T0" fmla="*/ 33 w 33"/>
                    <a:gd name="T1" fmla="*/ 20 h 32"/>
                    <a:gd name="T2" fmla="*/ 10 w 33"/>
                    <a:gd name="T3" fmla="*/ 32 h 32"/>
                    <a:gd name="T4" fmla="*/ 0 w 33"/>
                    <a:gd name="T5" fmla="*/ 9 h 32"/>
                    <a:gd name="T6" fmla="*/ 25 w 33"/>
                    <a:gd name="T7" fmla="*/ 0 h 32"/>
                    <a:gd name="T8" fmla="*/ 33 w 33"/>
                    <a:gd name="T9" fmla="*/ 20 h 32"/>
                  </a:gdLst>
                  <a:ahLst/>
                  <a:cxnLst>
                    <a:cxn ang="0">
                      <a:pos x="T0" y="T1"/>
                    </a:cxn>
                    <a:cxn ang="0">
                      <a:pos x="T2" y="T3"/>
                    </a:cxn>
                    <a:cxn ang="0">
                      <a:pos x="T4" y="T5"/>
                    </a:cxn>
                    <a:cxn ang="0">
                      <a:pos x="T6" y="T7"/>
                    </a:cxn>
                    <a:cxn ang="0">
                      <a:pos x="T8" y="T9"/>
                    </a:cxn>
                  </a:cxnLst>
                  <a:rect l="0" t="0" r="r" b="b"/>
                  <a:pathLst>
                    <a:path w="33" h="32">
                      <a:moveTo>
                        <a:pt x="33" y="20"/>
                      </a:moveTo>
                      <a:cubicBezTo>
                        <a:pt x="25" y="24"/>
                        <a:pt x="18" y="28"/>
                        <a:pt x="10" y="32"/>
                      </a:cubicBezTo>
                      <a:cubicBezTo>
                        <a:pt x="6" y="24"/>
                        <a:pt x="3" y="17"/>
                        <a:pt x="0" y="9"/>
                      </a:cubicBezTo>
                      <a:cubicBezTo>
                        <a:pt x="8" y="6"/>
                        <a:pt x="16" y="3"/>
                        <a:pt x="25" y="0"/>
                      </a:cubicBezTo>
                      <a:cubicBezTo>
                        <a:pt x="28" y="7"/>
                        <a:pt x="30" y="13"/>
                        <a:pt x="3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grpSp>
        </p:grpSp>
      </p:grpSp>
      <p:grpSp>
        <p:nvGrpSpPr>
          <p:cNvPr id="82" name="组合 81"/>
          <p:cNvGrpSpPr/>
          <p:nvPr/>
        </p:nvGrpSpPr>
        <p:grpSpPr>
          <a:xfrm>
            <a:off x="4470912" y="2200452"/>
            <a:ext cx="3094959" cy="3094959"/>
            <a:chOff x="4277168" y="451604"/>
            <a:chExt cx="3632200" cy="3632200"/>
          </a:xfrm>
        </p:grpSpPr>
        <p:sp>
          <p:nvSpPr>
            <p:cNvPr id="84" name="椭圆 83"/>
            <p:cNvSpPr/>
            <p:nvPr/>
          </p:nvSpPr>
          <p:spPr>
            <a:xfrm>
              <a:off x="4557862" y="786275"/>
              <a:ext cx="3086099" cy="3086101"/>
            </a:xfrm>
            <a:prstGeom prst="ellipse">
              <a:avLst/>
            </a:prstGeom>
            <a:gradFill flip="none" rotWithShape="1">
              <a:gsLst>
                <a:gs pos="0">
                  <a:schemeClr val="accent2">
                    <a:lumMod val="20000"/>
                    <a:lumOff val="80000"/>
                  </a:schemeClr>
                </a:gs>
                <a:gs pos="100000">
                  <a:schemeClr val="accent2">
                    <a:lumMod val="75000"/>
                  </a:schemeClr>
                </a:gs>
              </a:gsLst>
              <a:lin ang="2700000" scaled="1"/>
              <a:tileRect/>
            </a:gradFill>
            <a:ln>
              <a:noFill/>
            </a:ln>
            <a:effectLst>
              <a:outerShdw blurRad="4191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85" name="椭圆 84"/>
            <p:cNvSpPr/>
            <p:nvPr/>
          </p:nvSpPr>
          <p:spPr>
            <a:xfrm>
              <a:off x="4277168" y="451604"/>
              <a:ext cx="3632200" cy="3632200"/>
            </a:xfrm>
            <a:prstGeom prst="ellipse">
              <a:avLst/>
            </a:prstGeom>
            <a:noFill/>
            <a:ln w="6350">
              <a:gradFill>
                <a:gsLst>
                  <a:gs pos="0">
                    <a:schemeClr val="accent1"/>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86" name="弧形 85"/>
            <p:cNvSpPr/>
            <p:nvPr/>
          </p:nvSpPr>
          <p:spPr>
            <a:xfrm>
              <a:off x="4430261" y="691823"/>
              <a:ext cx="3361457" cy="3322252"/>
            </a:xfrm>
            <a:prstGeom prst="arc">
              <a:avLst>
                <a:gd name="adj1" fmla="val 3786619"/>
                <a:gd name="adj2" fmla="val 14073582"/>
              </a:avLst>
            </a:prstGeom>
            <a:noFill/>
            <a:ln w="12700">
              <a:gradFill flip="none" rotWithShape="1">
                <a:gsLst>
                  <a:gs pos="0">
                    <a:schemeClr val="accent1"/>
                  </a:gs>
                  <a:gs pos="100000">
                    <a:schemeClr val="accent1">
                      <a:alpha val="0"/>
                    </a:schemeClr>
                  </a:gs>
                </a:gsLst>
                <a:lin ang="16200000" scaled="1"/>
                <a:tileRect/>
              </a:gra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88" name="矩形 87"/>
            <p:cNvSpPr/>
            <p:nvPr/>
          </p:nvSpPr>
          <p:spPr>
            <a:xfrm>
              <a:off x="5003808" y="1919962"/>
              <a:ext cx="2287102" cy="781743"/>
            </a:xfrm>
            <a:prstGeom prst="rect">
              <a:avLst/>
            </a:prstGeom>
          </p:spPr>
          <p:txBody>
            <a:bodyPr wrap="none">
              <a:spAutoFit/>
            </a:bodyPr>
            <a:lstStyle/>
            <a:p>
              <a:pPr lvl="0" algn="ctr">
                <a:defRPr/>
              </a:pPr>
              <a:r>
                <a:rPr kumimoji="0" lang="zh-CN" altLang="en-US" sz="3735" b="1" i="0" u="none" strike="noStrike" kern="1200" cap="none" spc="0" normalizeH="0" baseline="0" noProof="0" dirty="0" smtClean="0">
                  <a:ln>
                    <a:noFill/>
                  </a:ln>
                  <a:effectLst/>
                  <a:uLnTx/>
                  <a:uFillTx/>
                  <a:latin typeface="+mj-ea"/>
                  <a:ea typeface="+mj-ea"/>
                  <a:cs typeface="+mn-cs"/>
                </a:rPr>
                <a:t>“去风险</a:t>
              </a:r>
              <a:r>
                <a:rPr lang="zh-CN" altLang="en-US" sz="3735" b="1" dirty="0" smtClean="0">
                  <a:latin typeface="+mj-ea"/>
                </a:rPr>
                <a:t>”</a:t>
              </a:r>
              <a:endParaRPr kumimoji="0" lang="en-US" altLang="zh-CN" sz="3735" b="1" i="0" u="none" strike="noStrike" kern="1200" cap="none" spc="0" normalizeH="0" baseline="0" noProof="0" dirty="0" smtClean="0">
                <a:ln>
                  <a:noFill/>
                </a:ln>
                <a:effectLst/>
                <a:uLnTx/>
                <a:uFillTx/>
                <a:latin typeface="+mj-ea"/>
                <a:ea typeface="+mj-ea"/>
                <a:cs typeface="+mn-cs"/>
              </a:endParaRPr>
            </a:p>
          </p:txBody>
        </p:sp>
      </p:grpSp>
      <p:grpSp>
        <p:nvGrpSpPr>
          <p:cNvPr id="99" name="组合 98"/>
          <p:cNvGrpSpPr/>
          <p:nvPr/>
        </p:nvGrpSpPr>
        <p:grpSpPr>
          <a:xfrm rot="5400000">
            <a:off x="10736639" y="1744976"/>
            <a:ext cx="569963" cy="275735"/>
            <a:chOff x="968619" y="-269238"/>
            <a:chExt cx="645791" cy="312419"/>
          </a:xfrm>
          <a:gradFill flip="none" rotWithShape="1">
            <a:gsLst>
              <a:gs pos="0">
                <a:schemeClr val="bg1"/>
              </a:gs>
              <a:gs pos="91000">
                <a:schemeClr val="bg1">
                  <a:alpha val="0"/>
                </a:schemeClr>
              </a:gs>
            </a:gsLst>
            <a:lin ang="2700000" scaled="1"/>
            <a:tileRect/>
          </a:gradFill>
        </p:grpSpPr>
        <p:sp>
          <p:nvSpPr>
            <p:cNvPr id="100" name="椭圆 99"/>
            <p:cNvSpPr/>
            <p:nvPr/>
          </p:nvSpPr>
          <p:spPr>
            <a:xfrm flipH="1" flipV="1">
              <a:off x="968619" y="-2692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01" name="椭圆 100"/>
            <p:cNvSpPr/>
            <p:nvPr/>
          </p:nvSpPr>
          <p:spPr>
            <a:xfrm flipH="1" flipV="1">
              <a:off x="1068631" y="-2692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02" name="椭圆 101"/>
            <p:cNvSpPr/>
            <p:nvPr/>
          </p:nvSpPr>
          <p:spPr>
            <a:xfrm flipH="1" flipV="1">
              <a:off x="1168643" y="-2692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03" name="椭圆 102"/>
            <p:cNvSpPr/>
            <p:nvPr/>
          </p:nvSpPr>
          <p:spPr>
            <a:xfrm flipH="1" flipV="1">
              <a:off x="1268655" y="-2692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04" name="椭圆 103"/>
            <p:cNvSpPr/>
            <p:nvPr/>
          </p:nvSpPr>
          <p:spPr>
            <a:xfrm flipH="1" flipV="1">
              <a:off x="1368667" y="-2692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05" name="椭圆 104"/>
            <p:cNvSpPr/>
            <p:nvPr/>
          </p:nvSpPr>
          <p:spPr>
            <a:xfrm flipH="1" flipV="1">
              <a:off x="1468679" y="-2692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06" name="椭圆 105"/>
            <p:cNvSpPr/>
            <p:nvPr/>
          </p:nvSpPr>
          <p:spPr>
            <a:xfrm flipH="1" flipV="1">
              <a:off x="1568691" y="-2692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07" name="椭圆 106"/>
            <p:cNvSpPr/>
            <p:nvPr/>
          </p:nvSpPr>
          <p:spPr>
            <a:xfrm flipH="1" flipV="1">
              <a:off x="968619" y="-20256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08" name="椭圆 107"/>
            <p:cNvSpPr/>
            <p:nvPr/>
          </p:nvSpPr>
          <p:spPr>
            <a:xfrm flipH="1" flipV="1">
              <a:off x="1068631" y="-20256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09" name="椭圆 108"/>
            <p:cNvSpPr/>
            <p:nvPr/>
          </p:nvSpPr>
          <p:spPr>
            <a:xfrm flipH="1" flipV="1">
              <a:off x="1168643" y="-20256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10" name="椭圆 109"/>
            <p:cNvSpPr/>
            <p:nvPr/>
          </p:nvSpPr>
          <p:spPr>
            <a:xfrm flipH="1" flipV="1">
              <a:off x="1268655" y="-20256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11" name="椭圆 110"/>
            <p:cNvSpPr/>
            <p:nvPr/>
          </p:nvSpPr>
          <p:spPr>
            <a:xfrm flipH="1" flipV="1">
              <a:off x="1368667" y="-20256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12" name="椭圆 111"/>
            <p:cNvSpPr/>
            <p:nvPr/>
          </p:nvSpPr>
          <p:spPr>
            <a:xfrm flipH="1" flipV="1">
              <a:off x="1468679" y="-20256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13" name="椭圆 112"/>
            <p:cNvSpPr/>
            <p:nvPr/>
          </p:nvSpPr>
          <p:spPr>
            <a:xfrm flipH="1" flipV="1">
              <a:off x="1568691" y="-20256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14" name="椭圆 113"/>
            <p:cNvSpPr/>
            <p:nvPr/>
          </p:nvSpPr>
          <p:spPr>
            <a:xfrm flipH="1" flipV="1">
              <a:off x="968619" y="-1358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15" name="椭圆 114"/>
            <p:cNvSpPr/>
            <p:nvPr/>
          </p:nvSpPr>
          <p:spPr>
            <a:xfrm flipH="1" flipV="1">
              <a:off x="1068631" y="-1358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16" name="椭圆 115"/>
            <p:cNvSpPr/>
            <p:nvPr/>
          </p:nvSpPr>
          <p:spPr>
            <a:xfrm flipH="1" flipV="1">
              <a:off x="1168643" y="-1358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17" name="椭圆 116"/>
            <p:cNvSpPr/>
            <p:nvPr/>
          </p:nvSpPr>
          <p:spPr>
            <a:xfrm flipH="1" flipV="1">
              <a:off x="1268655" y="-1358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18" name="椭圆 117"/>
            <p:cNvSpPr/>
            <p:nvPr/>
          </p:nvSpPr>
          <p:spPr>
            <a:xfrm flipH="1" flipV="1">
              <a:off x="1368667" y="-1358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19" name="椭圆 118"/>
            <p:cNvSpPr/>
            <p:nvPr/>
          </p:nvSpPr>
          <p:spPr>
            <a:xfrm flipH="1" flipV="1">
              <a:off x="1468679" y="-1358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20" name="椭圆 119"/>
            <p:cNvSpPr/>
            <p:nvPr/>
          </p:nvSpPr>
          <p:spPr>
            <a:xfrm flipH="1" flipV="1">
              <a:off x="1568691" y="-13588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21" name="椭圆 120"/>
            <p:cNvSpPr/>
            <p:nvPr/>
          </p:nvSpPr>
          <p:spPr>
            <a:xfrm flipH="1" flipV="1">
              <a:off x="968619" y="-6921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22" name="椭圆 121"/>
            <p:cNvSpPr/>
            <p:nvPr/>
          </p:nvSpPr>
          <p:spPr>
            <a:xfrm flipH="1" flipV="1">
              <a:off x="1068631" y="-6921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23" name="椭圆 122"/>
            <p:cNvSpPr/>
            <p:nvPr/>
          </p:nvSpPr>
          <p:spPr>
            <a:xfrm flipH="1" flipV="1">
              <a:off x="1168643" y="-6921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24" name="椭圆 123"/>
            <p:cNvSpPr/>
            <p:nvPr/>
          </p:nvSpPr>
          <p:spPr>
            <a:xfrm flipH="1" flipV="1">
              <a:off x="1268655" y="-6921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25" name="椭圆 124"/>
            <p:cNvSpPr/>
            <p:nvPr/>
          </p:nvSpPr>
          <p:spPr>
            <a:xfrm flipH="1" flipV="1">
              <a:off x="1368667" y="-6921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26" name="椭圆 125"/>
            <p:cNvSpPr/>
            <p:nvPr/>
          </p:nvSpPr>
          <p:spPr>
            <a:xfrm flipH="1" flipV="1">
              <a:off x="1468679" y="-6921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27" name="椭圆 126"/>
            <p:cNvSpPr/>
            <p:nvPr/>
          </p:nvSpPr>
          <p:spPr>
            <a:xfrm flipH="1" flipV="1">
              <a:off x="1568691" y="-6921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28" name="椭圆 127"/>
            <p:cNvSpPr/>
            <p:nvPr/>
          </p:nvSpPr>
          <p:spPr>
            <a:xfrm flipH="1" flipV="1">
              <a:off x="968619" y="-25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29" name="椭圆 128"/>
            <p:cNvSpPr/>
            <p:nvPr/>
          </p:nvSpPr>
          <p:spPr>
            <a:xfrm flipH="1" flipV="1">
              <a:off x="1068631" y="-25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30" name="椭圆 129"/>
            <p:cNvSpPr/>
            <p:nvPr/>
          </p:nvSpPr>
          <p:spPr>
            <a:xfrm flipH="1" flipV="1">
              <a:off x="1168643" y="-25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31" name="椭圆 130"/>
            <p:cNvSpPr/>
            <p:nvPr/>
          </p:nvSpPr>
          <p:spPr>
            <a:xfrm flipH="1" flipV="1">
              <a:off x="1268655" y="-25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32" name="椭圆 131"/>
            <p:cNvSpPr/>
            <p:nvPr/>
          </p:nvSpPr>
          <p:spPr>
            <a:xfrm flipH="1" flipV="1">
              <a:off x="1368667" y="-25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33" name="椭圆 132"/>
            <p:cNvSpPr/>
            <p:nvPr/>
          </p:nvSpPr>
          <p:spPr>
            <a:xfrm flipH="1" flipV="1">
              <a:off x="1468679" y="-25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134" name="椭圆 133"/>
            <p:cNvSpPr/>
            <p:nvPr/>
          </p:nvSpPr>
          <p:spPr>
            <a:xfrm flipH="1" flipV="1">
              <a:off x="1568691" y="-2538"/>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grpSp>
      <p:sp>
        <p:nvSpPr>
          <p:cNvPr id="5" name="文本框 4"/>
          <p:cNvSpPr txBox="1"/>
          <p:nvPr/>
        </p:nvSpPr>
        <p:spPr>
          <a:xfrm>
            <a:off x="1888021" y="594966"/>
            <a:ext cx="4903707" cy="625475"/>
          </a:xfrm>
          <a:prstGeom prst="rect">
            <a:avLst/>
          </a:prstGeom>
          <a:noFill/>
          <a:ln w="9525">
            <a:noFill/>
          </a:ln>
        </p:spPr>
        <p:txBody>
          <a:bodyPr wrap="square">
            <a:spAutoFit/>
          </a:bodyPr>
          <a:lstStyle/>
          <a:p>
            <a:pPr marL="285750" indent="-285750" fontAlgn="auto">
              <a:lnSpc>
                <a:spcPct val="130000"/>
              </a:lnSpc>
              <a:buFont typeface="Wingdings" panose="05000000000000000000" charset="0"/>
              <a:buChar char="u"/>
            </a:pPr>
            <a:r>
              <a:rPr lang="zh-CN" altLang="en-US" sz="2665" b="1" dirty="0" smtClean="0">
                <a:solidFill>
                  <a:srgbClr val="C00000"/>
                </a:solidFill>
                <a:latin typeface="微软雅黑" panose="020B0503020204020204" pitchFamily="34" charset="-122"/>
                <a:ea typeface="微软雅黑" panose="020B0503020204020204" pitchFamily="34" charset="-122"/>
              </a:rPr>
              <a:t>“去风险”</a:t>
            </a:r>
            <a:r>
              <a:rPr lang="zh-CN" altLang="en-US" sz="2665" b="1" dirty="0">
                <a:solidFill>
                  <a:srgbClr val="C00000"/>
                </a:solidFill>
                <a:latin typeface="微软雅黑" panose="020B0503020204020204" pitchFamily="34" charset="-122"/>
                <a:ea typeface="微软雅黑" panose="020B0503020204020204" pitchFamily="34" charset="-122"/>
              </a:rPr>
              <a:t>带来风险</a:t>
            </a:r>
            <a:endParaRPr lang="zh-CN" altLang="en-US" sz="2665" b="1" dirty="0">
              <a:solidFill>
                <a:srgbClr val="C00000"/>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603317" y="1767404"/>
            <a:ext cx="3583495" cy="1738039"/>
            <a:chOff x="452488" y="1325553"/>
            <a:chExt cx="2687621" cy="1303529"/>
          </a:xfrm>
        </p:grpSpPr>
        <p:sp>
          <p:nvSpPr>
            <p:cNvPr id="17" name="矩形 16"/>
            <p:cNvSpPr/>
            <p:nvPr/>
          </p:nvSpPr>
          <p:spPr>
            <a:xfrm>
              <a:off x="452488" y="1325553"/>
              <a:ext cx="2651891" cy="683895"/>
            </a:xfrm>
            <a:prstGeom prst="rect">
              <a:avLst/>
            </a:prstGeom>
          </p:spPr>
          <p:txBody>
            <a:bodyPr wrap="square">
              <a:spAutoFit/>
            </a:bodyPr>
            <a:lstStyle/>
            <a:p>
              <a:pPr lvl="0" algn="ctr">
                <a:defRPr/>
              </a:pPr>
              <a:r>
                <a:rPr lang="zh-CN" altLang="en-US" sz="2665" b="1" dirty="0">
                  <a:latin typeface="+mn-ea"/>
                </a:rPr>
                <a:t>经贸</a:t>
              </a:r>
              <a:r>
                <a:rPr lang="zh-CN" altLang="en-US" sz="2665" b="1" dirty="0" smtClean="0">
                  <a:latin typeface="+mn-ea"/>
                </a:rPr>
                <a:t>问题</a:t>
              </a:r>
              <a:endParaRPr lang="en-US" altLang="zh-CN" sz="2665" b="1" dirty="0" smtClean="0">
                <a:latin typeface="+mn-ea"/>
              </a:endParaRPr>
            </a:p>
            <a:p>
              <a:pPr lvl="0" algn="ctr">
                <a:defRPr/>
              </a:pPr>
              <a:r>
                <a:rPr lang="zh-CN" altLang="en-US" sz="2665" b="1" dirty="0" smtClean="0">
                  <a:latin typeface="+mn-ea"/>
                </a:rPr>
                <a:t>政治化</a:t>
              </a:r>
              <a:r>
                <a:rPr lang="zh-CN" altLang="en-US" sz="2665" b="1" dirty="0">
                  <a:latin typeface="+mn-ea"/>
                </a:rPr>
                <a:t>、意识形态化</a:t>
              </a:r>
              <a:endParaRPr kumimoji="0" lang="zh-CN" altLang="en-US" sz="2665" b="1" i="0" u="none" strike="noStrike" kern="1200" cap="none" spc="0" normalizeH="0" baseline="0" noProof="0" dirty="0">
                <a:ln>
                  <a:noFill/>
                </a:ln>
                <a:effectLst/>
                <a:uLnTx/>
                <a:uFillTx/>
                <a:latin typeface="+mn-ea"/>
              </a:endParaRPr>
            </a:p>
          </p:txBody>
        </p:sp>
        <p:grpSp>
          <p:nvGrpSpPr>
            <p:cNvPr id="9" name="组合 8"/>
            <p:cNvGrpSpPr/>
            <p:nvPr/>
          </p:nvGrpSpPr>
          <p:grpSpPr>
            <a:xfrm>
              <a:off x="2643880" y="2132853"/>
              <a:ext cx="496229" cy="496229"/>
              <a:chOff x="2643880" y="2132853"/>
              <a:chExt cx="496229" cy="496229"/>
            </a:xfrm>
          </p:grpSpPr>
          <p:sp>
            <p:nvSpPr>
              <p:cNvPr id="35" name="椭圆 34"/>
              <p:cNvSpPr/>
              <p:nvPr/>
            </p:nvSpPr>
            <p:spPr>
              <a:xfrm>
                <a:off x="2643880" y="2132853"/>
                <a:ext cx="496229" cy="496229"/>
              </a:xfrm>
              <a:prstGeom prst="ellipse">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mn-cs"/>
                </a:endParaRPr>
              </a:p>
            </p:txBody>
          </p:sp>
          <p:sp>
            <p:nvSpPr>
              <p:cNvPr id="8" name="任意多边形 7"/>
              <p:cNvSpPr/>
              <p:nvPr/>
            </p:nvSpPr>
            <p:spPr>
              <a:xfrm>
                <a:off x="2762655" y="2227634"/>
                <a:ext cx="223736" cy="282102"/>
              </a:xfrm>
              <a:custGeom>
                <a:avLst/>
                <a:gdLst>
                  <a:gd name="connsiteX0" fmla="*/ 77822 w 223736"/>
                  <a:gd name="connsiteY0" fmla="*/ 116732 h 282102"/>
                  <a:gd name="connsiteX1" fmla="*/ 126460 w 223736"/>
                  <a:gd name="connsiteY1" fmla="*/ 126460 h 282102"/>
                  <a:gd name="connsiteX2" fmla="*/ 145915 w 223736"/>
                  <a:gd name="connsiteY2" fmla="*/ 155643 h 282102"/>
                  <a:gd name="connsiteX3" fmla="*/ 175098 w 223736"/>
                  <a:gd name="connsiteY3" fmla="*/ 165370 h 282102"/>
                  <a:gd name="connsiteX4" fmla="*/ 184826 w 223736"/>
                  <a:gd name="connsiteY4" fmla="*/ 136187 h 282102"/>
                  <a:gd name="connsiteX5" fmla="*/ 214009 w 223736"/>
                  <a:gd name="connsiteY5" fmla="*/ 116732 h 282102"/>
                  <a:gd name="connsiteX6" fmla="*/ 204281 w 223736"/>
                  <a:gd name="connsiteY6" fmla="*/ 223736 h 282102"/>
                  <a:gd name="connsiteX7" fmla="*/ 145915 w 223736"/>
                  <a:gd name="connsiteY7" fmla="*/ 243192 h 282102"/>
                  <a:gd name="connsiteX8" fmla="*/ 116732 w 223736"/>
                  <a:gd name="connsiteY8" fmla="*/ 233464 h 282102"/>
                  <a:gd name="connsiteX9" fmla="*/ 87549 w 223736"/>
                  <a:gd name="connsiteY9" fmla="*/ 204281 h 282102"/>
                  <a:gd name="connsiteX10" fmla="*/ 48639 w 223736"/>
                  <a:gd name="connsiteY10" fmla="*/ 136187 h 282102"/>
                  <a:gd name="connsiteX11" fmla="*/ 87549 w 223736"/>
                  <a:gd name="connsiteY11" fmla="*/ 116732 h 282102"/>
                  <a:gd name="connsiteX12" fmla="*/ 126460 w 223736"/>
                  <a:gd name="connsiteY12" fmla="*/ 77821 h 282102"/>
                  <a:gd name="connsiteX13" fmla="*/ 165371 w 223736"/>
                  <a:gd name="connsiteY13" fmla="*/ 97277 h 282102"/>
                  <a:gd name="connsiteX14" fmla="*/ 223736 w 223736"/>
                  <a:gd name="connsiteY14" fmla="*/ 136187 h 282102"/>
                  <a:gd name="connsiteX15" fmla="*/ 214009 w 223736"/>
                  <a:gd name="connsiteY15" fmla="*/ 48638 h 282102"/>
                  <a:gd name="connsiteX16" fmla="*/ 204281 w 223736"/>
                  <a:gd name="connsiteY16" fmla="*/ 19455 h 282102"/>
                  <a:gd name="connsiteX17" fmla="*/ 175098 w 223736"/>
                  <a:gd name="connsiteY17" fmla="*/ 0 h 282102"/>
                  <a:gd name="connsiteX18" fmla="*/ 58366 w 223736"/>
                  <a:gd name="connsiteY18" fmla="*/ 48638 h 282102"/>
                  <a:gd name="connsiteX19" fmla="*/ 48639 w 223736"/>
                  <a:gd name="connsiteY19" fmla="*/ 77821 h 282102"/>
                  <a:gd name="connsiteX20" fmla="*/ 58366 w 223736"/>
                  <a:gd name="connsiteY20" fmla="*/ 107004 h 282102"/>
                  <a:gd name="connsiteX21" fmla="*/ 38911 w 223736"/>
                  <a:gd name="connsiteY21" fmla="*/ 136187 h 282102"/>
                  <a:gd name="connsiteX22" fmla="*/ 97277 w 223736"/>
                  <a:gd name="connsiteY22" fmla="*/ 97277 h 282102"/>
                  <a:gd name="connsiteX23" fmla="*/ 175098 w 223736"/>
                  <a:gd name="connsiteY23" fmla="*/ 126460 h 282102"/>
                  <a:gd name="connsiteX24" fmla="*/ 184826 w 223736"/>
                  <a:gd name="connsiteY24" fmla="*/ 165370 h 282102"/>
                  <a:gd name="connsiteX25" fmla="*/ 165371 w 223736"/>
                  <a:gd name="connsiteY25" fmla="*/ 223736 h 282102"/>
                  <a:gd name="connsiteX26" fmla="*/ 48639 w 223736"/>
                  <a:gd name="connsiteY26" fmla="*/ 136187 h 282102"/>
                  <a:gd name="connsiteX27" fmla="*/ 97277 w 223736"/>
                  <a:gd name="connsiteY27" fmla="*/ 126460 h 282102"/>
                  <a:gd name="connsiteX28" fmla="*/ 136188 w 223736"/>
                  <a:gd name="connsiteY28" fmla="*/ 136187 h 282102"/>
                  <a:gd name="connsiteX29" fmla="*/ 97277 w 223736"/>
                  <a:gd name="connsiteY29" fmla="*/ 243192 h 282102"/>
                  <a:gd name="connsiteX30" fmla="*/ 48639 w 223736"/>
                  <a:gd name="connsiteY30" fmla="*/ 233464 h 282102"/>
                  <a:gd name="connsiteX31" fmla="*/ 38911 w 223736"/>
                  <a:gd name="connsiteY31" fmla="*/ 204281 h 282102"/>
                  <a:gd name="connsiteX32" fmla="*/ 87549 w 223736"/>
                  <a:gd name="connsiteY32" fmla="*/ 87549 h 282102"/>
                  <a:gd name="connsiteX33" fmla="*/ 116732 w 223736"/>
                  <a:gd name="connsiteY33" fmla="*/ 77821 h 282102"/>
                  <a:gd name="connsiteX34" fmla="*/ 155643 w 223736"/>
                  <a:gd name="connsiteY34" fmla="*/ 87549 h 282102"/>
                  <a:gd name="connsiteX35" fmla="*/ 165371 w 223736"/>
                  <a:gd name="connsiteY35" fmla="*/ 116732 h 282102"/>
                  <a:gd name="connsiteX36" fmla="*/ 184826 w 223736"/>
                  <a:gd name="connsiteY36" fmla="*/ 145915 h 282102"/>
                  <a:gd name="connsiteX37" fmla="*/ 145915 w 223736"/>
                  <a:gd name="connsiteY37" fmla="*/ 272375 h 282102"/>
                  <a:gd name="connsiteX38" fmla="*/ 116732 w 223736"/>
                  <a:gd name="connsiteY38" fmla="*/ 282102 h 282102"/>
                  <a:gd name="connsiteX39" fmla="*/ 29183 w 223736"/>
                  <a:gd name="connsiteY39" fmla="*/ 243192 h 282102"/>
                  <a:gd name="connsiteX40" fmla="*/ 38911 w 223736"/>
                  <a:gd name="connsiteY40" fmla="*/ 175098 h 282102"/>
                  <a:gd name="connsiteX41" fmla="*/ 97277 w 223736"/>
                  <a:gd name="connsiteY41" fmla="*/ 116732 h 282102"/>
                  <a:gd name="connsiteX42" fmla="*/ 184826 w 223736"/>
                  <a:gd name="connsiteY42" fmla="*/ 126460 h 282102"/>
                  <a:gd name="connsiteX43" fmla="*/ 145915 w 223736"/>
                  <a:gd name="connsiteY43" fmla="*/ 214009 h 282102"/>
                  <a:gd name="connsiteX44" fmla="*/ 48639 w 223736"/>
                  <a:gd name="connsiteY44" fmla="*/ 194553 h 282102"/>
                  <a:gd name="connsiteX45" fmla="*/ 0 w 223736"/>
                  <a:gd name="connsiteY45" fmla="*/ 107004 h 282102"/>
                  <a:gd name="connsiteX46" fmla="*/ 9728 w 223736"/>
                  <a:gd name="connsiteY46" fmla="*/ 29183 h 282102"/>
                  <a:gd name="connsiteX47" fmla="*/ 38911 w 223736"/>
                  <a:gd name="connsiteY47" fmla="*/ 19455 h 282102"/>
                  <a:gd name="connsiteX48" fmla="*/ 116732 w 223736"/>
                  <a:gd name="connsiteY48" fmla="*/ 29183 h 282102"/>
                  <a:gd name="connsiteX49" fmla="*/ 165371 w 223736"/>
                  <a:gd name="connsiteY49" fmla="*/ 77821 h 282102"/>
                  <a:gd name="connsiteX50" fmla="*/ 184826 w 223736"/>
                  <a:gd name="connsiteY50" fmla="*/ 97277 h 282102"/>
                  <a:gd name="connsiteX51" fmla="*/ 175098 w 223736"/>
                  <a:gd name="connsiteY51" fmla="*/ 145915 h 282102"/>
                  <a:gd name="connsiteX52" fmla="*/ 155643 w 223736"/>
                  <a:gd name="connsiteY52" fmla="*/ 175098 h 282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23736" h="282102">
                    <a:moveTo>
                      <a:pt x="77822" y="116732"/>
                    </a:moveTo>
                    <a:cubicBezTo>
                      <a:pt x="94035" y="119975"/>
                      <a:pt x="112105" y="118257"/>
                      <a:pt x="126460" y="126460"/>
                    </a:cubicBezTo>
                    <a:cubicBezTo>
                      <a:pt x="136611" y="132261"/>
                      <a:pt x="136786" y="148340"/>
                      <a:pt x="145915" y="155643"/>
                    </a:cubicBezTo>
                    <a:cubicBezTo>
                      <a:pt x="153922" y="162048"/>
                      <a:pt x="165370" y="162128"/>
                      <a:pt x="175098" y="165370"/>
                    </a:cubicBezTo>
                    <a:cubicBezTo>
                      <a:pt x="178341" y="155642"/>
                      <a:pt x="178420" y="144194"/>
                      <a:pt x="184826" y="136187"/>
                    </a:cubicBezTo>
                    <a:cubicBezTo>
                      <a:pt x="192129" y="127058"/>
                      <a:pt x="211473" y="105319"/>
                      <a:pt x="214009" y="116732"/>
                    </a:cubicBezTo>
                    <a:cubicBezTo>
                      <a:pt x="221778" y="151694"/>
                      <a:pt x="221261" y="192202"/>
                      <a:pt x="204281" y="223736"/>
                    </a:cubicBezTo>
                    <a:cubicBezTo>
                      <a:pt x="194558" y="241793"/>
                      <a:pt x="145915" y="243192"/>
                      <a:pt x="145915" y="243192"/>
                    </a:cubicBezTo>
                    <a:cubicBezTo>
                      <a:pt x="136187" y="239949"/>
                      <a:pt x="125264" y="239152"/>
                      <a:pt x="116732" y="233464"/>
                    </a:cubicBezTo>
                    <a:cubicBezTo>
                      <a:pt x="105286" y="225833"/>
                      <a:pt x="96356" y="214849"/>
                      <a:pt x="87549" y="204281"/>
                    </a:cubicBezTo>
                    <a:cubicBezTo>
                      <a:pt x="70362" y="183657"/>
                      <a:pt x="60532" y="159973"/>
                      <a:pt x="48639" y="136187"/>
                    </a:cubicBezTo>
                    <a:cubicBezTo>
                      <a:pt x="73137" y="62689"/>
                      <a:pt x="37110" y="138349"/>
                      <a:pt x="87549" y="116732"/>
                    </a:cubicBezTo>
                    <a:cubicBezTo>
                      <a:pt x="104409" y="109506"/>
                      <a:pt x="126460" y="77821"/>
                      <a:pt x="126460" y="77821"/>
                    </a:cubicBezTo>
                    <a:cubicBezTo>
                      <a:pt x="139430" y="84306"/>
                      <a:pt x="153571" y="88848"/>
                      <a:pt x="165371" y="97277"/>
                    </a:cubicBezTo>
                    <a:cubicBezTo>
                      <a:pt x="229127" y="142818"/>
                      <a:pt x="161138" y="115322"/>
                      <a:pt x="223736" y="136187"/>
                    </a:cubicBezTo>
                    <a:cubicBezTo>
                      <a:pt x="220494" y="107004"/>
                      <a:pt x="218836" y="77601"/>
                      <a:pt x="214009" y="48638"/>
                    </a:cubicBezTo>
                    <a:cubicBezTo>
                      <a:pt x="212323" y="38524"/>
                      <a:pt x="210687" y="27462"/>
                      <a:pt x="204281" y="19455"/>
                    </a:cubicBezTo>
                    <a:cubicBezTo>
                      <a:pt x="196978" y="10326"/>
                      <a:pt x="184826" y="6485"/>
                      <a:pt x="175098" y="0"/>
                    </a:cubicBezTo>
                    <a:cubicBezTo>
                      <a:pt x="74810" y="10029"/>
                      <a:pt x="87316" y="-18910"/>
                      <a:pt x="58366" y="48638"/>
                    </a:cubicBezTo>
                    <a:cubicBezTo>
                      <a:pt x="54327" y="58063"/>
                      <a:pt x="51881" y="68093"/>
                      <a:pt x="48639" y="77821"/>
                    </a:cubicBezTo>
                    <a:cubicBezTo>
                      <a:pt x="51881" y="87549"/>
                      <a:pt x="60052" y="96890"/>
                      <a:pt x="58366" y="107004"/>
                    </a:cubicBezTo>
                    <a:cubicBezTo>
                      <a:pt x="56444" y="118536"/>
                      <a:pt x="27569" y="139022"/>
                      <a:pt x="38911" y="136187"/>
                    </a:cubicBezTo>
                    <a:cubicBezTo>
                      <a:pt x="61595" y="130516"/>
                      <a:pt x="97277" y="97277"/>
                      <a:pt x="97277" y="97277"/>
                    </a:cubicBezTo>
                    <a:cubicBezTo>
                      <a:pt x="118455" y="101512"/>
                      <a:pt x="159683" y="103337"/>
                      <a:pt x="175098" y="126460"/>
                    </a:cubicBezTo>
                    <a:cubicBezTo>
                      <a:pt x="182514" y="137584"/>
                      <a:pt x="181583" y="152400"/>
                      <a:pt x="184826" y="165370"/>
                    </a:cubicBezTo>
                    <a:cubicBezTo>
                      <a:pt x="178341" y="184825"/>
                      <a:pt x="184826" y="217251"/>
                      <a:pt x="165371" y="223736"/>
                    </a:cubicBezTo>
                    <a:cubicBezTo>
                      <a:pt x="94107" y="247491"/>
                      <a:pt x="-16581" y="234017"/>
                      <a:pt x="48639" y="136187"/>
                    </a:cubicBezTo>
                    <a:cubicBezTo>
                      <a:pt x="57810" y="122430"/>
                      <a:pt x="81064" y="129702"/>
                      <a:pt x="97277" y="126460"/>
                    </a:cubicBezTo>
                    <a:cubicBezTo>
                      <a:pt x="110247" y="129702"/>
                      <a:pt x="132346" y="123381"/>
                      <a:pt x="136188" y="136187"/>
                    </a:cubicBezTo>
                    <a:cubicBezTo>
                      <a:pt x="159144" y="212705"/>
                      <a:pt x="137363" y="216467"/>
                      <a:pt x="97277" y="243192"/>
                    </a:cubicBezTo>
                    <a:cubicBezTo>
                      <a:pt x="81064" y="239949"/>
                      <a:pt x="62396" y="242635"/>
                      <a:pt x="48639" y="233464"/>
                    </a:cubicBezTo>
                    <a:cubicBezTo>
                      <a:pt x="40107" y="227776"/>
                      <a:pt x="38911" y="214535"/>
                      <a:pt x="38911" y="204281"/>
                    </a:cubicBezTo>
                    <a:cubicBezTo>
                      <a:pt x="38911" y="127382"/>
                      <a:pt x="31509" y="119572"/>
                      <a:pt x="87549" y="87549"/>
                    </a:cubicBezTo>
                    <a:cubicBezTo>
                      <a:pt x="96452" y="82462"/>
                      <a:pt x="107004" y="81064"/>
                      <a:pt x="116732" y="77821"/>
                    </a:cubicBezTo>
                    <a:cubicBezTo>
                      <a:pt x="129702" y="81064"/>
                      <a:pt x="145203" y="79197"/>
                      <a:pt x="155643" y="87549"/>
                    </a:cubicBezTo>
                    <a:cubicBezTo>
                      <a:pt x="163650" y="93955"/>
                      <a:pt x="160785" y="107561"/>
                      <a:pt x="165371" y="116732"/>
                    </a:cubicBezTo>
                    <a:cubicBezTo>
                      <a:pt x="170599" y="127189"/>
                      <a:pt x="178341" y="136187"/>
                      <a:pt x="184826" y="145915"/>
                    </a:cubicBezTo>
                    <a:cubicBezTo>
                      <a:pt x="178148" y="212696"/>
                      <a:pt x="196275" y="238802"/>
                      <a:pt x="145915" y="272375"/>
                    </a:cubicBezTo>
                    <a:cubicBezTo>
                      <a:pt x="137383" y="278063"/>
                      <a:pt x="126460" y="278860"/>
                      <a:pt x="116732" y="282102"/>
                    </a:cubicBezTo>
                    <a:cubicBezTo>
                      <a:pt x="74615" y="276838"/>
                      <a:pt x="29183" y="294926"/>
                      <a:pt x="29183" y="243192"/>
                    </a:cubicBezTo>
                    <a:cubicBezTo>
                      <a:pt x="29183" y="220264"/>
                      <a:pt x="28041" y="195286"/>
                      <a:pt x="38911" y="175098"/>
                    </a:cubicBezTo>
                    <a:cubicBezTo>
                      <a:pt x="51955" y="150873"/>
                      <a:pt x="97277" y="116732"/>
                      <a:pt x="97277" y="116732"/>
                    </a:cubicBezTo>
                    <a:cubicBezTo>
                      <a:pt x="126460" y="119975"/>
                      <a:pt x="164064" y="105698"/>
                      <a:pt x="184826" y="126460"/>
                    </a:cubicBezTo>
                    <a:cubicBezTo>
                      <a:pt x="228073" y="169707"/>
                      <a:pt x="166320" y="200405"/>
                      <a:pt x="145915" y="214009"/>
                    </a:cubicBezTo>
                    <a:cubicBezTo>
                      <a:pt x="113490" y="207524"/>
                      <a:pt x="77350" y="210959"/>
                      <a:pt x="48639" y="194553"/>
                    </a:cubicBezTo>
                    <a:cubicBezTo>
                      <a:pt x="21093" y="178812"/>
                      <a:pt x="9644" y="135936"/>
                      <a:pt x="0" y="107004"/>
                    </a:cubicBezTo>
                    <a:cubicBezTo>
                      <a:pt x="3243" y="81064"/>
                      <a:pt x="-889" y="53072"/>
                      <a:pt x="9728" y="29183"/>
                    </a:cubicBezTo>
                    <a:cubicBezTo>
                      <a:pt x="13893" y="19813"/>
                      <a:pt x="28657" y="19455"/>
                      <a:pt x="38911" y="19455"/>
                    </a:cubicBezTo>
                    <a:cubicBezTo>
                      <a:pt x="65053" y="19455"/>
                      <a:pt x="90792" y="25940"/>
                      <a:pt x="116732" y="29183"/>
                    </a:cubicBezTo>
                    <a:lnTo>
                      <a:pt x="165371" y="77821"/>
                    </a:lnTo>
                    <a:lnTo>
                      <a:pt x="184826" y="97277"/>
                    </a:lnTo>
                    <a:cubicBezTo>
                      <a:pt x="181583" y="113490"/>
                      <a:pt x="180903" y="130434"/>
                      <a:pt x="175098" y="145915"/>
                    </a:cubicBezTo>
                    <a:cubicBezTo>
                      <a:pt x="170993" y="156862"/>
                      <a:pt x="155643" y="175098"/>
                      <a:pt x="155643" y="175098"/>
                    </a:cubicBezTo>
                  </a:path>
                </a:pathLst>
              </a:custGeom>
              <a:noFill/>
              <a:ln w="190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82"/>
                                        </p:tgtEl>
                                        <p:attrNameLst>
                                          <p:attrName>style.visibility</p:attrName>
                                        </p:attrNameLst>
                                      </p:cBhvr>
                                      <p:to>
                                        <p:strVal val="visible"/>
                                      </p:to>
                                    </p:set>
                                  </p:childTnLst>
                                </p:cTn>
                              </p:par>
                            </p:childTnLst>
                          </p:cTn>
                        </p:par>
                        <p:par>
                          <p:cTn id="12" fill="hold">
                            <p:stCondLst>
                              <p:cond delay="500"/>
                            </p:stCondLst>
                            <p:childTnLst>
                              <p:par>
                                <p:cTn id="13" presetID="23" presetClass="entr" presetSubtype="16"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3000"/>
                            </p:stCondLst>
                            <p:childTnLst>
                              <p:par>
                                <p:cTn id="42" presetID="21" presetClass="entr" presetSubtype="1" fill="hold" grpId="0" nodeType="afterEffect">
                                  <p:stCondLst>
                                    <p:cond delay="50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1000"/>
                                        <p:tgtEl>
                                          <p:spTgt spid="14"/>
                                        </p:tgtEl>
                                      </p:cBhvr>
                                    </p:animEffect>
                                  </p:childTnLst>
                                </p:cTn>
                              </p:par>
                              <p:par>
                                <p:cTn id="45" presetID="21" presetClass="entr" presetSubtype="1" fill="hold" grpId="0" nodeType="withEffect">
                                  <p:stCondLst>
                                    <p:cond delay="500"/>
                                  </p:stCondLst>
                                  <p:childTnLst>
                                    <p:set>
                                      <p:cBhvr>
                                        <p:cTn id="46" dur="1" fill="hold">
                                          <p:stCondLst>
                                            <p:cond delay="0"/>
                                          </p:stCondLst>
                                        </p:cTn>
                                        <p:tgtEl>
                                          <p:spTgt spid="15"/>
                                        </p:tgtEl>
                                        <p:attrNameLst>
                                          <p:attrName>style.visibility</p:attrName>
                                        </p:attrNameLst>
                                      </p:cBhvr>
                                      <p:to>
                                        <p:strVal val="visible"/>
                                      </p:to>
                                    </p:set>
                                    <p:animEffect transition="in" filter="wheel(1)">
                                      <p:cBhvr>
                                        <p:cTn id="4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910590" y="2395220"/>
            <a:ext cx="10546715" cy="1198880"/>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（二）把握发展主动权的先手棋</a:t>
            </a: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建</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新</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展</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格</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局</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591951" y="187507"/>
            <a:ext cx="5746264" cy="645160"/>
          </a:xfrm>
          <a:prstGeom prst="rect">
            <a:avLst/>
          </a:prstGeom>
          <a:noFill/>
          <a:ln>
            <a:noFill/>
          </a:ln>
        </p:spPr>
        <p:txBody>
          <a:bodyPr vert="horz" wrap="square" rtlCol="0">
            <a:spAutoFit/>
          </a:bodyPr>
          <a:p>
            <a:pPr algn="ctr" eaLnBrk="1" hangingPunct="1">
              <a:lnSpc>
                <a:spcPct val="150000"/>
              </a:lnSpc>
              <a:defRPr/>
            </a:pPr>
            <a:r>
              <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把握发展主动权的先手棋</a:t>
            </a:r>
            <a:endPar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266065" y="1016000"/>
            <a:ext cx="11445875"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构建新发展格局是新时代我国经济发展赢得主动地位的必然要求</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1255395" y="1936750"/>
            <a:ext cx="9923145" cy="3969385"/>
          </a:xfrm>
          <a:prstGeom prst="rect">
            <a:avLst/>
          </a:prstGeom>
        </p:spPr>
        <p:txBody>
          <a:bodyPr wrap="square">
            <a:spAutoFit/>
          </a:bodyPr>
          <a:p>
            <a:pPr algn="just" eaLnBrk="1" hangingPunct="1">
              <a:lnSpc>
                <a:spcPct val="150000"/>
              </a:lnSpc>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新世纪以来，新一轮科技革命和产业变革加速发展，世界贸易和产业分工格局发生重大调整，国际力量对比呈现趋势性变迁。在当前国际形势充满不确定性不稳定性的背景下，我们必须积极作为，立足自身，把</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国内大循环</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畅通起来，努力练就百毒不侵、金刚不坏之身，才能任由国际风云变幻，始终充满朝气生存和发展下去。</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just" eaLnBrk="1" hangingPunct="1">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lt"/>
              </a:rPr>
              <a:t>加快构建新发展格局</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，就是要增强我们的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生存力、竞争力、发展力、持续力</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，确保中华民族伟大复兴进程不会迟滞甚至中断。</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6" grpId="0"/>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591951" y="187507"/>
            <a:ext cx="5746264" cy="645160"/>
          </a:xfrm>
          <a:prstGeom prst="rect">
            <a:avLst/>
          </a:prstGeom>
          <a:noFill/>
          <a:ln>
            <a:noFill/>
          </a:ln>
        </p:spPr>
        <p:txBody>
          <a:bodyPr vert="horz" wrap="square" rtlCol="0">
            <a:spAutoFit/>
          </a:bodyPr>
          <a:p>
            <a:pPr algn="ctr" eaLnBrk="1" hangingPunct="1">
              <a:lnSpc>
                <a:spcPct val="150000"/>
              </a:lnSpc>
              <a:defRPr/>
            </a:pPr>
            <a:r>
              <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把握发展主动权的先手棋</a:t>
            </a:r>
            <a:endPar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591820" y="1005205"/>
            <a:ext cx="1110869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rPr>
              <a:t>构建新发展格局是新时代发挥我国超大规模经济体优势的内在要求</a:t>
            </a:r>
            <a:endParaRPr lang="zh-CN" altLang="en-US" sz="2800" kern="0" spc="12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698500" y="1742440"/>
            <a:ext cx="10895330" cy="4523105"/>
          </a:xfrm>
          <a:prstGeom prst="rect">
            <a:avLst/>
          </a:prstGeom>
        </p:spPr>
        <p:txBody>
          <a:bodyPr wrap="square">
            <a:spAutoFit/>
          </a:bodyPr>
          <a:p>
            <a:pPr indent="457200" algn="just" fontAlgn="auto">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经过改革开放</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40</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多年发展，我们经济快速成长，</a:t>
            </a:r>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国内大循环</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的条件和基础日益完善</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gn="just" fontAlgn="auto">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从</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需求潜力</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看，我国已经形成</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4</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亿多中等收入群体的全球最大最有潜力市场，国内市场不断扩张。</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gn="just" fontAlgn="auto">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从</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供给能力</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看，我国储蓄率仍然较高，拥有全球最完整、规模最大的工业体系和完整的配套能力，拥有</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1.6</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亿多户市场主体和</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1.7</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亿多受过高等教育或具备各种专业技能的人才，研发能力不断提升。</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indent="457200" algn="just" fontAlgn="auto">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从</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供求双方</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看，我们已具备了实现内部大循环、促进内外双循环的诸多条件。</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 calcmode="lin" valueType="num">
                                      <p:cBhvr additive="base">
                                        <p:cTn id="22"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 calcmode="lin" valueType="num">
                                      <p:cBhvr additive="base">
                                        <p:cTn id="28"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9" dur="500"/>
                                        <p:tgtEl>
                                          <p:spTgt spid="2">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 calcmode="lin" valueType="num">
                                      <p:cBhvr additive="base">
                                        <p:cTn id="34"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35" dur="500"/>
                                        <p:tgtEl>
                                          <p:spTgt spid="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 calcmode="lin" valueType="num">
                                      <p:cBhvr additive="base">
                                        <p:cTn id="40"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4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910590" y="2395220"/>
            <a:ext cx="10546715" cy="1198880"/>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（三）构建新发展格局的主要工作</a:t>
            </a: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建</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新</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展</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格</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局</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748796" y="187507"/>
            <a:ext cx="5746264" cy="645160"/>
          </a:xfrm>
          <a:prstGeom prst="rect">
            <a:avLst/>
          </a:prstGeom>
          <a:noFill/>
          <a:ln>
            <a:noFill/>
          </a:ln>
        </p:spPr>
        <p:txBody>
          <a:bodyPr vert="horz" wrap="square" rtlCol="0">
            <a:spAutoFit/>
          </a:bodyPr>
          <a:p>
            <a:pPr algn="ctr" eaLnBrk="1" hangingPunct="1">
              <a:lnSpc>
                <a:spcPct val="150000"/>
              </a:lnSpc>
              <a:defRPr/>
            </a:pPr>
            <a:r>
              <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构建新发展格局的主要工作</a:t>
            </a:r>
            <a:endPar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1657985" y="1123950"/>
            <a:ext cx="8876665"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en-US" altLang="zh-CN" sz="2800" b="1"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2800" b="1"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构建新发展格局的关键在于经济循环的畅通无阻</a:t>
            </a:r>
            <a:endPar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nvSpPr>
        <p:spPr>
          <a:xfrm>
            <a:off x="937260" y="1989455"/>
            <a:ext cx="10469880" cy="3969385"/>
          </a:xfrm>
          <a:prstGeom prst="rect">
            <a:avLst/>
          </a:prstGeom>
        </p:spPr>
        <p:txBody>
          <a:bodyPr wrap="square">
            <a:spAutoFit/>
          </a:bodyPr>
          <a:p>
            <a:pPr algn="just" eaLnBrk="1" hangingPunct="1">
              <a:lnSpc>
                <a:spcPct val="150000"/>
              </a:lnSpc>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在我国发展现阶段，畅通经济循环最主要的任务是</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供给侧有效畅通</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。为此，我们必须坚持</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深化供给侧结构性改革</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这条主线，继续完成</a:t>
            </a:r>
            <a:r>
              <a:rPr lang="en-US" altLang="zh-CN" sz="2800" u="sng"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u="sng"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三去一降一补</a:t>
            </a:r>
            <a:r>
              <a:rPr lang="en-US" altLang="zh-CN" sz="2800" u="sng"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u="sng"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的重要任务</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（去产能、去库存、去杠杆、降成本、补短板五大任务）</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，全面优化产业结构，提升创新能力、竞争力和综合实力，增强供给体系的韧性，形成</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更高效率</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和</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更高质量</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的</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投入产出关系</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，实现</a:t>
            </a: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经济在高水平的动态平衡</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10000"/>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6" grpId="0"/>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748796" y="187507"/>
            <a:ext cx="5746264" cy="645160"/>
          </a:xfrm>
          <a:prstGeom prst="rect">
            <a:avLst/>
          </a:prstGeom>
          <a:noFill/>
          <a:ln>
            <a:noFill/>
          </a:ln>
        </p:spPr>
        <p:txBody>
          <a:bodyPr vert="horz" wrap="square" rtlCol="0">
            <a:spAutoFit/>
          </a:bodyPr>
          <a:p>
            <a:pPr algn="ctr" eaLnBrk="1" hangingPunct="1">
              <a:lnSpc>
                <a:spcPct val="150000"/>
              </a:lnSpc>
              <a:defRPr/>
            </a:pPr>
            <a:r>
              <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构建新发展格局的主要工作</a:t>
            </a:r>
            <a:endPar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981075" y="1026160"/>
            <a:ext cx="10229850"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en-US" altLang="zh-CN" sz="2800" b="1"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2800" b="1"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构建新发展格局最本质的特征是实现高水平的自立自强</a:t>
            </a:r>
            <a:endPar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 name="矩形 4"/>
          <p:cNvSpPr/>
          <p:nvPr/>
        </p:nvSpPr>
        <p:spPr>
          <a:xfrm>
            <a:off x="1102995" y="1687830"/>
            <a:ext cx="9986010" cy="4310380"/>
          </a:xfrm>
          <a:prstGeom prst="rect">
            <a:avLst/>
          </a:prstGeom>
        </p:spPr>
        <p:txBody>
          <a:bodyPr wrap="square">
            <a:spAutoFit/>
          </a:bodyPr>
          <a:p>
            <a:pPr algn="just" eaLnBrk="1" hangingPunct="1">
              <a:lnSpc>
                <a:spcPct val="140000"/>
              </a:lnSpc>
              <a:spcBef>
                <a:spcPts val="0"/>
              </a:spcBef>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当前，我国经济发展环境出现了变化，特别是</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生产要素相对优势</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出现了变化：</a:t>
            </a: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劳动力成本在逐渐上升，科学技术的重要性全面提升。</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just" eaLnBrk="1" hangingPunct="1">
              <a:lnSpc>
                <a:spcPct val="140000"/>
              </a:lnSpc>
              <a:spcBef>
                <a:spcPts val="0"/>
              </a:spcBef>
              <a:spcAft>
                <a:spcPts val="0"/>
              </a:spcAft>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我们必须把</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突破产业瓶颈</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这个问题放在能不能生存和发展的高度加以认识，全面加强对科技创新的部署，集合优势资源，有力有序推进</a:t>
            </a:r>
            <a:r>
              <a:rPr lang="zh-CN" altLang="en-US" sz="2800"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创新公关的</a:t>
            </a:r>
            <a:r>
              <a:rPr lang="en-US" altLang="zh-CN" sz="2800"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揭榜挂帅</a:t>
            </a:r>
            <a:r>
              <a:rPr lang="en-US" altLang="zh-CN" sz="2800"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u="sng"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体制机制（科技悬赏制）</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 name="文本框 3"/>
          <p:cNvSpPr txBox="1"/>
          <p:nvPr/>
        </p:nvSpPr>
        <p:spPr>
          <a:xfrm>
            <a:off x="6873240" y="5998210"/>
            <a:ext cx="4663440" cy="398780"/>
          </a:xfrm>
          <a:prstGeom prst="rect">
            <a:avLst/>
          </a:prstGeom>
          <a:noFill/>
        </p:spPr>
        <p:txBody>
          <a:bodyPr wrap="square" rtlCol="0" anchor="t">
            <a:spAutoFit/>
          </a:bodyPr>
          <a:p>
            <a:r>
              <a:rPr lang="zh-CN" altLang="en-US" sz="2000">
                <a:latin typeface="黑体" panose="02010609060101010101" charset="-122"/>
                <a:ea typeface="黑体" panose="02010609060101010101" charset="-122"/>
                <a:cs typeface="黑体" panose="02010609060101010101" charset="-122"/>
              </a:rPr>
              <a:t>一场“揭榜挂帅”的天津实践</a:t>
            </a:r>
            <a:endParaRPr lang="zh-CN" altLang="en-US" sz="2000">
              <a:latin typeface="黑体" panose="02010609060101010101" charset="-122"/>
              <a:ea typeface="黑体" panose="02010609060101010101" charset="-122"/>
              <a:cs typeface="黑体" panose="02010609060101010101" charset="-122"/>
            </a:endParaRPr>
          </a:p>
        </p:txBody>
      </p:sp>
      <p:pic>
        <p:nvPicPr>
          <p:cNvPr id="6" name="一场“揭榜挂帅”的天津实践">
            <a:hlinkClick r:id="" action="ppaction://media"/>
          </p:cNvPr>
          <p:cNvPicPr/>
          <p:nvPr>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5398135" y="5561330"/>
            <a:ext cx="1475105" cy="829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 calcmode="lin" valueType="num">
                                      <p:cBhvr additive="base">
                                        <p:cTn id="24"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25" dur="500"/>
                                        <p:tgtEl>
                                          <p:spTgt spid="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p:tgtEl>
                                          <p:spTgt spid="6"/>
                                        </p:tgtEl>
                                        <p:attrNameLst>
                                          <p:attrName>ppt_y</p:attrName>
                                        </p:attrNameLst>
                                      </p:cBhvr>
                                      <p:tavLst>
                                        <p:tav tm="0">
                                          <p:val>
                                            <p:strVal val="#ppt_y+#ppt_h*1.125000"/>
                                          </p:val>
                                        </p:tav>
                                        <p:tav tm="100000">
                                          <p:val>
                                            <p:strVal val="#ppt_y"/>
                                          </p:val>
                                        </p:tav>
                                      </p:tavLst>
                                    </p:anim>
                                    <p:animEffect transition="in" filter="wipe(up)">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p:tgtEl>
                                          <p:spTgt spid="4"/>
                                        </p:tgtEl>
                                        <p:attrNameLst>
                                          <p:attrName>ppt_y</p:attrName>
                                        </p:attrNameLst>
                                      </p:cBhvr>
                                      <p:tavLst>
                                        <p:tav tm="0">
                                          <p:val>
                                            <p:strVal val="#ppt_y+#ppt_h*1.125000"/>
                                          </p:val>
                                        </p:tav>
                                        <p:tav tm="100000">
                                          <p:val>
                                            <p:strVal val="#ppt_y"/>
                                          </p:val>
                                        </p:tav>
                                      </p:tavLst>
                                    </p:anim>
                                    <p:animEffect transition="in" filter="wipe(up)">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38" fill="hold" display="1">
                  <p:stCondLst>
                    <p:cond delay="indefinite"/>
                  </p:stCondLst>
                </p:cTn>
                <p:tgtEl>
                  <p:spTgt spid="6"/>
                </p:tgtEl>
              </p:cMediaNode>
            </p:video>
            <p:seq concurrent="1" nextAc="seek">
              <p:cTn id="39" restart="whenNotActive" fill="hold" evtFilter="cancelBubble" nodeType="interactiveSeq">
                <p:stCondLst>
                  <p:cond evt="onClick" delay="0">
                    <p:tgtEl>
                      <p:spTgt spid="6"/>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additive="base">
                                        <p:cTn id="43" dur="1" fill="hold"/>
                                        <p:tgtEl>
                                          <p:spTgt spid="6"/>
                                        </p:tgtEl>
                                      </p:cBhvr>
                                    </p:cmd>
                                  </p:childTnLst>
                                </p:cTn>
                              </p:par>
                            </p:childTnLst>
                          </p:cTn>
                        </p:par>
                      </p:childTnLst>
                    </p:cTn>
                  </p:par>
                </p:childTnLst>
              </p:cTn>
              <p:nextCondLst>
                <p:cond evt="onClick" delay="0">
                  <p:tgtEl>
                    <p:spTgt spid="6"/>
                  </p:tgtEl>
                </p:cond>
              </p:nextCondLst>
            </p:seq>
          </p:childTnLst>
        </p:cTn>
      </p:par>
    </p:tnLst>
    <p:bldLst>
      <p:bldP spid="3" grpId="0" bldLvl="0" animBg="1"/>
      <p:bldP spid="16" grpId="0"/>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1747520" y="3853815"/>
            <a:ext cx="8822690" cy="508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746090" y="381396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999070" y="3801900"/>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79025" y="3813330"/>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299290" y="3801900"/>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2746375" y="1593850"/>
            <a:ext cx="6406515" cy="521970"/>
          </a:xfrm>
          <a:prstGeom prst="rect">
            <a:avLst/>
          </a:prstGeom>
        </p:spPr>
        <p:txBody>
          <a:bodyPr wrap="square">
            <a:spAutoFit/>
          </a:bodyPr>
          <a:lstStyle/>
          <a:p>
            <a:pPr algn="ctr"/>
            <a:r>
              <a:rPr lang="zh-CN" altLang="en-US" sz="2800" spc="8"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我国在科技创新方面还存在一些问题</a:t>
            </a:r>
            <a:endParaRPr lang="zh-CN" altLang="en-US" sz="2800" spc="8"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56" name="矩形 55"/>
          <p:cNvSpPr/>
          <p:nvPr/>
        </p:nvSpPr>
        <p:spPr>
          <a:xfrm>
            <a:off x="1063625" y="2625090"/>
            <a:ext cx="3279775" cy="1094105"/>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en-US" sz="2400">
                <a:solidFill>
                  <a:schemeClr val="tx1"/>
                </a:solidFill>
                <a:latin typeface="微软雅黑" panose="020B0503020204020204" pitchFamily="34" charset="-122"/>
                <a:ea typeface="微软雅黑" panose="020B0503020204020204" pitchFamily="34" charset="-122"/>
                <a:cs typeface="方正北魏楷书简体" panose="03000509000000000000" charset="-122"/>
              </a:rPr>
              <a:t>投入结构不合理，对基础研究投入相对不足</a:t>
            </a:r>
            <a:endParaRPr lang="zh-CN" altLang="en-US" sz="2400">
              <a:solidFill>
                <a:schemeClr val="tx1"/>
              </a:solidFill>
              <a:latin typeface="微软雅黑" panose="020B0503020204020204" pitchFamily="34" charset="-122"/>
              <a:ea typeface="微软雅黑" panose="020B0503020204020204" pitchFamily="34" charset="-122"/>
              <a:cs typeface="方正北魏楷书简体" panose="03000509000000000000" charset="-122"/>
            </a:endParaRPr>
          </a:p>
        </p:txBody>
      </p:sp>
      <p:sp>
        <p:nvSpPr>
          <p:cNvPr id="60" name="矩形 59"/>
          <p:cNvSpPr/>
          <p:nvPr/>
        </p:nvSpPr>
        <p:spPr>
          <a:xfrm>
            <a:off x="3869690" y="4044315"/>
            <a:ext cx="2389505" cy="1109980"/>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en-US" sz="2400">
                <a:solidFill>
                  <a:schemeClr val="tx1"/>
                </a:solidFill>
                <a:latin typeface="微软雅黑" panose="020B0503020204020204" pitchFamily="34" charset="-122"/>
                <a:ea typeface="微软雅黑" panose="020B0503020204020204" pitchFamily="34" charset="-122"/>
                <a:cs typeface="方正北魏楷书简体" panose="03000509000000000000" charset="-122"/>
              </a:rPr>
              <a:t>产学研合作机制依然有待理顺</a:t>
            </a:r>
            <a:endParaRPr lang="zh-CN" altLang="en-US" sz="2400">
              <a:solidFill>
                <a:schemeClr val="tx1"/>
              </a:solidFill>
              <a:latin typeface="微软雅黑" panose="020B0503020204020204" pitchFamily="34" charset="-122"/>
              <a:ea typeface="微软雅黑" panose="020B0503020204020204" pitchFamily="34" charset="-122"/>
              <a:cs typeface="方正北魏楷书简体" panose="03000509000000000000" charset="-122"/>
            </a:endParaRPr>
          </a:p>
        </p:txBody>
      </p:sp>
      <p:sp>
        <p:nvSpPr>
          <p:cNvPr id="61" name="矩形 60"/>
          <p:cNvSpPr/>
          <p:nvPr/>
        </p:nvSpPr>
        <p:spPr>
          <a:xfrm>
            <a:off x="5469255" y="2625090"/>
            <a:ext cx="3550920" cy="1094105"/>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en-US" sz="2400">
                <a:solidFill>
                  <a:schemeClr val="tx1"/>
                </a:solidFill>
                <a:latin typeface="微软雅黑" panose="020B0503020204020204" pitchFamily="34" charset="-122"/>
                <a:ea typeface="微软雅黑" panose="020B0503020204020204" pitchFamily="34" charset="-122"/>
                <a:cs typeface="方正北魏楷书简体" panose="03000509000000000000" charset="-122"/>
              </a:rPr>
              <a:t>国际企业所设置的专利壁垒与企业技术积累不足</a:t>
            </a:r>
            <a:endParaRPr lang="zh-CN" altLang="en-US" sz="2400">
              <a:solidFill>
                <a:schemeClr val="tx1"/>
              </a:solidFill>
              <a:latin typeface="微软雅黑" panose="020B0503020204020204" pitchFamily="34" charset="-122"/>
              <a:ea typeface="微软雅黑" panose="020B0503020204020204" pitchFamily="34" charset="-122"/>
              <a:cs typeface="方正北魏楷书简体" panose="03000509000000000000" charset="-122"/>
            </a:endParaRPr>
          </a:p>
        </p:txBody>
      </p:sp>
      <p:sp>
        <p:nvSpPr>
          <p:cNvPr id="62" name="矩形 61"/>
          <p:cNvSpPr/>
          <p:nvPr/>
        </p:nvSpPr>
        <p:spPr>
          <a:xfrm>
            <a:off x="7720965" y="3945255"/>
            <a:ext cx="3275965" cy="1336675"/>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en-US" sz="2400">
                <a:solidFill>
                  <a:schemeClr val="tx1"/>
                </a:solidFill>
                <a:latin typeface="微软雅黑" panose="020B0503020204020204" pitchFamily="34" charset="-122"/>
                <a:ea typeface="微软雅黑" panose="020B0503020204020204" pitchFamily="34" charset="-122"/>
                <a:cs typeface="方正北魏楷书简体" panose="03000509000000000000" charset="-122"/>
              </a:rPr>
              <a:t>选择性产业技术政策对长期技术创新所起的作用还不明显</a:t>
            </a:r>
            <a:endParaRPr lang="zh-CN" altLang="en-US" sz="2400">
              <a:solidFill>
                <a:schemeClr val="tx1"/>
              </a:solidFill>
              <a:latin typeface="微软雅黑" panose="020B0503020204020204" pitchFamily="34" charset="-122"/>
              <a:ea typeface="微软雅黑" panose="020B0503020204020204" pitchFamily="34" charset="-122"/>
              <a:cs typeface="方正北魏楷书简体" panose="03000509000000000000" charset="-122"/>
            </a:endParaRPr>
          </a:p>
        </p:txBody>
      </p:sp>
      <p:sp>
        <p:nvSpPr>
          <p:cNvPr id="19" name="文本框 18"/>
          <p:cNvSpPr txBox="1"/>
          <p:nvPr/>
        </p:nvSpPr>
        <p:spPr>
          <a:xfrm>
            <a:off x="872621" y="187507"/>
            <a:ext cx="5746264" cy="645160"/>
          </a:xfrm>
          <a:prstGeom prst="rect">
            <a:avLst/>
          </a:prstGeom>
          <a:noFill/>
          <a:ln>
            <a:noFill/>
          </a:ln>
        </p:spPr>
        <p:txBody>
          <a:bodyPr vert="horz" wrap="square" rtlCol="0">
            <a:spAutoFit/>
          </a:bodyPr>
          <a:p>
            <a:pPr algn="ctr" eaLnBrk="1" hangingPunct="1">
              <a:lnSpc>
                <a:spcPct val="150000"/>
              </a:lnSpc>
              <a:defRPr/>
            </a:pPr>
            <a:r>
              <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构建新发展格局的主要工作</a:t>
            </a:r>
            <a:endPar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 name="矩形 2"/>
          <p:cNvSpPr/>
          <p:nvPr/>
        </p:nvSpPr>
        <p:spPr>
          <a:xfrm rot="5400000" flipH="1">
            <a:off x="6228685" y="-4261710"/>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38"/>
                                        </p:tgtEl>
                                        <p:attrNameLst>
                                          <p:attrName>style.visibility</p:attrName>
                                        </p:attrNameLst>
                                      </p:cBhvr>
                                      <p:to>
                                        <p:strVal val="visible"/>
                                      </p:to>
                                    </p:set>
                                    <p:anim calcmode="lin" valueType="num">
                                      <p:cBhvr>
                                        <p:cTn id="12" dur="500" fill="hold"/>
                                        <p:tgtEl>
                                          <p:spTgt spid="138"/>
                                        </p:tgtEl>
                                        <p:attrNameLst>
                                          <p:attrName>ppt_w</p:attrName>
                                        </p:attrNameLst>
                                      </p:cBhvr>
                                      <p:tavLst>
                                        <p:tav tm="0">
                                          <p:val>
                                            <p:fltVal val="0"/>
                                          </p:val>
                                        </p:tav>
                                        <p:tav tm="100000">
                                          <p:val>
                                            <p:strVal val="#ppt_w"/>
                                          </p:val>
                                        </p:tav>
                                      </p:tavLst>
                                    </p:anim>
                                    <p:anim calcmode="lin" valueType="num">
                                      <p:cBhvr>
                                        <p:cTn id="13" dur="500" fill="hold"/>
                                        <p:tgtEl>
                                          <p:spTgt spid="138"/>
                                        </p:tgtEl>
                                        <p:attrNameLst>
                                          <p:attrName>ppt_h</p:attrName>
                                        </p:attrNameLst>
                                      </p:cBhvr>
                                      <p:tavLst>
                                        <p:tav tm="0">
                                          <p:val>
                                            <p:fltVal val="0"/>
                                          </p:val>
                                        </p:tav>
                                        <p:tav tm="100000">
                                          <p:val>
                                            <p:strVal val="#ppt_h"/>
                                          </p:val>
                                        </p:tav>
                                      </p:tavLst>
                                    </p:anim>
                                    <p:animEffect transition="in" filter="fade">
                                      <p:cBhvr>
                                        <p:cTn id="14" dur="500"/>
                                        <p:tgtEl>
                                          <p:spTgt spid="1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down)">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down)">
                                      <p:cBhvr>
                                        <p:cTn id="41" dur="500"/>
                                        <p:tgtEl>
                                          <p:spTgt spid="6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down)">
                                      <p:cBhvr>
                                        <p:cTn id="46" dur="500"/>
                                        <p:tgtEl>
                                          <p:spTgt spid="6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down)">
                                      <p:cBhvr>
                                        <p:cTn id="5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1" grpId="0" bldLvl="0" animBg="1"/>
      <p:bldP spid="13" grpId="0" bldLvl="0" animBg="1"/>
      <p:bldP spid="138" grpId="0"/>
      <p:bldP spid="56" grpId="0" bldLvl="0" animBg="1"/>
      <p:bldP spid="60" grpId="0" bldLvl="0" animBg="1"/>
      <p:bldP spid="60" grpId="1" animBg="1"/>
      <p:bldP spid="61" grpId="0" bldLvl="0" animBg="1"/>
      <p:bldP spid="61" grpId="1" animBg="1"/>
      <p:bldP spid="62" grpId="0" bldLvl="0" animBg="1"/>
      <p:bldP spid="62" grpId="1" animBg="1"/>
      <p:bldP spid="3"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748796" y="187507"/>
            <a:ext cx="5746264" cy="645160"/>
          </a:xfrm>
          <a:prstGeom prst="rect">
            <a:avLst/>
          </a:prstGeom>
          <a:noFill/>
          <a:ln>
            <a:noFill/>
          </a:ln>
        </p:spPr>
        <p:txBody>
          <a:bodyPr vert="horz" wrap="square" rtlCol="0">
            <a:spAutoFit/>
          </a:bodyPr>
          <a:p>
            <a:pPr algn="ctr" eaLnBrk="1" hangingPunct="1">
              <a:lnSpc>
                <a:spcPct val="150000"/>
              </a:lnSpc>
              <a:defRPr/>
            </a:pPr>
            <a:r>
              <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rPr>
              <a:t>构建新发展格局的主要工作</a:t>
            </a:r>
            <a:endParaRPr lang="zh-CN" altLang="zh-CN"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263525" y="1149985"/>
            <a:ext cx="11515725" cy="737235"/>
          </a:xfrm>
          <a:prstGeom prst="rect">
            <a:avLst/>
          </a:prstGeom>
          <a:noFill/>
          <a:ln>
            <a:noFill/>
          </a:ln>
        </p:spPr>
        <p:txBody>
          <a:bodyPr vert="horz" wrap="square" rtlCol="0">
            <a:spAutoFit/>
          </a:bodyPr>
          <a:p>
            <a:pPr algn="ctr" eaLnBrk="1" hangingPunct="1">
              <a:lnSpc>
                <a:spcPct val="150000"/>
              </a:lnSpc>
              <a:defRPr/>
            </a:pPr>
            <a:r>
              <a:rPr lang="en-US" altLang="zh-CN" sz="2400" b="1" kern="0" spc="120" dirty="0">
                <a:solidFill>
                  <a:schemeClr val="tx1">
                    <a:lumMod val="85000"/>
                    <a:lumOff val="15000"/>
                  </a:schemeClr>
                </a:solidFill>
                <a:latin typeface="+mn-ea"/>
                <a:ea typeface="+mn-ea"/>
                <a:cs typeface="+mn-ea"/>
                <a:sym typeface="+mn-lt"/>
              </a:rPr>
              <a:t> </a:t>
            </a:r>
            <a:r>
              <a:rPr lang="en-US" altLang="zh-CN" sz="2800" b="1"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2800" b="1"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构建新发展格局必须做大做强国内经济循环体系和稳固的基本盘</a:t>
            </a:r>
            <a:endParaRPr lang="zh-CN" altLang="en-US" sz="2800" kern="0" spc="12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 name="矩形 4"/>
          <p:cNvSpPr/>
          <p:nvPr/>
        </p:nvSpPr>
        <p:spPr>
          <a:xfrm>
            <a:off x="918845" y="2001520"/>
            <a:ext cx="10354945" cy="3969385"/>
          </a:xfrm>
          <a:prstGeom prst="rect">
            <a:avLst/>
          </a:prstGeom>
        </p:spPr>
        <p:txBody>
          <a:bodyPr wrap="square">
            <a:spAutoFit/>
          </a:bodyPr>
          <a:p>
            <a:pPr algn="just" eaLnBrk="1" hangingPunct="1">
              <a:lnSpc>
                <a:spcPct val="150000"/>
              </a:lnSpc>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构建新发展格局，实行高水平对外开放，必须具备强大的国内经济循环体系和稳固的基本盘，并以此形成对全球要素资源的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强大吸引力</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、在激烈国际竞争中的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强大竞争力</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、在全球资源配置中的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强大推动力</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just" eaLnBrk="1" hangingPunct="1">
              <a:lnSpc>
                <a:spcPct val="15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既要加强</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国内大循环</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在双循环中的</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主导作用</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，也要重视以</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国际大循环</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提升国内大循环效率和水平，改善我国生产要素质量和配置水平，要增强出口产品和服务竞争力，推动我国产业转型升级，增强我国在全球产业链供应链创新链中的影响力。</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 calcmode="lin" valueType="num">
                                      <p:cBhvr additive="base">
                                        <p:cTn id="24"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2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894080" y="2227580"/>
            <a:ext cx="10546715" cy="922020"/>
          </a:xfrm>
          <a:prstGeom prst="rect">
            <a:avLst/>
          </a:prstGeom>
          <a:noFill/>
        </p:spPr>
        <p:txBody>
          <a:bodyPr wrap="square" rtlCol="0">
            <a:spAutoFit/>
          </a:bodyPr>
          <a:lstStyle/>
          <a:p>
            <a:r>
              <a:rPr kumimoji="1" lang="en-US" altLang="zh-CN" sz="5400" b="1" dirty="0">
                <a:solidFill>
                  <a:srgbClr val="C00000"/>
                </a:solidFill>
                <a:latin typeface="仿宋" panose="02010609060101010101" pitchFamily="49" charset="-122"/>
                <a:ea typeface="仿宋" panose="02010609060101010101" pitchFamily="49" charset="-122"/>
                <a:sym typeface="+mn-ea"/>
              </a:rPr>
              <a:t>  </a:t>
            </a:r>
            <a:r>
              <a:rPr kumimoji="1" lang="zh-CN" altLang="en-US" sz="5400" b="1" dirty="0">
                <a:solidFill>
                  <a:srgbClr val="C00000"/>
                </a:solidFill>
                <a:latin typeface="仿宋" panose="02010609060101010101" pitchFamily="49" charset="-122"/>
                <a:ea typeface="仿宋" panose="02010609060101010101" pitchFamily="49" charset="-122"/>
                <a:sym typeface="+mn-ea"/>
              </a:rPr>
              <a:t>四、深化供给侧结构性改革</a:t>
            </a:r>
            <a:endParaRPr kumimoji="1" lang="zh-CN" altLang="en-US" sz="5400" b="1" dirty="0">
              <a:solidFill>
                <a:srgbClr val="C00000"/>
              </a:solidFill>
              <a:latin typeface="仿宋" panose="02010609060101010101" pitchFamily="49" charset="-122"/>
              <a:ea typeface="仿宋" panose="02010609060101010101" pitchFamily="49" charset="-122"/>
              <a:sym typeface="+mn-lt"/>
            </a:endParaRPr>
          </a:p>
        </p:txBody>
      </p:sp>
      <p:sp>
        <p:nvSpPr>
          <p:cNvPr id="9" name="文本框 8"/>
          <p:cNvSpPr txBox="1"/>
          <p:nvPr/>
        </p:nvSpPr>
        <p:spPr>
          <a:xfrm>
            <a:off x="5001895" y="3559294"/>
            <a:ext cx="5743575" cy="368300"/>
          </a:xfrm>
          <a:prstGeom prst="rect">
            <a:avLst/>
          </a:prstGeom>
          <a:noFill/>
        </p:spPr>
        <p:txBody>
          <a:bodyPr wrap="square">
            <a:spAutoFit/>
          </a:bodyPr>
          <a:lstStyle/>
          <a:p>
            <a:pPr algn="dist"/>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新</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时</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经</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济</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建</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设</a:t>
            </a:r>
            <a:endPar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nvGrpSpPr>
          <p:cNvPr id="50" name="组合 49"/>
          <p:cNvGrpSpPr/>
          <p:nvPr/>
        </p:nvGrpSpPr>
        <p:grpSpPr>
          <a:xfrm>
            <a:off x="4684293" y="2953076"/>
            <a:ext cx="2748860" cy="2748860"/>
            <a:chOff x="782508" y="1717154"/>
            <a:chExt cx="3420000" cy="3420000"/>
          </a:xfrm>
        </p:grpSpPr>
        <p:sp>
          <p:nvSpPr>
            <p:cNvPr id="52" name="椭圆 51"/>
            <p:cNvSpPr/>
            <p:nvPr/>
          </p:nvSpPr>
          <p:spPr>
            <a:xfrm>
              <a:off x="782508" y="1717154"/>
              <a:ext cx="3420000" cy="3420000"/>
            </a:xfrm>
            <a:prstGeom prst="ellipse">
              <a:avLst/>
            </a:prstGeom>
            <a:solidFill>
              <a:schemeClr val="bg1">
                <a:lumMod val="95000"/>
              </a:schemeClr>
            </a:solidFill>
            <a:ln>
              <a:gradFill flip="none" rotWithShape="1">
                <a:gsLst>
                  <a:gs pos="50000">
                    <a:srgbClr val="FFFFF5"/>
                  </a:gs>
                  <a:gs pos="100000">
                    <a:srgbClr val="C00000"/>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268508" y="2203154"/>
              <a:ext cx="2448000" cy="2448000"/>
            </a:xfrm>
            <a:prstGeom prst="ellipse">
              <a:avLst/>
            </a:prstGeom>
            <a:solidFill>
              <a:srgbClr val="C00000"/>
            </a:solid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8" name="弧形 57"/>
          <p:cNvSpPr/>
          <p:nvPr/>
        </p:nvSpPr>
        <p:spPr>
          <a:xfrm rot="16200000" flipH="1">
            <a:off x="4395553" y="2404639"/>
            <a:ext cx="3266483" cy="3327567"/>
          </a:xfrm>
          <a:prstGeom prst="arc">
            <a:avLst>
              <a:gd name="adj1" fmla="val 13010278"/>
              <a:gd name="adj2" fmla="val 8774760"/>
            </a:avLst>
          </a:prstGeom>
          <a:noFill/>
          <a:ln w="28575">
            <a:gradFill flip="none" rotWithShape="1">
              <a:gsLst>
                <a:gs pos="85000">
                  <a:srgbClr val="F1CBCC"/>
                </a:gs>
                <a:gs pos="0">
                  <a:srgbClr val="BD0F38"/>
                </a:gs>
                <a:gs pos="100000">
                  <a:srgbClr val="FFFFF5"/>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椭圆 4"/>
          <p:cNvSpPr/>
          <p:nvPr/>
        </p:nvSpPr>
        <p:spPr>
          <a:xfrm>
            <a:off x="5455648" y="4690279"/>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5" name="直接连接符 64"/>
          <p:cNvCxnSpPr/>
          <p:nvPr/>
        </p:nvCxnSpPr>
        <p:spPr>
          <a:xfrm>
            <a:off x="7519670" y="3968115"/>
            <a:ext cx="710565" cy="444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7504260" y="390704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8211820" y="3666490"/>
            <a:ext cx="4275455" cy="460375"/>
          </a:xfrm>
          <a:prstGeom prst="rect">
            <a:avLst/>
          </a:prstGeom>
        </p:spPr>
        <p:txBody>
          <a:bodyPr wrap="square">
            <a:spAutoFit/>
          </a:bodyPr>
          <a:p>
            <a:pPr lvl="0" algn="l">
              <a:lnSpc>
                <a:spcPct val="120000"/>
              </a:lnSpc>
            </a:pPr>
            <a:r>
              <a:rPr lang="zh-CN" altLang="en-US" sz="2000" dirty="0" smtClean="0">
                <a:solidFill>
                  <a:schemeClr val="tx1"/>
                </a:solidFill>
                <a:latin typeface="微软雅黑" panose="020B0503020204020204" pitchFamily="34" charset="-122"/>
                <a:ea typeface="微软雅黑" panose="020B0503020204020204" pitchFamily="34" charset="-122"/>
                <a:sym typeface="+mn-ea"/>
              </a:rPr>
              <a:t>关于社会主义市场经济的理论</a:t>
            </a:r>
            <a:endParaRPr lang="zh-CN" altLang="en-US" sz="2000" dirty="0" smtClean="0">
              <a:solidFill>
                <a:schemeClr val="tx1"/>
              </a:solidFill>
              <a:latin typeface="微软雅黑" panose="020B0503020204020204" pitchFamily="34" charset="-122"/>
              <a:ea typeface="微软雅黑" panose="020B0503020204020204" pitchFamily="34" charset="-122"/>
              <a:cs typeface="+mn-ea"/>
              <a:sym typeface="+mn-ea"/>
            </a:endParaRPr>
          </a:p>
        </p:txBody>
      </p:sp>
      <p:cxnSp>
        <p:nvCxnSpPr>
          <p:cNvPr id="18" name="直接连接符 17"/>
          <p:cNvCxnSpPr/>
          <p:nvPr/>
        </p:nvCxnSpPr>
        <p:spPr>
          <a:xfrm flipV="1">
            <a:off x="7298690" y="2831465"/>
            <a:ext cx="671830" cy="1841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7132526" y="2773705"/>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7" name="直接连接符 66"/>
          <p:cNvCxnSpPr/>
          <p:nvPr/>
        </p:nvCxnSpPr>
        <p:spPr>
          <a:xfrm flipH="1" flipV="1">
            <a:off x="3719830" y="5069840"/>
            <a:ext cx="975360" cy="1016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4633963" y="4954673"/>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连接符 27"/>
          <p:cNvCxnSpPr/>
          <p:nvPr/>
        </p:nvCxnSpPr>
        <p:spPr>
          <a:xfrm flipH="1">
            <a:off x="3693160" y="3963035"/>
            <a:ext cx="610870" cy="317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4377020" y="3874455"/>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47"/>
          <p:cNvSpPr/>
          <p:nvPr/>
        </p:nvSpPr>
        <p:spPr>
          <a:xfrm>
            <a:off x="468044" y="3662493"/>
            <a:ext cx="3093780" cy="460375"/>
          </a:xfrm>
          <a:prstGeom prst="rect">
            <a:avLst/>
          </a:prstGeom>
        </p:spPr>
        <p:txBody>
          <a:bodyPr wrap="square">
            <a:spAutoFit/>
          </a:bodyPr>
          <a:p>
            <a:pPr algn="r">
              <a:lnSpc>
                <a:spcPct val="120000"/>
              </a:lnSpc>
            </a:pPr>
            <a:r>
              <a:rPr lang="zh-CN" altLang="en-US" sz="2000" dirty="0">
                <a:solidFill>
                  <a:schemeClr val="tx1"/>
                </a:solidFill>
                <a:latin typeface="微软雅黑" panose="020B0503020204020204" pitchFamily="34" charset="-122"/>
                <a:ea typeface="微软雅黑" panose="020B0503020204020204" pitchFamily="34" charset="-122"/>
                <a:sym typeface="+mn-ea"/>
              </a:rPr>
              <a:t>关于经济体制改革的理论</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mn-ea"/>
            </a:endParaRPr>
          </a:p>
        </p:txBody>
      </p:sp>
      <p:cxnSp>
        <p:nvCxnSpPr>
          <p:cNvPr id="6" name="直接连接符 5"/>
          <p:cNvCxnSpPr/>
          <p:nvPr/>
        </p:nvCxnSpPr>
        <p:spPr>
          <a:xfrm flipH="1">
            <a:off x="4132580" y="2880360"/>
            <a:ext cx="687070" cy="1905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4751949" y="279324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1644015" y="372110"/>
            <a:ext cx="4754880" cy="460375"/>
          </a:xfrm>
          <a:prstGeom prst="rect">
            <a:avLst/>
          </a:prstGeom>
          <a:noFill/>
        </p:spPr>
        <p:txBody>
          <a:bodyPr wrap="square" rtlCol="0" anchor="t">
            <a:spAutoFit/>
          </a:bodyPr>
          <a:p>
            <a:r>
              <a:rPr kumimoji="1"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新时代中国特色社会主义经济理论</a:t>
            </a:r>
            <a:endParaRPr kumimoji="1"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椭圆 9"/>
          <p:cNvSpPr/>
          <p:nvPr/>
        </p:nvSpPr>
        <p:spPr>
          <a:xfrm>
            <a:off x="6398623" y="4690279"/>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7379800" y="4973206"/>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连接符 12"/>
          <p:cNvCxnSpPr/>
          <p:nvPr/>
        </p:nvCxnSpPr>
        <p:spPr>
          <a:xfrm flipV="1">
            <a:off x="7422515" y="5080635"/>
            <a:ext cx="972185" cy="1016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51560" y="2664460"/>
            <a:ext cx="3252470" cy="398780"/>
          </a:xfrm>
          <a:prstGeom prst="rect">
            <a:avLst/>
          </a:prstGeom>
          <a:noFill/>
        </p:spPr>
        <p:txBody>
          <a:bodyPr wrap="square" rtlCol="0" anchor="t">
            <a:spAutoFit/>
          </a:bodyPr>
          <a:p>
            <a:r>
              <a:rPr lang="zh-CN" altLang="en-US" sz="2000" dirty="0">
                <a:solidFill>
                  <a:schemeClr val="tx1"/>
                </a:solidFill>
                <a:latin typeface="微软雅黑" panose="020B0503020204020204" pitchFamily="34" charset="-122"/>
                <a:ea typeface="微软雅黑" panose="020B0503020204020204" pitchFamily="34" charset="-122"/>
                <a:sym typeface="+mn-ea"/>
              </a:rPr>
              <a:t>关于社会主义本质的理论</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957580" y="4690110"/>
            <a:ext cx="2948305" cy="706755"/>
          </a:xfrm>
          <a:prstGeom prst="rect">
            <a:avLst/>
          </a:prstGeom>
          <a:noFill/>
        </p:spPr>
        <p:txBody>
          <a:bodyPr wrap="square" rtlCol="0" anchor="t">
            <a:spAutoFit/>
          </a:bodyPr>
          <a:p>
            <a:pPr>
              <a:lnSpc>
                <a:spcPct val="100000"/>
              </a:lnSpc>
              <a:spcAft>
                <a:spcPts val="0"/>
              </a:spcAft>
            </a:pPr>
            <a:r>
              <a:rPr lang="zh-CN" altLang="en-US" sz="2000" dirty="0" smtClean="0">
                <a:solidFill>
                  <a:schemeClr val="tx1"/>
                </a:solidFill>
                <a:latin typeface="微软雅黑" panose="020B0503020204020204" pitchFamily="34" charset="-122"/>
                <a:ea typeface="微软雅黑" panose="020B0503020204020204" pitchFamily="34" charset="-122"/>
                <a:sym typeface="+mn-ea"/>
              </a:rPr>
              <a:t>关于社会主义初级阶段基本经济制度的理论</a:t>
            </a:r>
            <a:endParaRPr lang="zh-CN" altLang="en-US" sz="2000"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8495665" y="4843780"/>
            <a:ext cx="3516630" cy="398780"/>
          </a:xfrm>
          <a:prstGeom prst="rect">
            <a:avLst/>
          </a:prstGeom>
          <a:noFill/>
        </p:spPr>
        <p:txBody>
          <a:bodyPr wrap="square" rtlCol="0" anchor="t">
            <a:spAutoFit/>
          </a:bodyPr>
          <a:p>
            <a:r>
              <a:rPr lang="zh-CN" altLang="en-US" sz="2000" dirty="0" smtClean="0">
                <a:solidFill>
                  <a:schemeClr val="tx1"/>
                </a:solidFill>
                <a:latin typeface="微软雅黑" panose="020B0503020204020204" pitchFamily="34" charset="-122"/>
                <a:ea typeface="微软雅黑" panose="020B0503020204020204" pitchFamily="34" charset="-122"/>
                <a:sym typeface="+mn-ea"/>
              </a:rPr>
              <a:t>关于对外开放的理论</a:t>
            </a:r>
            <a:endParaRPr lang="zh-CN" altLang="en-US" sz="2000" dirty="0" smtClean="0">
              <a:solidFill>
                <a:schemeClr val="tx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5277485" y="3860165"/>
            <a:ext cx="1562735" cy="829945"/>
          </a:xfrm>
          <a:prstGeom prst="rect">
            <a:avLst/>
          </a:prstGeom>
          <a:noFill/>
        </p:spPr>
        <p:txBody>
          <a:bodyPr wrap="square" rtlCol="0" anchor="t">
            <a:spAutoFit/>
          </a:bodyPr>
          <a:p>
            <a:pPr algn="ctr">
              <a:defRPr/>
            </a:pPr>
            <a:r>
              <a:rPr lang="zh-CN" altLang="en-US" sz="2400"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重要经济理论</a:t>
            </a:r>
            <a:endParaRPr lang="zh-CN" altLang="en-US" sz="2400"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2573020" y="1474470"/>
            <a:ext cx="7596505" cy="521970"/>
          </a:xfrm>
          <a:prstGeom prst="rect">
            <a:avLst/>
          </a:prstGeom>
          <a:noFill/>
        </p:spPr>
        <p:txBody>
          <a:bodyPr wrap="square" rtlCol="0" anchor="t">
            <a:spAutoFit/>
          </a:bodyPr>
          <a:p>
            <a:r>
              <a:rPr kumimoji="1"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在改革开放实践过程中形成的重要经济理论</a:t>
            </a:r>
            <a:endParaRPr kumimoji="1"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矩形 24"/>
          <p:cNvSpPr/>
          <p:nvPr/>
        </p:nvSpPr>
        <p:spPr>
          <a:xfrm>
            <a:off x="7901940" y="2541270"/>
            <a:ext cx="4110355" cy="460375"/>
          </a:xfrm>
          <a:prstGeom prst="rect">
            <a:avLst/>
          </a:prstGeom>
        </p:spPr>
        <p:txBody>
          <a:bodyPr wrap="square">
            <a:spAutoFit/>
          </a:bodyPr>
          <a:p>
            <a:pPr lvl="0" algn="r">
              <a:lnSpc>
                <a:spcPct val="120000"/>
              </a:lnSpc>
            </a:pP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关于社会主义基本分配制度的理论</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blinds(horizontal)">
                                      <p:cBhvr>
                                        <p:cTn id="20" dur="500"/>
                                        <p:tgtEl>
                                          <p:spTgt spid="5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blinds(horizontal)">
                                      <p:cBhvr>
                                        <p:cTn id="23" dur="500"/>
                                        <p:tgtEl>
                                          <p:spTgt spid="5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par>
                                <p:cTn id="27" presetID="3" presetClass="entr" presetSubtype="10"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blinds(horizontal)">
                                      <p:cBhvr>
                                        <p:cTn id="29" dur="500"/>
                                        <p:tgtEl>
                                          <p:spTgt spid="6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blinds(horizontal)">
                                      <p:cBhvr>
                                        <p:cTn id="32" dur="500"/>
                                        <p:tgtEl>
                                          <p:spTgt spid="62"/>
                                        </p:tgtEl>
                                      </p:cBhvr>
                                    </p:animEffect>
                                  </p:childTnLst>
                                </p:cTn>
                              </p:par>
                              <p:par>
                                <p:cTn id="33" presetID="3" presetClass="entr" presetSubtype="1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blinds(horizontal)">
                                      <p:cBhvr>
                                        <p:cTn id="38" dur="500"/>
                                        <p:tgtEl>
                                          <p:spTgt spid="60"/>
                                        </p:tgtEl>
                                      </p:cBhvr>
                                    </p:animEffect>
                                  </p:childTnLst>
                                </p:cTn>
                              </p:par>
                              <p:par>
                                <p:cTn id="39" presetID="3" presetClass="entr" presetSubtype="1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blinds(horizontal)">
                                      <p:cBhvr>
                                        <p:cTn id="41" dur="500"/>
                                        <p:tgtEl>
                                          <p:spTgt spid="67"/>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blinds(horizontal)">
                                      <p:cBhvr>
                                        <p:cTn id="44" dur="500"/>
                                        <p:tgtEl>
                                          <p:spTgt spid="63"/>
                                        </p:tgtEl>
                                      </p:cBhvr>
                                    </p:animEffect>
                                  </p:childTnLst>
                                </p:cTn>
                              </p:par>
                              <p:par>
                                <p:cTn id="45" presetID="3" presetClass="entr" presetSubtype="1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blinds(horizontal)">
                                      <p:cBhvr>
                                        <p:cTn id="47" dur="500"/>
                                        <p:tgtEl>
                                          <p:spTgt spid="2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blinds(horizontal)">
                                      <p:cBhvr>
                                        <p:cTn id="50" dur="500"/>
                                        <p:tgtEl>
                                          <p:spTgt spid="61"/>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blinds(horizontal)">
                                      <p:cBhvr>
                                        <p:cTn id="53" dur="500"/>
                                        <p:tgtEl>
                                          <p:spTgt spid="48"/>
                                        </p:tgtEl>
                                      </p:cBhvr>
                                    </p:animEffect>
                                  </p:childTnLst>
                                </p:cTn>
                              </p:par>
                              <p:par>
                                <p:cTn id="54" presetID="3" presetClass="entr" presetSubtype="1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blinds(horizontal)">
                                      <p:cBhvr>
                                        <p:cTn id="56" dur="500"/>
                                        <p:tgtEl>
                                          <p:spTgt spid="6"/>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blinds(horizontal)">
                                      <p:cBhvr>
                                        <p:cTn id="59" dur="500"/>
                                        <p:tgtEl>
                                          <p:spTgt spid="59"/>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blinds(horizontal)">
                                      <p:cBhvr>
                                        <p:cTn id="62" dur="500"/>
                                        <p:tgtEl>
                                          <p:spTgt spid="10"/>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linds(horizontal)">
                                      <p:cBhvr>
                                        <p:cTn id="65" dur="500"/>
                                        <p:tgtEl>
                                          <p:spTgt spid="12"/>
                                        </p:tgtEl>
                                      </p:cBhvr>
                                    </p:animEffect>
                                  </p:childTnLst>
                                </p:cTn>
                              </p:par>
                              <p:par>
                                <p:cTn id="66" presetID="3" presetClass="entr" presetSubtype="1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blinds(horizontal)">
                                      <p:cBhvr>
                                        <p:cTn id="68" dur="500"/>
                                        <p:tgtEl>
                                          <p:spTgt spid="13"/>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blinds(horizontal)">
                                      <p:cBhvr>
                                        <p:cTn id="71" dur="500"/>
                                        <p:tgtEl>
                                          <p:spTgt spid="15"/>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blinds(horizontal)">
                                      <p:cBhvr>
                                        <p:cTn id="74" dur="500"/>
                                        <p:tgtEl>
                                          <p:spTgt spid="16"/>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blinds(horizontal)">
                                      <p:cBhvr>
                                        <p:cTn id="77" dur="500"/>
                                        <p:tgtEl>
                                          <p:spTgt spid="22"/>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blinds(horizontal)">
                                      <p:cBhvr>
                                        <p:cTn id="80" dur="500"/>
                                        <p:tgtEl>
                                          <p:spTgt spid="24"/>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blinds(horizontal)">
                                      <p:cBhvr>
                                        <p:cTn id="83" dur="500"/>
                                        <p:tgtEl>
                                          <p:spTgt spid="25"/>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blinds(horizontal)">
                                      <p:cBhvr>
                                        <p:cTn id="8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9" grpId="0"/>
      <p:bldP spid="58" grpId="0" bldLvl="0" animBg="1"/>
      <p:bldP spid="5" grpId="0" bldLvl="0" animBg="1"/>
      <p:bldP spid="62" grpId="0" bldLvl="0" animBg="1"/>
      <p:bldP spid="60" grpId="0" bldLvl="0" animBg="1"/>
      <p:bldP spid="63" grpId="0" bldLvl="0" animBg="1"/>
      <p:bldP spid="61" grpId="0" bldLvl="0" animBg="1"/>
      <p:bldP spid="48" grpId="0"/>
      <p:bldP spid="59" grpId="0" bldLvl="0" animBg="1"/>
      <p:bldP spid="10" grpId="0" bldLvl="0" animBg="1"/>
      <p:bldP spid="12" grpId="0" bldLvl="0" animBg="1"/>
      <p:bldP spid="15" grpId="0"/>
      <p:bldP spid="16" grpId="0"/>
      <p:bldP spid="22" grpId="0"/>
      <p:bldP spid="24" grpId="0"/>
      <p:bldP spid="25" grpId="0"/>
      <p:bldP spid="4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704465" y="2009775"/>
            <a:ext cx="7440930" cy="3538220"/>
          </a:xfrm>
          <a:prstGeom prst="rect">
            <a:avLst/>
          </a:prstGeom>
          <a:noFill/>
        </p:spPr>
        <p:txBody>
          <a:bodyPr wrap="square" rtlCol="0">
            <a:spAutoFit/>
          </a:bodyPr>
          <a:lstStyle/>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（一）以供给侧结构性改革为主线</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（二）把发展经济的着力点放在实体经济上</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（三）加快建设制造强国</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dirty="0">
                <a:solidFill>
                  <a:srgbClr val="C00000"/>
                </a:solidFill>
                <a:latin typeface="方正小标宋简体" panose="00000600000000000000" charset="-122"/>
                <a:ea typeface="方正小标宋简体" panose="00000600000000000000" charset="-122"/>
                <a:sym typeface="+mn-ea"/>
              </a:rPr>
              <a:t>（四）支持传统产业优化升级</a:t>
            </a:r>
            <a:endParaRPr kumimoji="1" lang="zh-CN" altLang="en-US" sz="2800" dirty="0">
              <a:solidFill>
                <a:srgbClr val="C00000"/>
              </a:solidFill>
              <a:latin typeface="方正小标宋简体" panose="00000600000000000000" charset="-122"/>
              <a:ea typeface="方正小标宋简体" panose="00000600000000000000" charset="-122"/>
              <a:sym typeface="+mn-ea"/>
            </a:endParaRPr>
          </a:p>
        </p:txBody>
      </p:sp>
      <p:grpSp>
        <p:nvGrpSpPr>
          <p:cNvPr id="3" name="组合 2"/>
          <p:cNvGrpSpPr/>
          <p:nvPr/>
        </p:nvGrpSpPr>
        <p:grpSpPr>
          <a:xfrm>
            <a:off x="2397124" y="1109546"/>
            <a:ext cx="6050257" cy="609400"/>
            <a:chOff x="1293153" y="1159611"/>
            <a:chExt cx="409575" cy="2773481"/>
          </a:xfrm>
        </p:grpSpPr>
        <p:sp>
          <p:nvSpPr>
            <p:cNvPr id="4" name="任意多边形 24610"/>
            <p:cNvSpPr>
              <a:spLocks noChangeArrowheads="1"/>
            </p:cNvSpPr>
            <p:nvPr/>
          </p:nvSpPr>
          <p:spPr bwMode="auto">
            <a:xfrm>
              <a:off x="1293153" y="1159611"/>
              <a:ext cx="409575" cy="2019495"/>
            </a:xfrm>
            <a:custGeom>
              <a:avLst/>
              <a:gdLst>
                <a:gd name="T0" fmla="*/ 10800 w 21600"/>
                <a:gd name="T1" fmla="*/ 10800 h 21600"/>
                <a:gd name="T2" fmla="*/ 10800 w 21600"/>
                <a:gd name="T3" fmla="*/ 10800 h 21600"/>
                <a:gd name="T4" fmla="*/ 10800 w 21600"/>
                <a:gd name="T5" fmla="*/ 10800 h 21600"/>
                <a:gd name="T6" fmla="*/ 10800 w 21600"/>
                <a:gd name="T7" fmla="*/ 108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rPr>
                <a:t>深化供给侧结构性改革</a:t>
              </a:r>
              <a:endParaRPr kumimoji="0" lang="zh-CN" altLang="en-US" sz="3200" b="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endParaRPr>
            </a:p>
          </p:txBody>
        </p:sp>
        <p:cxnSp>
          <p:nvCxnSpPr>
            <p:cNvPr id="5" name="直接箭头连接符 4"/>
            <p:cNvCxnSpPr/>
            <p:nvPr/>
          </p:nvCxnSpPr>
          <p:spPr>
            <a:xfrm flipH="1" flipV="1">
              <a:off x="1293153" y="3886852"/>
              <a:ext cx="292051" cy="46240"/>
            </a:xfrm>
            <a:prstGeom prst="straightConnector1">
              <a:avLst/>
            </a:prstGeom>
            <a:ln>
              <a:solidFill>
                <a:srgbClr val="C00000">
                  <a:alpha val="5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910590" y="2395220"/>
            <a:ext cx="10546715" cy="1198880"/>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（一）以供给侧结构性改革为主线</a:t>
            </a: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深</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化</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供</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给</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侧</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结</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性</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改</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革</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984381"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以供给侧结构性改革为主线</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3924935" y="962025"/>
            <a:ext cx="4606925" cy="737235"/>
          </a:xfrm>
          <a:prstGeom prst="rect">
            <a:avLst/>
          </a:prstGeom>
          <a:noFill/>
          <a:ln>
            <a:noFill/>
          </a:ln>
        </p:spPr>
        <p:txBody>
          <a:bodyPr vert="horz" wrap="square" rtlCol="0">
            <a:spAutoFit/>
          </a:bodyPr>
          <a:p>
            <a:pPr algn="ctr" eaLnBrk="1" hangingPunct="1">
              <a:lnSpc>
                <a:spcPct val="150000"/>
              </a:lnSpc>
              <a:defRPr/>
            </a:pPr>
            <a:r>
              <a:rPr lang="en-US" altLang="zh-CN" sz="2800" kern="0" spc="12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a:t>
            </a:r>
            <a:r>
              <a:rPr lang="zh-CN" altLang="en-US" sz="2800" kern="0" spc="12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、供给侧和需求侧</a:t>
            </a:r>
            <a:endParaRPr lang="zh-CN" altLang="en-US" sz="2800" kern="0" spc="12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nvGrpSpPr>
          <p:cNvPr id="14" name="组合 13"/>
          <p:cNvGrpSpPr/>
          <p:nvPr/>
        </p:nvGrpSpPr>
        <p:grpSpPr>
          <a:xfrm>
            <a:off x="1544527" y="1757607"/>
            <a:ext cx="3227260" cy="1896968"/>
            <a:chOff x="1061200" y="1431036"/>
            <a:chExt cx="3227260" cy="1896968"/>
          </a:xfrm>
        </p:grpSpPr>
        <p:cxnSp>
          <p:nvCxnSpPr>
            <p:cNvPr id="85" name="直接连接符 84"/>
            <p:cNvCxnSpPr>
              <a:stCxn id="57" idx="3"/>
            </p:cNvCxnSpPr>
            <p:nvPr/>
          </p:nvCxnSpPr>
          <p:spPr>
            <a:xfrm>
              <a:off x="3041200" y="1755036"/>
              <a:ext cx="1247260" cy="1572968"/>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1061200" y="1431036"/>
              <a:ext cx="1980000" cy="648000"/>
              <a:chOff x="1185544" y="1671396"/>
              <a:chExt cx="1980000" cy="720000"/>
            </a:xfrm>
          </p:grpSpPr>
          <p:sp>
            <p:nvSpPr>
              <p:cNvPr id="57" name="圆角矩形 56"/>
              <p:cNvSpPr/>
              <p:nvPr/>
            </p:nvSpPr>
            <p:spPr>
              <a:xfrm>
                <a:off x="1185544" y="1671396"/>
                <a:ext cx="1980000" cy="720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solidFill>
                      <a:srgbClr val="C00000"/>
                    </a:solidFill>
                    <a:latin typeface="微软雅黑" panose="020B0503020204020204" pitchFamily="34" charset="-122"/>
                    <a:ea typeface="微软雅黑" panose="020B0503020204020204" pitchFamily="34" charset="-122"/>
                    <a:cs typeface="+mn-ea"/>
                  </a:rPr>
                  <a:t>劳动力</a:t>
                </a:r>
                <a:endParaRPr lang="zh-CN" altLang="en-US" sz="2400" dirty="0">
                  <a:solidFill>
                    <a:srgbClr val="C00000"/>
                  </a:solidFill>
                  <a:latin typeface="微软雅黑" panose="020B0503020204020204" pitchFamily="34" charset="-122"/>
                  <a:ea typeface="微软雅黑" panose="020B0503020204020204" pitchFamily="34" charset="-122"/>
                  <a:cs typeface="+mn-ea"/>
                </a:endParaRPr>
              </a:p>
            </p:txBody>
          </p:sp>
          <p:sp>
            <p:nvSpPr>
              <p:cNvPr id="58" name="圆角矩形 57"/>
              <p:cNvSpPr/>
              <p:nvPr/>
            </p:nvSpPr>
            <p:spPr>
              <a:xfrm>
                <a:off x="1221544" y="1707396"/>
                <a:ext cx="1908000" cy="640000"/>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2" name="组合 1"/>
          <p:cNvGrpSpPr/>
          <p:nvPr/>
        </p:nvGrpSpPr>
        <p:grpSpPr>
          <a:xfrm>
            <a:off x="1544527" y="2745111"/>
            <a:ext cx="3259195" cy="909192"/>
            <a:chOff x="1061200" y="2483855"/>
            <a:chExt cx="3259195" cy="909192"/>
          </a:xfrm>
        </p:grpSpPr>
        <p:cxnSp>
          <p:nvCxnSpPr>
            <p:cNvPr id="87" name="直接连接符 86"/>
            <p:cNvCxnSpPr>
              <a:stCxn id="61" idx="3"/>
            </p:cNvCxnSpPr>
            <p:nvPr/>
          </p:nvCxnSpPr>
          <p:spPr>
            <a:xfrm>
              <a:off x="3041200" y="2807855"/>
              <a:ext cx="1279195" cy="585192"/>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1061200" y="2483855"/>
              <a:ext cx="1980000" cy="648000"/>
              <a:chOff x="1185544" y="1671396"/>
              <a:chExt cx="1980000" cy="720000"/>
            </a:xfrm>
          </p:grpSpPr>
          <p:sp>
            <p:nvSpPr>
              <p:cNvPr id="61" name="圆角矩形 60"/>
              <p:cNvSpPr/>
              <p:nvPr/>
            </p:nvSpPr>
            <p:spPr>
              <a:xfrm>
                <a:off x="1185544" y="1671396"/>
                <a:ext cx="1980000" cy="720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土 地</a:t>
                </a:r>
                <a:endPar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圆角矩形 61"/>
              <p:cNvSpPr/>
              <p:nvPr/>
            </p:nvSpPr>
            <p:spPr>
              <a:xfrm>
                <a:off x="1221544" y="1707396"/>
                <a:ext cx="1908000" cy="640000"/>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1" name="组合 10"/>
          <p:cNvGrpSpPr/>
          <p:nvPr/>
        </p:nvGrpSpPr>
        <p:grpSpPr>
          <a:xfrm>
            <a:off x="1544527" y="3654303"/>
            <a:ext cx="3191260" cy="700186"/>
            <a:chOff x="1061200" y="3484488"/>
            <a:chExt cx="3191260" cy="700186"/>
          </a:xfrm>
        </p:grpSpPr>
        <p:cxnSp>
          <p:nvCxnSpPr>
            <p:cNvPr id="89" name="直接连接符 88"/>
            <p:cNvCxnSpPr>
              <a:stCxn id="64" idx="3"/>
            </p:cNvCxnSpPr>
            <p:nvPr/>
          </p:nvCxnSpPr>
          <p:spPr>
            <a:xfrm flipV="1">
              <a:off x="3041200" y="3484488"/>
              <a:ext cx="1211260" cy="376186"/>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1061200" y="3536674"/>
              <a:ext cx="1980000" cy="648000"/>
              <a:chOff x="1185544" y="1671396"/>
              <a:chExt cx="1980000" cy="720000"/>
            </a:xfrm>
          </p:grpSpPr>
          <p:sp>
            <p:nvSpPr>
              <p:cNvPr id="64" name="圆角矩形 63"/>
              <p:cNvSpPr/>
              <p:nvPr/>
            </p:nvSpPr>
            <p:spPr>
              <a:xfrm>
                <a:off x="1185544" y="1671396"/>
                <a:ext cx="1980000" cy="720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资 本</a:t>
                </a:r>
                <a:endPar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圆角矩形 64"/>
              <p:cNvSpPr/>
              <p:nvPr/>
            </p:nvSpPr>
            <p:spPr>
              <a:xfrm>
                <a:off x="1221544" y="1707396"/>
                <a:ext cx="1908000" cy="640000"/>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C00000"/>
                  </a:solidFill>
                </a:endParaRPr>
              </a:p>
            </p:txBody>
          </p:sp>
        </p:grpSp>
      </p:grpSp>
      <p:grpSp>
        <p:nvGrpSpPr>
          <p:cNvPr id="12" name="组合 11"/>
          <p:cNvGrpSpPr/>
          <p:nvPr/>
        </p:nvGrpSpPr>
        <p:grpSpPr>
          <a:xfrm>
            <a:off x="1544527" y="3654303"/>
            <a:ext cx="3227260" cy="1661564"/>
            <a:chOff x="1061200" y="3575929"/>
            <a:chExt cx="3227260" cy="1661564"/>
          </a:xfrm>
        </p:grpSpPr>
        <p:cxnSp>
          <p:nvCxnSpPr>
            <p:cNvPr id="91" name="直接连接符 90"/>
            <p:cNvCxnSpPr>
              <a:stCxn id="67" idx="3"/>
            </p:cNvCxnSpPr>
            <p:nvPr/>
          </p:nvCxnSpPr>
          <p:spPr>
            <a:xfrm flipV="1">
              <a:off x="3041200" y="3575929"/>
              <a:ext cx="1247260" cy="1337564"/>
            </a:xfrm>
            <a:prstGeom prst="line">
              <a:avLst/>
            </a:prstGeom>
            <a:ln w="15875">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1061200" y="4589493"/>
              <a:ext cx="1980000" cy="648000"/>
              <a:chOff x="1185544" y="1671396"/>
              <a:chExt cx="1980000" cy="720000"/>
            </a:xfrm>
          </p:grpSpPr>
          <p:sp>
            <p:nvSpPr>
              <p:cNvPr id="67" name="圆角矩形 66"/>
              <p:cNvSpPr/>
              <p:nvPr/>
            </p:nvSpPr>
            <p:spPr>
              <a:xfrm>
                <a:off x="1185544" y="1671396"/>
                <a:ext cx="1980000" cy="720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技 术</a:t>
                </a:r>
                <a:endPar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圆角矩形 67"/>
              <p:cNvSpPr/>
              <p:nvPr/>
            </p:nvSpPr>
            <p:spPr>
              <a:xfrm>
                <a:off x="1221544" y="1707396"/>
                <a:ext cx="1908000" cy="640000"/>
              </a:xfrm>
              <a:prstGeom prst="round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C00000"/>
                  </a:solidFill>
                </a:endParaRPr>
              </a:p>
            </p:txBody>
          </p:sp>
        </p:grpSp>
      </p:grpSp>
      <p:grpSp>
        <p:nvGrpSpPr>
          <p:cNvPr id="27" name="组合 26"/>
          <p:cNvGrpSpPr/>
          <p:nvPr/>
        </p:nvGrpSpPr>
        <p:grpSpPr>
          <a:xfrm>
            <a:off x="4288459" y="2079036"/>
            <a:ext cx="3584175" cy="3161364"/>
            <a:chOff x="4288459" y="2079036"/>
            <a:chExt cx="3584175" cy="3161364"/>
          </a:xfrm>
        </p:grpSpPr>
        <p:grpSp>
          <p:nvGrpSpPr>
            <p:cNvPr id="6" name="组合 5"/>
            <p:cNvGrpSpPr/>
            <p:nvPr/>
          </p:nvGrpSpPr>
          <p:grpSpPr>
            <a:xfrm>
              <a:off x="4288459" y="2079036"/>
              <a:ext cx="3584175" cy="3161364"/>
              <a:chOff x="3897991" y="1354722"/>
              <a:chExt cx="4481321" cy="3960000"/>
            </a:xfrm>
          </p:grpSpPr>
          <p:grpSp>
            <p:nvGrpSpPr>
              <p:cNvPr id="4" name="组合 3"/>
              <p:cNvGrpSpPr/>
              <p:nvPr/>
            </p:nvGrpSpPr>
            <p:grpSpPr>
              <a:xfrm>
                <a:off x="3897991" y="1354722"/>
                <a:ext cx="4481321" cy="3960000"/>
                <a:chOff x="3897991" y="1354722"/>
                <a:chExt cx="4481321" cy="3960000"/>
              </a:xfrm>
            </p:grpSpPr>
            <p:sp>
              <p:nvSpPr>
                <p:cNvPr id="54" name="弧形 53"/>
                <p:cNvSpPr/>
                <p:nvPr/>
              </p:nvSpPr>
              <p:spPr>
                <a:xfrm>
                  <a:off x="4419312" y="1354722"/>
                  <a:ext cx="3960000" cy="3960000"/>
                </a:xfrm>
                <a:prstGeom prst="arc">
                  <a:avLst>
                    <a:gd name="adj1" fmla="val 16925776"/>
                    <a:gd name="adj2" fmla="val 4625347"/>
                  </a:avLst>
                </a:prstGeom>
                <a:noFill/>
                <a:ln w="28575">
                  <a:gradFill>
                    <a:gsLst>
                      <a:gs pos="0">
                        <a:srgbClr val="FFFFF5"/>
                      </a:gs>
                      <a:gs pos="75000">
                        <a:schemeClr val="accent6">
                          <a:lumMod val="75000"/>
                        </a:schemeClr>
                      </a:gs>
                      <a:gs pos="25000">
                        <a:schemeClr val="accent6">
                          <a:lumMod val="75000"/>
                        </a:schemeClr>
                      </a:gs>
                      <a:gs pos="50000">
                        <a:schemeClr val="accent6">
                          <a:lumMod val="75000"/>
                        </a:schemeClr>
                      </a:gs>
                      <a:gs pos="100000">
                        <a:srgbClr val="FFFFF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弧形 54"/>
                <p:cNvSpPr/>
                <p:nvPr/>
              </p:nvSpPr>
              <p:spPr>
                <a:xfrm flipH="1">
                  <a:off x="3897991" y="1354722"/>
                  <a:ext cx="3960000" cy="3960000"/>
                </a:xfrm>
                <a:prstGeom prst="arc">
                  <a:avLst>
                    <a:gd name="adj1" fmla="val 17058084"/>
                    <a:gd name="adj2" fmla="val 4527936"/>
                  </a:avLst>
                </a:prstGeom>
                <a:noFill/>
                <a:ln w="28575">
                  <a:gradFill>
                    <a:gsLst>
                      <a:gs pos="0">
                        <a:srgbClr val="FFFFF5"/>
                      </a:gs>
                      <a:gs pos="75000">
                        <a:srgbClr val="D20000">
                          <a:alpha val="75000"/>
                        </a:srgbClr>
                      </a:gs>
                      <a:gs pos="25000">
                        <a:srgbClr val="D20000">
                          <a:alpha val="75000"/>
                        </a:srgbClr>
                      </a:gs>
                      <a:gs pos="50000">
                        <a:srgbClr val="D20000"/>
                      </a:gs>
                      <a:gs pos="100000">
                        <a:srgbClr val="FFFFF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 name="组合 7"/>
              <p:cNvGrpSpPr/>
              <p:nvPr/>
            </p:nvGrpSpPr>
            <p:grpSpPr>
              <a:xfrm>
                <a:off x="4488556" y="1734376"/>
                <a:ext cx="3249464" cy="3204000"/>
                <a:chOff x="4779956" y="1824809"/>
                <a:chExt cx="2634589" cy="2598939"/>
              </a:xfrm>
            </p:grpSpPr>
            <p:grpSp>
              <p:nvGrpSpPr>
                <p:cNvPr id="7" name="组合 6"/>
                <p:cNvGrpSpPr/>
                <p:nvPr/>
              </p:nvGrpSpPr>
              <p:grpSpPr>
                <a:xfrm>
                  <a:off x="4779956" y="1824809"/>
                  <a:ext cx="2634589" cy="2598939"/>
                  <a:chOff x="4779956" y="1824809"/>
                  <a:chExt cx="2634589" cy="2598939"/>
                </a:xfrm>
              </p:grpSpPr>
              <p:sp>
                <p:nvSpPr>
                  <p:cNvPr id="51" name="KSO_Shape"/>
                  <p:cNvSpPr/>
                  <p:nvPr/>
                </p:nvSpPr>
                <p:spPr>
                  <a:xfrm rot="5400000">
                    <a:off x="4119392" y="2485373"/>
                    <a:ext cx="2598938" cy="1277810"/>
                  </a:xfrm>
                  <a:custGeom>
                    <a:avLst/>
                    <a:gdLst>
                      <a:gd name="connsiteX0" fmla="*/ 0 w 3325370"/>
                      <a:gd name="connsiteY0" fmla="*/ 0 h 1637134"/>
                      <a:gd name="connsiteX1" fmla="*/ 3325370 w 3325370"/>
                      <a:gd name="connsiteY1" fmla="*/ 0 h 1637134"/>
                      <a:gd name="connsiteX2" fmla="*/ 3318183 w 3325370"/>
                      <a:gd name="connsiteY2" fmla="*/ 142905 h 1637134"/>
                      <a:gd name="connsiteX3" fmla="*/ 1673347 w 3325370"/>
                      <a:gd name="connsiteY3" fmla="*/ 1637102 h 1637134"/>
                      <a:gd name="connsiteX4" fmla="*/ 10229 w 3325370"/>
                      <a:gd name="connsiteY4" fmla="*/ 163281 h 163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370" h="1637134">
                        <a:moveTo>
                          <a:pt x="0" y="0"/>
                        </a:moveTo>
                        <a:lnTo>
                          <a:pt x="3325370" y="0"/>
                        </a:lnTo>
                        <a:lnTo>
                          <a:pt x="3318183" y="142905"/>
                        </a:lnTo>
                        <a:cubicBezTo>
                          <a:pt x="3233689" y="978328"/>
                          <a:pt x="2530939" y="1631820"/>
                          <a:pt x="1673347" y="1637102"/>
                        </a:cubicBezTo>
                        <a:cubicBezTo>
                          <a:pt x="815755" y="1642385"/>
                          <a:pt x="105008" y="997600"/>
                          <a:pt x="10229" y="163281"/>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52" name="KSO_Shape"/>
                  <p:cNvSpPr/>
                  <p:nvPr/>
                </p:nvSpPr>
                <p:spPr>
                  <a:xfrm rot="16200000" flipH="1">
                    <a:off x="5476171" y="2485374"/>
                    <a:ext cx="2598938" cy="1277810"/>
                  </a:xfrm>
                  <a:custGeom>
                    <a:avLst/>
                    <a:gdLst>
                      <a:gd name="connsiteX0" fmla="*/ 0 w 3325370"/>
                      <a:gd name="connsiteY0" fmla="*/ 0 h 1637134"/>
                      <a:gd name="connsiteX1" fmla="*/ 3325370 w 3325370"/>
                      <a:gd name="connsiteY1" fmla="*/ 0 h 1637134"/>
                      <a:gd name="connsiteX2" fmla="*/ 3318183 w 3325370"/>
                      <a:gd name="connsiteY2" fmla="*/ 142905 h 1637134"/>
                      <a:gd name="connsiteX3" fmla="*/ 1673347 w 3325370"/>
                      <a:gd name="connsiteY3" fmla="*/ 1637102 h 1637134"/>
                      <a:gd name="connsiteX4" fmla="*/ 10229 w 3325370"/>
                      <a:gd name="connsiteY4" fmla="*/ 163281 h 163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5370" h="1637134">
                        <a:moveTo>
                          <a:pt x="0" y="0"/>
                        </a:moveTo>
                        <a:lnTo>
                          <a:pt x="3325370" y="0"/>
                        </a:lnTo>
                        <a:lnTo>
                          <a:pt x="3318183" y="142905"/>
                        </a:lnTo>
                        <a:cubicBezTo>
                          <a:pt x="3233689" y="978328"/>
                          <a:pt x="2530939" y="1631820"/>
                          <a:pt x="1673347" y="1637102"/>
                        </a:cubicBezTo>
                        <a:cubicBezTo>
                          <a:pt x="815755" y="1642385"/>
                          <a:pt x="105008" y="997600"/>
                          <a:pt x="10229" y="163281"/>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9" name="椭圆 8"/>
                <p:cNvSpPr/>
                <p:nvPr/>
              </p:nvSpPr>
              <p:spPr>
                <a:xfrm>
                  <a:off x="4837250" y="1864278"/>
                  <a:ext cx="2520000" cy="2520000"/>
                </a:xfrm>
                <a:prstGeom prst="ellipse">
                  <a:avLst/>
                </a:prstGeom>
                <a:noFill/>
                <a:ln w="15875">
                  <a:solidFill>
                    <a:srgbClr val="FFFFF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文本框 9"/>
            <p:cNvSpPr txBox="1"/>
            <p:nvPr/>
          </p:nvSpPr>
          <p:spPr>
            <a:xfrm>
              <a:off x="5086653" y="2777387"/>
              <a:ext cx="861774" cy="2332211"/>
            </a:xfrm>
            <a:prstGeom prst="rect">
              <a:avLst/>
            </a:prstGeom>
            <a:noFill/>
          </p:spPr>
          <p:txBody>
            <a:bodyPr vert="eaVert" wrap="square" rtlCol="0">
              <a:spAutoFit/>
            </a:bodyPr>
            <a:lstStyle/>
            <a:p>
              <a:r>
                <a:rPr lang="zh-CN" altLang="en-US" sz="4400" b="1" dirty="0">
                  <a:solidFill>
                    <a:schemeClr val="bg1"/>
                  </a:solidFill>
                  <a:latin typeface="华文新魏" panose="02010800040101010101" pitchFamily="2" charset="-122"/>
                  <a:ea typeface="华文新魏" panose="02010800040101010101" pitchFamily="2" charset="-122"/>
                </a:rPr>
                <a:t>供给侧</a:t>
              </a:r>
              <a:endParaRPr lang="zh-CN" altLang="en-US" sz="4400" b="1" dirty="0">
                <a:solidFill>
                  <a:schemeClr val="bg1"/>
                </a:solidFill>
                <a:latin typeface="华文新魏" panose="02010800040101010101" pitchFamily="2" charset="-122"/>
                <a:ea typeface="华文新魏" panose="02010800040101010101" pitchFamily="2" charset="-122"/>
              </a:endParaRPr>
            </a:p>
          </p:txBody>
        </p:sp>
        <p:sp>
          <p:nvSpPr>
            <p:cNvPr id="53" name="文本框 52"/>
            <p:cNvSpPr txBox="1"/>
            <p:nvPr/>
          </p:nvSpPr>
          <p:spPr>
            <a:xfrm>
              <a:off x="6095097" y="2757966"/>
              <a:ext cx="861774" cy="2332211"/>
            </a:xfrm>
            <a:prstGeom prst="rect">
              <a:avLst/>
            </a:prstGeom>
            <a:noFill/>
          </p:spPr>
          <p:txBody>
            <a:bodyPr vert="eaVert" wrap="square" rtlCol="0">
              <a:spAutoFit/>
            </a:bodyPr>
            <a:lstStyle/>
            <a:p>
              <a:r>
                <a:rPr lang="zh-CN" altLang="en-US" sz="4400" b="1" dirty="0">
                  <a:solidFill>
                    <a:schemeClr val="bg1"/>
                  </a:solidFill>
                  <a:latin typeface="华文新魏" panose="02010800040101010101" pitchFamily="2" charset="-122"/>
                  <a:ea typeface="华文新魏" panose="02010800040101010101" pitchFamily="2" charset="-122"/>
                </a:rPr>
                <a:t>需求侧</a:t>
              </a:r>
              <a:endParaRPr lang="zh-CN" altLang="en-US" sz="4400" b="1" dirty="0">
                <a:solidFill>
                  <a:schemeClr val="bg1"/>
                </a:solidFill>
                <a:latin typeface="华文新魏" panose="02010800040101010101" pitchFamily="2" charset="-122"/>
                <a:ea typeface="华文新魏" panose="02010800040101010101" pitchFamily="2" charset="-122"/>
              </a:endParaRPr>
            </a:p>
          </p:txBody>
        </p:sp>
      </p:grpSp>
      <p:grpSp>
        <p:nvGrpSpPr>
          <p:cNvPr id="15" name="组合 14"/>
          <p:cNvGrpSpPr/>
          <p:nvPr/>
        </p:nvGrpSpPr>
        <p:grpSpPr>
          <a:xfrm>
            <a:off x="7389305" y="2191252"/>
            <a:ext cx="3263262" cy="1376819"/>
            <a:chOff x="7872633" y="1956119"/>
            <a:chExt cx="3263262" cy="1376819"/>
          </a:xfrm>
        </p:grpSpPr>
        <p:cxnSp>
          <p:nvCxnSpPr>
            <p:cNvPr id="98" name="直接连接符 97"/>
            <p:cNvCxnSpPr>
              <a:stCxn id="74" idx="1"/>
            </p:cNvCxnSpPr>
            <p:nvPr/>
          </p:nvCxnSpPr>
          <p:spPr>
            <a:xfrm flipH="1">
              <a:off x="7872633" y="2280119"/>
              <a:ext cx="1283262" cy="1052819"/>
            </a:xfrm>
            <a:prstGeom prst="line">
              <a:avLst/>
            </a:prstGeom>
            <a:ln w="15875">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9155895" y="1956119"/>
              <a:ext cx="1980000" cy="648000"/>
              <a:chOff x="1185544" y="1671396"/>
              <a:chExt cx="1980000" cy="720000"/>
            </a:xfrm>
          </p:grpSpPr>
          <p:sp>
            <p:nvSpPr>
              <p:cNvPr id="74" name="圆角矩形 73"/>
              <p:cNvSpPr/>
              <p:nvPr/>
            </p:nvSpPr>
            <p:spPr>
              <a:xfrm>
                <a:off x="1185544" y="1671396"/>
                <a:ext cx="1980000" cy="72000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消 费</a:t>
                </a:r>
                <a:endParaRPr lang="zh-CN" altLang="en-US" sz="2400" b="1"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圆角矩形 74"/>
              <p:cNvSpPr/>
              <p:nvPr/>
            </p:nvSpPr>
            <p:spPr>
              <a:xfrm>
                <a:off x="1221544" y="1707396"/>
                <a:ext cx="1908000" cy="640000"/>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solidFill>
                    <a:schemeClr val="accent6">
                      <a:lumMod val="75000"/>
                    </a:schemeClr>
                  </a:solidFill>
                </a:endParaRPr>
              </a:p>
            </p:txBody>
          </p:sp>
        </p:grpSp>
      </p:grpSp>
      <p:grpSp>
        <p:nvGrpSpPr>
          <p:cNvPr id="17" name="组合 16"/>
          <p:cNvGrpSpPr/>
          <p:nvPr/>
        </p:nvGrpSpPr>
        <p:grpSpPr>
          <a:xfrm>
            <a:off x="7389305" y="3244071"/>
            <a:ext cx="3263262" cy="648000"/>
            <a:chOff x="7872633" y="3008938"/>
            <a:chExt cx="3263262" cy="648000"/>
          </a:xfrm>
        </p:grpSpPr>
        <p:cxnSp>
          <p:nvCxnSpPr>
            <p:cNvPr id="100" name="直接连接符 99"/>
            <p:cNvCxnSpPr>
              <a:stCxn id="77" idx="1"/>
            </p:cNvCxnSpPr>
            <p:nvPr/>
          </p:nvCxnSpPr>
          <p:spPr>
            <a:xfrm flipH="1">
              <a:off x="7872633" y="3332938"/>
              <a:ext cx="1283262" cy="25786"/>
            </a:xfrm>
            <a:prstGeom prst="line">
              <a:avLst/>
            </a:prstGeom>
            <a:ln w="15875">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9155895" y="3008938"/>
              <a:ext cx="1980000" cy="648000"/>
              <a:chOff x="1185544" y="1671396"/>
              <a:chExt cx="1980000" cy="720000"/>
            </a:xfrm>
          </p:grpSpPr>
          <p:sp>
            <p:nvSpPr>
              <p:cNvPr id="77" name="圆角矩形 76"/>
              <p:cNvSpPr/>
              <p:nvPr/>
            </p:nvSpPr>
            <p:spPr>
              <a:xfrm>
                <a:off x="1185544" y="1671396"/>
                <a:ext cx="1980000" cy="72000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出 口</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8" name="圆角矩形 77"/>
              <p:cNvSpPr/>
              <p:nvPr/>
            </p:nvSpPr>
            <p:spPr>
              <a:xfrm>
                <a:off x="1221544" y="1707396"/>
                <a:ext cx="1908000" cy="640000"/>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solidFill>
                    <a:schemeClr val="accent6">
                      <a:lumMod val="75000"/>
                    </a:schemeClr>
                  </a:solidFill>
                </a:endParaRPr>
              </a:p>
            </p:txBody>
          </p:sp>
        </p:grpSp>
      </p:grpSp>
      <p:grpSp>
        <p:nvGrpSpPr>
          <p:cNvPr id="18" name="组合 17"/>
          <p:cNvGrpSpPr/>
          <p:nvPr/>
        </p:nvGrpSpPr>
        <p:grpSpPr>
          <a:xfrm>
            <a:off x="7389305" y="3654304"/>
            <a:ext cx="3263262" cy="1290586"/>
            <a:chOff x="7872633" y="3419171"/>
            <a:chExt cx="3263262" cy="1290586"/>
          </a:xfrm>
        </p:grpSpPr>
        <p:cxnSp>
          <p:nvCxnSpPr>
            <p:cNvPr id="102" name="直接连接符 101"/>
            <p:cNvCxnSpPr>
              <a:stCxn id="80" idx="1"/>
            </p:cNvCxnSpPr>
            <p:nvPr/>
          </p:nvCxnSpPr>
          <p:spPr>
            <a:xfrm flipH="1" flipV="1">
              <a:off x="7872633" y="3419171"/>
              <a:ext cx="1283262" cy="966586"/>
            </a:xfrm>
            <a:prstGeom prst="line">
              <a:avLst/>
            </a:prstGeom>
            <a:ln w="15875">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9155895" y="4061757"/>
              <a:ext cx="1980000" cy="648000"/>
              <a:chOff x="1185544" y="1671396"/>
              <a:chExt cx="1980000" cy="720000"/>
            </a:xfrm>
          </p:grpSpPr>
          <p:sp>
            <p:nvSpPr>
              <p:cNvPr id="80" name="圆角矩形 79"/>
              <p:cNvSpPr/>
              <p:nvPr/>
            </p:nvSpPr>
            <p:spPr>
              <a:xfrm>
                <a:off x="1185544" y="1671396"/>
                <a:ext cx="1980000" cy="72000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投 资</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圆角矩形 80"/>
              <p:cNvSpPr/>
              <p:nvPr/>
            </p:nvSpPr>
            <p:spPr>
              <a:xfrm>
                <a:off x="1221544" y="1711396"/>
                <a:ext cx="1908000" cy="640000"/>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solidFill>
                    <a:schemeClr val="accent6">
                      <a:lumMod val="75000"/>
                    </a:schemeClr>
                  </a:solidFill>
                </a:endParaRPr>
              </a:p>
            </p:txBody>
          </p:sp>
        </p:grpSp>
      </p:grpSp>
      <p:sp>
        <p:nvSpPr>
          <p:cNvPr id="31" name="矩形 30"/>
          <p:cNvSpPr/>
          <p:nvPr/>
        </p:nvSpPr>
        <p:spPr>
          <a:xfrm>
            <a:off x="1255637" y="5596610"/>
            <a:ext cx="2926080" cy="460375"/>
          </a:xfrm>
          <a:prstGeom prst="rect">
            <a:avLst/>
          </a:prstGeom>
        </p:spPr>
        <p:txBody>
          <a:bodyPr wrap="none">
            <a:spAutoFit/>
          </a:bodyPr>
          <a:lstStyle>
            <a:defPPr>
              <a:defRPr lang="zh-CN"/>
            </a:defPPr>
            <a:lvl1pPr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1pPr>
            <a:lvl2pPr marL="227330" indent="2305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2pPr>
            <a:lvl3pPr marL="455930" indent="4591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3pPr>
            <a:lvl4pPr marL="684530" indent="6877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4pPr>
            <a:lvl5pPr marL="913130" indent="9163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5pPr>
            <a:lvl6pPr marL="22860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6pPr>
            <a:lvl7pPr marL="27432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7pPr>
            <a:lvl8pPr marL="32004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8pPr>
            <a:lvl9pPr marL="36576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9p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重在解决</a:t>
            </a: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结构性</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49" name="矩形 48"/>
          <p:cNvSpPr/>
          <p:nvPr/>
        </p:nvSpPr>
        <p:spPr>
          <a:xfrm>
            <a:off x="8198892" y="5596610"/>
            <a:ext cx="2926080" cy="460375"/>
          </a:xfrm>
          <a:prstGeom prst="rect">
            <a:avLst/>
          </a:prstGeom>
        </p:spPr>
        <p:txBody>
          <a:bodyPr wrap="none">
            <a:spAutoFit/>
          </a:bodyPr>
          <a:p>
            <a:pPr algn="ct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重在解决</a:t>
            </a:r>
            <a:r>
              <a:rPr lang="zh-CN" altLang="zh-CN" sz="2400" dirty="0">
                <a:solidFill>
                  <a:srgbClr val="C00000"/>
                </a:solidFill>
                <a:latin typeface="微软雅黑" panose="020B0503020204020204" pitchFamily="34" charset="-122"/>
                <a:ea typeface="微软雅黑" panose="020B0503020204020204" pitchFamily="34" charset="-122"/>
                <a:cs typeface="+mn-ea"/>
                <a:sym typeface="+mn-lt"/>
              </a:rPr>
              <a:t>总量性</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问题</a:t>
            </a:r>
            <a:endPar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549"/>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2449"/>
                            </p:stCondLst>
                            <p:childTnLst>
                              <p:par>
                                <p:cTn id="18" presetID="16" presetClass="entr" presetSubtype="21"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arn(inVertical)">
                                      <p:cBhvr>
                                        <p:cTn id="20" dur="500"/>
                                        <p:tgtEl>
                                          <p:spTgt spid="27"/>
                                        </p:tgtEl>
                                      </p:cBhvr>
                                    </p:animEffect>
                                  </p:childTnLst>
                                </p:cTn>
                              </p:par>
                            </p:childTnLst>
                          </p:cTn>
                        </p:par>
                        <p:par>
                          <p:cTn id="21" fill="hold">
                            <p:stCondLst>
                              <p:cond delay="2949"/>
                            </p:stCondLst>
                            <p:childTnLst>
                              <p:par>
                                <p:cTn id="22" presetID="22" presetClass="entr" presetSubtype="2"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right)">
                                      <p:cBhvr>
                                        <p:cTn id="24" dur="500"/>
                                        <p:tgtEl>
                                          <p:spTgt spid="14"/>
                                        </p:tgtEl>
                                      </p:cBhvr>
                                    </p:animEffect>
                                  </p:childTnLst>
                                </p:cTn>
                              </p:par>
                            </p:childTnLst>
                          </p:cTn>
                        </p:par>
                        <p:par>
                          <p:cTn id="25" fill="hold">
                            <p:stCondLst>
                              <p:cond delay="3449"/>
                            </p:stCondLst>
                            <p:childTnLst>
                              <p:par>
                                <p:cTn id="26" presetID="22" presetClass="entr" presetSubtype="2"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right)">
                                      <p:cBhvr>
                                        <p:cTn id="28" dur="500"/>
                                        <p:tgtEl>
                                          <p:spTgt spid="2"/>
                                        </p:tgtEl>
                                      </p:cBhvr>
                                    </p:animEffect>
                                  </p:childTnLst>
                                </p:cTn>
                              </p:par>
                            </p:childTnLst>
                          </p:cTn>
                        </p:par>
                        <p:par>
                          <p:cTn id="29" fill="hold">
                            <p:stCondLst>
                              <p:cond delay="3949"/>
                            </p:stCondLst>
                            <p:childTnLst>
                              <p:par>
                                <p:cTn id="30" presetID="22" presetClass="entr" presetSubtype="2"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right)">
                                      <p:cBhvr>
                                        <p:cTn id="32" dur="500"/>
                                        <p:tgtEl>
                                          <p:spTgt spid="11"/>
                                        </p:tgtEl>
                                      </p:cBhvr>
                                    </p:animEffect>
                                  </p:childTnLst>
                                </p:cTn>
                              </p:par>
                            </p:childTnLst>
                          </p:cTn>
                        </p:par>
                        <p:par>
                          <p:cTn id="33" fill="hold">
                            <p:stCondLst>
                              <p:cond delay="4449"/>
                            </p:stCondLst>
                            <p:childTnLst>
                              <p:par>
                                <p:cTn id="34" presetID="22" presetClass="entr" presetSubtype="2"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right)">
                                      <p:cBhvr>
                                        <p:cTn id="36" dur="500"/>
                                        <p:tgtEl>
                                          <p:spTgt spid="12"/>
                                        </p:tgtEl>
                                      </p:cBhvr>
                                    </p:animEffect>
                                  </p:childTnLst>
                                </p:cTn>
                              </p:par>
                            </p:childTnLst>
                          </p:cTn>
                        </p:par>
                        <p:par>
                          <p:cTn id="37" fill="hold">
                            <p:stCondLst>
                              <p:cond delay="4949"/>
                            </p:stCondLst>
                            <p:childTnLst>
                              <p:par>
                                <p:cTn id="38" presetID="22" presetClass="entr" presetSubtype="8"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5449"/>
                            </p:stCondLst>
                            <p:childTnLst>
                              <p:par>
                                <p:cTn id="42" presetID="22" presetClass="entr" presetSubtype="8"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5949"/>
                            </p:stCondLst>
                            <p:childTnLst>
                              <p:par>
                                <p:cTn id="46" presetID="22" presetClass="entr" presetSubtype="8"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par>
                          <p:cTn id="49" fill="hold">
                            <p:stCondLst>
                              <p:cond delay="6449"/>
                            </p:stCondLst>
                            <p:childTnLst>
                              <p:par>
                                <p:cTn id="50" presetID="10"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par>
                          <p:cTn id="53" fill="hold">
                            <p:stCondLst>
                              <p:cond delay="6949"/>
                            </p:stCondLst>
                            <p:childTnLst>
                              <p:par>
                                <p:cTn id="54" presetID="10" presetClass="entr" presetSubtype="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3" grpId="0"/>
      <p:bldP spid="31" grpId="0"/>
      <p:bldP spid="4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www.gansu.gov.cn/picture/-1/151223163749588807.jpg"/>
          <p:cNvPicPr>
            <a:picLocks noChangeAspect="1" noChangeArrowheads="1"/>
          </p:cNvPicPr>
          <p:nvPr>
            <p:custDataLst>
              <p:tags r:id="rId1"/>
            </p:custDataLst>
          </p:nvPr>
        </p:nvPicPr>
        <p:blipFill>
          <a:blip r:embed="rId2"/>
          <a:srcRect/>
          <a:stretch>
            <a:fillRect/>
          </a:stretch>
        </p:blipFill>
        <p:spPr bwMode="auto">
          <a:xfrm>
            <a:off x="1280160" y="0"/>
            <a:ext cx="38398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p:cNvSpPr txBox="1"/>
          <p:nvPr/>
        </p:nvSpPr>
        <p:spPr>
          <a:xfrm>
            <a:off x="6400165" y="766445"/>
            <a:ext cx="5838190" cy="1124585"/>
          </a:xfrm>
          <a:prstGeom prst="rect">
            <a:avLst/>
          </a:prstGeom>
          <a:noFill/>
        </p:spPr>
        <p:txBody>
          <a:bodyPr wrap="square" rtlCol="0">
            <a:spAutoFit/>
          </a:bodyPr>
          <a:p>
            <a:pPr indent="0" algn="ctr">
              <a:lnSpc>
                <a:spcPct val="120000"/>
              </a:lnSpc>
              <a:buFont typeface="Wingdings" panose="05000000000000000000" pitchFamily="2" charset="2"/>
              <a:buNone/>
            </a:pP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供给侧管理为主</a:t>
            </a:r>
            <a:r>
              <a:rPr lang="zh-CN" altLang="en-US" sz="2800" kern="0" spc="120" dirty="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sym typeface="+mn-lt"/>
              </a:rPr>
              <a:t>或</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需求侧管理为主</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ctr">
              <a:lnSpc>
                <a:spcPct val="120000"/>
              </a:lnSpc>
            </a:pP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相机抉择 不可割裂 </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5" name="矩形 14"/>
          <p:cNvSpPr/>
          <p:nvPr/>
        </p:nvSpPr>
        <p:spPr>
          <a:xfrm>
            <a:off x="6814820" y="2303145"/>
            <a:ext cx="5008245" cy="3278505"/>
          </a:xfrm>
          <a:prstGeom prst="rect">
            <a:avLst/>
          </a:prstGeom>
        </p:spPr>
        <p:style>
          <a:lnRef idx="2">
            <a:schemeClr val="accent4"/>
          </a:lnRef>
          <a:fillRef idx="1">
            <a:schemeClr val="lt1"/>
          </a:fillRef>
          <a:effectRef idx="0">
            <a:schemeClr val="accent4"/>
          </a:effectRef>
          <a:fontRef idx="minor">
            <a:schemeClr val="dk1"/>
          </a:fontRef>
        </p:style>
        <p:txBody>
          <a:bodyPr wrap="square">
            <a:noAutofit/>
          </a:bodyPr>
          <a:p>
            <a:pPr algn="just" eaLnBrk="1" hangingPunct="1">
              <a:lnSpc>
                <a:spcPct val="120000"/>
              </a:lnSpc>
            </a:pPr>
            <a:r>
              <a:rPr lang="zh-CN" altLang="en-US" sz="2000" dirty="0">
                <a:solidFill>
                  <a:schemeClr val="tx1">
                    <a:lumMod val="85000"/>
                    <a:lumOff val="15000"/>
                  </a:schemeClr>
                </a:solidFill>
                <a:latin typeface="+mn-lt"/>
                <a:ea typeface="+mn-ea"/>
                <a:cs typeface="+mn-ea"/>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经济政策是以供给侧为重点还是以需求侧为重点，要依据一国宏观经济形势作出抉择。 </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just" eaLnBrk="1" hangingPunct="1">
              <a:lnSpc>
                <a:spcPct val="120000"/>
              </a:lnSpc>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放弃需求侧谈供给侧或放弃供给侧谈需求侧都是片面的，二者不是非此即彼、一去一存的替代关系，而是要相互配合、协调推进。</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just" eaLnBrk="1" hangingPunct="1">
              <a:lnSpc>
                <a:spcPct val="120000"/>
              </a:lnSpc>
            </a:pP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p:tgtEl>
                                          <p:spTgt spid="15"/>
                                        </p:tgtEl>
                                        <p:attrNameLst>
                                          <p:attrName>ppt_y</p:attrName>
                                        </p:attrNameLst>
                                      </p:cBhvr>
                                      <p:tavLst>
                                        <p:tav tm="0">
                                          <p:val>
                                            <p:strVal val="#ppt_y+#ppt_h*1.125000"/>
                                          </p:val>
                                        </p:tav>
                                        <p:tav tm="100000">
                                          <p:val>
                                            <p:strVal val="#ppt_y"/>
                                          </p:val>
                                        </p:tav>
                                      </p:tavLst>
                                    </p:anim>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5"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154555" y="1161415"/>
            <a:ext cx="6727190" cy="607695"/>
          </a:xfrm>
          <a:prstGeom prst="rect">
            <a:avLst/>
          </a:prstGeom>
          <a:noFill/>
        </p:spPr>
        <p:txBody>
          <a:bodyPr wrap="square" rtlCol="0">
            <a:spAutoFit/>
          </a:bodyPr>
          <a:p>
            <a:pPr indent="0" algn="ctr">
              <a:lnSpc>
                <a:spcPct val="120000"/>
              </a:lnSpc>
              <a:buFont typeface="Wingdings" panose="05000000000000000000" pitchFamily="2" charset="2"/>
              <a:buNone/>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、供给侧结构性改革的提出</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984381"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以供给侧结构性改革为主线</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2" name="组合 1"/>
          <p:cNvGrpSpPr/>
          <p:nvPr/>
        </p:nvGrpSpPr>
        <p:grpSpPr>
          <a:xfrm>
            <a:off x="802133" y="2296958"/>
            <a:ext cx="1904678" cy="611713"/>
            <a:chOff x="883110" y="2263991"/>
            <a:chExt cx="1904678" cy="611713"/>
          </a:xfrm>
        </p:grpSpPr>
        <p:sp>
          <p:nvSpPr>
            <p:cNvPr id="53" name="矩形: 圆角 4"/>
            <p:cNvSpPr/>
            <p:nvPr/>
          </p:nvSpPr>
          <p:spPr>
            <a:xfrm>
              <a:off x="915788" y="2299640"/>
              <a:ext cx="1872000" cy="576064"/>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cs typeface="+mn-ea"/>
              </a:endParaRPr>
            </a:p>
          </p:txBody>
        </p:sp>
        <p:sp>
          <p:nvSpPr>
            <p:cNvPr id="23" name="矩形: 圆角 4"/>
            <p:cNvSpPr/>
            <p:nvPr/>
          </p:nvSpPr>
          <p:spPr>
            <a:xfrm>
              <a:off x="883110" y="2263991"/>
              <a:ext cx="1872000" cy="576064"/>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chemeClr val="tx1"/>
                  </a:solidFill>
                  <a:latin typeface="微软雅黑" panose="020B0503020204020204" pitchFamily="34" charset="-122"/>
                  <a:ea typeface="微软雅黑" panose="020B0503020204020204" pitchFamily="34" charset="-122"/>
                  <a:cs typeface="+mn-ea"/>
                </a:rPr>
                <a:t>产能过剩</a:t>
              </a:r>
              <a:endParaRPr lang="zh-CN" altLang="en-US" sz="2000" dirty="0">
                <a:solidFill>
                  <a:schemeClr val="tx1"/>
                </a:solidFill>
                <a:latin typeface="微软雅黑" panose="020B0503020204020204" pitchFamily="34" charset="-122"/>
                <a:ea typeface="微软雅黑" panose="020B0503020204020204" pitchFamily="34" charset="-122"/>
                <a:cs typeface="+mn-ea"/>
              </a:endParaRPr>
            </a:p>
          </p:txBody>
        </p:sp>
      </p:grpSp>
      <p:grpSp>
        <p:nvGrpSpPr>
          <p:cNvPr id="4" name="组合 3"/>
          <p:cNvGrpSpPr/>
          <p:nvPr/>
        </p:nvGrpSpPr>
        <p:grpSpPr>
          <a:xfrm>
            <a:off x="2749535" y="2296958"/>
            <a:ext cx="2563495" cy="611713"/>
            <a:chOff x="2830512" y="2263991"/>
            <a:chExt cx="2563495" cy="611713"/>
          </a:xfrm>
        </p:grpSpPr>
        <p:sp>
          <p:nvSpPr>
            <p:cNvPr id="54" name="矩形: 圆角 4"/>
            <p:cNvSpPr/>
            <p:nvPr/>
          </p:nvSpPr>
          <p:spPr>
            <a:xfrm>
              <a:off x="2860657" y="2299640"/>
              <a:ext cx="2104550" cy="576064"/>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cs typeface="+mn-ea"/>
              </a:endParaRPr>
            </a:p>
          </p:txBody>
        </p:sp>
        <p:sp>
          <p:nvSpPr>
            <p:cNvPr id="26" name="矩形: 圆角 16"/>
            <p:cNvSpPr/>
            <p:nvPr/>
          </p:nvSpPr>
          <p:spPr>
            <a:xfrm>
              <a:off x="2830512" y="2263991"/>
              <a:ext cx="2563495" cy="575945"/>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关键装备、核心技术</a:t>
              </a:r>
              <a:endParaRPr lang="en-US" altLang="zh-CN" sz="2000" dirty="0">
                <a:solidFill>
                  <a:schemeClr val="tx1"/>
                </a:solidFill>
                <a:latin typeface="微软雅黑" panose="020B0503020204020204" pitchFamily="34" charset="-122"/>
                <a:ea typeface="微软雅黑" panose="020B0503020204020204" pitchFamily="34" charset="-122"/>
                <a:cs typeface="+mn-ea"/>
                <a:sym typeface="+mn-lt"/>
              </a:endParaRPr>
            </a:p>
            <a:p>
              <a:pPr algn="ct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高端产品依赖进口</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mn-lt"/>
              </a:endParaRPr>
            </a:p>
          </p:txBody>
        </p:sp>
      </p:grpSp>
      <p:grpSp>
        <p:nvGrpSpPr>
          <p:cNvPr id="67" name="组合 66"/>
          <p:cNvGrpSpPr/>
          <p:nvPr/>
        </p:nvGrpSpPr>
        <p:grpSpPr>
          <a:xfrm>
            <a:off x="7537886" y="2296958"/>
            <a:ext cx="1904678" cy="611713"/>
            <a:chOff x="883110" y="2263991"/>
            <a:chExt cx="1904678" cy="611713"/>
          </a:xfrm>
        </p:grpSpPr>
        <p:sp>
          <p:nvSpPr>
            <p:cNvPr id="71" name="矩形: 圆角 4"/>
            <p:cNvSpPr/>
            <p:nvPr/>
          </p:nvSpPr>
          <p:spPr>
            <a:xfrm>
              <a:off x="915788" y="2299640"/>
              <a:ext cx="1872000" cy="576064"/>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cs typeface="+mn-ea"/>
              </a:endParaRPr>
            </a:p>
          </p:txBody>
        </p:sp>
        <p:sp>
          <p:nvSpPr>
            <p:cNvPr id="72" name="矩形: 圆角 4"/>
            <p:cNvSpPr/>
            <p:nvPr/>
          </p:nvSpPr>
          <p:spPr>
            <a:xfrm>
              <a:off x="883110" y="2263991"/>
              <a:ext cx="1872000" cy="576064"/>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chemeClr val="tx1"/>
                  </a:solidFill>
                  <a:latin typeface="微软雅黑" panose="020B0503020204020204" pitchFamily="34" charset="-122"/>
                  <a:ea typeface="微软雅黑" panose="020B0503020204020204" pitchFamily="34" charset="-122"/>
                  <a:cs typeface="+mn-ea"/>
                </a:rPr>
                <a:t>国内有效</a:t>
              </a:r>
              <a:endParaRPr lang="en-US" altLang="zh-CN" sz="2000" dirty="0">
                <a:solidFill>
                  <a:schemeClr val="tx1"/>
                </a:solidFill>
                <a:latin typeface="微软雅黑" panose="020B0503020204020204" pitchFamily="34" charset="-122"/>
                <a:ea typeface="微软雅黑" panose="020B0503020204020204" pitchFamily="34" charset="-122"/>
                <a:cs typeface="+mn-ea"/>
              </a:endParaRPr>
            </a:p>
            <a:p>
              <a:pPr algn="ctr"/>
              <a:r>
                <a:rPr lang="zh-CN" altLang="en-US" sz="2000" dirty="0">
                  <a:solidFill>
                    <a:schemeClr val="tx1"/>
                  </a:solidFill>
                  <a:latin typeface="微软雅黑" panose="020B0503020204020204" pitchFamily="34" charset="-122"/>
                  <a:ea typeface="微软雅黑" panose="020B0503020204020204" pitchFamily="34" charset="-122"/>
                  <a:cs typeface="+mn-ea"/>
                </a:rPr>
                <a:t>供给不足</a:t>
              </a:r>
              <a:endParaRPr lang="zh-CN" altLang="en-US" sz="2000" dirty="0">
                <a:solidFill>
                  <a:schemeClr val="tx1"/>
                </a:solidFill>
                <a:latin typeface="微软雅黑" panose="020B0503020204020204" pitchFamily="34" charset="-122"/>
                <a:ea typeface="微软雅黑" panose="020B0503020204020204" pitchFamily="34" charset="-122"/>
                <a:cs typeface="+mn-ea"/>
              </a:endParaRPr>
            </a:p>
          </p:txBody>
        </p:sp>
      </p:grpSp>
      <p:grpSp>
        <p:nvGrpSpPr>
          <p:cNvPr id="68" name="组合 67"/>
          <p:cNvGrpSpPr/>
          <p:nvPr/>
        </p:nvGrpSpPr>
        <p:grpSpPr>
          <a:xfrm>
            <a:off x="9485289" y="2296958"/>
            <a:ext cx="1902144" cy="611713"/>
            <a:chOff x="2830513" y="2263991"/>
            <a:chExt cx="1902144" cy="611713"/>
          </a:xfrm>
        </p:grpSpPr>
        <p:sp>
          <p:nvSpPr>
            <p:cNvPr id="69" name="矩形: 圆角 4"/>
            <p:cNvSpPr/>
            <p:nvPr/>
          </p:nvSpPr>
          <p:spPr>
            <a:xfrm>
              <a:off x="2860657" y="2299640"/>
              <a:ext cx="1872000" cy="576064"/>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cs typeface="+mn-ea"/>
              </a:endParaRPr>
            </a:p>
          </p:txBody>
        </p:sp>
        <p:sp>
          <p:nvSpPr>
            <p:cNvPr id="70" name="矩形: 圆角 16"/>
            <p:cNvSpPr/>
            <p:nvPr/>
          </p:nvSpPr>
          <p:spPr>
            <a:xfrm>
              <a:off x="2830513" y="2263991"/>
              <a:ext cx="1872000" cy="576064"/>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a:solidFill>
                    <a:schemeClr val="tx1"/>
                  </a:solidFill>
                  <a:latin typeface="+mn-ea"/>
                  <a:cs typeface="+mn-ea"/>
                  <a:sym typeface="+mn-lt"/>
                </a:rPr>
                <a:t> </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需求外溢</a:t>
              </a: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ct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 “海淘”外购</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grpSp>
        <p:nvGrpSpPr>
          <p:cNvPr id="57" name="组合 56"/>
          <p:cNvGrpSpPr/>
          <p:nvPr/>
        </p:nvGrpSpPr>
        <p:grpSpPr>
          <a:xfrm>
            <a:off x="4112112" y="3241496"/>
            <a:ext cx="2052955" cy="611713"/>
            <a:chOff x="815165" y="2263991"/>
            <a:chExt cx="2052955" cy="611713"/>
          </a:xfrm>
        </p:grpSpPr>
        <p:sp>
          <p:nvSpPr>
            <p:cNvPr id="61" name="矩形: 圆角 4"/>
            <p:cNvSpPr/>
            <p:nvPr/>
          </p:nvSpPr>
          <p:spPr>
            <a:xfrm>
              <a:off x="915788" y="2299640"/>
              <a:ext cx="1872000" cy="576064"/>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cs typeface="+mn-ea"/>
              </a:endParaRPr>
            </a:p>
          </p:txBody>
        </p:sp>
        <p:sp>
          <p:nvSpPr>
            <p:cNvPr id="62" name="矩形: 圆角 4"/>
            <p:cNvSpPr/>
            <p:nvPr/>
          </p:nvSpPr>
          <p:spPr>
            <a:xfrm>
              <a:off x="815165" y="2263991"/>
              <a:ext cx="2052955" cy="575945"/>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chemeClr val="tx1"/>
                  </a:solidFill>
                  <a:latin typeface="微软雅黑" panose="020B0503020204020204" pitchFamily="34" charset="-122"/>
                  <a:ea typeface="微软雅黑" panose="020B0503020204020204" pitchFamily="34" charset="-122"/>
                  <a:cs typeface="+mn-ea"/>
                </a:rPr>
                <a:t>农业发展形势好</a:t>
              </a:r>
              <a:endParaRPr lang="zh-CN" altLang="en-US" sz="2000" dirty="0">
                <a:solidFill>
                  <a:schemeClr val="tx1"/>
                </a:solidFill>
                <a:latin typeface="微软雅黑" panose="020B0503020204020204" pitchFamily="34" charset="-122"/>
                <a:ea typeface="微软雅黑" panose="020B0503020204020204" pitchFamily="34" charset="-122"/>
                <a:cs typeface="+mn-ea"/>
              </a:endParaRPr>
            </a:p>
          </p:txBody>
        </p:sp>
      </p:grpSp>
      <p:grpSp>
        <p:nvGrpSpPr>
          <p:cNvPr id="58" name="组合 57"/>
          <p:cNvGrpSpPr/>
          <p:nvPr/>
        </p:nvGrpSpPr>
        <p:grpSpPr>
          <a:xfrm>
            <a:off x="6241415" y="3241675"/>
            <a:ext cx="2274571" cy="611505"/>
            <a:chOff x="2830513" y="2263991"/>
            <a:chExt cx="2067197" cy="611713"/>
          </a:xfrm>
        </p:grpSpPr>
        <p:sp>
          <p:nvSpPr>
            <p:cNvPr id="59" name="矩形: 圆角 4"/>
            <p:cNvSpPr/>
            <p:nvPr/>
          </p:nvSpPr>
          <p:spPr>
            <a:xfrm>
              <a:off x="2860657" y="2299640"/>
              <a:ext cx="1872000" cy="576064"/>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cs typeface="+mn-ea"/>
              </a:endParaRPr>
            </a:p>
          </p:txBody>
        </p:sp>
        <p:sp>
          <p:nvSpPr>
            <p:cNvPr id="60" name="矩形: 圆角 16"/>
            <p:cNvSpPr/>
            <p:nvPr/>
          </p:nvSpPr>
          <p:spPr>
            <a:xfrm>
              <a:off x="2830513" y="2263991"/>
              <a:ext cx="2067197" cy="576141"/>
            </a:xfrm>
            <a:prstGeom prst="roundRect">
              <a:avLst/>
            </a:prstGeom>
            <a:solidFill>
              <a:srgbClr val="FFFFF5"/>
            </a:solidFill>
            <a:ln w="127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但一些农产品供给</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mn-lt"/>
              </a:endParaRPr>
            </a:p>
            <a:p>
              <a:pPr algn="ct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不适应需求变化</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mn-lt"/>
              </a:endParaRPr>
            </a:p>
          </p:txBody>
        </p:sp>
      </p:grpSp>
      <p:sp>
        <p:nvSpPr>
          <p:cNvPr id="51" name="矩形 50"/>
          <p:cNvSpPr/>
          <p:nvPr/>
        </p:nvSpPr>
        <p:spPr>
          <a:xfrm>
            <a:off x="584200" y="4150360"/>
            <a:ext cx="11235690" cy="2306955"/>
          </a:xfrm>
          <a:prstGeom prst="rect">
            <a:avLst/>
          </a:prstGeom>
        </p:spPr>
        <p:txBody>
          <a:bodyPr wrap="square">
            <a:spAutoFit/>
          </a:bodyPr>
          <a:p>
            <a:pPr algn="just" eaLnBrk="1" hangingPunct="1">
              <a:lnSpc>
                <a:spcPct val="150000"/>
              </a:lnSpc>
              <a:spcAft>
                <a:spcPts val="0"/>
              </a:spcAft>
            </a:pPr>
            <a:r>
              <a:rPr lang="zh-CN" altLang="en-US" b="1" dirty="0">
                <a:solidFill>
                  <a:schemeClr val="bg1"/>
                </a:solidFill>
                <a:effectLst>
                  <a:outerShdw blurRad="38100" dist="38100" dir="2700000" algn="tl">
                    <a:srgbClr val="000000">
                      <a:alpha val="43137"/>
                    </a:srgbClr>
                  </a:outerShdw>
                </a:effectLst>
                <a:latin typeface="+mn-ea"/>
                <a:ea typeface="+mn-ea"/>
                <a:cs typeface="+mn-ea"/>
                <a:sym typeface="+mn-lt"/>
              </a:rPr>
              <a:t>　　</a:t>
            </a:r>
            <a:r>
              <a:rPr lang="en-US" altLang="zh-CN" b="1" dirty="0">
                <a:solidFill>
                  <a:schemeClr val="bg1"/>
                </a:solidFill>
                <a:effectLst>
                  <a:outerShdw blurRad="38100" dist="38100" dir="2700000" algn="tl">
                    <a:srgbClr val="000000">
                      <a:alpha val="43137"/>
                    </a:srgbClr>
                  </a:outerShdw>
                </a:effectLst>
                <a:latin typeface="+mn-ea"/>
                <a:ea typeface="+mn-ea"/>
                <a:cs typeface="+mn-ea"/>
                <a:sym typeface="+mn-lt"/>
              </a:rPr>
              <a:t> </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当前和今后一个时期，我国经济发展面临的问题，供给和需求两侧都有，但</a:t>
            </a:r>
            <a:r>
              <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矛盾的主要方面在供给侧</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，其结构性失衡主要表现为</a:t>
            </a:r>
            <a:r>
              <a:rPr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三大失衡</a:t>
            </a:r>
            <a:r>
              <a:rPr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：即实体经济结构性供需失衡、金融和实体经济失衡、房地产和实体经济失衡。</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解决结构性问题，必须把改善供给侧结构作为主攻方向，实现由低水平供需平衡向</a:t>
            </a:r>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高水平供需平衡</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跃升。 </a:t>
            </a:r>
            <a:endPar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5" name="《将改革进行到底》 第二集 《引领经济发展新常态》 供给侧结构性改革">
            <a:hlinkClick r:id="" action="ppaction://media"/>
          </p:cNvPr>
          <p:cNvPicPr/>
          <p:nvPr>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8515985" y="1000760"/>
            <a:ext cx="1652270" cy="929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iterate type="wd">
                                    <p:tmPct val="10000"/>
                                  </p:iterate>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p:cTn id="49" fill="hold" display="1">
                  <p:stCondLst>
                    <p:cond delay="indefinite"/>
                  </p:stCondLst>
                </p:cTn>
                <p:tgtEl>
                  <p:spTgt spid="5"/>
                </p:tgtEl>
              </p:cMediaNode>
            </p:video>
            <p:seq concurrent="1" nextAc="seek">
              <p:cTn id="50" restart="whenNotActive" fill="hold" evtFilter="cancelBubble" nodeType="interactiveSeq">
                <p:stCondLst>
                  <p:cond evt="onClick" delay="0">
                    <p:tgtEl>
                      <p:spTgt spid="5"/>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additive="base">
                                        <p:cTn id="54" dur="1" fill="hold"/>
                                        <p:tgtEl>
                                          <p:spTgt spid="5"/>
                                        </p:tgtEl>
                                      </p:cBhvr>
                                    </p:cmd>
                                  </p:childTnLst>
                                </p:cTn>
                              </p:par>
                            </p:childTnLst>
                          </p:cTn>
                        </p:par>
                      </p:childTnLst>
                    </p:cTn>
                  </p:par>
                </p:childTnLst>
              </p:cTn>
              <p:nextCondLst>
                <p:cond evt="onClick" delay="0">
                  <p:tgtEl>
                    <p:spTgt spid="5"/>
                  </p:tgtEl>
                </p:cond>
              </p:nextCondLst>
            </p:seq>
          </p:childTnLst>
        </p:cTn>
      </p:par>
    </p:tnLst>
    <p:bldLst>
      <p:bldP spid="21" grpId="0"/>
      <p:bldP spid="3" grpId="0" bldLvl="0" animBg="1"/>
      <p:bldP spid="5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967990" y="1280795"/>
            <a:ext cx="6727190" cy="607695"/>
          </a:xfrm>
          <a:prstGeom prst="rect">
            <a:avLst/>
          </a:prstGeom>
          <a:noFill/>
        </p:spPr>
        <p:txBody>
          <a:bodyPr wrap="square" rtlCol="0">
            <a:spAutoFit/>
          </a:bodyPr>
          <a:p>
            <a:pPr indent="0" algn="ctr">
              <a:lnSpc>
                <a:spcPct val="120000"/>
              </a:lnSpc>
              <a:buFont typeface="Wingdings" panose="05000000000000000000" pitchFamily="2" charset="2"/>
              <a:buNone/>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、供给侧结构性改革的必要性</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984381"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以供给侧结构性改革为主线</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4" name="组合 3"/>
          <p:cNvGrpSpPr/>
          <p:nvPr/>
        </p:nvGrpSpPr>
        <p:grpSpPr>
          <a:xfrm>
            <a:off x="984278" y="2353940"/>
            <a:ext cx="3420000" cy="3420000"/>
            <a:chOff x="782508" y="1717154"/>
            <a:chExt cx="3420000" cy="3420000"/>
          </a:xfrm>
        </p:grpSpPr>
        <p:sp>
          <p:nvSpPr>
            <p:cNvPr id="2" name="椭圆 1"/>
            <p:cNvSpPr/>
            <p:nvPr/>
          </p:nvSpPr>
          <p:spPr>
            <a:xfrm>
              <a:off x="782508" y="1717154"/>
              <a:ext cx="3420000" cy="3420000"/>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1268508" y="2203154"/>
              <a:ext cx="2448000" cy="2448000"/>
            </a:xfrm>
            <a:prstGeom prst="ellipse">
              <a:avLst/>
            </a:prstGeom>
            <a:solidFill>
              <a:srgbClr val="C00000"/>
            </a:solid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1510762" y="2863940"/>
              <a:ext cx="1980029" cy="1082669"/>
            </a:xfrm>
            <a:prstGeom prst="rect">
              <a:avLst/>
            </a:prstGeom>
          </p:spPr>
          <p:txBody>
            <a:bodyPr wrap="none">
              <a:spAutoFit/>
            </a:bodyPr>
            <a:p>
              <a:pPr>
                <a:lnSpc>
                  <a:spcPct val="120000"/>
                </a:lnSpc>
              </a:pPr>
              <a:r>
                <a:rPr lang="zh-CN" altLang="en-US" sz="2800" b="1" dirty="0">
                  <a:solidFill>
                    <a:srgbClr val="FFFFF5"/>
                  </a:solidFill>
                  <a:latin typeface="+mj-ea"/>
                  <a:ea typeface="+mj-ea"/>
                </a:rPr>
                <a:t>推进供给侧</a:t>
              </a:r>
              <a:endParaRPr lang="en-US" altLang="zh-CN" sz="2800" b="1" dirty="0">
                <a:solidFill>
                  <a:srgbClr val="FFFFF5"/>
                </a:solidFill>
                <a:latin typeface="+mj-ea"/>
                <a:ea typeface="+mj-ea"/>
              </a:endParaRPr>
            </a:p>
            <a:p>
              <a:pPr>
                <a:lnSpc>
                  <a:spcPct val="120000"/>
                </a:lnSpc>
              </a:pPr>
              <a:r>
                <a:rPr lang="zh-CN" altLang="en-US" sz="2800" b="1" dirty="0">
                  <a:solidFill>
                    <a:srgbClr val="FFFFF5"/>
                  </a:solidFill>
                  <a:latin typeface="+mj-ea"/>
                  <a:ea typeface="+mj-ea"/>
                </a:rPr>
                <a:t>结构性改革</a:t>
              </a:r>
              <a:endParaRPr lang="zh-CN" altLang="en-US" sz="2800" b="1" dirty="0">
                <a:solidFill>
                  <a:srgbClr val="FFFFF5"/>
                </a:solidFill>
                <a:latin typeface="+mj-ea"/>
                <a:ea typeface="+mj-ea"/>
              </a:endParaRPr>
            </a:p>
          </p:txBody>
        </p:sp>
      </p:grpSp>
      <p:sp>
        <p:nvSpPr>
          <p:cNvPr id="54" name="弧形 53"/>
          <p:cNvSpPr/>
          <p:nvPr/>
        </p:nvSpPr>
        <p:spPr>
          <a:xfrm>
            <a:off x="1319764" y="2083940"/>
            <a:ext cx="3960000" cy="3960000"/>
          </a:xfrm>
          <a:prstGeom prst="arc">
            <a:avLst>
              <a:gd name="adj1" fmla="val 16925776"/>
              <a:gd name="adj2" fmla="val 4625347"/>
            </a:avLst>
          </a:prstGeom>
          <a:noFill/>
          <a:ln w="28575">
            <a:gradFill>
              <a:gsLst>
                <a:gs pos="0">
                  <a:srgbClr val="FFFFF5"/>
                </a:gs>
                <a:gs pos="75000">
                  <a:srgbClr val="D20000">
                    <a:alpha val="75000"/>
                  </a:srgbClr>
                </a:gs>
                <a:gs pos="25000">
                  <a:srgbClr val="D20000">
                    <a:alpha val="75000"/>
                  </a:srgbClr>
                </a:gs>
                <a:gs pos="50000">
                  <a:srgbClr val="D20000"/>
                </a:gs>
                <a:gs pos="100000">
                  <a:srgbClr val="FFFFF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6" name="组合 5"/>
          <p:cNvGrpSpPr/>
          <p:nvPr/>
        </p:nvGrpSpPr>
        <p:grpSpPr>
          <a:xfrm>
            <a:off x="4707693" y="2300503"/>
            <a:ext cx="6573520" cy="977265"/>
            <a:chOff x="5145843" y="2045868"/>
            <a:chExt cx="6573520" cy="977265"/>
          </a:xfrm>
        </p:grpSpPr>
        <p:sp>
          <p:nvSpPr>
            <p:cNvPr id="39" name="矩形 38"/>
            <p:cNvSpPr/>
            <p:nvPr/>
          </p:nvSpPr>
          <p:spPr>
            <a:xfrm>
              <a:off x="7518838" y="2045868"/>
              <a:ext cx="4200525" cy="977265"/>
            </a:xfrm>
            <a:prstGeom prst="rect">
              <a:avLst/>
            </a:prstGeom>
          </p:spPr>
          <p:txBody>
            <a:bodyPr wrap="square">
              <a:spAutoFit/>
            </a:bodyPr>
            <a:p>
              <a:pPr algn="just">
                <a:lnSpc>
                  <a:spcPct val="120000"/>
                </a:lnSpc>
                <a:spcAft>
                  <a:spcPts val="0"/>
                </a:spcAft>
              </a:pP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mn-lt"/>
                </a:rPr>
                <a:t>适应把握引领经济发展新常态的重大创新</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sp>
          <p:nvSpPr>
            <p:cNvPr id="7" name="椭圆 6"/>
            <p:cNvSpPr/>
            <p:nvPr/>
          </p:nvSpPr>
          <p:spPr>
            <a:xfrm>
              <a:off x="5145843" y="2489271"/>
              <a:ext cx="180870" cy="18087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连接符 7"/>
            <p:cNvCxnSpPr>
              <a:stCxn id="7" idx="6"/>
            </p:cNvCxnSpPr>
            <p:nvPr/>
          </p:nvCxnSpPr>
          <p:spPr>
            <a:xfrm flipV="1">
              <a:off x="5327015" y="2552700"/>
              <a:ext cx="2061210" cy="27305"/>
            </a:xfrm>
            <a:prstGeom prst="line">
              <a:avLst/>
            </a:prstGeom>
            <a:ln w="15875">
              <a:solidFill>
                <a:srgbClr val="C00000"/>
              </a:solidFill>
              <a:prstDash val="sysDash"/>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522257" y="3571144"/>
            <a:ext cx="6157595" cy="977265"/>
            <a:chOff x="5522257" y="3298729"/>
            <a:chExt cx="6157595" cy="977265"/>
          </a:xfrm>
        </p:grpSpPr>
        <p:sp>
          <p:nvSpPr>
            <p:cNvPr id="40" name="矩形 39"/>
            <p:cNvSpPr/>
            <p:nvPr/>
          </p:nvSpPr>
          <p:spPr>
            <a:xfrm>
              <a:off x="7446942" y="3298729"/>
              <a:ext cx="4232910" cy="977265"/>
            </a:xfrm>
            <a:prstGeom prst="rect">
              <a:avLst/>
            </a:prstGeom>
          </p:spPr>
          <p:txBody>
            <a:bodyPr wrap="square">
              <a:spAutoFit/>
            </a:bodyPr>
            <a:p>
              <a:pPr algn="just">
                <a:lnSpc>
                  <a:spcPct val="12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rPr>
                <a:t>适应国际金融危机发生后综合国力竞争新形势的主动选择</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sp>
          <p:nvSpPr>
            <p:cNvPr id="57" name="椭圆 56"/>
            <p:cNvSpPr/>
            <p:nvPr/>
          </p:nvSpPr>
          <p:spPr>
            <a:xfrm>
              <a:off x="5522257" y="3665062"/>
              <a:ext cx="252000" cy="25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stCxn id="57" idx="6"/>
              <a:endCxn id="40" idx="1"/>
            </p:cNvCxnSpPr>
            <p:nvPr/>
          </p:nvCxnSpPr>
          <p:spPr>
            <a:xfrm flipV="1">
              <a:off x="5774257" y="3787887"/>
              <a:ext cx="1672590" cy="3810"/>
            </a:xfrm>
            <a:prstGeom prst="line">
              <a:avLst/>
            </a:prstGeom>
            <a:ln w="15875">
              <a:solidFill>
                <a:srgbClr val="C00000"/>
              </a:solidFill>
              <a:prstDash val="sysDash"/>
              <a:tailEnd type="oval" w="med" len="med"/>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4779448" y="4794336"/>
            <a:ext cx="6502400" cy="977265"/>
            <a:chOff x="5145843" y="4524461"/>
            <a:chExt cx="6502400" cy="977265"/>
          </a:xfrm>
        </p:grpSpPr>
        <p:sp>
          <p:nvSpPr>
            <p:cNvPr id="41" name="矩形 40"/>
            <p:cNvSpPr/>
            <p:nvPr/>
          </p:nvSpPr>
          <p:spPr>
            <a:xfrm>
              <a:off x="7447083" y="4524461"/>
              <a:ext cx="4201160" cy="977265"/>
            </a:xfrm>
            <a:prstGeom prst="rect">
              <a:avLst/>
            </a:prstGeom>
          </p:spPr>
          <p:txBody>
            <a:bodyPr wrap="square">
              <a:spAutoFit/>
            </a:bodyPr>
            <a:p>
              <a:pPr algn="just">
                <a:lnSpc>
                  <a:spcPct val="12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rPr>
                <a:t>推动我国经济实现高质量发展的必然要求</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sp>
          <p:nvSpPr>
            <p:cNvPr id="56" name="椭圆 55"/>
            <p:cNvSpPr/>
            <p:nvPr/>
          </p:nvSpPr>
          <p:spPr>
            <a:xfrm>
              <a:off x="5145843" y="4927629"/>
              <a:ext cx="180870" cy="18087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连接符 11"/>
            <p:cNvCxnSpPr>
              <a:stCxn id="56" idx="6"/>
              <a:endCxn id="41" idx="1"/>
            </p:cNvCxnSpPr>
            <p:nvPr/>
          </p:nvCxnSpPr>
          <p:spPr>
            <a:xfrm flipV="1">
              <a:off x="5326713" y="5013619"/>
              <a:ext cx="2120265" cy="5080"/>
            </a:xfrm>
            <a:prstGeom prst="line">
              <a:avLst/>
            </a:prstGeom>
            <a:ln w="15875">
              <a:solidFill>
                <a:srgbClr val="C00000"/>
              </a:solidFill>
              <a:prstDash val="sysDash"/>
              <a:tailEnd type="oval"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up)">
                                      <p:cBhvr>
                                        <p:cTn id="23" dur="500"/>
                                        <p:tgtEl>
                                          <p:spTgt spid="54"/>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bldLvl="0" animBg="1"/>
      <p:bldP spid="54"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984381"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以供给侧结构性改革为主线</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2409825" y="1268730"/>
            <a:ext cx="7637780" cy="737235"/>
          </a:xfrm>
          <a:prstGeom prst="rect">
            <a:avLst/>
          </a:prstGeom>
          <a:noFill/>
          <a:ln>
            <a:noFill/>
          </a:ln>
        </p:spPr>
        <p:txBody>
          <a:bodyPr vert="horz" wrap="square" rtlCol="0">
            <a:spAutoFit/>
          </a:bodyPr>
          <a:p>
            <a:pPr algn="ctr" eaLnBrk="1" hangingPunct="1">
              <a:lnSpc>
                <a:spcPct val="150000"/>
              </a:lnSpc>
              <a:defRPr/>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4</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、供给侧结构性改革的根本目的和基本内涵</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6" name="矩形 25"/>
          <p:cNvSpPr/>
          <p:nvPr/>
        </p:nvSpPr>
        <p:spPr>
          <a:xfrm>
            <a:off x="1256030" y="2405380"/>
            <a:ext cx="9827260" cy="977265"/>
          </a:xfrm>
          <a:prstGeom prst="rect">
            <a:avLst/>
          </a:prstGeom>
        </p:spPr>
        <p:txBody>
          <a:bodyPr wrap="square">
            <a:spAutoFit/>
          </a:bodyPr>
          <a:p>
            <a:pPr algn="just" eaLnBrk="1" hangingPunct="1">
              <a:lnSpc>
                <a:spcPct val="120000"/>
              </a:lnSpc>
            </a:pP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根本目的</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是使我国供给能力更好满足广大人民日益增长、不断升级和个性化的美好生活需要，从而实现社会主义生产目的。</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32" name="矩形 31"/>
          <p:cNvSpPr/>
          <p:nvPr/>
        </p:nvSpPr>
        <p:spPr>
          <a:xfrm>
            <a:off x="1255395" y="3825875"/>
            <a:ext cx="9827895" cy="1420495"/>
          </a:xfrm>
          <a:prstGeom prst="rect">
            <a:avLst/>
          </a:prstGeom>
        </p:spPr>
        <p:txBody>
          <a:bodyPr wrap="square">
            <a:spAutoFit/>
          </a:bodyPr>
          <a:p>
            <a:pPr algn="just" eaLnBrk="1" hangingPunct="1">
              <a:lnSpc>
                <a:spcPct val="120000"/>
              </a:lnSpc>
            </a:pPr>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基本内涵</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是增强供给侧结构对需求变化的适应性、灵活性，不断让新的需求催生新的供给，让新的供给创造新的需求，在相互推动中实现经济发展。</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4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2" grpId="0"/>
      <p:bldP spid="26" grpId="0"/>
      <p:bldP spid="3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984381" y="18750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以供给侧结构性改革为主线</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3593465" y="698500"/>
            <a:ext cx="5475605" cy="737235"/>
          </a:xfrm>
          <a:prstGeom prst="rect">
            <a:avLst/>
          </a:prstGeom>
          <a:noFill/>
          <a:ln>
            <a:noFill/>
          </a:ln>
        </p:spPr>
        <p:txBody>
          <a:bodyPr vert="horz" wrap="square" rtlCol="0">
            <a:spAutoFit/>
          </a:bodyPr>
          <a:p>
            <a:pPr algn="ctr" eaLnBrk="1" hangingPunct="1">
              <a:lnSpc>
                <a:spcPct val="150000"/>
              </a:lnSpc>
              <a:defRPr/>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5</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、如何进行供给侧结构性改革</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23" name="组合 22"/>
          <p:cNvGrpSpPr/>
          <p:nvPr/>
        </p:nvGrpSpPr>
        <p:grpSpPr>
          <a:xfrm>
            <a:off x="1255185" y="2542882"/>
            <a:ext cx="3862296" cy="3963931"/>
            <a:chOff x="1086894" y="1584891"/>
            <a:chExt cx="4104803" cy="4212819"/>
          </a:xfrm>
        </p:grpSpPr>
        <p:grpSp>
          <p:nvGrpSpPr>
            <p:cNvPr id="2" name="组合 1"/>
            <p:cNvGrpSpPr/>
            <p:nvPr/>
          </p:nvGrpSpPr>
          <p:grpSpPr>
            <a:xfrm rot="21192176">
              <a:off x="1086894" y="1584891"/>
              <a:ext cx="3865921" cy="4212819"/>
              <a:chOff x="1261517" y="1598783"/>
              <a:chExt cx="3572653" cy="3893235"/>
            </a:xfrm>
            <a:solidFill>
              <a:srgbClr val="C00000"/>
            </a:solidFill>
          </p:grpSpPr>
          <p:sp>
            <p:nvSpPr>
              <p:cNvPr id="33" name="iṡlïde"/>
              <p:cNvSpPr/>
              <p:nvPr/>
            </p:nvSpPr>
            <p:spPr>
              <a:xfrm>
                <a:off x="1838512" y="1598783"/>
                <a:ext cx="1357816" cy="2364942"/>
              </a:xfrm>
              <a:custGeom>
                <a:avLst/>
                <a:gdLst/>
                <a:ahLst/>
                <a:cxnLst>
                  <a:cxn ang="0">
                    <a:pos x="wd2" y="hd2"/>
                  </a:cxn>
                  <a:cxn ang="5400000">
                    <a:pos x="wd2" y="hd2"/>
                  </a:cxn>
                  <a:cxn ang="10800000">
                    <a:pos x="wd2" y="hd2"/>
                  </a:cxn>
                  <a:cxn ang="16200000">
                    <a:pos x="wd2" y="hd2"/>
                  </a:cxn>
                </a:cxnLst>
                <a:rect l="0" t="0" r="r" b="b"/>
                <a:pathLst>
                  <a:path w="21396" h="21217" extrusionOk="0">
                    <a:moveTo>
                      <a:pt x="15887" y="21217"/>
                    </a:moveTo>
                    <a:cubicBezTo>
                      <a:pt x="10591" y="18855"/>
                      <a:pt x="8568" y="14820"/>
                      <a:pt x="10877" y="11222"/>
                    </a:cubicBezTo>
                    <a:cubicBezTo>
                      <a:pt x="12596" y="8542"/>
                      <a:pt x="16536" y="6522"/>
                      <a:pt x="21396" y="5827"/>
                    </a:cubicBezTo>
                    <a:cubicBezTo>
                      <a:pt x="21317" y="3471"/>
                      <a:pt x="18785" y="1371"/>
                      <a:pt x="14952" y="483"/>
                    </a:cubicBezTo>
                    <a:cubicBezTo>
                      <a:pt x="11214" y="-383"/>
                      <a:pt x="7280" y="-44"/>
                      <a:pt x="4378" y="1172"/>
                    </a:cubicBezTo>
                    <a:cubicBezTo>
                      <a:pt x="1536" y="2363"/>
                      <a:pt x="-204" y="4353"/>
                      <a:pt x="19" y="6610"/>
                    </a:cubicBezTo>
                    <a:cubicBezTo>
                      <a:pt x="234" y="8782"/>
                      <a:pt x="2496" y="10716"/>
                      <a:pt x="5932" y="11668"/>
                    </a:cubicBezTo>
                    <a:cubicBezTo>
                      <a:pt x="5656" y="13579"/>
                      <a:pt x="6394" y="15494"/>
                      <a:pt x="8050" y="17164"/>
                    </a:cubicBezTo>
                    <a:cubicBezTo>
                      <a:pt x="9830" y="18959"/>
                      <a:pt x="12578" y="20380"/>
                      <a:pt x="15887" y="21217"/>
                    </a:cubicBezTo>
                    <a:close/>
                  </a:path>
                </a:pathLst>
              </a:custGeom>
              <a:grpFill/>
              <a:ln w="12700" cap="flat">
                <a:noFill/>
                <a:miter lim="400000"/>
              </a:ln>
              <a:effectLst/>
            </p:spPr>
            <p:txBody>
              <a:bodyPr wrap="square" lIns="91440" tIns="45720" rIns="91440" bIns="45720" numCol="1" anchor="ctr">
                <a:normAutofit/>
              </a:bodyPr>
              <a:p>
                <a:pPr algn="ctr">
                  <a:defRPr sz="3200" cap="none">
                    <a:solidFill>
                      <a:srgbClr val="000000"/>
                    </a:solidFill>
                  </a:defRPr>
                </a:pPr>
              </a:p>
            </p:txBody>
          </p:sp>
          <p:sp>
            <p:nvSpPr>
              <p:cNvPr id="35" name="îṥḷide"/>
              <p:cNvSpPr/>
              <p:nvPr/>
            </p:nvSpPr>
            <p:spPr>
              <a:xfrm rot="4413550">
                <a:off x="2906142" y="1342280"/>
                <a:ext cx="1357816" cy="2364942"/>
              </a:xfrm>
              <a:custGeom>
                <a:avLst/>
                <a:gdLst/>
                <a:ahLst/>
                <a:cxnLst>
                  <a:cxn ang="0">
                    <a:pos x="wd2" y="hd2"/>
                  </a:cxn>
                  <a:cxn ang="5400000">
                    <a:pos x="wd2" y="hd2"/>
                  </a:cxn>
                  <a:cxn ang="10800000">
                    <a:pos x="wd2" y="hd2"/>
                  </a:cxn>
                  <a:cxn ang="16200000">
                    <a:pos x="wd2" y="hd2"/>
                  </a:cxn>
                </a:cxnLst>
                <a:rect l="0" t="0" r="r" b="b"/>
                <a:pathLst>
                  <a:path w="21396" h="21217" extrusionOk="0">
                    <a:moveTo>
                      <a:pt x="15887" y="21217"/>
                    </a:moveTo>
                    <a:cubicBezTo>
                      <a:pt x="10591" y="18855"/>
                      <a:pt x="8568" y="14820"/>
                      <a:pt x="10877" y="11222"/>
                    </a:cubicBezTo>
                    <a:cubicBezTo>
                      <a:pt x="12596" y="8542"/>
                      <a:pt x="16536" y="6522"/>
                      <a:pt x="21396" y="5827"/>
                    </a:cubicBezTo>
                    <a:cubicBezTo>
                      <a:pt x="21317" y="3471"/>
                      <a:pt x="18785" y="1371"/>
                      <a:pt x="14952" y="483"/>
                    </a:cubicBezTo>
                    <a:cubicBezTo>
                      <a:pt x="11214" y="-383"/>
                      <a:pt x="7280" y="-44"/>
                      <a:pt x="4378" y="1172"/>
                    </a:cubicBezTo>
                    <a:cubicBezTo>
                      <a:pt x="1536" y="2363"/>
                      <a:pt x="-204" y="4353"/>
                      <a:pt x="19" y="6610"/>
                    </a:cubicBezTo>
                    <a:cubicBezTo>
                      <a:pt x="234" y="8782"/>
                      <a:pt x="2496" y="10716"/>
                      <a:pt x="5932" y="11668"/>
                    </a:cubicBezTo>
                    <a:cubicBezTo>
                      <a:pt x="5656" y="13579"/>
                      <a:pt x="6394" y="15494"/>
                      <a:pt x="8050" y="17164"/>
                    </a:cubicBezTo>
                    <a:cubicBezTo>
                      <a:pt x="9830" y="18959"/>
                      <a:pt x="12578" y="20380"/>
                      <a:pt x="15887" y="21217"/>
                    </a:cubicBezTo>
                    <a:close/>
                  </a:path>
                </a:pathLst>
              </a:custGeom>
              <a:grpFill/>
              <a:ln w="12700" cap="flat">
                <a:noFill/>
                <a:miter lim="400000"/>
              </a:ln>
              <a:effectLst/>
            </p:spPr>
            <p:txBody>
              <a:bodyPr wrap="square" lIns="91440" tIns="45720" rIns="91440" bIns="45720" numCol="1" anchor="ctr">
                <a:normAutofit/>
              </a:bodyPr>
              <a:p>
                <a:pPr algn="ctr">
                  <a:defRPr sz="3200" cap="none">
                    <a:solidFill>
                      <a:srgbClr val="000000"/>
                    </a:solidFill>
                  </a:defRPr>
                </a:pPr>
              </a:p>
            </p:txBody>
          </p:sp>
          <p:sp>
            <p:nvSpPr>
              <p:cNvPr id="37" name="ïşlidê"/>
              <p:cNvSpPr/>
              <p:nvPr/>
            </p:nvSpPr>
            <p:spPr>
              <a:xfrm rot="8825548">
                <a:off x="3476354" y="2314990"/>
                <a:ext cx="1357816" cy="2364942"/>
              </a:xfrm>
              <a:custGeom>
                <a:avLst/>
                <a:gdLst/>
                <a:ahLst/>
                <a:cxnLst>
                  <a:cxn ang="0">
                    <a:pos x="wd2" y="hd2"/>
                  </a:cxn>
                  <a:cxn ang="5400000">
                    <a:pos x="wd2" y="hd2"/>
                  </a:cxn>
                  <a:cxn ang="10800000">
                    <a:pos x="wd2" y="hd2"/>
                  </a:cxn>
                  <a:cxn ang="16200000">
                    <a:pos x="wd2" y="hd2"/>
                  </a:cxn>
                </a:cxnLst>
                <a:rect l="0" t="0" r="r" b="b"/>
                <a:pathLst>
                  <a:path w="21396" h="21217" extrusionOk="0">
                    <a:moveTo>
                      <a:pt x="15887" y="21217"/>
                    </a:moveTo>
                    <a:cubicBezTo>
                      <a:pt x="10591" y="18855"/>
                      <a:pt x="8568" y="14820"/>
                      <a:pt x="10877" y="11222"/>
                    </a:cubicBezTo>
                    <a:cubicBezTo>
                      <a:pt x="12596" y="8542"/>
                      <a:pt x="16536" y="6522"/>
                      <a:pt x="21396" y="5827"/>
                    </a:cubicBezTo>
                    <a:cubicBezTo>
                      <a:pt x="21317" y="3471"/>
                      <a:pt x="18785" y="1371"/>
                      <a:pt x="14952" y="483"/>
                    </a:cubicBezTo>
                    <a:cubicBezTo>
                      <a:pt x="11214" y="-383"/>
                      <a:pt x="7280" y="-44"/>
                      <a:pt x="4378" y="1172"/>
                    </a:cubicBezTo>
                    <a:cubicBezTo>
                      <a:pt x="1536" y="2363"/>
                      <a:pt x="-204" y="4353"/>
                      <a:pt x="19" y="6610"/>
                    </a:cubicBezTo>
                    <a:cubicBezTo>
                      <a:pt x="234" y="8782"/>
                      <a:pt x="2496" y="10716"/>
                      <a:pt x="5932" y="11668"/>
                    </a:cubicBezTo>
                    <a:cubicBezTo>
                      <a:pt x="5656" y="13579"/>
                      <a:pt x="6394" y="15494"/>
                      <a:pt x="8050" y="17164"/>
                    </a:cubicBezTo>
                    <a:cubicBezTo>
                      <a:pt x="9830" y="18959"/>
                      <a:pt x="12578" y="20380"/>
                      <a:pt x="15887" y="21217"/>
                    </a:cubicBezTo>
                    <a:close/>
                  </a:path>
                </a:pathLst>
              </a:custGeom>
              <a:grpFill/>
              <a:ln w="12700" cap="flat">
                <a:noFill/>
                <a:miter lim="400000"/>
              </a:ln>
              <a:effectLst/>
            </p:spPr>
            <p:txBody>
              <a:bodyPr wrap="square" lIns="91440" tIns="45720" rIns="91440" bIns="45720" numCol="1" anchor="ctr">
                <a:normAutofit/>
              </a:bodyPr>
              <a:p>
                <a:pPr algn="ctr">
                  <a:defRPr sz="3200" cap="none">
                    <a:solidFill>
                      <a:srgbClr val="000000"/>
                    </a:solidFill>
                  </a:defRPr>
                </a:pPr>
              </a:p>
            </p:txBody>
          </p:sp>
          <p:sp>
            <p:nvSpPr>
              <p:cNvPr id="41" name="iSlîḑé"/>
              <p:cNvSpPr/>
              <p:nvPr/>
            </p:nvSpPr>
            <p:spPr>
              <a:xfrm rot="13198391">
                <a:off x="2708753" y="3127076"/>
                <a:ext cx="1357816" cy="2364942"/>
              </a:xfrm>
              <a:custGeom>
                <a:avLst/>
                <a:gdLst/>
                <a:ahLst/>
                <a:cxnLst>
                  <a:cxn ang="0">
                    <a:pos x="wd2" y="hd2"/>
                  </a:cxn>
                  <a:cxn ang="5400000">
                    <a:pos x="wd2" y="hd2"/>
                  </a:cxn>
                  <a:cxn ang="10800000">
                    <a:pos x="wd2" y="hd2"/>
                  </a:cxn>
                  <a:cxn ang="16200000">
                    <a:pos x="wd2" y="hd2"/>
                  </a:cxn>
                </a:cxnLst>
                <a:rect l="0" t="0" r="r" b="b"/>
                <a:pathLst>
                  <a:path w="21396" h="21217" extrusionOk="0">
                    <a:moveTo>
                      <a:pt x="15887" y="21217"/>
                    </a:moveTo>
                    <a:cubicBezTo>
                      <a:pt x="10591" y="18855"/>
                      <a:pt x="8568" y="14820"/>
                      <a:pt x="10877" y="11222"/>
                    </a:cubicBezTo>
                    <a:cubicBezTo>
                      <a:pt x="12596" y="8542"/>
                      <a:pt x="16536" y="6522"/>
                      <a:pt x="21396" y="5827"/>
                    </a:cubicBezTo>
                    <a:cubicBezTo>
                      <a:pt x="21317" y="3471"/>
                      <a:pt x="18785" y="1371"/>
                      <a:pt x="14952" y="483"/>
                    </a:cubicBezTo>
                    <a:cubicBezTo>
                      <a:pt x="11214" y="-383"/>
                      <a:pt x="7280" y="-44"/>
                      <a:pt x="4378" y="1172"/>
                    </a:cubicBezTo>
                    <a:cubicBezTo>
                      <a:pt x="1536" y="2363"/>
                      <a:pt x="-204" y="4353"/>
                      <a:pt x="19" y="6610"/>
                    </a:cubicBezTo>
                    <a:cubicBezTo>
                      <a:pt x="234" y="8782"/>
                      <a:pt x="2496" y="10716"/>
                      <a:pt x="5932" y="11668"/>
                    </a:cubicBezTo>
                    <a:cubicBezTo>
                      <a:pt x="5656" y="13579"/>
                      <a:pt x="6394" y="15494"/>
                      <a:pt x="8050" y="17164"/>
                    </a:cubicBezTo>
                    <a:cubicBezTo>
                      <a:pt x="9830" y="18959"/>
                      <a:pt x="12578" y="20380"/>
                      <a:pt x="15887" y="21217"/>
                    </a:cubicBezTo>
                    <a:close/>
                  </a:path>
                </a:pathLst>
              </a:custGeom>
              <a:grpFill/>
              <a:ln w="12700" cap="flat">
                <a:noFill/>
                <a:miter lim="400000"/>
              </a:ln>
              <a:effectLst/>
            </p:spPr>
            <p:txBody>
              <a:bodyPr wrap="square" lIns="91440" tIns="45720" rIns="91440" bIns="45720" numCol="1" anchor="ctr">
                <a:normAutofit/>
              </a:bodyPr>
              <a:p>
                <a:pPr algn="ctr">
                  <a:defRPr sz="3200" cap="none">
                    <a:solidFill>
                      <a:srgbClr val="000000"/>
                    </a:solidFill>
                  </a:defRPr>
                </a:pPr>
              </a:p>
            </p:txBody>
          </p:sp>
          <p:sp>
            <p:nvSpPr>
              <p:cNvPr id="46" name="îsliḑe"/>
              <p:cNvSpPr/>
              <p:nvPr/>
            </p:nvSpPr>
            <p:spPr>
              <a:xfrm rot="17313527">
                <a:off x="1765080" y="2681418"/>
                <a:ext cx="1357816" cy="2364942"/>
              </a:xfrm>
              <a:custGeom>
                <a:avLst/>
                <a:gdLst/>
                <a:ahLst/>
                <a:cxnLst>
                  <a:cxn ang="0">
                    <a:pos x="wd2" y="hd2"/>
                  </a:cxn>
                  <a:cxn ang="5400000">
                    <a:pos x="wd2" y="hd2"/>
                  </a:cxn>
                  <a:cxn ang="10800000">
                    <a:pos x="wd2" y="hd2"/>
                  </a:cxn>
                  <a:cxn ang="16200000">
                    <a:pos x="wd2" y="hd2"/>
                  </a:cxn>
                </a:cxnLst>
                <a:rect l="0" t="0" r="r" b="b"/>
                <a:pathLst>
                  <a:path w="21396" h="21217" extrusionOk="0">
                    <a:moveTo>
                      <a:pt x="15887" y="21217"/>
                    </a:moveTo>
                    <a:cubicBezTo>
                      <a:pt x="10591" y="18855"/>
                      <a:pt x="8568" y="14820"/>
                      <a:pt x="10877" y="11222"/>
                    </a:cubicBezTo>
                    <a:cubicBezTo>
                      <a:pt x="12596" y="8542"/>
                      <a:pt x="16536" y="6522"/>
                      <a:pt x="21396" y="5827"/>
                    </a:cubicBezTo>
                    <a:cubicBezTo>
                      <a:pt x="21317" y="3471"/>
                      <a:pt x="18785" y="1371"/>
                      <a:pt x="14952" y="483"/>
                    </a:cubicBezTo>
                    <a:cubicBezTo>
                      <a:pt x="11214" y="-383"/>
                      <a:pt x="7280" y="-44"/>
                      <a:pt x="4378" y="1172"/>
                    </a:cubicBezTo>
                    <a:cubicBezTo>
                      <a:pt x="1536" y="2363"/>
                      <a:pt x="-204" y="4353"/>
                      <a:pt x="19" y="6610"/>
                    </a:cubicBezTo>
                    <a:cubicBezTo>
                      <a:pt x="234" y="8782"/>
                      <a:pt x="2496" y="10716"/>
                      <a:pt x="5932" y="11668"/>
                    </a:cubicBezTo>
                    <a:cubicBezTo>
                      <a:pt x="5656" y="13579"/>
                      <a:pt x="6394" y="15494"/>
                      <a:pt x="8050" y="17164"/>
                    </a:cubicBezTo>
                    <a:cubicBezTo>
                      <a:pt x="9830" y="18959"/>
                      <a:pt x="12578" y="20380"/>
                      <a:pt x="15887" y="21217"/>
                    </a:cubicBezTo>
                    <a:close/>
                  </a:path>
                </a:pathLst>
              </a:custGeom>
              <a:grpFill/>
              <a:ln w="12700" cap="flat">
                <a:noFill/>
                <a:miter lim="400000"/>
              </a:ln>
              <a:effectLst/>
            </p:spPr>
            <p:txBody>
              <a:bodyPr wrap="square" lIns="91440" tIns="45720" rIns="91440" bIns="45720" numCol="1" anchor="ctr">
                <a:normAutofit/>
              </a:bodyPr>
              <a:p>
                <a:pPr algn="ctr">
                  <a:defRPr sz="3200" cap="none">
                    <a:solidFill>
                      <a:srgbClr val="000000"/>
                    </a:solidFill>
                  </a:defRPr>
                </a:pPr>
              </a:p>
            </p:txBody>
          </p:sp>
        </p:grpSp>
        <p:grpSp>
          <p:nvGrpSpPr>
            <p:cNvPr id="47" name="组合 46"/>
            <p:cNvGrpSpPr/>
            <p:nvPr/>
          </p:nvGrpSpPr>
          <p:grpSpPr>
            <a:xfrm rot="21192176">
              <a:off x="1194788" y="1667906"/>
              <a:ext cx="3678014" cy="4008051"/>
              <a:chOff x="1261517" y="1598783"/>
              <a:chExt cx="3572653" cy="3893235"/>
            </a:xfrm>
            <a:solidFill>
              <a:schemeClr val="bg1">
                <a:lumMod val="85000"/>
              </a:schemeClr>
            </a:solidFill>
          </p:grpSpPr>
          <p:sp>
            <p:nvSpPr>
              <p:cNvPr id="48" name="iṡlïde"/>
              <p:cNvSpPr/>
              <p:nvPr/>
            </p:nvSpPr>
            <p:spPr>
              <a:xfrm>
                <a:off x="1838512" y="1598783"/>
                <a:ext cx="1357816" cy="2364942"/>
              </a:xfrm>
              <a:custGeom>
                <a:avLst/>
                <a:gdLst/>
                <a:ahLst/>
                <a:cxnLst>
                  <a:cxn ang="0">
                    <a:pos x="wd2" y="hd2"/>
                  </a:cxn>
                  <a:cxn ang="5400000">
                    <a:pos x="wd2" y="hd2"/>
                  </a:cxn>
                  <a:cxn ang="10800000">
                    <a:pos x="wd2" y="hd2"/>
                  </a:cxn>
                  <a:cxn ang="16200000">
                    <a:pos x="wd2" y="hd2"/>
                  </a:cxn>
                </a:cxnLst>
                <a:rect l="0" t="0" r="r" b="b"/>
                <a:pathLst>
                  <a:path w="21396" h="21217" extrusionOk="0">
                    <a:moveTo>
                      <a:pt x="15887" y="21217"/>
                    </a:moveTo>
                    <a:cubicBezTo>
                      <a:pt x="10591" y="18855"/>
                      <a:pt x="8568" y="14820"/>
                      <a:pt x="10877" y="11222"/>
                    </a:cubicBezTo>
                    <a:cubicBezTo>
                      <a:pt x="12596" y="8542"/>
                      <a:pt x="16536" y="6522"/>
                      <a:pt x="21396" y="5827"/>
                    </a:cubicBezTo>
                    <a:cubicBezTo>
                      <a:pt x="21317" y="3471"/>
                      <a:pt x="18785" y="1371"/>
                      <a:pt x="14952" y="483"/>
                    </a:cubicBezTo>
                    <a:cubicBezTo>
                      <a:pt x="11214" y="-383"/>
                      <a:pt x="7280" y="-44"/>
                      <a:pt x="4378" y="1172"/>
                    </a:cubicBezTo>
                    <a:cubicBezTo>
                      <a:pt x="1536" y="2363"/>
                      <a:pt x="-204" y="4353"/>
                      <a:pt x="19" y="6610"/>
                    </a:cubicBezTo>
                    <a:cubicBezTo>
                      <a:pt x="234" y="8782"/>
                      <a:pt x="2496" y="10716"/>
                      <a:pt x="5932" y="11668"/>
                    </a:cubicBezTo>
                    <a:cubicBezTo>
                      <a:pt x="5656" y="13579"/>
                      <a:pt x="6394" y="15494"/>
                      <a:pt x="8050" y="17164"/>
                    </a:cubicBezTo>
                    <a:cubicBezTo>
                      <a:pt x="9830" y="18959"/>
                      <a:pt x="12578" y="20380"/>
                      <a:pt x="15887" y="21217"/>
                    </a:cubicBezTo>
                    <a:close/>
                  </a:path>
                </a:pathLst>
              </a:custGeom>
              <a:solidFill>
                <a:srgbClr val="F9F9F9"/>
              </a:solidFill>
              <a:ln w="12700" cap="flat">
                <a:noFill/>
                <a:miter lim="400000"/>
              </a:ln>
              <a:effectLst/>
            </p:spPr>
            <p:txBody>
              <a:bodyPr wrap="square" lIns="91440" tIns="45720" rIns="91440" bIns="45720" numCol="1" anchor="ctr">
                <a:normAutofit/>
              </a:bodyPr>
              <a:p>
                <a:pPr algn="ctr">
                  <a:defRPr sz="3200" cap="none">
                    <a:solidFill>
                      <a:srgbClr val="000000"/>
                    </a:solidFill>
                  </a:defRPr>
                </a:pPr>
              </a:p>
            </p:txBody>
          </p:sp>
          <p:sp>
            <p:nvSpPr>
              <p:cNvPr id="49" name="îṥḷide"/>
              <p:cNvSpPr/>
              <p:nvPr/>
            </p:nvSpPr>
            <p:spPr>
              <a:xfrm rot="4413550">
                <a:off x="2906142" y="1342280"/>
                <a:ext cx="1357816" cy="2364942"/>
              </a:xfrm>
              <a:custGeom>
                <a:avLst/>
                <a:gdLst/>
                <a:ahLst/>
                <a:cxnLst>
                  <a:cxn ang="0">
                    <a:pos x="wd2" y="hd2"/>
                  </a:cxn>
                  <a:cxn ang="5400000">
                    <a:pos x="wd2" y="hd2"/>
                  </a:cxn>
                  <a:cxn ang="10800000">
                    <a:pos x="wd2" y="hd2"/>
                  </a:cxn>
                  <a:cxn ang="16200000">
                    <a:pos x="wd2" y="hd2"/>
                  </a:cxn>
                </a:cxnLst>
                <a:rect l="0" t="0" r="r" b="b"/>
                <a:pathLst>
                  <a:path w="21396" h="21217" extrusionOk="0">
                    <a:moveTo>
                      <a:pt x="15887" y="21217"/>
                    </a:moveTo>
                    <a:cubicBezTo>
                      <a:pt x="10591" y="18855"/>
                      <a:pt x="8568" y="14820"/>
                      <a:pt x="10877" y="11222"/>
                    </a:cubicBezTo>
                    <a:cubicBezTo>
                      <a:pt x="12596" y="8542"/>
                      <a:pt x="16536" y="6522"/>
                      <a:pt x="21396" y="5827"/>
                    </a:cubicBezTo>
                    <a:cubicBezTo>
                      <a:pt x="21317" y="3471"/>
                      <a:pt x="18785" y="1371"/>
                      <a:pt x="14952" y="483"/>
                    </a:cubicBezTo>
                    <a:cubicBezTo>
                      <a:pt x="11214" y="-383"/>
                      <a:pt x="7280" y="-44"/>
                      <a:pt x="4378" y="1172"/>
                    </a:cubicBezTo>
                    <a:cubicBezTo>
                      <a:pt x="1536" y="2363"/>
                      <a:pt x="-204" y="4353"/>
                      <a:pt x="19" y="6610"/>
                    </a:cubicBezTo>
                    <a:cubicBezTo>
                      <a:pt x="234" y="8782"/>
                      <a:pt x="2496" y="10716"/>
                      <a:pt x="5932" y="11668"/>
                    </a:cubicBezTo>
                    <a:cubicBezTo>
                      <a:pt x="5656" y="13579"/>
                      <a:pt x="6394" y="15494"/>
                      <a:pt x="8050" y="17164"/>
                    </a:cubicBezTo>
                    <a:cubicBezTo>
                      <a:pt x="9830" y="18959"/>
                      <a:pt x="12578" y="20380"/>
                      <a:pt x="15887" y="21217"/>
                    </a:cubicBezTo>
                    <a:close/>
                  </a:path>
                </a:pathLst>
              </a:custGeom>
              <a:solidFill>
                <a:srgbClr val="F9F9F9"/>
              </a:solidFill>
              <a:ln w="12700" cap="flat">
                <a:noFill/>
                <a:miter lim="400000"/>
              </a:ln>
              <a:effectLst/>
            </p:spPr>
            <p:txBody>
              <a:bodyPr wrap="square" lIns="91440" tIns="45720" rIns="91440" bIns="45720" numCol="1" anchor="ctr">
                <a:normAutofit/>
              </a:bodyPr>
              <a:p>
                <a:pPr algn="ctr">
                  <a:defRPr sz="3200" cap="none">
                    <a:solidFill>
                      <a:srgbClr val="000000"/>
                    </a:solidFill>
                  </a:defRPr>
                </a:pPr>
              </a:p>
            </p:txBody>
          </p:sp>
          <p:sp>
            <p:nvSpPr>
              <p:cNvPr id="50" name="ïşlidê"/>
              <p:cNvSpPr/>
              <p:nvPr/>
            </p:nvSpPr>
            <p:spPr>
              <a:xfrm rot="8825548">
                <a:off x="3476354" y="2314990"/>
                <a:ext cx="1357816" cy="2364942"/>
              </a:xfrm>
              <a:custGeom>
                <a:avLst/>
                <a:gdLst/>
                <a:ahLst/>
                <a:cxnLst>
                  <a:cxn ang="0">
                    <a:pos x="wd2" y="hd2"/>
                  </a:cxn>
                  <a:cxn ang="5400000">
                    <a:pos x="wd2" y="hd2"/>
                  </a:cxn>
                  <a:cxn ang="10800000">
                    <a:pos x="wd2" y="hd2"/>
                  </a:cxn>
                  <a:cxn ang="16200000">
                    <a:pos x="wd2" y="hd2"/>
                  </a:cxn>
                </a:cxnLst>
                <a:rect l="0" t="0" r="r" b="b"/>
                <a:pathLst>
                  <a:path w="21396" h="21217" extrusionOk="0">
                    <a:moveTo>
                      <a:pt x="15887" y="21217"/>
                    </a:moveTo>
                    <a:cubicBezTo>
                      <a:pt x="10591" y="18855"/>
                      <a:pt x="8568" y="14820"/>
                      <a:pt x="10877" y="11222"/>
                    </a:cubicBezTo>
                    <a:cubicBezTo>
                      <a:pt x="12596" y="8542"/>
                      <a:pt x="16536" y="6522"/>
                      <a:pt x="21396" y="5827"/>
                    </a:cubicBezTo>
                    <a:cubicBezTo>
                      <a:pt x="21317" y="3471"/>
                      <a:pt x="18785" y="1371"/>
                      <a:pt x="14952" y="483"/>
                    </a:cubicBezTo>
                    <a:cubicBezTo>
                      <a:pt x="11214" y="-383"/>
                      <a:pt x="7280" y="-44"/>
                      <a:pt x="4378" y="1172"/>
                    </a:cubicBezTo>
                    <a:cubicBezTo>
                      <a:pt x="1536" y="2363"/>
                      <a:pt x="-204" y="4353"/>
                      <a:pt x="19" y="6610"/>
                    </a:cubicBezTo>
                    <a:cubicBezTo>
                      <a:pt x="234" y="8782"/>
                      <a:pt x="2496" y="10716"/>
                      <a:pt x="5932" y="11668"/>
                    </a:cubicBezTo>
                    <a:cubicBezTo>
                      <a:pt x="5656" y="13579"/>
                      <a:pt x="6394" y="15494"/>
                      <a:pt x="8050" y="17164"/>
                    </a:cubicBezTo>
                    <a:cubicBezTo>
                      <a:pt x="9830" y="18959"/>
                      <a:pt x="12578" y="20380"/>
                      <a:pt x="15887" y="21217"/>
                    </a:cubicBezTo>
                    <a:close/>
                  </a:path>
                </a:pathLst>
              </a:custGeom>
              <a:solidFill>
                <a:srgbClr val="F9F9F9"/>
              </a:solidFill>
              <a:ln w="12700" cap="flat">
                <a:noFill/>
                <a:miter lim="400000"/>
              </a:ln>
              <a:effectLst/>
            </p:spPr>
            <p:txBody>
              <a:bodyPr wrap="square" lIns="91440" tIns="45720" rIns="91440" bIns="45720" numCol="1" anchor="ctr">
                <a:normAutofit/>
              </a:bodyPr>
              <a:p>
                <a:pPr algn="ctr">
                  <a:defRPr sz="3200" cap="none">
                    <a:solidFill>
                      <a:srgbClr val="000000"/>
                    </a:solidFill>
                  </a:defRPr>
                </a:pPr>
              </a:p>
            </p:txBody>
          </p:sp>
          <p:sp>
            <p:nvSpPr>
              <p:cNvPr id="51" name="iSlîḑé"/>
              <p:cNvSpPr/>
              <p:nvPr/>
            </p:nvSpPr>
            <p:spPr>
              <a:xfrm rot="13198391">
                <a:off x="2708753" y="3127076"/>
                <a:ext cx="1357816" cy="2364942"/>
              </a:xfrm>
              <a:custGeom>
                <a:avLst/>
                <a:gdLst/>
                <a:ahLst/>
                <a:cxnLst>
                  <a:cxn ang="0">
                    <a:pos x="wd2" y="hd2"/>
                  </a:cxn>
                  <a:cxn ang="5400000">
                    <a:pos x="wd2" y="hd2"/>
                  </a:cxn>
                  <a:cxn ang="10800000">
                    <a:pos x="wd2" y="hd2"/>
                  </a:cxn>
                  <a:cxn ang="16200000">
                    <a:pos x="wd2" y="hd2"/>
                  </a:cxn>
                </a:cxnLst>
                <a:rect l="0" t="0" r="r" b="b"/>
                <a:pathLst>
                  <a:path w="21396" h="21217" extrusionOk="0">
                    <a:moveTo>
                      <a:pt x="15887" y="21217"/>
                    </a:moveTo>
                    <a:cubicBezTo>
                      <a:pt x="10591" y="18855"/>
                      <a:pt x="8568" y="14820"/>
                      <a:pt x="10877" y="11222"/>
                    </a:cubicBezTo>
                    <a:cubicBezTo>
                      <a:pt x="12596" y="8542"/>
                      <a:pt x="16536" y="6522"/>
                      <a:pt x="21396" y="5827"/>
                    </a:cubicBezTo>
                    <a:cubicBezTo>
                      <a:pt x="21317" y="3471"/>
                      <a:pt x="18785" y="1371"/>
                      <a:pt x="14952" y="483"/>
                    </a:cubicBezTo>
                    <a:cubicBezTo>
                      <a:pt x="11214" y="-383"/>
                      <a:pt x="7280" y="-44"/>
                      <a:pt x="4378" y="1172"/>
                    </a:cubicBezTo>
                    <a:cubicBezTo>
                      <a:pt x="1536" y="2363"/>
                      <a:pt x="-204" y="4353"/>
                      <a:pt x="19" y="6610"/>
                    </a:cubicBezTo>
                    <a:cubicBezTo>
                      <a:pt x="234" y="8782"/>
                      <a:pt x="2496" y="10716"/>
                      <a:pt x="5932" y="11668"/>
                    </a:cubicBezTo>
                    <a:cubicBezTo>
                      <a:pt x="5656" y="13579"/>
                      <a:pt x="6394" y="15494"/>
                      <a:pt x="8050" y="17164"/>
                    </a:cubicBezTo>
                    <a:cubicBezTo>
                      <a:pt x="9830" y="18959"/>
                      <a:pt x="12578" y="20380"/>
                      <a:pt x="15887" y="21217"/>
                    </a:cubicBezTo>
                    <a:close/>
                  </a:path>
                </a:pathLst>
              </a:custGeom>
              <a:solidFill>
                <a:srgbClr val="F9F9F9"/>
              </a:solidFill>
              <a:ln w="12700" cap="flat">
                <a:noFill/>
                <a:miter lim="400000"/>
              </a:ln>
              <a:effectLst/>
            </p:spPr>
            <p:txBody>
              <a:bodyPr wrap="square" lIns="91440" tIns="45720" rIns="91440" bIns="45720" numCol="1" anchor="ctr">
                <a:normAutofit/>
              </a:bodyPr>
              <a:p>
                <a:pPr algn="ctr">
                  <a:defRPr sz="3200" cap="none">
                    <a:solidFill>
                      <a:srgbClr val="000000"/>
                    </a:solidFill>
                  </a:defRPr>
                </a:pPr>
              </a:p>
            </p:txBody>
          </p:sp>
          <p:sp>
            <p:nvSpPr>
              <p:cNvPr id="52" name="îsliḑe"/>
              <p:cNvSpPr/>
              <p:nvPr/>
            </p:nvSpPr>
            <p:spPr>
              <a:xfrm rot="17313527">
                <a:off x="1765080" y="2681418"/>
                <a:ext cx="1357816" cy="2364942"/>
              </a:xfrm>
              <a:custGeom>
                <a:avLst/>
                <a:gdLst/>
                <a:ahLst/>
                <a:cxnLst>
                  <a:cxn ang="0">
                    <a:pos x="wd2" y="hd2"/>
                  </a:cxn>
                  <a:cxn ang="5400000">
                    <a:pos x="wd2" y="hd2"/>
                  </a:cxn>
                  <a:cxn ang="10800000">
                    <a:pos x="wd2" y="hd2"/>
                  </a:cxn>
                  <a:cxn ang="16200000">
                    <a:pos x="wd2" y="hd2"/>
                  </a:cxn>
                </a:cxnLst>
                <a:rect l="0" t="0" r="r" b="b"/>
                <a:pathLst>
                  <a:path w="21396" h="21217" extrusionOk="0">
                    <a:moveTo>
                      <a:pt x="15887" y="21217"/>
                    </a:moveTo>
                    <a:cubicBezTo>
                      <a:pt x="10591" y="18855"/>
                      <a:pt x="8568" y="14820"/>
                      <a:pt x="10877" y="11222"/>
                    </a:cubicBezTo>
                    <a:cubicBezTo>
                      <a:pt x="12596" y="8542"/>
                      <a:pt x="16536" y="6522"/>
                      <a:pt x="21396" y="5827"/>
                    </a:cubicBezTo>
                    <a:cubicBezTo>
                      <a:pt x="21317" y="3471"/>
                      <a:pt x="18785" y="1371"/>
                      <a:pt x="14952" y="483"/>
                    </a:cubicBezTo>
                    <a:cubicBezTo>
                      <a:pt x="11214" y="-383"/>
                      <a:pt x="7280" y="-44"/>
                      <a:pt x="4378" y="1172"/>
                    </a:cubicBezTo>
                    <a:cubicBezTo>
                      <a:pt x="1536" y="2363"/>
                      <a:pt x="-204" y="4353"/>
                      <a:pt x="19" y="6610"/>
                    </a:cubicBezTo>
                    <a:cubicBezTo>
                      <a:pt x="234" y="8782"/>
                      <a:pt x="2496" y="10716"/>
                      <a:pt x="5932" y="11668"/>
                    </a:cubicBezTo>
                    <a:cubicBezTo>
                      <a:pt x="5656" y="13579"/>
                      <a:pt x="6394" y="15494"/>
                      <a:pt x="8050" y="17164"/>
                    </a:cubicBezTo>
                    <a:cubicBezTo>
                      <a:pt x="9830" y="18959"/>
                      <a:pt x="12578" y="20380"/>
                      <a:pt x="15887" y="21217"/>
                    </a:cubicBezTo>
                    <a:close/>
                  </a:path>
                </a:pathLst>
              </a:custGeom>
              <a:solidFill>
                <a:srgbClr val="F9F9F9"/>
              </a:solidFill>
              <a:ln w="12700" cap="flat">
                <a:noFill/>
                <a:miter lim="400000"/>
              </a:ln>
              <a:effectLst/>
            </p:spPr>
            <p:txBody>
              <a:bodyPr wrap="square" lIns="91440" tIns="45720" rIns="91440" bIns="45720" numCol="1" anchor="ctr">
                <a:normAutofit/>
              </a:bodyPr>
              <a:p>
                <a:pPr algn="ctr">
                  <a:defRPr sz="3200" cap="none">
                    <a:solidFill>
                      <a:srgbClr val="000000"/>
                    </a:solidFill>
                  </a:defRPr>
                </a:pPr>
              </a:p>
            </p:txBody>
          </p:sp>
        </p:grpSp>
        <p:sp>
          <p:nvSpPr>
            <p:cNvPr id="20" name="文本框 19"/>
            <p:cNvSpPr txBox="1"/>
            <p:nvPr/>
          </p:nvSpPr>
          <p:spPr>
            <a:xfrm>
              <a:off x="1719763" y="2135653"/>
              <a:ext cx="1085117" cy="423819"/>
            </a:xfrm>
            <a:prstGeom prst="rect">
              <a:avLst/>
            </a:prstGeom>
            <a:noFill/>
          </p:spPr>
          <p:txBody>
            <a:bodyPr wrap="square" rtlCol="0" anchor="ctr">
              <a:spAutoFit/>
            </a:bodyP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补短</a:t>
              </a: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板</a:t>
              </a:r>
              <a:endPar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7" name="文本框 16"/>
            <p:cNvSpPr txBox="1"/>
            <p:nvPr/>
          </p:nvSpPr>
          <p:spPr>
            <a:xfrm>
              <a:off x="4133593" y="3681860"/>
              <a:ext cx="1058104" cy="423819"/>
            </a:xfrm>
            <a:prstGeom prst="rect">
              <a:avLst/>
            </a:prstGeom>
            <a:noFill/>
          </p:spPr>
          <p:txBody>
            <a:bodyPr wrap="square" rtlCol="0" anchor="ctr">
              <a:spAutoFit/>
            </a:bodyP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去库存</a:t>
              </a:r>
              <a:endParaRPr kumimoji="0" lang="zh-CN" altLang="en-US" sz="20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8" name="文本框 17"/>
            <p:cNvSpPr txBox="1"/>
            <p:nvPr/>
          </p:nvSpPr>
          <p:spPr>
            <a:xfrm>
              <a:off x="2592996" y="4759176"/>
              <a:ext cx="1230856" cy="423819"/>
            </a:xfrm>
            <a:prstGeom prst="rect">
              <a:avLst/>
            </a:prstGeom>
            <a:noFill/>
          </p:spPr>
          <p:txBody>
            <a:bodyPr wrap="square" rtlCol="0" anchor="ctr">
              <a:spAutoFit/>
            </a:bodyP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去杠杆</a:t>
              </a:r>
              <a:endParaRPr kumimoji="0" lang="zh-CN" altLang="en-US" sz="20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4" name="文本框 3"/>
            <p:cNvSpPr txBox="1"/>
            <p:nvPr/>
          </p:nvSpPr>
          <p:spPr>
            <a:xfrm>
              <a:off x="1315571" y="3808524"/>
              <a:ext cx="1067182" cy="423819"/>
            </a:xfrm>
            <a:prstGeom prst="rect">
              <a:avLst/>
            </a:prstGeom>
            <a:noFill/>
          </p:spPr>
          <p:txBody>
            <a:bodyPr wrap="square" rtlCol="0" anchor="ctr">
              <a:spAutoFit/>
            </a:bodyP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降成本</a:t>
              </a:r>
              <a:endParaRPr kumimoji="0" lang="zh-CN" altLang="en-US" sz="20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6" name="文本框 15"/>
            <p:cNvSpPr txBox="1"/>
            <p:nvPr/>
          </p:nvSpPr>
          <p:spPr>
            <a:xfrm>
              <a:off x="3422534" y="2035416"/>
              <a:ext cx="1109752" cy="423819"/>
            </a:xfrm>
            <a:prstGeom prst="rect">
              <a:avLst/>
            </a:prstGeom>
            <a:noFill/>
          </p:spPr>
          <p:txBody>
            <a:bodyPr wrap="square" rtlCol="0" anchor="ctr">
              <a:spAutoFit/>
            </a:bodyPr>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000" dirty="0" smtClean="0">
                  <a:solidFill>
                    <a:schemeClr val="tx1"/>
                  </a:solidFill>
                  <a:latin typeface="微软雅黑" panose="020B0503020204020204" pitchFamily="34" charset="-122"/>
                  <a:ea typeface="微软雅黑" panose="020B0503020204020204" pitchFamily="34" charset="-122"/>
                </a:rPr>
                <a:t>去产</a:t>
              </a:r>
              <a:r>
                <a:rPr lang="zh-CN" altLang="en-US" sz="2000" dirty="0">
                  <a:solidFill>
                    <a:schemeClr val="tx1"/>
                  </a:solidFill>
                  <a:latin typeface="微软雅黑" panose="020B0503020204020204" pitchFamily="34" charset="-122"/>
                  <a:ea typeface="微软雅黑" panose="020B0503020204020204" pitchFamily="34" charset="-122"/>
                </a:rPr>
                <a:t>能</a:t>
              </a:r>
              <a:endPar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elvetica" panose="020B0604020202020204" pitchFamily="34" charset="0"/>
              </a:endParaRPr>
            </a:p>
          </p:txBody>
        </p:sp>
      </p:grpSp>
      <p:sp>
        <p:nvSpPr>
          <p:cNvPr id="21" name="文本框 20"/>
          <p:cNvSpPr txBox="1"/>
          <p:nvPr/>
        </p:nvSpPr>
        <p:spPr>
          <a:xfrm>
            <a:off x="2115297" y="3808171"/>
            <a:ext cx="2221064" cy="757130"/>
          </a:xfrm>
          <a:prstGeom prst="rect">
            <a:avLst/>
          </a:prstGeom>
          <a:noFill/>
        </p:spPr>
        <p:txBody>
          <a:bodyPr wrap="square" rtlCol="0" anchor="ctr">
            <a:spAutoFit/>
          </a:bodyPr>
          <a:p>
            <a:pPr marL="0" marR="0" lvl="0" indent="0" algn="ctr" defTabSz="914400" rtl="0" eaLnBrk="0" fontAlgn="base" latinLnBrk="0" hangingPunct="0">
              <a:lnSpc>
                <a:spcPct val="120000"/>
              </a:lnSpc>
              <a:spcBef>
                <a:spcPct val="0"/>
              </a:spcBef>
              <a:spcAft>
                <a:spcPct val="0"/>
              </a:spcAft>
              <a:buClrTx/>
              <a:buSzTx/>
              <a:buFontTx/>
              <a:buNone/>
              <a:defRPr/>
            </a:pP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供给侧</a:t>
            </a:r>
            <a:endParaRPr kumimoji="0" lang="en-US" altLang="zh-CN"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a:p>
            <a:pPr marL="0" marR="0" lvl="0" indent="0" algn="ctr" defTabSz="914400" rtl="0" eaLnBrk="0" fontAlgn="base" latinLnBrk="0" hangingPunct="0">
              <a:lnSpc>
                <a:spcPct val="120000"/>
              </a:lnSpc>
              <a:spcBef>
                <a:spcPct val="0"/>
              </a:spcBef>
              <a:spcAft>
                <a:spcPct val="0"/>
              </a:spcAft>
              <a:buClrTx/>
              <a:buSzTx/>
              <a:buFontTx/>
              <a:buNone/>
              <a:defRPr/>
            </a:pP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结构性改革</a:t>
            </a:r>
            <a:endPar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nvGrpSpPr>
          <p:cNvPr id="5" name="组合 4"/>
          <p:cNvGrpSpPr/>
          <p:nvPr/>
        </p:nvGrpSpPr>
        <p:grpSpPr>
          <a:xfrm>
            <a:off x="6489097" y="3107255"/>
            <a:ext cx="1301993" cy="2117012"/>
            <a:chOff x="7042269" y="3446721"/>
            <a:chExt cx="1201115" cy="1952989"/>
          </a:xfrm>
        </p:grpSpPr>
        <p:sp>
          <p:nvSpPr>
            <p:cNvPr id="25" name="环形箭头 24"/>
            <p:cNvSpPr/>
            <p:nvPr/>
          </p:nvSpPr>
          <p:spPr>
            <a:xfrm>
              <a:off x="7303358" y="3446721"/>
              <a:ext cx="940026" cy="940169"/>
            </a:xfrm>
            <a:prstGeom prst="circularArrow">
              <a:avLst>
                <a:gd name="adj1" fmla="val 10980"/>
                <a:gd name="adj2" fmla="val 1142322"/>
                <a:gd name="adj3" fmla="val 4500000"/>
                <a:gd name="adj4" fmla="val 10800000"/>
                <a:gd name="adj5" fmla="val 12500"/>
              </a:avLst>
            </a:prstGeom>
            <a:solidFill>
              <a:schemeClr val="bg1">
                <a:lumMod val="95000"/>
              </a:schemeClr>
            </a:solidFill>
            <a:ln>
              <a:solidFill>
                <a:schemeClr val="accent2">
                  <a:lumMod val="40000"/>
                  <a:lumOff val="60000"/>
                </a:schemeClr>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矩形 35"/>
            <p:cNvSpPr/>
            <p:nvPr/>
          </p:nvSpPr>
          <p:spPr>
            <a:xfrm>
              <a:off x="7508168" y="3663186"/>
              <a:ext cx="522354" cy="4770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p>
              <a:pPr lvl="0" algn="ctr" defTabSz="1244600">
                <a:lnSpc>
                  <a:spcPct val="90000"/>
                </a:lnSpc>
                <a:spcBef>
                  <a:spcPct val="0"/>
                </a:spcBef>
                <a:spcAft>
                  <a:spcPct val="35000"/>
                </a:spcAft>
              </a:pPr>
              <a:r>
                <a:rPr lang="zh-CN" altLang="en-US" sz="3600" b="1" kern="1200" dirty="0">
                  <a:solidFill>
                    <a:srgbClr val="C00000"/>
                  </a:solidFill>
                  <a:latin typeface="华文行楷" panose="02010800040101010101" pitchFamily="2" charset="-122"/>
                  <a:ea typeface="华文行楷" panose="02010800040101010101" pitchFamily="2" charset="-122"/>
                </a:rPr>
                <a:t>破</a:t>
              </a:r>
              <a:endParaRPr lang="zh-CN" altLang="en-US" sz="3600" b="1" kern="1200" dirty="0">
                <a:solidFill>
                  <a:srgbClr val="C00000"/>
                </a:solidFill>
                <a:latin typeface="华文行楷" panose="02010800040101010101" pitchFamily="2" charset="-122"/>
                <a:ea typeface="华文行楷" panose="02010800040101010101" pitchFamily="2" charset="-122"/>
              </a:endParaRPr>
            </a:p>
          </p:txBody>
        </p:sp>
        <p:sp>
          <p:nvSpPr>
            <p:cNvPr id="27" name="形状 26"/>
            <p:cNvSpPr/>
            <p:nvPr/>
          </p:nvSpPr>
          <p:spPr>
            <a:xfrm>
              <a:off x="7042269" y="3986918"/>
              <a:ext cx="940026" cy="940169"/>
            </a:xfrm>
            <a:prstGeom prst="leftCircularArrow">
              <a:avLst>
                <a:gd name="adj1" fmla="val 10980"/>
                <a:gd name="adj2" fmla="val 1142322"/>
                <a:gd name="adj3" fmla="val 6300000"/>
                <a:gd name="adj4" fmla="val 18900000"/>
                <a:gd name="adj5" fmla="val 12500"/>
              </a:avLst>
            </a:prstGeom>
            <a:solidFill>
              <a:schemeClr val="bg1">
                <a:lumMod val="95000"/>
              </a:schemeClr>
            </a:solidFill>
            <a:ln w="12700" cap="flat" cmpd="sng" algn="ctr">
              <a:solidFill>
                <a:schemeClr val="accent2">
                  <a:lumMod val="40000"/>
                  <a:lumOff val="60000"/>
                </a:scheme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34" name="矩形 33"/>
            <p:cNvSpPr/>
            <p:nvPr/>
          </p:nvSpPr>
          <p:spPr>
            <a:xfrm>
              <a:off x="7272465" y="4237307"/>
              <a:ext cx="522354" cy="45329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p>
              <a:pPr marL="0" lvl="0" indent="0" algn="ctr" defTabSz="488950">
                <a:lnSpc>
                  <a:spcPct val="90000"/>
                </a:lnSpc>
                <a:spcBef>
                  <a:spcPct val="0"/>
                </a:spcBef>
                <a:spcAft>
                  <a:spcPct val="35000"/>
                </a:spcAft>
                <a:buNone/>
              </a:pPr>
              <a:r>
                <a:rPr lang="zh-CN" altLang="en-US" sz="3600" b="1" kern="1200" dirty="0">
                  <a:solidFill>
                    <a:srgbClr val="C00000"/>
                  </a:solidFill>
                  <a:latin typeface="华文行楷" panose="02010800040101010101" pitchFamily="2" charset="-122"/>
                  <a:ea typeface="华文行楷" panose="02010800040101010101" pitchFamily="2" charset="-122"/>
                </a:rPr>
                <a:t>立</a:t>
              </a:r>
              <a:endParaRPr lang="zh-CN" altLang="en-US" sz="3600" b="1" kern="1200" dirty="0">
                <a:solidFill>
                  <a:srgbClr val="C00000"/>
                </a:solidFill>
                <a:latin typeface="华文行楷" panose="02010800040101010101" pitchFamily="2" charset="-122"/>
                <a:ea typeface="华文行楷" panose="02010800040101010101" pitchFamily="2" charset="-122"/>
              </a:endParaRPr>
            </a:p>
          </p:txBody>
        </p:sp>
        <p:sp>
          <p:nvSpPr>
            <p:cNvPr id="29" name="空心弧 28"/>
            <p:cNvSpPr/>
            <p:nvPr/>
          </p:nvSpPr>
          <p:spPr>
            <a:xfrm>
              <a:off x="7370263" y="4591759"/>
              <a:ext cx="807628" cy="807951"/>
            </a:xfrm>
            <a:prstGeom prst="blockArc">
              <a:avLst>
                <a:gd name="adj1" fmla="val 13500000"/>
                <a:gd name="adj2" fmla="val 10800000"/>
                <a:gd name="adj3" fmla="val 12740"/>
              </a:avLst>
            </a:prstGeom>
            <a:solidFill>
              <a:schemeClr val="bg1">
                <a:lumMod val="95000"/>
              </a:schemeClr>
            </a:solidFill>
            <a:ln w="12700" cap="flat" cmpd="sng" algn="ctr">
              <a:solidFill>
                <a:schemeClr val="accent2">
                  <a:lumMod val="40000"/>
                  <a:lumOff val="60000"/>
                </a:scheme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 name="矩形 5"/>
            <p:cNvSpPr/>
            <p:nvPr/>
          </p:nvSpPr>
          <p:spPr>
            <a:xfrm>
              <a:off x="7533642" y="4732963"/>
              <a:ext cx="522354" cy="61029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p>
              <a:pPr marL="0" lvl="0" indent="0" algn="ctr" defTabSz="488950">
                <a:lnSpc>
                  <a:spcPct val="90000"/>
                </a:lnSpc>
                <a:spcBef>
                  <a:spcPct val="0"/>
                </a:spcBef>
                <a:spcAft>
                  <a:spcPct val="35000"/>
                </a:spcAft>
                <a:buNone/>
              </a:pPr>
              <a:r>
                <a:rPr lang="zh-CN" altLang="en-US" sz="3600" b="1" kern="1200" dirty="0">
                  <a:solidFill>
                    <a:srgbClr val="C00000"/>
                  </a:solidFill>
                  <a:latin typeface="华文行楷" panose="02010800040101010101" pitchFamily="2" charset="-122"/>
                  <a:ea typeface="华文行楷" panose="02010800040101010101" pitchFamily="2" charset="-122"/>
                </a:rPr>
                <a:t>降</a:t>
              </a:r>
              <a:endParaRPr lang="zh-CN" altLang="en-US" sz="3600" b="1" kern="1200" dirty="0">
                <a:solidFill>
                  <a:srgbClr val="C00000"/>
                </a:solidFill>
                <a:latin typeface="华文行楷" panose="02010800040101010101" pitchFamily="2" charset="-122"/>
                <a:ea typeface="华文行楷" panose="02010800040101010101" pitchFamily="2" charset="-122"/>
              </a:endParaRPr>
            </a:p>
          </p:txBody>
        </p:sp>
      </p:grpSp>
      <p:sp>
        <p:nvSpPr>
          <p:cNvPr id="38" name="矩形: 圆角 5"/>
          <p:cNvSpPr/>
          <p:nvPr/>
        </p:nvSpPr>
        <p:spPr>
          <a:xfrm>
            <a:off x="8190230" y="2450465"/>
            <a:ext cx="3215005" cy="452120"/>
          </a:xfrm>
          <a:prstGeom prst="roundRect">
            <a:avLst/>
          </a:prstGeom>
          <a:solidFill>
            <a:schemeClr val="bg1">
              <a:lumMod val="95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chemeClr val="tx1"/>
                </a:solidFill>
                <a:latin typeface="微软雅黑" panose="020B0503020204020204" pitchFamily="34" charset="-122"/>
                <a:ea typeface="微软雅黑" panose="020B0503020204020204" pitchFamily="34" charset="-122"/>
              </a:rPr>
              <a:t>大力破除无效供给</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 name="矩形: 圆角 10"/>
          <p:cNvSpPr/>
          <p:nvPr/>
        </p:nvSpPr>
        <p:spPr>
          <a:xfrm>
            <a:off x="8190865" y="3004185"/>
            <a:ext cx="3215640" cy="504190"/>
          </a:xfrm>
          <a:prstGeom prst="roundRect">
            <a:avLst/>
          </a:prstGeom>
          <a:solidFill>
            <a:schemeClr val="bg1">
              <a:lumMod val="95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chemeClr val="tx1"/>
                </a:solidFill>
                <a:latin typeface="微软雅黑" panose="020B0503020204020204" pitchFamily="34" charset="-122"/>
                <a:ea typeface="微软雅黑" panose="020B0503020204020204" pitchFamily="34" charset="-122"/>
              </a:rPr>
              <a:t>大力培育新动能</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40" name="矩形: 圆角 12"/>
          <p:cNvSpPr/>
          <p:nvPr/>
        </p:nvSpPr>
        <p:spPr>
          <a:xfrm>
            <a:off x="8190230" y="3655695"/>
            <a:ext cx="3215640" cy="504190"/>
          </a:xfrm>
          <a:prstGeom prst="roundRect">
            <a:avLst/>
          </a:prstGeom>
          <a:solidFill>
            <a:schemeClr val="bg1">
              <a:lumMod val="95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chemeClr val="tx1"/>
                </a:solidFill>
                <a:latin typeface="微软雅黑" panose="020B0503020204020204" pitchFamily="34" charset="-122"/>
                <a:ea typeface="微软雅黑" panose="020B0503020204020204" pitchFamily="34" charset="-122"/>
              </a:rPr>
              <a:t>大力降低实体经济成本</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42" name="矩形: 圆角 15"/>
          <p:cNvSpPr/>
          <p:nvPr/>
        </p:nvSpPr>
        <p:spPr>
          <a:xfrm>
            <a:off x="8190865" y="4307205"/>
            <a:ext cx="3216275" cy="435610"/>
          </a:xfrm>
          <a:prstGeom prst="roundRect">
            <a:avLst/>
          </a:prstGeom>
          <a:solidFill>
            <a:schemeClr val="bg1">
              <a:lumMod val="95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latin typeface="微软雅黑" panose="020B0503020204020204" pitchFamily="34" charset="-122"/>
                <a:ea typeface="微软雅黑" panose="020B0503020204020204" pitchFamily="34" charset="-122"/>
              </a:rPr>
              <a:t>优化存量资源配置</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43" name="矩形: 圆角 16"/>
          <p:cNvSpPr/>
          <p:nvPr/>
        </p:nvSpPr>
        <p:spPr>
          <a:xfrm>
            <a:off x="8190865" y="4875530"/>
            <a:ext cx="3216275" cy="459105"/>
          </a:xfrm>
          <a:prstGeom prst="roundRect">
            <a:avLst/>
          </a:prstGeom>
          <a:solidFill>
            <a:schemeClr val="bg1">
              <a:lumMod val="95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latin typeface="微软雅黑" panose="020B0503020204020204" pitchFamily="34" charset="-122"/>
                <a:ea typeface="微软雅黑" panose="020B0503020204020204" pitchFamily="34" charset="-122"/>
              </a:rPr>
              <a:t>扩大优质增量供给</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44" name="矩形: 圆角 17"/>
          <p:cNvSpPr/>
          <p:nvPr/>
        </p:nvSpPr>
        <p:spPr>
          <a:xfrm>
            <a:off x="8190865" y="5467350"/>
            <a:ext cx="3216275" cy="701040"/>
          </a:xfrm>
          <a:prstGeom prst="roundRect">
            <a:avLst/>
          </a:prstGeom>
          <a:solidFill>
            <a:schemeClr val="bg1">
              <a:lumMod val="95000"/>
            </a:schemeClr>
          </a:solidFill>
          <a:ln w="158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solidFill>
                  <a:schemeClr val="tx1"/>
                </a:solidFill>
                <a:latin typeface="微软雅黑" panose="020B0503020204020204" pitchFamily="34" charset="-122"/>
                <a:ea typeface="微软雅黑" panose="020B0503020204020204" pitchFamily="34" charset="-122"/>
              </a:rPr>
              <a:t>实现更高水平和更高</a:t>
            </a:r>
            <a:endParaRPr lang="en-US" altLang="zh-CN" sz="2000" dirty="0">
              <a:solidFill>
                <a:schemeClr val="tx1"/>
              </a:solidFill>
              <a:latin typeface="微软雅黑" panose="020B0503020204020204" pitchFamily="34" charset="-122"/>
              <a:ea typeface="微软雅黑" panose="020B0503020204020204" pitchFamily="34" charset="-122"/>
            </a:endParaRPr>
          </a:p>
          <a:p>
            <a:pPr algn="ctr"/>
            <a:r>
              <a:rPr lang="zh-CN" altLang="en-US" sz="2000" dirty="0">
                <a:solidFill>
                  <a:schemeClr val="tx1"/>
                </a:solidFill>
                <a:latin typeface="微软雅黑" panose="020B0503020204020204" pitchFamily="34" charset="-122"/>
                <a:ea typeface="微软雅黑" panose="020B0503020204020204" pitchFamily="34" charset="-122"/>
              </a:rPr>
              <a:t>质量的供需动态平衡</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6130925" y="2565400"/>
            <a:ext cx="33655" cy="33496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27990" y="1461770"/>
            <a:ext cx="11336020" cy="829945"/>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t">
            <a:spAutoFit/>
          </a:bodyPr>
          <a:p>
            <a:pPr algn="just" fontAlgn="auto">
              <a:lnSpc>
                <a:spcPct val="120000"/>
              </a:lnSpc>
              <a:spcAft>
                <a:spcPts val="0"/>
              </a:spcAft>
            </a:pPr>
            <a:r>
              <a:rPr lang="zh-CN" altLang="en-US" sz="2000" b="1" dirty="0">
                <a:solidFill>
                  <a:srgbClr val="C00000"/>
                </a:solidFill>
                <a:latin typeface="微软雅黑" panose="020B0503020204020204" pitchFamily="34" charset="-122"/>
                <a:ea typeface="微软雅黑" panose="020B0503020204020204" pitchFamily="34" charset="-122"/>
                <a:cs typeface="+mn-ea"/>
                <a:sym typeface="+mn-lt"/>
              </a:rPr>
              <a:t>重点：</a:t>
            </a: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解放和发展社会生产力，用改革的办法推进结构调整，减少无效和低端供给，扩大有效和中高端供给，增强供给结构对需求变化的适应性和灵活性，提高全要素生产率。</a:t>
            </a:r>
            <a:endParaRPr lang="zh-CN" altLang="en-US" sz="2000" dirty="0">
              <a:solidFill>
                <a:schemeClr val="tx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2" grpId="0"/>
      <p:bldP spid="21" grpId="0"/>
      <p:bldP spid="38" grpId="0" bldLvl="0" animBg="1"/>
      <p:bldP spid="39" grpId="0" bldLvl="0" animBg="1"/>
      <p:bldP spid="40" grpId="0" bldLvl="0" animBg="1"/>
      <p:bldP spid="42" grpId="0" bldLvl="0" animBg="1"/>
      <p:bldP spid="43" grpId="0" bldLvl="0" animBg="1"/>
      <p:bldP spid="44" grpId="0" bldLvl="0" animBg="1"/>
      <p:bldP spid="7"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910590" y="2395220"/>
            <a:ext cx="10546715" cy="1753235"/>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（二）</a:t>
            </a:r>
            <a:r>
              <a:rPr lang="zh-CN" altLang="en-US" sz="3600" kern="0" spc="120" dirty="0">
                <a:solidFill>
                  <a:schemeClr val="accent1"/>
                </a:solidFill>
                <a:latin typeface="微软雅黑" panose="020B0503020204020204" pitchFamily="34" charset="-122"/>
                <a:ea typeface="微软雅黑" panose="020B0503020204020204" pitchFamily="34" charset="-122"/>
                <a:cs typeface="+mn-ea"/>
                <a:sym typeface="+mn-lt"/>
              </a:rPr>
              <a:t>把发展经济的着力点放在实体经济上</a:t>
            </a:r>
            <a:endParaRPr lang="zh-CN" altLang="en-US" sz="3600" kern="0" spc="120" dirty="0">
              <a:solidFill>
                <a:schemeClr val="accent1"/>
              </a:solidFill>
              <a:latin typeface="微软雅黑" panose="020B0503020204020204" pitchFamily="34" charset="-122"/>
              <a:ea typeface="微软雅黑" panose="020B0503020204020204" pitchFamily="34" charset="-122"/>
              <a:cs typeface="+mn-ea"/>
              <a:sym typeface="+mn-lt"/>
            </a:endParaRPr>
          </a:p>
          <a:p>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深</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化</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供</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给</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侧</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结</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性</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改</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革</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367155" y="187325"/>
            <a:ext cx="6530340"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把发展经济的着力点放在实体经济上</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3708400" y="1122680"/>
            <a:ext cx="5005705" cy="737235"/>
          </a:xfrm>
          <a:prstGeom prst="rect">
            <a:avLst/>
          </a:prstGeom>
          <a:noFill/>
          <a:ln>
            <a:noFill/>
          </a:ln>
        </p:spPr>
        <p:txBody>
          <a:bodyPr vert="horz" wrap="square" rtlCol="0">
            <a:spAutoFit/>
          </a:bodyPr>
          <a:p>
            <a:pPr algn="ctr" eaLnBrk="1" hangingPunct="1">
              <a:lnSpc>
                <a:spcPct val="150000"/>
              </a:lnSpc>
              <a:defRPr/>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、实体经济的内涵和意义</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6" name="矩形 25"/>
          <p:cNvSpPr/>
          <p:nvPr/>
        </p:nvSpPr>
        <p:spPr>
          <a:xfrm>
            <a:off x="1123950" y="2150110"/>
            <a:ext cx="9992995" cy="3448685"/>
          </a:xfrm>
          <a:prstGeom prst="rect">
            <a:avLst/>
          </a:prstGeom>
        </p:spPr>
        <p:txBody>
          <a:bodyPr wrap="square">
            <a:spAutoFit/>
          </a:bodyPr>
          <a:p>
            <a:pPr algn="just" fontAlgn="auto">
              <a:lnSpc>
                <a:spcPct val="130000"/>
              </a:lnSpc>
              <a:spcBef>
                <a:spcPts val="0"/>
              </a:spcBef>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实体经济是相对与虚拟经济而言，指的是一国经济中</a:t>
            </a: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提供商品服务、用于满足人们生活和生产需要</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的经济组成部分，不仅包括所有物质产品生产，也包括为生产和生活提供实际服务的行业。</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just" fontAlgn="auto">
              <a:lnSpc>
                <a:spcPct val="130000"/>
              </a:lnSpc>
              <a:spcBef>
                <a:spcPts val="0"/>
              </a:spcBef>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实体经济是一国经济的立身之术，是财富创造的根本源泉，是国家强盛的重要支柱。实体经济对于</a:t>
            </a: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经济发展、就业和人民实际生活水平</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有着重要影响。大力发展实体经济，是党中央立足全局、面向未来作出的重大战略抉择，是激发经济发展新动能、实现稳中求进的关键性政策部署。</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 calcmode="lin" valueType="num">
                                      <p:cBhvr additive="base">
                                        <p:cTn id="22"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6">
                                            <p:txEl>
                                              <p:pRg st="1" end="1"/>
                                            </p:txEl>
                                          </p:spTgt>
                                        </p:tgtEl>
                                        <p:attrNameLst>
                                          <p:attrName>style.visibility</p:attrName>
                                        </p:attrNameLst>
                                      </p:cBhvr>
                                      <p:to>
                                        <p:strVal val="visible"/>
                                      </p:to>
                                    </p:set>
                                    <p:anim calcmode="lin" valueType="num">
                                      <p:cBhvr additive="base">
                                        <p:cTn id="28" dur="500"/>
                                        <p:tgtEl>
                                          <p:spTgt spid="26">
                                            <p:txEl>
                                              <p:pRg st="1" end="1"/>
                                            </p:txEl>
                                          </p:spTgt>
                                        </p:tgtEl>
                                        <p:attrNameLst>
                                          <p:attrName>ppt_y</p:attrName>
                                        </p:attrNameLst>
                                      </p:cBhvr>
                                      <p:tavLst>
                                        <p:tav tm="0">
                                          <p:val>
                                            <p:strVal val="#ppt_y+#ppt_h*1.125000"/>
                                          </p:val>
                                        </p:tav>
                                        <p:tav tm="100000">
                                          <p:val>
                                            <p:strVal val="#ppt_y"/>
                                          </p:val>
                                        </p:tav>
                                      </p:tavLst>
                                    </p:anim>
                                    <p:animEffect transition="in" filter="wipe(up)">
                                      <p:cBhvr>
                                        <p:cTn id="29"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51364" y="366698"/>
            <a:ext cx="5922776" cy="460375"/>
          </a:xfrm>
          <a:prstGeom prst="rect">
            <a:avLst/>
          </a:prstGeom>
          <a:noFill/>
        </p:spPr>
        <p:txBody>
          <a:bodyPr wrap="square" rtlCol="0">
            <a:spAutoFit/>
          </a:bodyPr>
          <a:lstStyle/>
          <a:p>
            <a:pPr marR="0" defTabSz="914400" eaLnBrk="1" fontAlgn="auto" hangingPunct="1">
              <a:buClrTx/>
              <a:buSzTx/>
              <a:buFontTx/>
              <a:defRPr/>
            </a:pPr>
            <a:r>
              <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rPr>
              <a:t>新时代中国特色社会主义经济理论</a:t>
            </a:r>
            <a:endParaRPr kumimoji="1" lang="zh-CN" altLang="en-US" sz="2400" b="1" dirty="0">
              <a:solidFill>
                <a:srgbClr val="C00000"/>
              </a:solidFill>
              <a:latin typeface="微软雅黑" panose="020B0503020204020204" pitchFamily="34" charset="-122"/>
              <a:ea typeface="微软雅黑" panose="020B0503020204020204" pitchFamily="34" charset="-122"/>
              <a:cs typeface="方正小标宋简体" panose="00000600000000000000" charset="-122"/>
            </a:endParaRPr>
          </a:p>
        </p:txBody>
      </p:sp>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4" name="文本框 3"/>
          <p:cNvSpPr>
            <a:spLocks noChangeArrowheads="1"/>
          </p:cNvSpPr>
          <p:nvPr/>
        </p:nvSpPr>
        <p:spPr bwMode="auto">
          <a:xfrm>
            <a:off x="3964305" y="1581785"/>
            <a:ext cx="445833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089" tIns="17044" rIns="34089" bIns="17044">
            <a:spAutoFit/>
          </a:bodyPr>
          <a:p>
            <a:pPr algn="ctr"/>
            <a:r>
              <a:rPr lang="zh-CN" altLang="en-US" sz="2800" kern="0" spc="300" dirty="0">
                <a:solidFill>
                  <a:srgbClr val="C00000"/>
                </a:solidFill>
                <a:latin typeface="微软雅黑" panose="020B0503020204020204" pitchFamily="34" charset="-122"/>
                <a:ea typeface="微软雅黑" panose="020B0503020204020204" pitchFamily="34" charset="-122"/>
                <a:cs typeface="+mn-ea"/>
                <a:sym typeface="+mn-lt"/>
              </a:rPr>
              <a:t>习近平经济思想的含义</a:t>
            </a:r>
            <a:endParaRPr lang="zh-CN" altLang="en-US" sz="2800" kern="0" spc="300"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419860" y="2320925"/>
            <a:ext cx="9546590" cy="2676525"/>
          </a:xfrm>
          <a:prstGeom prst="rect">
            <a:avLst/>
          </a:prstGeom>
        </p:spPr>
        <p:txBody>
          <a:bodyPr wrap="square">
            <a:spAutoFit/>
          </a:bodyPr>
          <a:p>
            <a:pPr algn="just">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习近平经济思想是以习近平同志为核心的党中央紧密结合时代和实践的要求，围绕发展中国特色社会主义经济，观大势、谋全局，自觉认识和遵循经济发展规律，提出的一系列新的重大战略思想和重要理论观点</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p:bldP spid="1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nvGrpSpPr>
          <p:cNvPr id="4" name="组合 3"/>
          <p:cNvGrpSpPr/>
          <p:nvPr/>
        </p:nvGrpSpPr>
        <p:grpSpPr>
          <a:xfrm>
            <a:off x="1350673" y="2084065"/>
            <a:ext cx="3420000" cy="3420000"/>
            <a:chOff x="782508" y="1717154"/>
            <a:chExt cx="3420000" cy="3420000"/>
          </a:xfrm>
        </p:grpSpPr>
        <p:sp>
          <p:nvSpPr>
            <p:cNvPr id="2" name="椭圆 1"/>
            <p:cNvSpPr/>
            <p:nvPr/>
          </p:nvSpPr>
          <p:spPr>
            <a:xfrm>
              <a:off x="782508" y="1717154"/>
              <a:ext cx="3420000" cy="3420000"/>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1268508" y="2203154"/>
              <a:ext cx="2448000" cy="2448000"/>
            </a:xfrm>
            <a:prstGeom prst="ellipse">
              <a:avLst/>
            </a:prstGeom>
            <a:solidFill>
              <a:srgbClr val="C00000"/>
            </a:solid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1608643" y="2606789"/>
              <a:ext cx="1672590" cy="1641475"/>
            </a:xfrm>
            <a:prstGeom prst="rect">
              <a:avLst/>
            </a:prstGeom>
          </p:spPr>
          <p:txBody>
            <a:bodyPr wrap="square">
              <a:spAutoFit/>
            </a:bodyPr>
            <a:p>
              <a:pPr>
                <a:lnSpc>
                  <a:spcPct val="120000"/>
                </a:lnSpc>
              </a:pPr>
              <a:r>
                <a:rPr lang="zh-CN" altLang="zh-CN" sz="2800" b="1" dirty="0">
                  <a:solidFill>
                    <a:srgbClr val="FFFFF5"/>
                  </a:solidFill>
                  <a:latin typeface="+mj-ea"/>
                  <a:ea typeface="+mj-ea"/>
                </a:rPr>
                <a:t>实体经济发展环境新变化</a:t>
              </a:r>
              <a:endParaRPr lang="zh-CN" altLang="zh-CN" sz="2800" b="1" dirty="0">
                <a:solidFill>
                  <a:srgbClr val="FFFFF5"/>
                </a:solidFill>
                <a:latin typeface="+mj-ea"/>
                <a:ea typeface="+mj-ea"/>
              </a:endParaRPr>
            </a:p>
          </p:txBody>
        </p:sp>
      </p:grpSp>
      <p:sp>
        <p:nvSpPr>
          <p:cNvPr id="54" name="弧形 53"/>
          <p:cNvSpPr/>
          <p:nvPr/>
        </p:nvSpPr>
        <p:spPr>
          <a:xfrm>
            <a:off x="1686159" y="1814065"/>
            <a:ext cx="3960000" cy="3960000"/>
          </a:xfrm>
          <a:prstGeom prst="arc">
            <a:avLst>
              <a:gd name="adj1" fmla="val 16925776"/>
              <a:gd name="adj2" fmla="val 4625347"/>
            </a:avLst>
          </a:prstGeom>
          <a:noFill/>
          <a:ln w="28575">
            <a:gradFill>
              <a:gsLst>
                <a:gs pos="0">
                  <a:srgbClr val="FFFFF5"/>
                </a:gs>
                <a:gs pos="75000">
                  <a:srgbClr val="D20000">
                    <a:alpha val="75000"/>
                  </a:srgbClr>
                </a:gs>
                <a:gs pos="25000">
                  <a:srgbClr val="D20000">
                    <a:alpha val="75000"/>
                  </a:srgbClr>
                </a:gs>
                <a:gs pos="50000">
                  <a:srgbClr val="D20000"/>
                </a:gs>
                <a:gs pos="100000">
                  <a:srgbClr val="FFFFF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6" name="组合 5"/>
          <p:cNvGrpSpPr/>
          <p:nvPr/>
        </p:nvGrpSpPr>
        <p:grpSpPr>
          <a:xfrm>
            <a:off x="5074088" y="1996338"/>
            <a:ext cx="5983773" cy="977265"/>
            <a:chOff x="5145843" y="2011578"/>
            <a:chExt cx="5983773" cy="977265"/>
          </a:xfrm>
        </p:grpSpPr>
        <p:sp>
          <p:nvSpPr>
            <p:cNvPr id="39" name="矩形 38"/>
            <p:cNvSpPr/>
            <p:nvPr/>
          </p:nvSpPr>
          <p:spPr>
            <a:xfrm>
              <a:off x="7518660" y="2011578"/>
              <a:ext cx="3610956" cy="977265"/>
            </a:xfrm>
            <a:prstGeom prst="rect">
              <a:avLst/>
            </a:prstGeom>
          </p:spPr>
          <p:txBody>
            <a:bodyPr wrap="square">
              <a:spAutoFit/>
            </a:bodyPr>
            <a:p>
              <a:pPr algn="just">
                <a:lnSpc>
                  <a:spcPct val="12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rPr>
                <a:t>制造业重新成为全球经济竞争的焦点</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sp>
          <p:nvSpPr>
            <p:cNvPr id="7" name="椭圆 6"/>
            <p:cNvSpPr/>
            <p:nvPr/>
          </p:nvSpPr>
          <p:spPr>
            <a:xfrm>
              <a:off x="5145843" y="2489271"/>
              <a:ext cx="180870" cy="18087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连接符 7"/>
            <p:cNvCxnSpPr>
              <a:stCxn id="7" idx="6"/>
            </p:cNvCxnSpPr>
            <p:nvPr/>
          </p:nvCxnSpPr>
          <p:spPr>
            <a:xfrm flipV="1">
              <a:off x="5327015" y="2552700"/>
              <a:ext cx="2061210" cy="27305"/>
            </a:xfrm>
            <a:prstGeom prst="line">
              <a:avLst/>
            </a:prstGeom>
            <a:ln w="15875">
              <a:solidFill>
                <a:srgbClr val="C00000"/>
              </a:solidFill>
              <a:prstDash val="sysDash"/>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522257" y="3293649"/>
            <a:ext cx="5759450" cy="977265"/>
            <a:chOff x="5522257" y="3293649"/>
            <a:chExt cx="5759450" cy="977265"/>
          </a:xfrm>
        </p:grpSpPr>
        <p:sp>
          <p:nvSpPr>
            <p:cNvPr id="40" name="矩形 39"/>
            <p:cNvSpPr/>
            <p:nvPr/>
          </p:nvSpPr>
          <p:spPr>
            <a:xfrm>
              <a:off x="7446942" y="3293649"/>
              <a:ext cx="3834765" cy="977265"/>
            </a:xfrm>
            <a:prstGeom prst="rect">
              <a:avLst/>
            </a:prstGeom>
          </p:spPr>
          <p:txBody>
            <a:bodyPr wrap="square">
              <a:spAutoFit/>
            </a:bodyPr>
            <a:p>
              <a:pPr algn="just">
                <a:lnSpc>
                  <a:spcPct val="12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rPr>
                <a:t>新工业革命给制造业发展带来深刻变革</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sp>
          <p:nvSpPr>
            <p:cNvPr id="57" name="椭圆 56"/>
            <p:cNvSpPr/>
            <p:nvPr/>
          </p:nvSpPr>
          <p:spPr>
            <a:xfrm>
              <a:off x="5522257" y="3665062"/>
              <a:ext cx="252000" cy="25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stCxn id="57" idx="6"/>
              <a:endCxn id="40" idx="1"/>
            </p:cNvCxnSpPr>
            <p:nvPr/>
          </p:nvCxnSpPr>
          <p:spPr>
            <a:xfrm flipV="1">
              <a:off x="5774257" y="3782807"/>
              <a:ext cx="1672590" cy="8890"/>
            </a:xfrm>
            <a:prstGeom prst="line">
              <a:avLst/>
            </a:prstGeom>
            <a:ln w="15875">
              <a:solidFill>
                <a:srgbClr val="C00000"/>
              </a:solidFill>
              <a:prstDash val="sysDash"/>
              <a:tailEnd type="oval" w="med" len="med"/>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5145843" y="4524461"/>
            <a:ext cx="5912018" cy="977265"/>
            <a:chOff x="5145843" y="4524461"/>
            <a:chExt cx="5912018" cy="977265"/>
          </a:xfrm>
        </p:grpSpPr>
        <p:sp>
          <p:nvSpPr>
            <p:cNvPr id="41" name="矩形 40"/>
            <p:cNvSpPr/>
            <p:nvPr/>
          </p:nvSpPr>
          <p:spPr>
            <a:xfrm>
              <a:off x="7446905" y="4524461"/>
              <a:ext cx="3610956" cy="977265"/>
            </a:xfrm>
            <a:prstGeom prst="rect">
              <a:avLst/>
            </a:prstGeom>
          </p:spPr>
          <p:txBody>
            <a:bodyPr wrap="square">
              <a:spAutoFit/>
            </a:bodyPr>
            <a:p>
              <a:pPr algn="just">
                <a:lnSpc>
                  <a:spcPct val="12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rPr>
                <a:t>我国制造业提质升级任务日益紧迫</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sp>
          <p:nvSpPr>
            <p:cNvPr id="56" name="椭圆 55"/>
            <p:cNvSpPr/>
            <p:nvPr/>
          </p:nvSpPr>
          <p:spPr>
            <a:xfrm>
              <a:off x="5145843" y="4927629"/>
              <a:ext cx="180870" cy="18087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连接符 11"/>
            <p:cNvCxnSpPr>
              <a:stCxn id="56" idx="6"/>
              <a:endCxn id="41" idx="1"/>
            </p:cNvCxnSpPr>
            <p:nvPr/>
          </p:nvCxnSpPr>
          <p:spPr>
            <a:xfrm flipV="1">
              <a:off x="5326713" y="5013619"/>
              <a:ext cx="2119630" cy="5080"/>
            </a:xfrm>
            <a:prstGeom prst="line">
              <a:avLst/>
            </a:prstGeom>
            <a:ln w="15875">
              <a:solidFill>
                <a:srgbClr val="C00000"/>
              </a:solidFill>
              <a:prstDash val="sysDash"/>
              <a:tailEnd type="oval" w="med" len="med"/>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1769745" y="370205"/>
            <a:ext cx="5303520" cy="460375"/>
          </a:xfrm>
          <a:prstGeom prst="rect">
            <a:avLst/>
          </a:prstGeom>
          <a:noFill/>
        </p:spPr>
        <p:txBody>
          <a:bodyPr wrap="none" rtlCol="0" anchor="t">
            <a:spAutoFit/>
          </a:bodyPr>
          <a:p>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把发展经济的着力点放在实体经济上</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2831465" y="939165"/>
            <a:ext cx="6529070" cy="737235"/>
          </a:xfrm>
          <a:prstGeom prst="rect">
            <a:avLst/>
          </a:prstGeom>
          <a:noFill/>
          <a:ln>
            <a:noFill/>
          </a:ln>
        </p:spPr>
        <p:txBody>
          <a:bodyPr vert="horz" wrap="square" rtlCol="0">
            <a:spAutoFit/>
          </a:bodyPr>
          <a:p>
            <a:pPr algn="ctr" eaLnBrk="1" hangingPunct="1">
              <a:lnSpc>
                <a:spcPct val="150000"/>
              </a:lnSpc>
              <a:defRPr/>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、深刻认识实体经济发展环境新变化</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1299"/>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799"/>
                            </p:stCondLst>
                            <p:childTnLst>
                              <p:par>
                                <p:cTn id="21" presetID="22" presetClass="entr" presetSubtype="1"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up)">
                                      <p:cBhvr>
                                        <p:cTn id="23" dur="500"/>
                                        <p:tgtEl>
                                          <p:spTgt spid="54"/>
                                        </p:tgtEl>
                                      </p:cBhvr>
                                    </p:animEffect>
                                  </p:childTnLst>
                                </p:cTn>
                              </p:par>
                            </p:childTnLst>
                          </p:cTn>
                        </p:par>
                        <p:par>
                          <p:cTn id="24" fill="hold">
                            <p:stCondLst>
                              <p:cond delay="2299"/>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799"/>
                            </p:stCondLst>
                            <p:childTnLst>
                              <p:par>
                                <p:cTn id="29" presetID="2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3299"/>
                            </p:stCondLst>
                            <p:childTnLst>
                              <p:par>
                                <p:cTn id="33" presetID="22" presetClass="entr" presetSubtype="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4" grpId="0" bldLvl="0" animBg="1"/>
      <p:bldP spid="1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nvGrpSpPr>
          <p:cNvPr id="4" name="组合 3"/>
          <p:cNvGrpSpPr/>
          <p:nvPr/>
        </p:nvGrpSpPr>
        <p:grpSpPr>
          <a:xfrm>
            <a:off x="429288" y="2084700"/>
            <a:ext cx="3420000" cy="3420000"/>
            <a:chOff x="782508" y="1717154"/>
            <a:chExt cx="3420000" cy="3420000"/>
          </a:xfrm>
        </p:grpSpPr>
        <p:sp>
          <p:nvSpPr>
            <p:cNvPr id="2" name="椭圆 1"/>
            <p:cNvSpPr/>
            <p:nvPr/>
          </p:nvSpPr>
          <p:spPr>
            <a:xfrm>
              <a:off x="782508" y="1717154"/>
              <a:ext cx="3420000" cy="3420000"/>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nvSpPr>
          <p:spPr>
            <a:xfrm>
              <a:off x="1268508" y="2203154"/>
              <a:ext cx="2448000" cy="2448000"/>
            </a:xfrm>
            <a:prstGeom prst="ellipse">
              <a:avLst/>
            </a:prstGeom>
            <a:solidFill>
              <a:srgbClr val="C00000"/>
            </a:solid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1355913" y="2916669"/>
              <a:ext cx="2449195" cy="1124585"/>
            </a:xfrm>
            <a:prstGeom prst="rect">
              <a:avLst/>
            </a:prstGeom>
          </p:spPr>
          <p:txBody>
            <a:bodyPr wrap="square">
              <a:spAutoFit/>
            </a:bodyPr>
            <a:p>
              <a:pPr>
                <a:lnSpc>
                  <a:spcPct val="120000"/>
                </a:lnSpc>
              </a:pPr>
              <a:r>
                <a:rPr lang="zh-CN" altLang="zh-CN" sz="2800" b="1" dirty="0">
                  <a:solidFill>
                    <a:srgbClr val="FFFFF5"/>
                  </a:solidFill>
                  <a:latin typeface="+mj-ea"/>
                  <a:ea typeface="+mj-ea"/>
                </a:rPr>
                <a:t>优化实体经济的发展环境</a:t>
              </a:r>
              <a:endParaRPr lang="zh-CN" altLang="zh-CN" sz="2800" b="1" dirty="0">
                <a:solidFill>
                  <a:srgbClr val="FFFFF5"/>
                </a:solidFill>
                <a:latin typeface="+mj-ea"/>
                <a:ea typeface="+mj-ea"/>
              </a:endParaRPr>
            </a:p>
          </p:txBody>
        </p:sp>
      </p:grpSp>
      <p:sp>
        <p:nvSpPr>
          <p:cNvPr id="54" name="弧形 53"/>
          <p:cNvSpPr/>
          <p:nvPr/>
        </p:nvSpPr>
        <p:spPr>
          <a:xfrm>
            <a:off x="764774" y="1814700"/>
            <a:ext cx="3960000" cy="3960000"/>
          </a:xfrm>
          <a:prstGeom prst="arc">
            <a:avLst>
              <a:gd name="adj1" fmla="val 16925776"/>
              <a:gd name="adj2" fmla="val 4625347"/>
            </a:avLst>
          </a:prstGeom>
          <a:noFill/>
          <a:ln w="28575">
            <a:gradFill>
              <a:gsLst>
                <a:gs pos="0">
                  <a:srgbClr val="FFFFF5"/>
                </a:gs>
                <a:gs pos="75000">
                  <a:srgbClr val="D20000">
                    <a:alpha val="75000"/>
                  </a:srgbClr>
                </a:gs>
                <a:gs pos="25000">
                  <a:srgbClr val="D20000">
                    <a:alpha val="75000"/>
                  </a:srgbClr>
                </a:gs>
                <a:gs pos="50000">
                  <a:srgbClr val="D20000"/>
                </a:gs>
                <a:gs pos="100000">
                  <a:srgbClr val="FFFFF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6" name="组合 5"/>
          <p:cNvGrpSpPr/>
          <p:nvPr/>
        </p:nvGrpSpPr>
        <p:grpSpPr>
          <a:xfrm>
            <a:off x="4152703" y="2023643"/>
            <a:ext cx="7806055" cy="534035"/>
            <a:chOff x="5145843" y="2256053"/>
            <a:chExt cx="7806055" cy="534035"/>
          </a:xfrm>
        </p:grpSpPr>
        <p:sp>
          <p:nvSpPr>
            <p:cNvPr id="39" name="矩形 38"/>
            <p:cNvSpPr/>
            <p:nvPr/>
          </p:nvSpPr>
          <p:spPr>
            <a:xfrm>
              <a:off x="7388028" y="2256053"/>
              <a:ext cx="5563870" cy="534035"/>
            </a:xfrm>
            <a:prstGeom prst="rect">
              <a:avLst/>
            </a:prstGeom>
          </p:spPr>
          <p:txBody>
            <a:bodyPr wrap="square">
              <a:spAutoFit/>
            </a:bodyPr>
            <a:p>
              <a:pPr algn="just">
                <a:lnSpc>
                  <a:spcPct val="12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rPr>
                <a:t>首先，切实降低实体经济企业成本</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sp>
          <p:nvSpPr>
            <p:cNvPr id="7" name="椭圆 6"/>
            <p:cNvSpPr/>
            <p:nvPr/>
          </p:nvSpPr>
          <p:spPr>
            <a:xfrm>
              <a:off x="5145843" y="2489271"/>
              <a:ext cx="180870" cy="18087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连接符 7"/>
            <p:cNvCxnSpPr>
              <a:stCxn id="7" idx="6"/>
            </p:cNvCxnSpPr>
            <p:nvPr/>
          </p:nvCxnSpPr>
          <p:spPr>
            <a:xfrm flipV="1">
              <a:off x="5327015" y="2552700"/>
              <a:ext cx="2061210" cy="27305"/>
            </a:xfrm>
            <a:prstGeom prst="line">
              <a:avLst/>
            </a:prstGeom>
            <a:ln w="15875">
              <a:solidFill>
                <a:srgbClr val="C00000"/>
              </a:solidFill>
              <a:prstDash val="sysDash"/>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4600872" y="3016789"/>
            <a:ext cx="7360920" cy="534035"/>
            <a:chOff x="5522257" y="3512089"/>
            <a:chExt cx="7360920" cy="534035"/>
          </a:xfrm>
        </p:grpSpPr>
        <p:sp>
          <p:nvSpPr>
            <p:cNvPr id="40" name="矩形 39"/>
            <p:cNvSpPr/>
            <p:nvPr/>
          </p:nvSpPr>
          <p:spPr>
            <a:xfrm>
              <a:off x="7446942" y="3512089"/>
              <a:ext cx="5436235" cy="534035"/>
            </a:xfrm>
            <a:prstGeom prst="rect">
              <a:avLst/>
            </a:prstGeom>
          </p:spPr>
          <p:txBody>
            <a:bodyPr wrap="square">
              <a:spAutoFit/>
            </a:bodyPr>
            <a:p>
              <a:pPr algn="just">
                <a:lnSpc>
                  <a:spcPct val="12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rPr>
                <a:t>其次，着力构建国家制造业创新体系</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sp>
          <p:nvSpPr>
            <p:cNvPr id="57" name="椭圆 56"/>
            <p:cNvSpPr/>
            <p:nvPr/>
          </p:nvSpPr>
          <p:spPr>
            <a:xfrm>
              <a:off x="5522257" y="3665062"/>
              <a:ext cx="252000" cy="25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stCxn id="57" idx="6"/>
              <a:endCxn id="40" idx="1"/>
            </p:cNvCxnSpPr>
            <p:nvPr/>
          </p:nvCxnSpPr>
          <p:spPr>
            <a:xfrm flipV="1">
              <a:off x="5774257" y="3779632"/>
              <a:ext cx="1672590" cy="12065"/>
            </a:xfrm>
            <a:prstGeom prst="line">
              <a:avLst/>
            </a:prstGeom>
            <a:ln w="15875">
              <a:solidFill>
                <a:srgbClr val="C00000"/>
              </a:solidFill>
              <a:prstDash val="sysDash"/>
              <a:tailEnd type="oval" w="med" len="med"/>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4600378" y="3958041"/>
            <a:ext cx="7354570" cy="534035"/>
            <a:chOff x="5145843" y="4744806"/>
            <a:chExt cx="7354570" cy="534035"/>
          </a:xfrm>
        </p:grpSpPr>
        <p:sp>
          <p:nvSpPr>
            <p:cNvPr id="41" name="矩形 40"/>
            <p:cNvSpPr/>
            <p:nvPr/>
          </p:nvSpPr>
          <p:spPr>
            <a:xfrm>
              <a:off x="7231818" y="4744806"/>
              <a:ext cx="5268595" cy="534035"/>
            </a:xfrm>
            <a:prstGeom prst="rect">
              <a:avLst/>
            </a:prstGeom>
          </p:spPr>
          <p:txBody>
            <a:bodyPr wrap="square">
              <a:spAutoFit/>
            </a:bodyPr>
            <a:p>
              <a:pPr algn="just">
                <a:lnSpc>
                  <a:spcPct val="12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rPr>
                <a:t>再次，强化金融服务实体经济的功能</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sp>
          <p:nvSpPr>
            <p:cNvPr id="56" name="椭圆 55"/>
            <p:cNvSpPr/>
            <p:nvPr/>
          </p:nvSpPr>
          <p:spPr>
            <a:xfrm>
              <a:off x="5145843" y="4927629"/>
              <a:ext cx="180870" cy="18087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连接符 11"/>
            <p:cNvCxnSpPr>
              <a:stCxn id="56" idx="6"/>
            </p:cNvCxnSpPr>
            <p:nvPr/>
          </p:nvCxnSpPr>
          <p:spPr>
            <a:xfrm flipV="1">
              <a:off x="5327015" y="5005705"/>
              <a:ext cx="1905000" cy="12700"/>
            </a:xfrm>
            <a:prstGeom prst="line">
              <a:avLst/>
            </a:prstGeom>
            <a:ln w="15875">
              <a:solidFill>
                <a:srgbClr val="C00000"/>
              </a:solidFill>
              <a:prstDash val="sysDash"/>
              <a:tailEnd type="oval" w="med" len="med"/>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1769745" y="370205"/>
            <a:ext cx="5303520" cy="460375"/>
          </a:xfrm>
          <a:prstGeom prst="rect">
            <a:avLst/>
          </a:prstGeom>
          <a:noFill/>
        </p:spPr>
        <p:txBody>
          <a:bodyPr wrap="none" rtlCol="0" anchor="t">
            <a:spAutoFit/>
          </a:bodyPr>
          <a:p>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把发展经济的着力点放在实体经济上</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2831465" y="953770"/>
            <a:ext cx="6529070" cy="737235"/>
          </a:xfrm>
          <a:prstGeom prst="rect">
            <a:avLst/>
          </a:prstGeom>
          <a:noFill/>
          <a:ln>
            <a:noFill/>
          </a:ln>
        </p:spPr>
        <p:txBody>
          <a:bodyPr vert="horz" wrap="square" rtlCol="0">
            <a:spAutoFit/>
          </a:bodyPr>
          <a:p>
            <a:pPr algn="ctr" eaLnBrk="1" hangingPunct="1">
              <a:lnSpc>
                <a:spcPct val="150000"/>
              </a:lnSpc>
              <a:defRPr/>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、优化实体经济的发展环境</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16" name="组合 15"/>
          <p:cNvGrpSpPr/>
          <p:nvPr/>
        </p:nvGrpSpPr>
        <p:grpSpPr>
          <a:xfrm>
            <a:off x="4152703" y="4948453"/>
            <a:ext cx="7678420" cy="534035"/>
            <a:chOff x="5145843" y="2333523"/>
            <a:chExt cx="7678420" cy="534035"/>
          </a:xfrm>
        </p:grpSpPr>
        <p:sp>
          <p:nvSpPr>
            <p:cNvPr id="17" name="矩形 16"/>
            <p:cNvSpPr/>
            <p:nvPr/>
          </p:nvSpPr>
          <p:spPr>
            <a:xfrm>
              <a:off x="7388663" y="2333523"/>
              <a:ext cx="5435600" cy="534035"/>
            </a:xfrm>
            <a:prstGeom prst="rect">
              <a:avLst/>
            </a:prstGeom>
          </p:spPr>
          <p:txBody>
            <a:bodyPr wrap="square">
              <a:spAutoFit/>
            </a:bodyPr>
            <a:p>
              <a:pPr algn="just">
                <a:lnSpc>
                  <a:spcPct val="120000"/>
                </a:lnSpc>
                <a:spcAft>
                  <a:spcPts val="0"/>
                </a:spcAft>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rPr>
                <a:t>最后，加快建设多层次制造业人才队伍</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lt"/>
              </a:endParaRPr>
            </a:p>
          </p:txBody>
        </p:sp>
        <p:sp>
          <p:nvSpPr>
            <p:cNvPr id="18" name="椭圆 17"/>
            <p:cNvSpPr/>
            <p:nvPr/>
          </p:nvSpPr>
          <p:spPr>
            <a:xfrm>
              <a:off x="5145843" y="2489271"/>
              <a:ext cx="180870" cy="18087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9" name="直接连接符 18"/>
            <p:cNvCxnSpPr>
              <a:stCxn id="18" idx="6"/>
            </p:cNvCxnSpPr>
            <p:nvPr/>
          </p:nvCxnSpPr>
          <p:spPr>
            <a:xfrm>
              <a:off x="5327015" y="2580005"/>
              <a:ext cx="2019300" cy="6350"/>
            </a:xfrm>
            <a:prstGeom prst="line">
              <a:avLst/>
            </a:prstGeom>
            <a:ln w="15875">
              <a:solidFill>
                <a:srgbClr val="C00000"/>
              </a:solidFill>
              <a:prstDash val="sysDash"/>
              <a:tailEnd type="oval"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1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600"/>
                            </p:stCondLst>
                            <p:childTnLst>
                              <p:par>
                                <p:cTn id="21" presetID="22" presetClass="entr" presetSubtype="1"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up)">
                                      <p:cBhvr>
                                        <p:cTn id="23" dur="500"/>
                                        <p:tgtEl>
                                          <p:spTgt spid="54"/>
                                        </p:tgtEl>
                                      </p:cBhvr>
                                    </p:animEffect>
                                  </p:childTnLst>
                                </p:cTn>
                              </p:par>
                            </p:childTnLst>
                          </p:cTn>
                        </p:par>
                        <p:par>
                          <p:cTn id="24" fill="hold">
                            <p:stCondLst>
                              <p:cond delay="210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600"/>
                            </p:stCondLst>
                            <p:childTnLst>
                              <p:par>
                                <p:cTn id="29" presetID="2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3100"/>
                            </p:stCondLst>
                            <p:childTnLst>
                              <p:par>
                                <p:cTn id="33" presetID="22" presetClass="entr" presetSubtype="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36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4" grpId="0" bldLvl="0" animBg="1"/>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108075" y="2371090"/>
            <a:ext cx="10546715" cy="1753235"/>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（三）加快建设制造强国</a:t>
            </a:r>
            <a:endParaRPr lang="zh-CN" altLang="en-US" sz="3600" kern="0" spc="120" dirty="0">
              <a:solidFill>
                <a:schemeClr val="accent1"/>
              </a:solidFill>
              <a:latin typeface="微软雅黑" panose="020B0503020204020204" pitchFamily="34" charset="-122"/>
              <a:ea typeface="微软雅黑" panose="020B0503020204020204" pitchFamily="34" charset="-122"/>
              <a:cs typeface="+mn-ea"/>
              <a:sym typeface="+mn-lt"/>
            </a:endParaRPr>
          </a:p>
          <a:p>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深</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化</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供</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给</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侧</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结</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性</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改</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革</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378585" y="187325"/>
            <a:ext cx="418909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加快建设制造强国</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2831465" y="1229360"/>
            <a:ext cx="6529070" cy="737235"/>
          </a:xfrm>
          <a:prstGeom prst="rect">
            <a:avLst/>
          </a:prstGeom>
          <a:noFill/>
          <a:ln>
            <a:noFill/>
          </a:ln>
        </p:spPr>
        <p:txBody>
          <a:bodyPr vert="horz" wrap="square" rtlCol="0">
            <a:spAutoFit/>
          </a:bodyPr>
          <a:p>
            <a:pPr algn="ctr" eaLnBrk="1" hangingPunct="1">
              <a:lnSpc>
                <a:spcPct val="150000"/>
              </a:lnSpc>
              <a:defRPr/>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、加快构建制造强国的必要性</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6" name="矩形 25"/>
          <p:cNvSpPr/>
          <p:nvPr/>
        </p:nvSpPr>
        <p:spPr>
          <a:xfrm>
            <a:off x="1255395" y="2118995"/>
            <a:ext cx="9881235" cy="3448685"/>
          </a:xfrm>
          <a:prstGeom prst="rect">
            <a:avLst/>
          </a:prstGeom>
        </p:spPr>
        <p:txBody>
          <a:bodyPr wrap="square">
            <a:spAutoFit/>
          </a:bodyPr>
          <a:p>
            <a:pPr algn="just" eaLnBrk="1" hangingPunct="1">
              <a:lnSpc>
                <a:spcPct val="130000"/>
              </a:lnSpc>
              <a:spcBef>
                <a:spcPts val="0"/>
              </a:spcBef>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制造业</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是</a:t>
            </a: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国民经济的主体</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，是科技创新的主战场，是立国之本、兴国之器、强国之基。打造具有国际竞争力的制造业，是我国提升综合国力、保障国家安全、建设世界强国的必由之路。</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just" eaLnBrk="1" hangingPunct="1">
              <a:lnSpc>
                <a:spcPct val="130000"/>
              </a:lnSpc>
              <a:spcBef>
                <a:spcPts val="0"/>
              </a:spcBef>
              <a:spcAft>
                <a:spcPts val="0"/>
              </a:spcAft>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加快建设制造强国，也是对我国制造业整体形势正确判断的结果。我国是制造大国和出口大国，但目前主要是低端产品和技术，科技含量高、质量高、附加值高的产品并不多。我国总体上产能很大，但其中一部分产能是无效供给而高质量高水平的有效供给又不足。</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 calcmode="lin" valueType="num">
                                      <p:cBhvr additive="base">
                                        <p:cTn id="22"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6">
                                            <p:txEl>
                                              <p:pRg st="1" end="1"/>
                                            </p:txEl>
                                          </p:spTgt>
                                        </p:tgtEl>
                                        <p:attrNameLst>
                                          <p:attrName>style.visibility</p:attrName>
                                        </p:attrNameLst>
                                      </p:cBhvr>
                                      <p:to>
                                        <p:strVal val="visible"/>
                                      </p:to>
                                    </p:set>
                                    <p:anim calcmode="lin" valueType="num">
                                      <p:cBhvr additive="base">
                                        <p:cTn id="28" dur="500"/>
                                        <p:tgtEl>
                                          <p:spTgt spid="26">
                                            <p:txEl>
                                              <p:pRg st="1" end="1"/>
                                            </p:txEl>
                                          </p:spTgt>
                                        </p:tgtEl>
                                        <p:attrNameLst>
                                          <p:attrName>ppt_y</p:attrName>
                                        </p:attrNameLst>
                                      </p:cBhvr>
                                      <p:tavLst>
                                        <p:tav tm="0">
                                          <p:val>
                                            <p:strVal val="#ppt_y+#ppt_h*1.125000"/>
                                          </p:val>
                                        </p:tav>
                                        <p:tav tm="100000">
                                          <p:val>
                                            <p:strVal val="#ppt_y"/>
                                          </p:val>
                                        </p:tav>
                                      </p:tavLst>
                                    </p:anim>
                                    <p:animEffect transition="in" filter="wipe(up)">
                                      <p:cBhvr>
                                        <p:cTn id="29"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470031" y="178617"/>
            <a:ext cx="5746264"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加快建设制造强国</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50" name="组合 49"/>
          <p:cNvGrpSpPr/>
          <p:nvPr/>
        </p:nvGrpSpPr>
        <p:grpSpPr>
          <a:xfrm>
            <a:off x="4716043" y="2230446"/>
            <a:ext cx="2748860" cy="2748860"/>
            <a:chOff x="782508" y="1717154"/>
            <a:chExt cx="3420000" cy="3420000"/>
          </a:xfrm>
        </p:grpSpPr>
        <p:sp>
          <p:nvSpPr>
            <p:cNvPr id="52" name="椭圆 51"/>
            <p:cNvSpPr/>
            <p:nvPr/>
          </p:nvSpPr>
          <p:spPr>
            <a:xfrm>
              <a:off x="782508" y="1717154"/>
              <a:ext cx="3420000" cy="3420000"/>
            </a:xfrm>
            <a:prstGeom prst="ellipse">
              <a:avLst/>
            </a:prstGeom>
            <a:solidFill>
              <a:schemeClr val="bg1">
                <a:lumMod val="95000"/>
              </a:schemeClr>
            </a:solidFill>
            <a:ln>
              <a:gradFill flip="none" rotWithShape="1">
                <a:gsLst>
                  <a:gs pos="50000">
                    <a:srgbClr val="FFFFF5"/>
                  </a:gs>
                  <a:gs pos="100000">
                    <a:srgbClr val="C00000"/>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268508" y="2203154"/>
              <a:ext cx="2448000" cy="2448000"/>
            </a:xfrm>
            <a:prstGeom prst="ellipse">
              <a:avLst/>
            </a:prstGeom>
            <a:solidFill>
              <a:srgbClr val="C00000"/>
            </a:solid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矩形 56"/>
            <p:cNvSpPr/>
            <p:nvPr/>
          </p:nvSpPr>
          <p:spPr>
            <a:xfrm>
              <a:off x="1493454" y="2945313"/>
              <a:ext cx="1997213" cy="756065"/>
            </a:xfrm>
            <a:prstGeom prst="rect">
              <a:avLst/>
            </a:prstGeom>
          </p:spPr>
          <p:txBody>
            <a:bodyPr wrap="none">
              <a:spAutoFit/>
            </a:bodyPr>
            <a:p>
              <a:pPr algn="ctr">
                <a:lnSpc>
                  <a:spcPct val="120000"/>
                </a:lnSpc>
              </a:pPr>
              <a:r>
                <a:rPr lang="zh-CN" altLang="en-US" sz="2800" b="1" dirty="0">
                  <a:solidFill>
                    <a:srgbClr val="FFFFF5"/>
                  </a:solidFill>
                  <a:latin typeface="微软雅黑" panose="020B0503020204020204" pitchFamily="34" charset="-122"/>
                  <a:ea typeface="微软雅黑" panose="020B0503020204020204" pitchFamily="34" charset="-122"/>
                </a:rPr>
                <a:t>五个坚持</a:t>
              </a:r>
              <a:endParaRPr lang="zh-CN" altLang="en-US" sz="2800" b="1" dirty="0">
                <a:solidFill>
                  <a:srgbClr val="FFFFF5"/>
                </a:solidFill>
                <a:latin typeface="微软雅黑" panose="020B0503020204020204" pitchFamily="34" charset="-122"/>
                <a:ea typeface="微软雅黑" panose="020B0503020204020204" pitchFamily="34" charset="-122"/>
              </a:endParaRPr>
            </a:p>
          </p:txBody>
        </p:sp>
      </p:grpSp>
      <p:sp>
        <p:nvSpPr>
          <p:cNvPr id="58" name="弧形 57"/>
          <p:cNvSpPr/>
          <p:nvPr/>
        </p:nvSpPr>
        <p:spPr>
          <a:xfrm rot="16200000" flipH="1">
            <a:off x="4413968" y="1711854"/>
            <a:ext cx="3266483" cy="3327567"/>
          </a:xfrm>
          <a:prstGeom prst="arc">
            <a:avLst>
              <a:gd name="adj1" fmla="val 13010278"/>
              <a:gd name="adj2" fmla="val 8774760"/>
            </a:avLst>
          </a:prstGeom>
          <a:noFill/>
          <a:ln w="28575">
            <a:gradFill flip="none" rotWithShape="1">
              <a:gsLst>
                <a:gs pos="85000">
                  <a:srgbClr val="F1CBCC"/>
                </a:gs>
                <a:gs pos="0">
                  <a:srgbClr val="BD0F38"/>
                </a:gs>
                <a:gs pos="100000">
                  <a:srgbClr val="FFFFF5"/>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cxnSp>
        <p:nvCxnSpPr>
          <p:cNvPr id="65" name="直接连接符 64"/>
          <p:cNvCxnSpPr/>
          <p:nvPr/>
        </p:nvCxnSpPr>
        <p:spPr>
          <a:xfrm>
            <a:off x="7731885" y="3856706"/>
            <a:ext cx="815133" cy="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7552520" y="3766706"/>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8654415" y="3455035"/>
            <a:ext cx="2719070" cy="977265"/>
          </a:xfrm>
          <a:prstGeom prst="rect">
            <a:avLst/>
          </a:prstGeom>
        </p:spPr>
        <p:txBody>
          <a:bodyPr wrap="square">
            <a:spAutoFit/>
          </a:bodyPr>
          <a:p>
            <a:pPr lvl="0">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坚持走提质增效的发展道路</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18" name="直接连接符 17"/>
          <p:cNvCxnSpPr>
            <a:stCxn id="60" idx="6"/>
            <a:endCxn id="37" idx="1"/>
          </p:cNvCxnSpPr>
          <p:nvPr/>
        </p:nvCxnSpPr>
        <p:spPr>
          <a:xfrm>
            <a:off x="7476490" y="2320925"/>
            <a:ext cx="1115060" cy="825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7296991" y="2230780"/>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8591550" y="1840230"/>
            <a:ext cx="2645410" cy="977265"/>
          </a:xfrm>
          <a:prstGeom prst="rect">
            <a:avLst/>
          </a:prstGeom>
        </p:spPr>
        <p:txBody>
          <a:bodyPr wrap="square">
            <a:spAutoFit/>
          </a:bodyPr>
          <a:p>
            <a:pPr lvl="0">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坚持走生态文明的绿色发展道路</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28" name="直接连接符 27"/>
          <p:cNvCxnSpPr/>
          <p:nvPr/>
        </p:nvCxnSpPr>
        <p:spPr>
          <a:xfrm flipH="1" flipV="1">
            <a:off x="3636754" y="3830238"/>
            <a:ext cx="725661" cy="9122"/>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4383370" y="3744280"/>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47"/>
          <p:cNvSpPr/>
          <p:nvPr/>
        </p:nvSpPr>
        <p:spPr>
          <a:xfrm>
            <a:off x="743585" y="3455035"/>
            <a:ext cx="2783205" cy="977265"/>
          </a:xfrm>
          <a:prstGeom prst="rect">
            <a:avLst/>
          </a:prstGeom>
        </p:spPr>
        <p:txBody>
          <a:bodyPr wrap="square">
            <a:spAutoFit/>
          </a:bodyPr>
          <a:p>
            <a:pPr algn="l">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坚持走以质取胜的发展道路</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nvCxnSpPr>
        <p:spPr>
          <a:xfrm flipH="1" flipV="1">
            <a:off x="3967480" y="2331720"/>
            <a:ext cx="716280" cy="127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4615424" y="2236981"/>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358775" y="2053590"/>
            <a:ext cx="3629025" cy="534035"/>
          </a:xfrm>
          <a:prstGeom prst="rect">
            <a:avLst/>
          </a:prstGeom>
        </p:spPr>
        <p:txBody>
          <a:bodyPr wrap="square">
            <a:spAutoFit/>
          </a:bodyPr>
          <a:p>
            <a:pPr algn="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坚持走创新驱动发展道路</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2959100" y="914400"/>
            <a:ext cx="6529070" cy="737235"/>
          </a:xfrm>
          <a:prstGeom prst="rect">
            <a:avLst/>
          </a:prstGeom>
          <a:noFill/>
          <a:ln>
            <a:noFill/>
          </a:ln>
        </p:spPr>
        <p:txBody>
          <a:bodyPr vert="horz" wrap="square" rtlCol="0">
            <a:spAutoFit/>
          </a:bodyPr>
          <a:p>
            <a:pPr algn="ctr" eaLnBrk="1" hangingPunct="1">
              <a:lnSpc>
                <a:spcPct val="150000"/>
              </a:lnSpc>
              <a:defRPr/>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、加快构建制造强国的原则要求</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4" name="椭圆 3"/>
          <p:cNvSpPr/>
          <p:nvPr/>
        </p:nvSpPr>
        <p:spPr>
          <a:xfrm>
            <a:off x="6030485" y="5008583"/>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连接符 7"/>
          <p:cNvCxnSpPr/>
          <p:nvPr/>
        </p:nvCxnSpPr>
        <p:spPr>
          <a:xfrm>
            <a:off x="6104890" y="5188585"/>
            <a:ext cx="20320" cy="594995"/>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131310" y="5882640"/>
            <a:ext cx="3978275" cy="534035"/>
          </a:xfrm>
          <a:prstGeom prst="rect">
            <a:avLst/>
          </a:prstGeom>
        </p:spPr>
        <p:txBody>
          <a:bodyPr wrap="square">
            <a:spAutoFit/>
          </a:bodyPr>
          <a:p>
            <a:pPr lvl="0" algn="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坚持走人才引领的发展道路</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200"/>
                            </p:stCondLst>
                            <p:childTnLst>
                              <p:par>
                                <p:cTn id="15" presetID="53" presetClass="entr" presetSubtype="16"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childTnLst>
                          </p:cTn>
                        </p:par>
                        <p:par>
                          <p:cTn id="20" fill="hold">
                            <p:stCondLst>
                              <p:cond delay="1700"/>
                            </p:stCondLst>
                            <p:childTnLst>
                              <p:par>
                                <p:cTn id="21" presetID="53" presetClass="entr" presetSubtype="16"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p:cTn id="23" dur="500" fill="hold"/>
                                        <p:tgtEl>
                                          <p:spTgt spid="58"/>
                                        </p:tgtEl>
                                        <p:attrNameLst>
                                          <p:attrName>ppt_w</p:attrName>
                                        </p:attrNameLst>
                                      </p:cBhvr>
                                      <p:tavLst>
                                        <p:tav tm="0">
                                          <p:val>
                                            <p:fltVal val="0"/>
                                          </p:val>
                                        </p:tav>
                                        <p:tav tm="100000">
                                          <p:val>
                                            <p:strVal val="#ppt_w"/>
                                          </p:val>
                                        </p:tav>
                                      </p:tavLst>
                                    </p:anim>
                                    <p:anim calcmode="lin" valueType="num">
                                      <p:cBhvr>
                                        <p:cTn id="24" dur="500" fill="hold"/>
                                        <p:tgtEl>
                                          <p:spTgt spid="58"/>
                                        </p:tgtEl>
                                        <p:attrNameLst>
                                          <p:attrName>ppt_h</p:attrName>
                                        </p:attrNameLst>
                                      </p:cBhvr>
                                      <p:tavLst>
                                        <p:tav tm="0">
                                          <p:val>
                                            <p:fltVal val="0"/>
                                          </p:val>
                                        </p:tav>
                                        <p:tav tm="100000">
                                          <p:val>
                                            <p:strVal val="#ppt_h"/>
                                          </p:val>
                                        </p:tav>
                                      </p:tavLst>
                                    </p:anim>
                                    <p:animEffect transition="in" filter="fade">
                                      <p:cBhvr>
                                        <p:cTn id="25" dur="500"/>
                                        <p:tgtEl>
                                          <p:spTgt spid="58"/>
                                        </p:tgtEl>
                                      </p:cBhvr>
                                    </p:animEffect>
                                  </p:childTnLst>
                                </p:cTn>
                              </p:par>
                            </p:childTnLst>
                          </p:cTn>
                        </p:par>
                        <p:par>
                          <p:cTn id="26" fill="hold">
                            <p:stCondLst>
                              <p:cond delay="2200"/>
                            </p:stCondLst>
                            <p:childTnLst>
                              <p:par>
                                <p:cTn id="27" presetID="22" presetClass="entr" presetSubtype="8"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left)">
                                      <p:cBhvr>
                                        <p:cTn id="29" dur="500"/>
                                        <p:tgtEl>
                                          <p:spTgt spid="65"/>
                                        </p:tgtEl>
                                      </p:cBhvr>
                                    </p:animEffect>
                                  </p:childTnLst>
                                </p:cTn>
                              </p:par>
                            </p:childTnLst>
                          </p:cTn>
                        </p:par>
                        <p:par>
                          <p:cTn id="30" fill="hold">
                            <p:stCondLst>
                              <p:cond delay="2700"/>
                            </p:stCondLst>
                            <p:childTnLst>
                              <p:par>
                                <p:cTn id="31" presetID="53" presetClass="entr" presetSubtype="16" fill="hold" grpId="0" nodeType="after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ppt_w</p:attrName>
                                        </p:attrNameLst>
                                      </p:cBhvr>
                                      <p:tavLst>
                                        <p:tav tm="0">
                                          <p:val>
                                            <p:fltVal val="0"/>
                                          </p:val>
                                        </p:tav>
                                        <p:tav tm="100000">
                                          <p:val>
                                            <p:strVal val="#ppt_w"/>
                                          </p:val>
                                        </p:tav>
                                      </p:tavLst>
                                    </p:anim>
                                    <p:anim calcmode="lin" valueType="num">
                                      <p:cBhvr>
                                        <p:cTn id="34" dur="500" fill="hold"/>
                                        <p:tgtEl>
                                          <p:spTgt spid="62"/>
                                        </p:tgtEl>
                                        <p:attrNameLst>
                                          <p:attrName>ppt_h</p:attrName>
                                        </p:attrNameLst>
                                      </p:cBhvr>
                                      <p:tavLst>
                                        <p:tav tm="0">
                                          <p:val>
                                            <p:fltVal val="0"/>
                                          </p:val>
                                        </p:tav>
                                        <p:tav tm="100000">
                                          <p:val>
                                            <p:strVal val="#ppt_h"/>
                                          </p:val>
                                        </p:tav>
                                      </p:tavLst>
                                    </p:anim>
                                    <p:animEffect transition="in" filter="fade">
                                      <p:cBhvr>
                                        <p:cTn id="35" dur="500"/>
                                        <p:tgtEl>
                                          <p:spTgt spid="62"/>
                                        </p:tgtEl>
                                      </p:cBhvr>
                                    </p:animEffect>
                                  </p:childTnLst>
                                </p:cTn>
                              </p:par>
                            </p:childTnLst>
                          </p:cTn>
                        </p:par>
                        <p:par>
                          <p:cTn id="36" fill="hold">
                            <p:stCondLst>
                              <p:cond delay="3200"/>
                            </p:stCondLst>
                            <p:childTnLst>
                              <p:par>
                                <p:cTn id="37" presetID="10" presetClass="entr" presetSubtype="0" fill="hold" grpId="0" nodeType="afterEffect">
                                  <p:stCondLst>
                                    <p:cond delay="0"/>
                                  </p:stCondLst>
                                  <p:iterate type="wd">
                                    <p:tmPct val="10000"/>
                                  </p:iterate>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4250"/>
                            </p:stCondLst>
                            <p:childTnLst>
                              <p:par>
                                <p:cTn id="41" presetID="22" presetClass="entr" presetSubtype="8"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4750"/>
                            </p:stCondLst>
                            <p:childTnLst>
                              <p:par>
                                <p:cTn id="45" presetID="53" presetClass="entr" presetSubtype="16" fill="hold" grpId="0" nodeType="after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p:cTn id="47" dur="500" fill="hold"/>
                                        <p:tgtEl>
                                          <p:spTgt spid="60"/>
                                        </p:tgtEl>
                                        <p:attrNameLst>
                                          <p:attrName>ppt_w</p:attrName>
                                        </p:attrNameLst>
                                      </p:cBhvr>
                                      <p:tavLst>
                                        <p:tav tm="0">
                                          <p:val>
                                            <p:fltVal val="0"/>
                                          </p:val>
                                        </p:tav>
                                        <p:tav tm="100000">
                                          <p:val>
                                            <p:strVal val="#ppt_w"/>
                                          </p:val>
                                        </p:tav>
                                      </p:tavLst>
                                    </p:anim>
                                    <p:anim calcmode="lin" valueType="num">
                                      <p:cBhvr>
                                        <p:cTn id="48" dur="500" fill="hold"/>
                                        <p:tgtEl>
                                          <p:spTgt spid="60"/>
                                        </p:tgtEl>
                                        <p:attrNameLst>
                                          <p:attrName>ppt_h</p:attrName>
                                        </p:attrNameLst>
                                      </p:cBhvr>
                                      <p:tavLst>
                                        <p:tav tm="0">
                                          <p:val>
                                            <p:fltVal val="0"/>
                                          </p:val>
                                        </p:tav>
                                        <p:tav tm="100000">
                                          <p:val>
                                            <p:strVal val="#ppt_h"/>
                                          </p:val>
                                        </p:tav>
                                      </p:tavLst>
                                    </p:anim>
                                    <p:animEffect transition="in" filter="fade">
                                      <p:cBhvr>
                                        <p:cTn id="49" dur="500"/>
                                        <p:tgtEl>
                                          <p:spTgt spid="60"/>
                                        </p:tgtEl>
                                      </p:cBhvr>
                                    </p:animEffect>
                                  </p:childTnLst>
                                </p:cTn>
                              </p:par>
                            </p:childTnLst>
                          </p:cTn>
                        </p:par>
                        <p:par>
                          <p:cTn id="50" fill="hold">
                            <p:stCondLst>
                              <p:cond delay="5250"/>
                            </p:stCondLst>
                            <p:childTnLst>
                              <p:par>
                                <p:cTn id="51" presetID="10" presetClass="entr" presetSubtype="0" fill="hold" grpId="0" nodeType="afterEffect">
                                  <p:stCondLst>
                                    <p:cond delay="0"/>
                                  </p:stCondLst>
                                  <p:iterate type="wd">
                                    <p:tmPct val="10000"/>
                                  </p:iterate>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par>
                          <p:cTn id="54" fill="hold">
                            <p:stCondLst>
                              <p:cond delay="6399"/>
                            </p:stCondLst>
                            <p:childTnLst>
                              <p:par>
                                <p:cTn id="55" presetID="22" presetClass="entr" presetSubtype="2"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right)">
                                      <p:cBhvr>
                                        <p:cTn id="57" dur="500"/>
                                        <p:tgtEl>
                                          <p:spTgt spid="28"/>
                                        </p:tgtEl>
                                      </p:cBhvr>
                                    </p:animEffect>
                                  </p:childTnLst>
                                </p:cTn>
                              </p:par>
                            </p:childTnLst>
                          </p:cTn>
                        </p:par>
                        <p:par>
                          <p:cTn id="58" fill="hold">
                            <p:stCondLst>
                              <p:cond delay="6899"/>
                            </p:stCondLst>
                            <p:childTnLst>
                              <p:par>
                                <p:cTn id="59" presetID="53" presetClass="entr" presetSubtype="16" fill="hold" grpId="0" nodeType="afterEffect">
                                  <p:stCondLst>
                                    <p:cond delay="0"/>
                                  </p:stCondLst>
                                  <p:childTnLst>
                                    <p:set>
                                      <p:cBhvr>
                                        <p:cTn id="60" dur="1" fill="hold">
                                          <p:stCondLst>
                                            <p:cond delay="0"/>
                                          </p:stCondLst>
                                        </p:cTn>
                                        <p:tgtEl>
                                          <p:spTgt spid="61"/>
                                        </p:tgtEl>
                                        <p:attrNameLst>
                                          <p:attrName>style.visibility</p:attrName>
                                        </p:attrNameLst>
                                      </p:cBhvr>
                                      <p:to>
                                        <p:strVal val="visible"/>
                                      </p:to>
                                    </p:set>
                                    <p:anim calcmode="lin" valueType="num">
                                      <p:cBhvr>
                                        <p:cTn id="61" dur="500" fill="hold"/>
                                        <p:tgtEl>
                                          <p:spTgt spid="61"/>
                                        </p:tgtEl>
                                        <p:attrNameLst>
                                          <p:attrName>ppt_w</p:attrName>
                                        </p:attrNameLst>
                                      </p:cBhvr>
                                      <p:tavLst>
                                        <p:tav tm="0">
                                          <p:val>
                                            <p:fltVal val="0"/>
                                          </p:val>
                                        </p:tav>
                                        <p:tav tm="100000">
                                          <p:val>
                                            <p:strVal val="#ppt_w"/>
                                          </p:val>
                                        </p:tav>
                                      </p:tavLst>
                                    </p:anim>
                                    <p:anim calcmode="lin" valueType="num">
                                      <p:cBhvr>
                                        <p:cTn id="62" dur="500" fill="hold"/>
                                        <p:tgtEl>
                                          <p:spTgt spid="61"/>
                                        </p:tgtEl>
                                        <p:attrNameLst>
                                          <p:attrName>ppt_h</p:attrName>
                                        </p:attrNameLst>
                                      </p:cBhvr>
                                      <p:tavLst>
                                        <p:tav tm="0">
                                          <p:val>
                                            <p:fltVal val="0"/>
                                          </p:val>
                                        </p:tav>
                                        <p:tav tm="100000">
                                          <p:val>
                                            <p:strVal val="#ppt_h"/>
                                          </p:val>
                                        </p:tav>
                                      </p:tavLst>
                                    </p:anim>
                                    <p:animEffect transition="in" filter="fade">
                                      <p:cBhvr>
                                        <p:cTn id="63" dur="500"/>
                                        <p:tgtEl>
                                          <p:spTgt spid="61"/>
                                        </p:tgtEl>
                                      </p:cBhvr>
                                    </p:animEffect>
                                  </p:childTnLst>
                                </p:cTn>
                              </p:par>
                            </p:childTnLst>
                          </p:cTn>
                        </p:par>
                        <p:par>
                          <p:cTn id="64" fill="hold">
                            <p:stCondLst>
                              <p:cond delay="7399"/>
                            </p:stCondLst>
                            <p:childTnLst>
                              <p:par>
                                <p:cTn id="65" presetID="10" presetClass="entr" presetSubtype="0" fill="hold" grpId="0" nodeType="afterEffect">
                                  <p:stCondLst>
                                    <p:cond delay="0"/>
                                  </p:stCondLst>
                                  <p:iterate type="wd">
                                    <p:tmPct val="10000"/>
                                  </p:iterate>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childTnLst>
                          </p:cTn>
                        </p:par>
                        <p:par>
                          <p:cTn id="68" fill="hold">
                            <p:stCondLst>
                              <p:cond delay="8449"/>
                            </p:stCondLst>
                            <p:childTnLst>
                              <p:par>
                                <p:cTn id="69" presetID="22" presetClass="entr" presetSubtype="2" fill="hold"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right)">
                                      <p:cBhvr>
                                        <p:cTn id="71" dur="500"/>
                                        <p:tgtEl>
                                          <p:spTgt spid="6"/>
                                        </p:tgtEl>
                                      </p:cBhvr>
                                    </p:animEffect>
                                  </p:childTnLst>
                                </p:cTn>
                              </p:par>
                            </p:childTnLst>
                          </p:cTn>
                        </p:par>
                        <p:par>
                          <p:cTn id="72" fill="hold">
                            <p:stCondLst>
                              <p:cond delay="8949"/>
                            </p:stCondLst>
                            <p:childTnLst>
                              <p:par>
                                <p:cTn id="73" presetID="53" presetClass="entr" presetSubtype="16" fill="hold" grpId="0" nodeType="after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p:cTn id="75" dur="500" fill="hold"/>
                                        <p:tgtEl>
                                          <p:spTgt spid="59"/>
                                        </p:tgtEl>
                                        <p:attrNameLst>
                                          <p:attrName>ppt_w</p:attrName>
                                        </p:attrNameLst>
                                      </p:cBhvr>
                                      <p:tavLst>
                                        <p:tav tm="0">
                                          <p:val>
                                            <p:fltVal val="0"/>
                                          </p:val>
                                        </p:tav>
                                        <p:tav tm="100000">
                                          <p:val>
                                            <p:strVal val="#ppt_w"/>
                                          </p:val>
                                        </p:tav>
                                      </p:tavLst>
                                    </p:anim>
                                    <p:anim calcmode="lin" valueType="num">
                                      <p:cBhvr>
                                        <p:cTn id="76" dur="500" fill="hold"/>
                                        <p:tgtEl>
                                          <p:spTgt spid="59"/>
                                        </p:tgtEl>
                                        <p:attrNameLst>
                                          <p:attrName>ppt_h</p:attrName>
                                        </p:attrNameLst>
                                      </p:cBhvr>
                                      <p:tavLst>
                                        <p:tav tm="0">
                                          <p:val>
                                            <p:fltVal val="0"/>
                                          </p:val>
                                        </p:tav>
                                        <p:tav tm="100000">
                                          <p:val>
                                            <p:strVal val="#ppt_h"/>
                                          </p:val>
                                        </p:tav>
                                      </p:tavLst>
                                    </p:anim>
                                    <p:animEffect transition="in" filter="fade">
                                      <p:cBhvr>
                                        <p:cTn id="77" dur="500"/>
                                        <p:tgtEl>
                                          <p:spTgt spid="59"/>
                                        </p:tgtEl>
                                      </p:cBhvr>
                                    </p:animEffect>
                                  </p:childTnLst>
                                </p:cTn>
                              </p:par>
                            </p:childTnLst>
                          </p:cTn>
                        </p:par>
                        <p:par>
                          <p:cTn id="78" fill="hold">
                            <p:stCondLst>
                              <p:cond delay="9449"/>
                            </p:stCondLst>
                            <p:childTnLst>
                              <p:par>
                                <p:cTn id="79" presetID="10" presetClass="entr" presetSubtype="0" fill="hold" grpId="0" nodeType="afterEffect">
                                  <p:stCondLst>
                                    <p:cond delay="0"/>
                                  </p:stCondLst>
                                  <p:iterate type="wd">
                                    <p:tmPct val="10000"/>
                                  </p:iterate>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par>
                          <p:cTn id="82" fill="hold">
                            <p:stCondLst>
                              <p:cond delay="10449"/>
                            </p:stCondLst>
                            <p:childTnLst>
                              <p:par>
                                <p:cTn id="83" presetID="53" presetClass="entr" presetSubtype="16" fill="hold" grpId="0" nodeType="after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p:cTn id="85" dur="500" fill="hold"/>
                                        <p:tgtEl>
                                          <p:spTgt spid="4"/>
                                        </p:tgtEl>
                                        <p:attrNameLst>
                                          <p:attrName>ppt_w</p:attrName>
                                        </p:attrNameLst>
                                      </p:cBhvr>
                                      <p:tavLst>
                                        <p:tav tm="0">
                                          <p:val>
                                            <p:fltVal val="0"/>
                                          </p:val>
                                        </p:tav>
                                        <p:tav tm="100000">
                                          <p:val>
                                            <p:strVal val="#ppt_w"/>
                                          </p:val>
                                        </p:tav>
                                      </p:tavLst>
                                    </p:anim>
                                    <p:anim calcmode="lin" valueType="num">
                                      <p:cBhvr>
                                        <p:cTn id="86" dur="500" fill="hold"/>
                                        <p:tgtEl>
                                          <p:spTgt spid="4"/>
                                        </p:tgtEl>
                                        <p:attrNameLst>
                                          <p:attrName>ppt_h</p:attrName>
                                        </p:attrNameLst>
                                      </p:cBhvr>
                                      <p:tavLst>
                                        <p:tav tm="0">
                                          <p:val>
                                            <p:fltVal val="0"/>
                                          </p:val>
                                        </p:tav>
                                        <p:tav tm="100000">
                                          <p:val>
                                            <p:strVal val="#ppt_h"/>
                                          </p:val>
                                        </p:tav>
                                      </p:tavLst>
                                    </p:anim>
                                    <p:animEffect transition="in" filter="fade">
                                      <p:cBhvr>
                                        <p:cTn id="87" dur="500"/>
                                        <p:tgtEl>
                                          <p:spTgt spid="4"/>
                                        </p:tgtEl>
                                      </p:cBhvr>
                                    </p:animEffect>
                                  </p:childTnLst>
                                </p:cTn>
                              </p:par>
                            </p:childTnLst>
                          </p:cTn>
                        </p:par>
                        <p:par>
                          <p:cTn id="88" fill="hold">
                            <p:stCondLst>
                              <p:cond delay="10949"/>
                            </p:stCondLst>
                            <p:childTnLst>
                              <p:par>
                                <p:cTn id="89" presetID="22" presetClass="entr" presetSubtype="8" fill="hold" nodeType="after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wipe(left)">
                                      <p:cBhvr>
                                        <p:cTn id="91" dur="500"/>
                                        <p:tgtEl>
                                          <p:spTgt spid="8"/>
                                        </p:tgtEl>
                                      </p:cBhvr>
                                    </p:animEffect>
                                  </p:childTnLst>
                                </p:cTn>
                              </p:par>
                            </p:childTnLst>
                          </p:cTn>
                        </p:par>
                        <p:par>
                          <p:cTn id="92" fill="hold">
                            <p:stCondLst>
                              <p:cond delay="11449"/>
                            </p:stCondLst>
                            <p:childTnLst>
                              <p:par>
                                <p:cTn id="93" presetID="10" presetClass="entr" presetSubtype="0" fill="hold" grpId="0" nodeType="afterEffect">
                                  <p:stCondLst>
                                    <p:cond delay="0"/>
                                  </p:stCondLst>
                                  <p:iterate type="wd">
                                    <p:tmPct val="10000"/>
                                  </p:iterate>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8" grpId="0" bldLvl="0" animBg="1"/>
      <p:bldP spid="62" grpId="0" bldLvl="0" animBg="1"/>
      <p:bldP spid="40" grpId="0"/>
      <p:bldP spid="60" grpId="0" bldLvl="0" animBg="1"/>
      <p:bldP spid="37" grpId="0"/>
      <p:bldP spid="61" grpId="0" bldLvl="0" animBg="1"/>
      <p:bldP spid="48" grpId="0"/>
      <p:bldP spid="59" grpId="0" bldLvl="0" animBg="1"/>
      <p:bldP spid="47" grpId="0"/>
      <p:bldP spid="5" grpId="0"/>
      <p:bldP spid="4" grpId="0" bldLvl="0" animBg="1"/>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367155" y="187325"/>
            <a:ext cx="368490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加快建设制造强国</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2831465" y="1079500"/>
            <a:ext cx="6529070" cy="737235"/>
          </a:xfrm>
          <a:prstGeom prst="rect">
            <a:avLst/>
          </a:prstGeom>
          <a:noFill/>
          <a:ln>
            <a:noFill/>
          </a:ln>
        </p:spPr>
        <p:txBody>
          <a:bodyPr vert="horz" wrap="square" rtlCol="0">
            <a:spAutoFit/>
          </a:bodyPr>
          <a:p>
            <a:pPr algn="ctr" eaLnBrk="1" hangingPunct="1">
              <a:lnSpc>
                <a:spcPct val="150000"/>
              </a:lnSpc>
              <a:defRPr/>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、加快构建制造强国的主要任务</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nvSpPr>
        <p:spPr>
          <a:xfrm>
            <a:off x="1366520" y="2027555"/>
            <a:ext cx="9678035" cy="3876675"/>
          </a:xfrm>
          <a:prstGeom prst="rect">
            <a:avLst/>
          </a:prstGeom>
        </p:spPr>
        <p:txBody>
          <a:bodyPr wrap="square">
            <a:spAutoFit/>
          </a:bodyPr>
          <a:p>
            <a:pPr algn="just" eaLnBrk="1" hangingPunct="1">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一是培育壮大</a:t>
            </a:r>
            <a:r>
              <a:rPr lang="zh-CN" altLang="en-US" sz="2800" dirty="0">
                <a:solidFill>
                  <a:srgbClr val="C00000"/>
                </a:solidFill>
                <a:latin typeface="微软雅黑" panose="020B0503020204020204" pitchFamily="34" charset="-122"/>
                <a:ea typeface="微软雅黑" panose="020B0503020204020204" pitchFamily="34" charset="-122"/>
                <a:cs typeface="+mn-ea"/>
                <a:sym typeface="+mn-lt"/>
              </a:rPr>
              <a:t>新兴产业</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，推动重点领域率先突破。</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just" eaLnBrk="1" hangingPunct="1">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二是提升</a:t>
            </a:r>
            <a:r>
              <a:rPr lang="zh-CN" altLang="en-US" sz="2800" dirty="0">
                <a:solidFill>
                  <a:srgbClr val="C00000"/>
                </a:solidFill>
                <a:latin typeface="微软雅黑" panose="020B0503020204020204" pitchFamily="34" charset="-122"/>
                <a:ea typeface="微软雅黑" panose="020B0503020204020204" pitchFamily="34" charset="-122"/>
                <a:cs typeface="+mn-ea"/>
                <a:sym typeface="+mn-lt"/>
              </a:rPr>
              <a:t>装备竞争力</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just" eaLnBrk="1" hangingPunct="1">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三是加快发展</a:t>
            </a:r>
            <a:r>
              <a:rPr lang="zh-CN" altLang="en-US" sz="2800" dirty="0">
                <a:solidFill>
                  <a:srgbClr val="C00000"/>
                </a:solidFill>
                <a:latin typeface="微软雅黑" panose="020B0503020204020204" pitchFamily="34" charset="-122"/>
                <a:ea typeface="微软雅黑" panose="020B0503020204020204" pitchFamily="34" charset="-122"/>
                <a:cs typeface="+mn-ea"/>
                <a:sym typeface="+mn-lt"/>
              </a:rPr>
              <a:t>现代服务业</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just" eaLnBrk="1" hangingPunct="1">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四是大力推进</a:t>
            </a:r>
            <a:r>
              <a:rPr lang="zh-CN" altLang="en-US" sz="2800" dirty="0">
                <a:solidFill>
                  <a:srgbClr val="C00000"/>
                </a:solidFill>
                <a:latin typeface="微软雅黑" panose="020B0503020204020204" pitchFamily="34" charset="-122"/>
                <a:ea typeface="微软雅黑" panose="020B0503020204020204" pitchFamily="34" charset="-122"/>
                <a:cs typeface="+mn-ea"/>
                <a:sym typeface="+mn-lt"/>
              </a:rPr>
              <a:t>智能制造</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，促进信息化与工业化深度融合。</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just" eaLnBrk="1" hangingPunct="1">
              <a:lnSpc>
                <a:spcPct val="15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五是培育</a:t>
            </a:r>
            <a:r>
              <a:rPr lang="zh-CN" altLang="en-US" sz="2800" dirty="0">
                <a:solidFill>
                  <a:srgbClr val="C00000"/>
                </a:solidFill>
                <a:latin typeface="微软雅黑" panose="020B0503020204020204" pitchFamily="34" charset="-122"/>
                <a:ea typeface="微软雅黑" panose="020B0503020204020204" pitchFamily="34" charset="-122"/>
                <a:cs typeface="+mn-ea"/>
                <a:sym typeface="+mn-lt"/>
              </a:rPr>
              <a:t>世界级先进制造业集群</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，促进大中小企业融通发展。</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just" eaLnBrk="1" hangingPunct="1">
              <a:lnSpc>
                <a:spcPct val="150000"/>
              </a:lnSpc>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 calcmode="lin" valueType="num">
                                      <p:cBhvr additive="base">
                                        <p:cTn id="18"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 calcmode="lin" valueType="num">
                                      <p:cBhvr additive="base">
                                        <p:cTn id="24"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5" dur="500"/>
                                        <p:tgtEl>
                                          <p:spTgt spid="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 calcmode="lin" valueType="num">
                                      <p:cBhvr additive="base">
                                        <p:cTn id="30"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31" dur="500"/>
                                        <p:tgtEl>
                                          <p:spTgt spid="2">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 calcmode="lin" valueType="num">
                                      <p:cBhvr additive="base">
                                        <p:cTn id="36"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 calcmode="lin" valueType="num">
                                      <p:cBhvr additive="base">
                                        <p:cTn id="42"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4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1665393" y="623477"/>
            <a:ext cx="7741073" cy="583565"/>
          </a:xfrm>
          <a:prstGeom prst="rect">
            <a:avLst/>
          </a:prstGeom>
        </p:spPr>
        <p:txBody>
          <a:bodyPr wrap="square">
            <a:spAutoFit/>
          </a:bodyPr>
          <a:lstStyle/>
          <a:p>
            <a:pPr>
              <a:spcBef>
                <a:spcPct val="0"/>
              </a:spcBef>
            </a:pP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我国制造业系统性优势突出</a:t>
            </a:r>
            <a:endParaRPr sz="32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0" name="组合 9"/>
          <p:cNvGrpSpPr/>
          <p:nvPr/>
        </p:nvGrpSpPr>
        <p:grpSpPr>
          <a:xfrm>
            <a:off x="856932" y="1418377"/>
            <a:ext cx="4331482" cy="4917440"/>
            <a:chOff x="116919" y="804703"/>
            <a:chExt cx="3248612" cy="3688080"/>
          </a:xfrm>
        </p:grpSpPr>
        <p:sp>
          <p:nvSpPr>
            <p:cNvPr id="43" name="MH_Other_1"/>
            <p:cNvSpPr/>
            <p:nvPr/>
          </p:nvSpPr>
          <p:spPr bwMode="auto">
            <a:xfrm rot="5400000">
              <a:off x="598836" y="1726088"/>
              <a:ext cx="3688080" cy="1845310"/>
            </a:xfrm>
            <a:custGeom>
              <a:avLst/>
              <a:gdLst>
                <a:gd name="T0" fmla="*/ 1633211 w 3744416"/>
                <a:gd name="T1" fmla="*/ 0 h 1872208"/>
                <a:gd name="T2" fmla="*/ 3266422 w 3744416"/>
                <a:gd name="T3" fmla="*/ 1634694 h 1872208"/>
                <a:gd name="T4" fmla="*/ 0 w 3744416"/>
                <a:gd name="T5" fmla="*/ 1634694 h 1872208"/>
                <a:gd name="T6" fmla="*/ 1633211 w 3744416"/>
                <a:gd name="T7" fmla="*/ 0 h 18722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416" h="1872208">
                  <a:moveTo>
                    <a:pt x="1872208" y="0"/>
                  </a:moveTo>
                  <a:cubicBezTo>
                    <a:pt x="2906200" y="0"/>
                    <a:pt x="3744416" y="838216"/>
                    <a:pt x="3744416" y="1872208"/>
                  </a:cubicBezTo>
                  <a:lnTo>
                    <a:pt x="0" y="1872208"/>
                  </a:lnTo>
                  <a:cubicBezTo>
                    <a:pt x="0" y="838216"/>
                    <a:pt x="838216" y="0"/>
                    <a:pt x="1872208" y="0"/>
                  </a:cubicBezTo>
                  <a:close/>
                </a:path>
              </a:pathLst>
            </a:custGeom>
            <a:noFill/>
            <a:ln w="9525" cap="flat" cmpd="sng">
              <a:gradFill>
                <a:gsLst>
                  <a:gs pos="44000">
                    <a:schemeClr val="accent2"/>
                  </a:gs>
                  <a:gs pos="100000">
                    <a:schemeClr val="accent2">
                      <a:alpha val="0"/>
                    </a:schemeClr>
                  </a:gs>
                </a:gsLst>
                <a:lin ang="5400000" scaled="1"/>
              </a:gra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sz="2400">
                <a:cs typeface="思源宋体" panose="02020400000000000000" charset="-122"/>
              </a:endParaRPr>
            </a:p>
          </p:txBody>
        </p:sp>
        <p:pic>
          <p:nvPicPr>
            <p:cNvPr id="48" name="图片 47"/>
            <p:cNvPicPr>
              <a:picLocks noChangeAspect="1"/>
            </p:cNvPicPr>
            <p:nvPr/>
          </p:nvPicPr>
          <p:blipFill>
            <a:blip r:embed="rId1"/>
            <a:stretch>
              <a:fillRect/>
            </a:stretch>
          </p:blipFill>
          <p:spPr>
            <a:xfrm>
              <a:off x="116919" y="1383600"/>
              <a:ext cx="2809399" cy="2600180"/>
            </a:xfrm>
            <a:prstGeom prst="ellipse">
              <a:avLst/>
            </a:prstGeom>
            <a:blipFill>
              <a:blip r:embed="rId2"/>
              <a:stretch>
                <a:fillRect/>
              </a:stretch>
            </a:blipFill>
          </p:spPr>
        </p:pic>
      </p:grpSp>
      <p:grpSp>
        <p:nvGrpSpPr>
          <p:cNvPr id="2" name="组合 1"/>
          <p:cNvGrpSpPr/>
          <p:nvPr/>
        </p:nvGrpSpPr>
        <p:grpSpPr>
          <a:xfrm>
            <a:off x="4308718" y="1583239"/>
            <a:ext cx="3850637" cy="707391"/>
            <a:chOff x="2455251" y="796904"/>
            <a:chExt cx="2887978" cy="530543"/>
          </a:xfrm>
        </p:grpSpPr>
        <p:sp>
          <p:nvSpPr>
            <p:cNvPr id="49" name="椭圆 48"/>
            <p:cNvSpPr/>
            <p:nvPr/>
          </p:nvSpPr>
          <p:spPr>
            <a:xfrm>
              <a:off x="2455251" y="1012231"/>
              <a:ext cx="250437" cy="250437"/>
            </a:xfrm>
            <a:prstGeom prst="ellipse">
              <a:avLst/>
            </a:prstGeom>
            <a:gradFill>
              <a:gsLst>
                <a:gs pos="0">
                  <a:schemeClr val="accent2"/>
                </a:gs>
                <a:gs pos="87000">
                  <a:schemeClr val="accent3"/>
                </a:gs>
              </a:gsLst>
              <a:path path="circle">
                <a:fillToRect l="50000" t="-80000" r="50000" b="180000"/>
              </a:path>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665" i="0" u="none" strike="noStrike" kern="0" cap="none" spc="0" normalizeH="0" baseline="0" noProof="0" dirty="0">
                <a:ln>
                  <a:noFill/>
                </a:ln>
                <a:solidFill>
                  <a:prstClr val="white"/>
                </a:solidFill>
                <a:effectLst/>
                <a:uLnTx/>
                <a:uFillTx/>
                <a:latin typeface="+mj-ea"/>
                <a:ea typeface="+mj-ea"/>
                <a:cs typeface="+mn-cs"/>
              </a:endParaRPr>
            </a:p>
          </p:txBody>
        </p:sp>
        <p:sp>
          <p:nvSpPr>
            <p:cNvPr id="62" name="14-2"/>
            <p:cNvSpPr/>
            <p:nvPr>
              <p:custDataLst>
                <p:tags r:id="rId3"/>
              </p:custDataLst>
            </p:nvPr>
          </p:nvSpPr>
          <p:spPr>
            <a:xfrm>
              <a:off x="2810461" y="796904"/>
              <a:ext cx="2532768" cy="530543"/>
            </a:xfrm>
            <a:prstGeom prst="rect">
              <a:avLst/>
            </a:prstGeom>
            <a:noFill/>
          </p:spPr>
          <p:txBody>
            <a:bodyPr wrap="square">
              <a:spAutoFit/>
            </a:bodyPr>
            <a:lstStyle/>
            <a:p>
              <a:pPr fontAlgn="base">
                <a:lnSpc>
                  <a:spcPct val="150000"/>
                </a:lnSpc>
                <a:spcBef>
                  <a:spcPct val="0"/>
                </a:spcBef>
                <a:spcAft>
                  <a:spcPct val="0"/>
                </a:spcAft>
                <a:defRPr/>
              </a:pPr>
              <a:r>
                <a:rPr lang="zh-CN" altLang="en-US" sz="2665" kern="0" dirty="0">
                  <a:ln w="3175">
                    <a:noFill/>
                  </a:ln>
                  <a:latin typeface="黑体" panose="02010609060101010101" charset="-122"/>
                  <a:ea typeface="黑体" panose="02010609060101010101" charset="-122"/>
                  <a:sym typeface="字魂59号-创粗黑" panose="00000500000000000000" pitchFamily="2" charset="-122"/>
                </a:rPr>
                <a:t>制造业规模优势明显</a:t>
              </a:r>
              <a:endParaRPr lang="zh-CN" altLang="en-US" sz="2665" kern="0" dirty="0">
                <a:ln w="3175">
                  <a:noFill/>
                </a:ln>
                <a:latin typeface="黑体" panose="02010609060101010101" charset="-122"/>
                <a:ea typeface="黑体" panose="02010609060101010101" charset="-122"/>
                <a:sym typeface="字魂59号-创粗黑" panose="00000500000000000000" pitchFamily="2" charset="-122"/>
              </a:endParaRPr>
            </a:p>
          </p:txBody>
        </p:sp>
      </p:grpSp>
      <p:grpSp>
        <p:nvGrpSpPr>
          <p:cNvPr id="4" name="组合 3"/>
          <p:cNvGrpSpPr/>
          <p:nvPr/>
        </p:nvGrpSpPr>
        <p:grpSpPr>
          <a:xfrm>
            <a:off x="4971861" y="2846630"/>
            <a:ext cx="3790828" cy="707391"/>
            <a:chOff x="3167873" y="1810170"/>
            <a:chExt cx="2843121" cy="530543"/>
          </a:xfrm>
        </p:grpSpPr>
        <p:sp>
          <p:nvSpPr>
            <p:cNvPr id="51" name="椭圆 50"/>
            <p:cNvSpPr/>
            <p:nvPr/>
          </p:nvSpPr>
          <p:spPr>
            <a:xfrm>
              <a:off x="3167873" y="1993176"/>
              <a:ext cx="250437" cy="250437"/>
            </a:xfrm>
            <a:prstGeom prst="ellipse">
              <a:avLst/>
            </a:prstGeom>
            <a:gradFill>
              <a:gsLst>
                <a:gs pos="0">
                  <a:schemeClr val="accent2"/>
                </a:gs>
                <a:gs pos="87000">
                  <a:schemeClr val="accent3"/>
                </a:gs>
              </a:gsLst>
              <a:path path="circle">
                <a:fillToRect l="50000" t="-80000" r="50000" b="180000"/>
              </a:path>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665" i="0" u="none" strike="noStrike" kern="0" cap="none" spc="0" normalizeH="0" baseline="0" noProof="0" dirty="0">
                <a:ln>
                  <a:noFill/>
                </a:ln>
                <a:solidFill>
                  <a:prstClr val="white"/>
                </a:solidFill>
                <a:effectLst/>
                <a:uLnTx/>
                <a:uFillTx/>
                <a:latin typeface="+mj-ea"/>
                <a:ea typeface="+mj-ea"/>
                <a:cs typeface="+mn-cs"/>
              </a:endParaRPr>
            </a:p>
          </p:txBody>
        </p:sp>
        <p:sp>
          <p:nvSpPr>
            <p:cNvPr id="59" name="14-2"/>
            <p:cNvSpPr/>
            <p:nvPr>
              <p:custDataLst>
                <p:tags r:id="rId4"/>
              </p:custDataLst>
            </p:nvPr>
          </p:nvSpPr>
          <p:spPr>
            <a:xfrm>
              <a:off x="3478226" y="1810170"/>
              <a:ext cx="2532768" cy="530543"/>
            </a:xfrm>
            <a:prstGeom prst="rect">
              <a:avLst/>
            </a:prstGeom>
            <a:noFill/>
          </p:spPr>
          <p:txBody>
            <a:bodyPr wrap="square">
              <a:spAutoFit/>
            </a:bodyPr>
            <a:lstStyle/>
            <a:p>
              <a:pPr fontAlgn="base">
                <a:lnSpc>
                  <a:spcPct val="150000"/>
                </a:lnSpc>
                <a:spcBef>
                  <a:spcPct val="0"/>
                </a:spcBef>
                <a:spcAft>
                  <a:spcPct val="0"/>
                </a:spcAft>
                <a:defRPr/>
              </a:pPr>
              <a:r>
                <a:rPr lang="zh-CN" altLang="en-US" sz="2665" kern="0" dirty="0">
                  <a:ln w="3175">
                    <a:noFill/>
                  </a:ln>
                  <a:latin typeface="黑体" panose="02010609060101010101" charset="-122"/>
                  <a:ea typeface="黑体" panose="02010609060101010101" charset="-122"/>
                  <a:sym typeface="字魂59号-创粗黑" panose="00000500000000000000" pitchFamily="2" charset="-122"/>
                </a:rPr>
                <a:t>制造业配套能力强</a:t>
              </a:r>
              <a:endParaRPr lang="zh-CN" altLang="en-US" sz="2665" kern="0" dirty="0">
                <a:ln w="3175">
                  <a:noFill/>
                </a:ln>
                <a:latin typeface="黑体" panose="02010609060101010101" charset="-122"/>
                <a:ea typeface="黑体" panose="02010609060101010101" charset="-122"/>
                <a:sym typeface="字魂59号-创粗黑" panose="00000500000000000000" pitchFamily="2" charset="-122"/>
              </a:endParaRPr>
            </a:p>
          </p:txBody>
        </p:sp>
      </p:grpSp>
      <p:grpSp>
        <p:nvGrpSpPr>
          <p:cNvPr id="8" name="组合 7"/>
          <p:cNvGrpSpPr/>
          <p:nvPr/>
        </p:nvGrpSpPr>
        <p:grpSpPr>
          <a:xfrm>
            <a:off x="4308718" y="5321700"/>
            <a:ext cx="6286792" cy="707391"/>
            <a:chOff x="2455251" y="3922695"/>
            <a:chExt cx="4715094" cy="530543"/>
          </a:xfrm>
        </p:grpSpPr>
        <p:sp>
          <p:nvSpPr>
            <p:cNvPr id="53" name="椭圆 52"/>
            <p:cNvSpPr/>
            <p:nvPr/>
          </p:nvSpPr>
          <p:spPr>
            <a:xfrm>
              <a:off x="2455251" y="4076828"/>
              <a:ext cx="250437" cy="250437"/>
            </a:xfrm>
            <a:prstGeom prst="ellipse">
              <a:avLst/>
            </a:prstGeom>
            <a:gradFill>
              <a:gsLst>
                <a:gs pos="0">
                  <a:schemeClr val="accent2"/>
                </a:gs>
                <a:gs pos="87000">
                  <a:schemeClr val="accent3"/>
                </a:gs>
              </a:gsLst>
              <a:path path="circle">
                <a:fillToRect l="50000" t="-80000" r="50000" b="180000"/>
              </a:path>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665" i="0" u="none" strike="noStrike" kern="0" cap="none" spc="0" normalizeH="0" baseline="0" noProof="0" dirty="0">
                <a:ln>
                  <a:noFill/>
                </a:ln>
                <a:solidFill>
                  <a:prstClr val="white"/>
                </a:solidFill>
                <a:effectLst/>
                <a:uLnTx/>
                <a:uFillTx/>
                <a:latin typeface="+mj-ea"/>
                <a:ea typeface="+mj-ea"/>
                <a:cs typeface="+mn-cs"/>
              </a:endParaRPr>
            </a:p>
          </p:txBody>
        </p:sp>
        <p:sp>
          <p:nvSpPr>
            <p:cNvPr id="57" name="14-2"/>
            <p:cNvSpPr/>
            <p:nvPr>
              <p:custDataLst>
                <p:tags r:id="rId5"/>
              </p:custDataLst>
            </p:nvPr>
          </p:nvSpPr>
          <p:spPr>
            <a:xfrm>
              <a:off x="2810461" y="3922695"/>
              <a:ext cx="4359884" cy="530543"/>
            </a:xfrm>
            <a:prstGeom prst="rect">
              <a:avLst/>
            </a:prstGeom>
            <a:noFill/>
          </p:spPr>
          <p:txBody>
            <a:bodyPr wrap="square">
              <a:spAutoFit/>
            </a:bodyPr>
            <a:lstStyle/>
            <a:p>
              <a:pPr fontAlgn="base">
                <a:lnSpc>
                  <a:spcPct val="150000"/>
                </a:lnSpc>
                <a:spcBef>
                  <a:spcPct val="0"/>
                </a:spcBef>
                <a:spcAft>
                  <a:spcPct val="0"/>
                </a:spcAft>
                <a:defRPr/>
              </a:pPr>
              <a:r>
                <a:rPr lang="zh-CN" altLang="en-US" sz="2665" kern="0" dirty="0">
                  <a:ln w="3175">
                    <a:noFill/>
                  </a:ln>
                  <a:latin typeface="黑体" panose="02010609060101010101" charset="-122"/>
                  <a:ea typeface="黑体" panose="02010609060101010101" charset="-122"/>
                  <a:sym typeface="字魂59号-创粗黑" panose="00000500000000000000" pitchFamily="2" charset="-122"/>
                </a:rPr>
                <a:t>部分新兴制造领域优势正在形成</a:t>
              </a:r>
              <a:endParaRPr lang="zh-CN" altLang="en-US" sz="2665" kern="0" dirty="0">
                <a:ln w="3175">
                  <a:noFill/>
                </a:ln>
                <a:latin typeface="黑体" panose="02010609060101010101" charset="-122"/>
                <a:ea typeface="黑体" panose="02010609060101010101" charset="-122"/>
                <a:sym typeface="字魂59号-创粗黑" panose="00000500000000000000" pitchFamily="2" charset="-122"/>
              </a:endParaRPr>
            </a:p>
          </p:txBody>
        </p:sp>
      </p:grpSp>
      <p:grpSp>
        <p:nvGrpSpPr>
          <p:cNvPr id="6" name="组合 5"/>
          <p:cNvGrpSpPr/>
          <p:nvPr/>
        </p:nvGrpSpPr>
        <p:grpSpPr>
          <a:xfrm>
            <a:off x="4972357" y="4110471"/>
            <a:ext cx="7111907" cy="707391"/>
            <a:chOff x="3203488" y="2853777"/>
            <a:chExt cx="5333930" cy="530543"/>
          </a:xfrm>
        </p:grpSpPr>
        <p:sp>
          <p:nvSpPr>
            <p:cNvPr id="66" name="椭圆 65"/>
            <p:cNvSpPr/>
            <p:nvPr/>
          </p:nvSpPr>
          <p:spPr>
            <a:xfrm>
              <a:off x="3203488" y="3006082"/>
              <a:ext cx="250437" cy="250437"/>
            </a:xfrm>
            <a:prstGeom prst="ellipse">
              <a:avLst/>
            </a:prstGeom>
            <a:gradFill>
              <a:gsLst>
                <a:gs pos="0">
                  <a:schemeClr val="accent2"/>
                </a:gs>
                <a:gs pos="87000">
                  <a:schemeClr val="accent3"/>
                </a:gs>
              </a:gsLst>
              <a:path path="circle">
                <a:fillToRect l="50000" t="-80000" r="50000" b="180000"/>
              </a:path>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665" i="0" u="none" strike="noStrike" kern="0" cap="none" spc="0" normalizeH="0" baseline="0" noProof="0" dirty="0">
                <a:ln>
                  <a:noFill/>
                </a:ln>
                <a:solidFill>
                  <a:prstClr val="white"/>
                </a:solidFill>
                <a:effectLst/>
                <a:uLnTx/>
                <a:uFillTx/>
                <a:latin typeface="+mj-ea"/>
                <a:ea typeface="+mj-ea"/>
                <a:cs typeface="+mn-cs"/>
              </a:endParaRPr>
            </a:p>
          </p:txBody>
        </p:sp>
        <p:sp>
          <p:nvSpPr>
            <p:cNvPr id="67" name="14-2"/>
            <p:cNvSpPr/>
            <p:nvPr>
              <p:custDataLst>
                <p:tags r:id="rId6"/>
              </p:custDataLst>
            </p:nvPr>
          </p:nvSpPr>
          <p:spPr>
            <a:xfrm>
              <a:off x="3478226" y="2853777"/>
              <a:ext cx="5059192" cy="530543"/>
            </a:xfrm>
            <a:prstGeom prst="rect">
              <a:avLst/>
            </a:prstGeom>
            <a:noFill/>
          </p:spPr>
          <p:txBody>
            <a:bodyPr wrap="square">
              <a:spAutoFit/>
            </a:bodyPr>
            <a:lstStyle/>
            <a:p>
              <a:pPr fontAlgn="base">
                <a:lnSpc>
                  <a:spcPct val="150000"/>
                </a:lnSpc>
                <a:spcBef>
                  <a:spcPct val="0"/>
                </a:spcBef>
                <a:spcAft>
                  <a:spcPct val="0"/>
                </a:spcAft>
                <a:defRPr/>
              </a:pPr>
              <a:r>
                <a:rPr lang="zh-CN" altLang="en-US" sz="2665" kern="0" dirty="0">
                  <a:ln w="3175">
                    <a:noFill/>
                  </a:ln>
                  <a:latin typeface="黑体" panose="02010609060101010101" charset="-122"/>
                  <a:ea typeface="黑体" panose="02010609060101010101" charset="-122"/>
                  <a:sym typeface="字魂59号-创粗黑" panose="00000500000000000000" pitchFamily="2" charset="-122"/>
                </a:rPr>
                <a:t>大规模制造与物流体系形成供应链网络</a:t>
              </a:r>
              <a:endParaRPr lang="zh-CN" altLang="en-US" sz="2665" kern="0" dirty="0">
                <a:ln w="3175">
                  <a:noFill/>
                </a:ln>
                <a:latin typeface="黑体" panose="02010609060101010101" charset="-122"/>
                <a:ea typeface="黑体" panose="02010609060101010101" charset="-122"/>
                <a:sym typeface="字魂59号-创粗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ppt_x</p:attrName>
                                        </p:attrNameLst>
                                      </p:cBhvr>
                                      <p:tavLst>
                                        <p:tav tm="0">
                                          <p:val>
                                            <p:strVal val="#ppt_x-#ppt_w*1.125000"/>
                                          </p:val>
                                        </p:tav>
                                        <p:tav tm="100000">
                                          <p:val>
                                            <p:strVal val="#ppt_x"/>
                                          </p:val>
                                        </p:tav>
                                      </p:tavLst>
                                    </p:anim>
                                    <p:animEffect transition="in" filter="wipe(right)">
                                      <p:cBhvr>
                                        <p:cTn id="8" dur="500"/>
                                        <p:tgtEl>
                                          <p:spTgt spid="61"/>
                                        </p:tgtEl>
                                      </p:cBhvr>
                                    </p:animEffect>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par>
                          <p:cTn id="13" fill="hold">
                            <p:stCondLst>
                              <p:cond delay="2500"/>
                            </p:stCondLst>
                            <p:childTnLst>
                              <p:par>
                                <p:cTn id="14" presetID="1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3000"/>
                            </p:stCondLst>
                            <p:childTnLst>
                              <p:par>
                                <p:cTn id="19" presetID="1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right)">
                                      <p:cBhvr>
                                        <p:cTn id="22" dur="500"/>
                                        <p:tgtEl>
                                          <p:spTgt spid="4"/>
                                        </p:tgtEl>
                                      </p:cBhvr>
                                    </p:animEffect>
                                  </p:childTnLst>
                                </p:cTn>
                              </p:par>
                            </p:childTnLst>
                          </p:cTn>
                        </p:par>
                        <p:par>
                          <p:cTn id="23" fill="hold">
                            <p:stCondLst>
                              <p:cond delay="3500"/>
                            </p:stCondLst>
                            <p:childTnLst>
                              <p:par>
                                <p:cTn id="24" presetID="1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p:tgtEl>
                                          <p:spTgt spid="6"/>
                                        </p:tgtEl>
                                        <p:attrNameLst>
                                          <p:attrName>ppt_x</p:attrName>
                                        </p:attrNameLst>
                                      </p:cBhvr>
                                      <p:tavLst>
                                        <p:tav tm="0">
                                          <p:val>
                                            <p:strVal val="#ppt_x-#ppt_w*1.125000"/>
                                          </p:val>
                                        </p:tav>
                                        <p:tav tm="100000">
                                          <p:val>
                                            <p:strVal val="#ppt_x"/>
                                          </p:val>
                                        </p:tav>
                                      </p:tavLst>
                                    </p:anim>
                                    <p:animEffect transition="in" filter="wipe(right)">
                                      <p:cBhvr>
                                        <p:cTn id="27" dur="500"/>
                                        <p:tgtEl>
                                          <p:spTgt spid="6"/>
                                        </p:tgtEl>
                                      </p:cBhvr>
                                    </p:animEffect>
                                  </p:childTnLst>
                                </p:cTn>
                              </p:par>
                            </p:childTnLst>
                          </p:cTn>
                        </p:par>
                        <p:par>
                          <p:cTn id="28" fill="hold">
                            <p:stCondLst>
                              <p:cond delay="4000"/>
                            </p:stCondLst>
                            <p:childTnLst>
                              <p:par>
                                <p:cTn id="29" presetID="1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ppt_x</p:attrName>
                                        </p:attrNameLst>
                                      </p:cBhvr>
                                      <p:tavLst>
                                        <p:tav tm="0">
                                          <p:val>
                                            <p:strVal val="#ppt_x-#ppt_w*1.125000"/>
                                          </p:val>
                                        </p:tav>
                                        <p:tav tm="100000">
                                          <p:val>
                                            <p:strVal val="#ppt_x"/>
                                          </p:val>
                                        </p:tav>
                                      </p:tavLst>
                                    </p:anim>
                                    <p:animEffect transition="in" filter="wipe(righ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108075" y="2371090"/>
            <a:ext cx="10546715" cy="1753235"/>
          </a:xfrm>
          <a:prstGeom prst="rect">
            <a:avLst/>
          </a:prstGeom>
          <a:noFill/>
        </p:spPr>
        <p:txBody>
          <a:bodyPr wrap="square" rtlCol="0">
            <a:spAutoFit/>
          </a:bodyPr>
          <a:lstStyle/>
          <a:p>
            <a:r>
              <a:rPr kumimoji="1" lang="zh-CN" altLang="en-US" sz="3600" dirty="0">
                <a:solidFill>
                  <a:srgbClr val="C00000"/>
                </a:solidFill>
                <a:latin typeface="微软雅黑" panose="020B0503020204020204" pitchFamily="34" charset="-122"/>
                <a:ea typeface="微软雅黑" panose="020B0503020204020204" pitchFamily="34" charset="-122"/>
                <a:sym typeface="+mn-ea"/>
              </a:rPr>
              <a:t>（四）支持传统产业优化升级</a:t>
            </a:r>
            <a:endParaRPr lang="zh-CN" altLang="en-US" sz="3600" kern="0" spc="120" dirty="0">
              <a:solidFill>
                <a:schemeClr val="accent1"/>
              </a:solidFill>
              <a:latin typeface="微软雅黑" panose="020B0503020204020204" pitchFamily="34" charset="-122"/>
              <a:ea typeface="微软雅黑" panose="020B0503020204020204" pitchFamily="34" charset="-122"/>
              <a:cs typeface="+mn-ea"/>
              <a:sym typeface="+mn-lt"/>
            </a:endParaRPr>
          </a:p>
          <a:p>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a:p>
            <a:pPr algn="r"/>
            <a:endParaRPr kumimoji="1" lang="zh-CN" altLang="en-US" sz="3600" dirty="0">
              <a:solidFill>
                <a:srgbClr val="C00000"/>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深</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化</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供</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给</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侧</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结</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性</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改</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革</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255395" y="187325"/>
            <a:ext cx="476059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支持传统产业优化升级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2863215" y="1054735"/>
            <a:ext cx="6529070" cy="737235"/>
          </a:xfrm>
          <a:prstGeom prst="rect">
            <a:avLst/>
          </a:prstGeom>
          <a:noFill/>
          <a:ln>
            <a:noFill/>
          </a:ln>
        </p:spPr>
        <p:txBody>
          <a:bodyPr vert="horz" wrap="square" rtlCol="0">
            <a:spAutoFit/>
          </a:bodyPr>
          <a:p>
            <a:pPr algn="ctr" eaLnBrk="1" hangingPunct="1">
              <a:lnSpc>
                <a:spcPct val="150000"/>
              </a:lnSpc>
              <a:defRPr/>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、传统产业优化升级的手段</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nvSpPr>
        <p:spPr>
          <a:xfrm>
            <a:off x="1151255" y="1978025"/>
            <a:ext cx="9952990" cy="3928110"/>
          </a:xfrm>
          <a:prstGeom prst="rect">
            <a:avLst/>
          </a:prstGeom>
        </p:spPr>
        <p:txBody>
          <a:bodyPr wrap="square">
            <a:spAutoFit/>
          </a:bodyPr>
          <a:p>
            <a:pPr marL="342900" indent="-342900" algn="just" fontAlgn="auto">
              <a:lnSpc>
                <a:spcPct val="130000"/>
              </a:lnSpc>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一是通过引入</a:t>
            </a: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新技术、新管理、新模式</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，使之焕发巨大生机和活力。</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30000"/>
              </a:lnSpc>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二是要坚决打好</a:t>
            </a: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去产能攻坚战</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，更多运用市场机制和经济手段减少无效低效产能，促进先进产能发展。</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30000"/>
              </a:lnSpc>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三是实施</a:t>
            </a: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制造业重大技术改造升级工程</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，支持企业瞄准国际同行业标杆，全面提高产品技术、工艺装备、能效环保、质量效益和本质安全水平。</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30000"/>
              </a:lnSpc>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四是开展</a:t>
            </a:r>
            <a:r>
              <a:rPr lang="zh-CN" altLang="en-US" sz="2400" dirty="0">
                <a:solidFill>
                  <a:srgbClr val="C00000"/>
                </a:solidFill>
                <a:latin typeface="微软雅黑" panose="020B0503020204020204" pitchFamily="34" charset="-122"/>
                <a:ea typeface="微软雅黑" panose="020B0503020204020204" pitchFamily="34" charset="-122"/>
                <a:cs typeface="+mn-ea"/>
                <a:sym typeface="+mn-lt"/>
              </a:rPr>
              <a:t>质量提升行动</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，推进消费品工业增品种、提品质、创品牌，打造更多</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百年老店</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 calcmode="lin" valueType="num">
                                      <p:cBhvr additive="base">
                                        <p:cTn id="22"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23" dur="500"/>
                                        <p:tgtEl>
                                          <p:spTgt spid="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 calcmode="lin" valueType="num">
                                      <p:cBhvr additive="base">
                                        <p:cTn id="28"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29" dur="500"/>
                                        <p:tgtEl>
                                          <p:spTgt spid="2">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 calcmode="lin" valueType="num">
                                      <p:cBhvr additive="base">
                                        <p:cTn id="34"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35" dur="500"/>
                                        <p:tgtEl>
                                          <p:spTgt spid="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 calcmode="lin" valueType="num">
                                      <p:cBhvr additive="base">
                                        <p:cTn id="40"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4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flipH="1">
            <a:off x="6313140" y="-422551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9" name="文本框 18"/>
          <p:cNvSpPr txBox="1"/>
          <p:nvPr/>
        </p:nvSpPr>
        <p:spPr>
          <a:xfrm>
            <a:off x="1367155" y="187325"/>
            <a:ext cx="4760595" cy="645160"/>
          </a:xfrm>
          <a:prstGeom prst="rect">
            <a:avLst/>
          </a:prstGeom>
          <a:noFill/>
          <a:ln>
            <a:noFill/>
          </a:ln>
        </p:spPr>
        <p:txBody>
          <a:bodyPr vert="horz" wrap="square" rtlCol="0">
            <a:spAutoFit/>
          </a:bodyPr>
          <a:p>
            <a:pPr algn="ctr" eaLnBrk="1" hangingPunct="1">
              <a:lnSpc>
                <a:spcPct val="150000"/>
              </a:lnSpc>
              <a:defRPr/>
            </a:pPr>
            <a:r>
              <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rPr>
              <a:t>支持传统产业优化升级</a:t>
            </a:r>
            <a:endParaRPr lang="zh-CN" altLang="en-US" sz="2400" b="1" kern="0" spc="12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2915920" y="1424305"/>
            <a:ext cx="6529070" cy="737235"/>
          </a:xfrm>
          <a:prstGeom prst="rect">
            <a:avLst/>
          </a:prstGeom>
          <a:noFill/>
          <a:ln>
            <a:noFill/>
          </a:ln>
        </p:spPr>
        <p:txBody>
          <a:bodyPr vert="horz" wrap="square" rtlCol="0">
            <a:spAutoFit/>
          </a:bodyPr>
          <a:p>
            <a:pPr algn="ctr" eaLnBrk="1" hangingPunct="1">
              <a:lnSpc>
                <a:spcPct val="150000"/>
              </a:lnSpc>
              <a:defRPr/>
            </a:pPr>
            <a:r>
              <a:rPr lang="en-US" altLang="zh-CN"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rPr>
              <a:t>、传统产业优化升级的目标要求</a:t>
            </a:r>
            <a:endParaRPr lang="zh-CN" altLang="en-US" sz="2800" kern="0" spc="12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pSp>
        <p:nvGrpSpPr>
          <p:cNvPr id="50" name="组合 49"/>
          <p:cNvGrpSpPr/>
          <p:nvPr/>
        </p:nvGrpSpPr>
        <p:grpSpPr>
          <a:xfrm>
            <a:off x="4721758" y="2701616"/>
            <a:ext cx="2748860" cy="2748860"/>
            <a:chOff x="782508" y="1717154"/>
            <a:chExt cx="3420000" cy="3420000"/>
          </a:xfrm>
        </p:grpSpPr>
        <p:sp>
          <p:nvSpPr>
            <p:cNvPr id="52" name="椭圆 51"/>
            <p:cNvSpPr/>
            <p:nvPr/>
          </p:nvSpPr>
          <p:spPr>
            <a:xfrm>
              <a:off x="782508" y="1717154"/>
              <a:ext cx="3420000" cy="3420000"/>
            </a:xfrm>
            <a:prstGeom prst="ellipse">
              <a:avLst/>
            </a:prstGeom>
            <a:solidFill>
              <a:schemeClr val="bg1">
                <a:lumMod val="95000"/>
              </a:schemeClr>
            </a:solidFill>
            <a:ln>
              <a:gradFill flip="none" rotWithShape="1">
                <a:gsLst>
                  <a:gs pos="50000">
                    <a:srgbClr val="FFFFF5"/>
                  </a:gs>
                  <a:gs pos="100000">
                    <a:srgbClr val="C00000"/>
                  </a:gs>
                </a:gsLst>
                <a:path path="circle">
                  <a:fillToRect l="50000" t="-80000" r="50000" b="18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268508" y="2203154"/>
              <a:ext cx="2448000" cy="2448000"/>
            </a:xfrm>
            <a:prstGeom prst="ellipse">
              <a:avLst/>
            </a:prstGeom>
            <a:solidFill>
              <a:srgbClr val="C00000"/>
            </a:solidFill>
            <a:ln>
              <a:noFill/>
            </a:ln>
            <a:effectLst>
              <a:outerShdw blurRad="2540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矩形 56"/>
            <p:cNvSpPr/>
            <p:nvPr/>
          </p:nvSpPr>
          <p:spPr>
            <a:xfrm>
              <a:off x="1448508" y="2727611"/>
              <a:ext cx="1864486" cy="1399155"/>
            </a:xfrm>
            <a:prstGeom prst="rect">
              <a:avLst/>
            </a:prstGeom>
          </p:spPr>
          <p:txBody>
            <a:bodyPr wrap="square">
              <a:spAutoFit/>
            </a:bodyPr>
            <a:p>
              <a:pPr algn="ctr">
                <a:lnSpc>
                  <a:spcPct val="120000"/>
                </a:lnSpc>
              </a:pPr>
              <a:r>
                <a:rPr lang="zh-CN" altLang="zh-CN" sz="2800" b="1" dirty="0">
                  <a:solidFill>
                    <a:srgbClr val="FFFFF5"/>
                  </a:solidFill>
                  <a:latin typeface="微软雅黑" panose="020B0503020204020204" pitchFamily="34" charset="-122"/>
                  <a:ea typeface="微软雅黑" panose="020B0503020204020204" pitchFamily="34" charset="-122"/>
                </a:rPr>
                <a:t>四个目标要求</a:t>
              </a:r>
              <a:endParaRPr lang="zh-CN" altLang="zh-CN" sz="2800" b="1" dirty="0">
                <a:solidFill>
                  <a:srgbClr val="FFFFF5"/>
                </a:solidFill>
                <a:latin typeface="微软雅黑" panose="020B0503020204020204" pitchFamily="34" charset="-122"/>
                <a:ea typeface="微软雅黑" panose="020B0503020204020204" pitchFamily="34" charset="-122"/>
              </a:endParaRPr>
            </a:p>
          </p:txBody>
        </p:sp>
      </p:grpSp>
      <p:cxnSp>
        <p:nvCxnSpPr>
          <p:cNvPr id="6" name="直接连接符 5"/>
          <p:cNvCxnSpPr/>
          <p:nvPr/>
        </p:nvCxnSpPr>
        <p:spPr>
          <a:xfrm flipH="1" flipV="1">
            <a:off x="4208780" y="3195320"/>
            <a:ext cx="716280" cy="127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4932924" y="3106296"/>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47"/>
          <p:cNvSpPr/>
          <p:nvPr/>
        </p:nvSpPr>
        <p:spPr>
          <a:xfrm>
            <a:off x="391160" y="4169410"/>
            <a:ext cx="3604895" cy="534035"/>
          </a:xfrm>
          <a:prstGeom prst="rect">
            <a:avLst/>
          </a:prstGeom>
        </p:spPr>
        <p:txBody>
          <a:bodyPr wrap="square">
            <a:spAutoFit/>
          </a:bodyPr>
          <a:p>
            <a:pPr algn="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加快发展生产性服务业</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28" name="直接连接符 27"/>
          <p:cNvCxnSpPr/>
          <p:nvPr/>
        </p:nvCxnSpPr>
        <p:spPr>
          <a:xfrm flipH="1" flipV="1">
            <a:off x="3996164" y="4484923"/>
            <a:ext cx="725661" cy="9122"/>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4721825" y="4399600"/>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 name="直接连接符 3"/>
          <p:cNvCxnSpPr/>
          <p:nvPr/>
        </p:nvCxnSpPr>
        <p:spPr>
          <a:xfrm flipH="1" flipV="1">
            <a:off x="7291070" y="3196590"/>
            <a:ext cx="716280" cy="1270"/>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7080494" y="3107566"/>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连接符 7"/>
          <p:cNvCxnSpPr/>
          <p:nvPr/>
        </p:nvCxnSpPr>
        <p:spPr>
          <a:xfrm flipH="1" flipV="1">
            <a:off x="7470884" y="4432218"/>
            <a:ext cx="725661" cy="9122"/>
          </a:xfrm>
          <a:prstGeom prst="line">
            <a:avLst/>
          </a:prstGeom>
          <a:ln w="12700">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291035" y="4346895"/>
            <a:ext cx="180000" cy="18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93040" y="2753360"/>
            <a:ext cx="3947160" cy="534035"/>
          </a:xfrm>
          <a:prstGeom prst="rect">
            <a:avLst/>
          </a:prstGeom>
        </p:spPr>
        <p:txBody>
          <a:bodyPr wrap="square">
            <a:spAutoFit/>
          </a:bodyPr>
          <a:p>
            <a:pPr algn="r">
              <a:lnSpc>
                <a:spcPct val="120000"/>
              </a:lnSpc>
            </a:pP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促进传统优势产业提质增效</a:t>
            </a:r>
            <a:endPar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8007350" y="4045585"/>
            <a:ext cx="3708400" cy="534035"/>
          </a:xfrm>
          <a:prstGeom prst="rect">
            <a:avLst/>
          </a:prstGeom>
        </p:spPr>
        <p:txBody>
          <a:bodyPr wrap="square">
            <a:spAutoFit/>
          </a:bodyPr>
          <a:p>
            <a:pPr algn="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积极发挥新消费引领作用</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7715885" y="2902585"/>
            <a:ext cx="3566795" cy="534035"/>
          </a:xfrm>
          <a:prstGeom prst="rect">
            <a:avLst/>
          </a:prstGeom>
        </p:spPr>
        <p:txBody>
          <a:bodyPr wrap="square">
            <a:spAutoFit/>
          </a:bodyPr>
          <a:p>
            <a:pPr algn="r">
              <a:lnSpc>
                <a:spcPct val="12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加快发展生活性服务业</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wd">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700"/>
                            </p:stCondLst>
                            <p:childTnLst>
                              <p:par>
                                <p:cTn id="14" presetID="53" presetClass="entr" presetSubtype="16"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p:cTn id="16" dur="500" fill="hold"/>
                                        <p:tgtEl>
                                          <p:spTgt spid="50"/>
                                        </p:tgtEl>
                                        <p:attrNameLst>
                                          <p:attrName>ppt_w</p:attrName>
                                        </p:attrNameLst>
                                      </p:cBhvr>
                                      <p:tavLst>
                                        <p:tav tm="0">
                                          <p:val>
                                            <p:fltVal val="0"/>
                                          </p:val>
                                        </p:tav>
                                        <p:tav tm="100000">
                                          <p:val>
                                            <p:strVal val="#ppt_w"/>
                                          </p:val>
                                        </p:tav>
                                      </p:tavLst>
                                    </p:anim>
                                    <p:anim calcmode="lin" valueType="num">
                                      <p:cBhvr>
                                        <p:cTn id="17" dur="500" fill="hold"/>
                                        <p:tgtEl>
                                          <p:spTgt spid="50"/>
                                        </p:tgtEl>
                                        <p:attrNameLst>
                                          <p:attrName>ppt_h</p:attrName>
                                        </p:attrNameLst>
                                      </p:cBhvr>
                                      <p:tavLst>
                                        <p:tav tm="0">
                                          <p:val>
                                            <p:fltVal val="0"/>
                                          </p:val>
                                        </p:tav>
                                        <p:tav tm="100000">
                                          <p:val>
                                            <p:strVal val="#ppt_h"/>
                                          </p:val>
                                        </p:tav>
                                      </p:tavLst>
                                    </p:anim>
                                    <p:animEffect transition="in" filter="fade">
                                      <p:cBhvr>
                                        <p:cTn id="18" dur="500"/>
                                        <p:tgtEl>
                                          <p:spTgt spid="50"/>
                                        </p:tgtEl>
                                      </p:cBhvr>
                                    </p:animEffect>
                                  </p:childTnLst>
                                </p:cTn>
                              </p:par>
                            </p:childTnLst>
                          </p:cTn>
                        </p:par>
                        <p:par>
                          <p:cTn id="19" fill="hold">
                            <p:stCondLst>
                              <p:cond delay="2200"/>
                            </p:stCondLst>
                            <p:childTnLst>
                              <p:par>
                                <p:cTn id="20" presetID="22" presetClass="entr" presetSubtype="2"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right)">
                                      <p:cBhvr>
                                        <p:cTn id="22" dur="500"/>
                                        <p:tgtEl>
                                          <p:spTgt spid="6"/>
                                        </p:tgtEl>
                                      </p:cBhvr>
                                    </p:animEffect>
                                  </p:childTnLst>
                                </p:cTn>
                              </p:par>
                            </p:childTnLst>
                          </p:cTn>
                        </p:par>
                        <p:par>
                          <p:cTn id="23" fill="hold">
                            <p:stCondLst>
                              <p:cond delay="2700"/>
                            </p:stCondLst>
                            <p:childTnLst>
                              <p:par>
                                <p:cTn id="24" presetID="53" presetClass="entr" presetSubtype="16" fill="hold" grpId="0" nodeType="afterEffect">
                                  <p:stCondLst>
                                    <p:cond delay="0"/>
                                  </p:stCondLst>
                                  <p:childTnLst>
                                    <p:set>
                                      <p:cBhvr>
                                        <p:cTn id="25" dur="1" fill="hold">
                                          <p:stCondLst>
                                            <p:cond delay="0"/>
                                          </p:stCondLst>
                                        </p:cTn>
                                        <p:tgtEl>
                                          <p:spTgt spid="59"/>
                                        </p:tgtEl>
                                        <p:attrNameLst>
                                          <p:attrName>style.visibility</p:attrName>
                                        </p:attrNameLst>
                                      </p:cBhvr>
                                      <p:to>
                                        <p:strVal val="visible"/>
                                      </p:to>
                                    </p:set>
                                    <p:anim calcmode="lin" valueType="num">
                                      <p:cBhvr>
                                        <p:cTn id="26" dur="500" fill="hold"/>
                                        <p:tgtEl>
                                          <p:spTgt spid="59"/>
                                        </p:tgtEl>
                                        <p:attrNameLst>
                                          <p:attrName>ppt_w</p:attrName>
                                        </p:attrNameLst>
                                      </p:cBhvr>
                                      <p:tavLst>
                                        <p:tav tm="0">
                                          <p:val>
                                            <p:fltVal val="0"/>
                                          </p:val>
                                        </p:tav>
                                        <p:tav tm="100000">
                                          <p:val>
                                            <p:strVal val="#ppt_w"/>
                                          </p:val>
                                        </p:tav>
                                      </p:tavLst>
                                    </p:anim>
                                    <p:anim calcmode="lin" valueType="num">
                                      <p:cBhvr>
                                        <p:cTn id="27" dur="500" fill="hold"/>
                                        <p:tgtEl>
                                          <p:spTgt spid="59"/>
                                        </p:tgtEl>
                                        <p:attrNameLst>
                                          <p:attrName>ppt_h</p:attrName>
                                        </p:attrNameLst>
                                      </p:cBhvr>
                                      <p:tavLst>
                                        <p:tav tm="0">
                                          <p:val>
                                            <p:fltVal val="0"/>
                                          </p:val>
                                        </p:tav>
                                        <p:tav tm="100000">
                                          <p:val>
                                            <p:strVal val="#ppt_h"/>
                                          </p:val>
                                        </p:tav>
                                      </p:tavLst>
                                    </p:anim>
                                    <p:animEffect transition="in" filter="fade">
                                      <p:cBhvr>
                                        <p:cTn id="28" dur="500"/>
                                        <p:tgtEl>
                                          <p:spTgt spid="59"/>
                                        </p:tgtEl>
                                      </p:cBhvr>
                                    </p:animEffect>
                                  </p:childTnLst>
                                </p:cTn>
                              </p:par>
                            </p:childTnLst>
                          </p:cTn>
                        </p:par>
                        <p:par>
                          <p:cTn id="29" fill="hold">
                            <p:stCondLst>
                              <p:cond delay="3200"/>
                            </p:stCondLst>
                            <p:childTnLst>
                              <p:par>
                                <p:cTn id="30" presetID="10" presetClass="entr" presetSubtype="0" fill="hold" grpId="0" nodeType="afterEffect">
                                  <p:stCondLst>
                                    <p:cond delay="0"/>
                                  </p:stCondLst>
                                  <p:iterate type="wd">
                                    <p:tmPct val="10000"/>
                                  </p:iterate>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par>
                          <p:cTn id="33" fill="hold">
                            <p:stCondLst>
                              <p:cond delay="4150"/>
                            </p:stCondLst>
                            <p:childTnLst>
                              <p:par>
                                <p:cTn id="34" presetID="2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right)">
                                      <p:cBhvr>
                                        <p:cTn id="36" dur="500"/>
                                        <p:tgtEl>
                                          <p:spTgt spid="28"/>
                                        </p:tgtEl>
                                      </p:cBhvr>
                                    </p:animEffect>
                                  </p:childTnLst>
                                </p:cTn>
                              </p:par>
                            </p:childTnLst>
                          </p:cTn>
                        </p:par>
                        <p:par>
                          <p:cTn id="37" fill="hold">
                            <p:stCondLst>
                              <p:cond delay="4650"/>
                            </p:stCondLst>
                            <p:childTnLst>
                              <p:par>
                                <p:cTn id="38" presetID="53" presetClass="entr" presetSubtype="16" fill="hold" grpId="0" nodeType="afterEffect">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cBhvr>
                                        <p:cTn id="40" dur="500" fill="hold"/>
                                        <p:tgtEl>
                                          <p:spTgt spid="61"/>
                                        </p:tgtEl>
                                        <p:attrNameLst>
                                          <p:attrName>ppt_w</p:attrName>
                                        </p:attrNameLst>
                                      </p:cBhvr>
                                      <p:tavLst>
                                        <p:tav tm="0">
                                          <p:val>
                                            <p:fltVal val="0"/>
                                          </p:val>
                                        </p:tav>
                                        <p:tav tm="100000">
                                          <p:val>
                                            <p:strVal val="#ppt_w"/>
                                          </p:val>
                                        </p:tav>
                                      </p:tavLst>
                                    </p:anim>
                                    <p:anim calcmode="lin" valueType="num">
                                      <p:cBhvr>
                                        <p:cTn id="41" dur="500" fill="hold"/>
                                        <p:tgtEl>
                                          <p:spTgt spid="61"/>
                                        </p:tgtEl>
                                        <p:attrNameLst>
                                          <p:attrName>ppt_h</p:attrName>
                                        </p:attrNameLst>
                                      </p:cBhvr>
                                      <p:tavLst>
                                        <p:tav tm="0">
                                          <p:val>
                                            <p:fltVal val="0"/>
                                          </p:val>
                                        </p:tav>
                                        <p:tav tm="100000">
                                          <p:val>
                                            <p:strVal val="#ppt_h"/>
                                          </p:val>
                                        </p:tav>
                                      </p:tavLst>
                                    </p:anim>
                                    <p:animEffect transition="in" filter="fade">
                                      <p:cBhvr>
                                        <p:cTn id="42" dur="500"/>
                                        <p:tgtEl>
                                          <p:spTgt spid="61"/>
                                        </p:tgtEl>
                                      </p:cBhvr>
                                    </p:animEffect>
                                  </p:childTnLst>
                                </p:cTn>
                              </p:par>
                            </p:childTnLst>
                          </p:cTn>
                        </p:par>
                        <p:par>
                          <p:cTn id="43" fill="hold">
                            <p:stCondLst>
                              <p:cond delay="5150"/>
                            </p:stCondLst>
                            <p:childTnLst>
                              <p:par>
                                <p:cTn id="44" presetID="22" presetClass="entr" presetSubtype="2"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right)">
                                      <p:cBhvr>
                                        <p:cTn id="46" dur="500"/>
                                        <p:tgtEl>
                                          <p:spTgt spid="4"/>
                                        </p:tgtEl>
                                      </p:cBhvr>
                                    </p:animEffect>
                                  </p:childTnLst>
                                </p:cTn>
                              </p:par>
                            </p:childTnLst>
                          </p:cTn>
                        </p:par>
                        <p:par>
                          <p:cTn id="47" fill="hold">
                            <p:stCondLst>
                              <p:cond delay="5650"/>
                            </p:stCondLst>
                            <p:childTnLst>
                              <p:par>
                                <p:cTn id="48" presetID="53" presetClass="entr" presetSubtype="16"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par>
                          <p:cTn id="53" fill="hold">
                            <p:stCondLst>
                              <p:cond delay="6150"/>
                            </p:stCondLst>
                            <p:childTnLst>
                              <p:par>
                                <p:cTn id="54" presetID="22" presetClass="entr" presetSubtype="2"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right)">
                                      <p:cBhvr>
                                        <p:cTn id="56" dur="500"/>
                                        <p:tgtEl>
                                          <p:spTgt spid="8"/>
                                        </p:tgtEl>
                                      </p:cBhvr>
                                    </p:animEffect>
                                  </p:childTnLst>
                                </p:cTn>
                              </p:par>
                            </p:childTnLst>
                          </p:cTn>
                        </p:par>
                        <p:par>
                          <p:cTn id="57" fill="hold">
                            <p:stCondLst>
                              <p:cond delay="6650"/>
                            </p:stCondLst>
                            <p:childTnLst>
                              <p:par>
                                <p:cTn id="58" presetID="53" presetClass="entr" presetSubtype="16" fill="hold" grpId="0" nodeType="after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p:cTn id="60" dur="500" fill="hold"/>
                                        <p:tgtEl>
                                          <p:spTgt spid="9"/>
                                        </p:tgtEl>
                                        <p:attrNameLst>
                                          <p:attrName>ppt_w</p:attrName>
                                        </p:attrNameLst>
                                      </p:cBhvr>
                                      <p:tavLst>
                                        <p:tav tm="0">
                                          <p:val>
                                            <p:fltVal val="0"/>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animEffect transition="in" filter="fade">
                                      <p:cBhvr>
                                        <p:cTn id="62" dur="500"/>
                                        <p:tgtEl>
                                          <p:spTgt spid="9"/>
                                        </p:tgtEl>
                                      </p:cBhvr>
                                    </p:animEffect>
                                  </p:childTnLst>
                                </p:cTn>
                              </p:par>
                            </p:childTnLst>
                          </p:cTn>
                        </p:par>
                        <p:par>
                          <p:cTn id="63" fill="hold">
                            <p:stCondLst>
                              <p:cond delay="7150"/>
                            </p:stCondLst>
                            <p:childTnLst>
                              <p:par>
                                <p:cTn id="64" presetID="10" presetClass="entr" presetSubtype="0" fill="hold" grpId="0" nodeType="afterEffect">
                                  <p:stCondLst>
                                    <p:cond delay="0"/>
                                  </p:stCondLst>
                                  <p:iterate type="wd">
                                    <p:tmPct val="10000"/>
                                  </p:iterate>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par>
                          <p:cTn id="67" fill="hold">
                            <p:stCondLst>
                              <p:cond delay="8199"/>
                            </p:stCondLst>
                            <p:childTnLst>
                              <p:par>
                                <p:cTn id="68" presetID="10" presetClass="entr" presetSubtype="0" fill="hold" grpId="0" nodeType="afterEffect">
                                  <p:stCondLst>
                                    <p:cond delay="0"/>
                                  </p:stCondLst>
                                  <p:iterate type="wd">
                                    <p:tmPct val="10000"/>
                                  </p:iterate>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9199"/>
                            </p:stCondLst>
                            <p:childTnLst>
                              <p:par>
                                <p:cTn id="72" presetID="10" presetClass="entr" presetSubtype="0" fill="hold" grpId="0" nodeType="afterEffect">
                                  <p:stCondLst>
                                    <p:cond delay="0"/>
                                  </p:stCondLst>
                                  <p:iterate type="wd">
                                    <p:tmPct val="10000"/>
                                  </p:iterate>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59" grpId="0" bldLvl="0" animBg="1"/>
      <p:bldP spid="48" grpId="0"/>
      <p:bldP spid="61" grpId="0" bldLvl="0" animBg="1"/>
      <p:bldP spid="7" grpId="0" bldLvl="0" animBg="1"/>
      <p:bldP spid="9" grpId="0" bldLvl="0" animBg="1"/>
      <p:bldP spid="10" grpId="0"/>
      <p:bldP spid="11" grpId="0"/>
      <p:bldP spid="12"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POCKET_APPLY_TIME" val="2018年8月1日"/>
  <p:tag name="POCKET_APPLY_TYPE" val="Slide"/>
  <p:tag name="APPLYTYPE" val="Other"/>
  <p:tag name="APPLYORDER" val="1"/>
</p:tagLst>
</file>

<file path=ppt/tags/tag11.xml><?xml version="1.0" encoding="utf-8"?>
<p:tagLst xmlns:p="http://schemas.openxmlformats.org/presentationml/2006/main">
  <p:tag name="POCKET_APPLY_TIME" val="2018年8月1日"/>
  <p:tag name="POCKET_APPLY_TYPE" val="Slide"/>
  <p:tag name="APPLYTYPE" val="SubTitle"/>
  <p:tag name="APPLYORDER" val="1"/>
</p:tagLst>
</file>

<file path=ppt/tags/tag12.xml><?xml version="1.0" encoding="utf-8"?>
<p:tagLst xmlns:p="http://schemas.openxmlformats.org/presentationml/2006/main">
  <p:tag name="POCKET_APPLY_TIME" val="2018年8月1日"/>
  <p:tag name="POCKET_APPLY_TYPE" val="Slide"/>
  <p:tag name="APPLYTYPE" val="Other"/>
  <p:tag name="APPLYORDER" val="2"/>
</p:tagLst>
</file>

<file path=ppt/tags/tag13.xml><?xml version="1.0" encoding="utf-8"?>
<p:tagLst xmlns:p="http://schemas.openxmlformats.org/presentationml/2006/main">
  <p:tag name="POCKET_APPLY_TIME" val="2018年8月1日"/>
  <p:tag name="POCKET_APPLY_TYPE" val="Slide"/>
  <p:tag name="APPLYTYPE" val="Other"/>
  <p:tag name="APPLYORDER" val="1"/>
</p:tagLst>
</file>

<file path=ppt/tags/tag14.xml><?xml version="1.0" encoding="utf-8"?>
<p:tagLst xmlns:p="http://schemas.openxmlformats.org/presentationml/2006/main">
  <p:tag name="POCKET_APPLY_TIME" val="2018年8月1日"/>
  <p:tag name="POCKET_APPLY_TYPE" val="Slide"/>
  <p:tag name="APPLYTYPE" val="SubTitle"/>
  <p:tag name="APPLYORDER" val="1"/>
</p:tagLst>
</file>

<file path=ppt/tags/tag15.xml><?xml version="1.0" encoding="utf-8"?>
<p:tagLst xmlns:p="http://schemas.openxmlformats.org/presentationml/2006/main">
  <p:tag name="POCKET_APPLY_TIME" val="2018年8月1日"/>
  <p:tag name="POCKET_APPLY_TYPE" val="Slide"/>
  <p:tag name="APPLYTYPE" val="Other"/>
  <p:tag name="APPLYORDER" val="2"/>
</p:tagLst>
</file>

<file path=ppt/tags/tag16.xml><?xml version="1.0" encoding="utf-8"?>
<p:tagLst xmlns:p="http://schemas.openxmlformats.org/presentationml/2006/main">
  <p:tag name="MH" val="20180623183105"/>
  <p:tag name="MH_LIBRARY" val="GRAPHIC"/>
  <p:tag name="MH_TYPE" val="Other"/>
  <p:tag name="MH_ORDER" val="1"/>
</p:tagLst>
</file>

<file path=ppt/tags/tag17.xml><?xml version="1.0" encoding="utf-8"?>
<p:tagLst xmlns:p="http://schemas.openxmlformats.org/presentationml/2006/main">
  <p:tag name="MH" val="20180623183105"/>
  <p:tag name="MH_LIBRARY" val="GRAPHIC"/>
  <p:tag name="MH_TYPE" val="Other"/>
  <p:tag name="MH_ORDER" val="1"/>
</p:tagLst>
</file>

<file path=ppt/tags/tag18.xml><?xml version="1.0" encoding="utf-8"?>
<p:tagLst xmlns:p="http://schemas.openxmlformats.org/presentationml/2006/main">
  <p:tag name="KSO_WM_UNIT_PLACING_PICTURE_USER_VIEWPORT" val="{&quot;height&quot;:4500,&quot;width&quot;:675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70868_4*l_h_i*1_1_1"/>
  <p:tag name="KSO_WM_TEMPLATE_CATEGORY" val="diagram"/>
  <p:tag name="KSO_WM_TEMPLATE_INDEX" val="2017086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70868_4*l_h_i*1_1_2"/>
  <p:tag name="KSO_WM_TEMPLATE_CATEGORY" val="diagram"/>
  <p:tag name="KSO_WM_TEMPLATE_INDEX" val="20170868"/>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70868_4*l_h_i*1_1_1"/>
  <p:tag name="KSO_WM_TEMPLATE_CATEGORY" val="diagram"/>
  <p:tag name="KSO_WM_TEMPLATE_INDEX" val="20170868"/>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70868_4*l_h_i*1_1_2"/>
  <p:tag name="KSO_WM_TEMPLATE_CATEGORY" val="diagram"/>
  <p:tag name="KSO_WM_TEMPLATE_INDEX" val="20170868"/>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3.xml><?xml version="1.0" encoding="utf-8"?>
<p:tagLst xmlns:p="http://schemas.openxmlformats.org/presentationml/2006/main">
  <p:tag name="KSO_WM_MEDIACOVER_FLAG" val="1"/>
  <p:tag name="KSO_WM_UNIT_MEDIACOVER_BTN_STATE" val="1"/>
  <p:tag name="KSO_WM_UNIT_MEDIACOVER_BTNRECT" val="764*391*794*794"/>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4.xml><?xml version="1.0" encoding="utf-8"?>
<p:tagLst xmlns:p="http://schemas.openxmlformats.org/presentationml/2006/main">
  <p:tag name="KSO_WM_UNIT_PLACING_PICTURE_USER_VIEWPORT" val="{&quot;height&quot;:9897.231496062992,&quot;width&quot;:11342.768503937008}"/>
</p:tagLst>
</file>

<file path=ppt/tags/tag25.xml><?xml version="1.0" encoding="utf-8"?>
<p:tagLst xmlns:p="http://schemas.openxmlformats.org/presentationml/2006/main">
  <p:tag name="KSO_WM_MEDIACOVER_FLAG" val="1"/>
  <p:tag name="KSO_WM_UNIT_MEDIACOVER_BTN_STATE" val="1"/>
  <p:tag name="KSO_WM_UNIT_MEDIACOVER_BTNRECT" val="903*444*794*794"/>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6.xml><?xml version="1.0" encoding="utf-8"?>
<p:tagLst xmlns:p="http://schemas.openxmlformats.org/presentationml/2006/main">
  <p:tag name="PA" val="v5.2.11"/>
</p:tagLst>
</file>

<file path=ppt/tags/tag27.xml><?xml version="1.0" encoding="utf-8"?>
<p:tagLst xmlns:p="http://schemas.openxmlformats.org/presentationml/2006/main">
  <p:tag name="PA" val="v5.2.11"/>
</p:tagLst>
</file>

<file path=ppt/tags/tag28.xml><?xml version="1.0" encoding="utf-8"?>
<p:tagLst xmlns:p="http://schemas.openxmlformats.org/presentationml/2006/main">
  <p:tag name="PA" val="v5.2.11"/>
</p:tagLst>
</file>

<file path=ppt/tags/tag29.xml><?xml version="1.0" encoding="utf-8"?>
<p:tagLst xmlns:p="http://schemas.openxmlformats.org/presentationml/2006/main">
  <p:tag name="PA" val="v5.2.1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MEDIACOVER_FLAG" val="1"/>
  <p:tag name="KSO_WM_UNIT_MEDIACOVER_BTN_STATE" val="1"/>
  <p:tag name="KSO_WM_UNIT_MEDIACOVER_BTNRECT" val="0*0*0*0"/>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TABLE_ENDDRAG_ORIGIN_RECT" val="332*500"/>
  <p:tag name="TABLE_ENDDRAG_RECT" val="610*8*332*500"/>
</p:tagLst>
</file>

<file path=ppt/tags/tag34.xml><?xml version="1.0" encoding="utf-8"?>
<p:tagLst xmlns:p="http://schemas.openxmlformats.org/presentationml/2006/main">
  <p:tag name="KSO_WM_MEDIACOVER_FLAG" val="1"/>
  <p:tag name="KSO_WM_UNIT_MEDIACOVER_BTN_STATE" val="1"/>
  <p:tag name="KSO_WM_UNIT_MEDIACOVER_BTNRECT" val="685*298*794*794"/>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5.xml><?xml version="1.0" encoding="utf-8"?>
<p:tagLst xmlns:p="http://schemas.openxmlformats.org/presentationml/2006/main">
  <p:tag name="MH" val="20151122010302"/>
  <p:tag name="MH_LIBRARY" val="GRAPHIC"/>
  <p:tag name="MH_TYPE" val="Other"/>
  <p:tag name="MH_ORDER" val="1"/>
  <p:tag name="KSO_WM_BEAUTIFY_FLAG" val=""/>
</p:tagLst>
</file>

<file path=ppt/tags/tag36.xml><?xml version="1.0" encoding="utf-8"?>
<p:tagLst xmlns:p="http://schemas.openxmlformats.org/presentationml/2006/main">
  <p:tag name="MH" val="20151122010302"/>
  <p:tag name="MH_LIBRARY" val="GRAPHIC"/>
  <p:tag name="MH_TYPE" val="Other"/>
  <p:tag name="MH_ORDER" val="4"/>
  <p:tag name="KSO_WM_BEAUTIFY_FLAG" val=""/>
</p:tagLst>
</file>

<file path=ppt/tags/tag37.xml><?xml version="1.0" encoding="utf-8"?>
<p:tagLst xmlns:p="http://schemas.openxmlformats.org/presentationml/2006/main">
  <p:tag name="MH" val="20151122010302"/>
  <p:tag name="MH_LIBRARY" val="GRAPHIC"/>
  <p:tag name="MH_TYPE" val="Other"/>
  <p:tag name="MH_ORDER" val="8"/>
  <p:tag name="KSO_WM_BEAUTIFY_FLAG" val=""/>
</p:tagLst>
</file>

<file path=ppt/tags/tag38.xml><?xml version="1.0" encoding="utf-8"?>
<p:tagLst xmlns:p="http://schemas.openxmlformats.org/presentationml/2006/main">
  <p:tag name="MH" val="20151122010302"/>
  <p:tag name="MH_LIBRARY" val="GRAPHIC"/>
  <p:tag name="MH_TYPE" val="Other"/>
  <p:tag name="MH_ORDER" val="5"/>
  <p:tag name="KSO_WM_BEAUTIFY_FLAG" val=""/>
</p:tagLst>
</file>

<file path=ppt/tags/tag39.xml><?xml version="1.0" encoding="utf-8"?>
<p:tagLst xmlns:p="http://schemas.openxmlformats.org/presentationml/2006/main">
  <p:tag name="MH" val="20151122010302"/>
  <p:tag name="MH_LIBRARY" val="GRAPHIC"/>
  <p:tag name="MH_TYPE" val="Other"/>
  <p:tag name="MH_ORDER" val="9"/>
  <p:tag name="KSO_WM_BEAUTIFY_FLAG" val=""/>
</p:tagLst>
</file>

<file path=ppt/tags/tag4.xml><?xml version="1.0" encoding="utf-8"?>
<p:tagLst xmlns:p="http://schemas.openxmlformats.org/presentationml/2006/main">
  <p:tag name="KSO_WM_UNIT_PLACING_PICTURE_USER_VIEWPORT" val="{&quot;height&quot;:6013,&quot;width&quot;:6507}"/>
</p:tagLst>
</file>

<file path=ppt/tags/tag40.xml><?xml version="1.0" encoding="utf-8"?>
<p:tagLst xmlns:p="http://schemas.openxmlformats.org/presentationml/2006/main">
  <p:tag name="MH" val="20151122010302"/>
  <p:tag name="MH_LIBRARY" val="GRAPHIC"/>
  <p:tag name="MH_TYPE" val="Other"/>
  <p:tag name="MH_ORDER" val="3"/>
  <p:tag name="KSO_WM_BEAUTIFY_FLAG" val=""/>
</p:tagLst>
</file>

<file path=ppt/tags/tag41.xml><?xml version="1.0" encoding="utf-8"?>
<p:tagLst xmlns:p="http://schemas.openxmlformats.org/presentationml/2006/main">
  <p:tag name="MH" val="20151122010302"/>
  <p:tag name="MH_LIBRARY" val="GRAPHIC"/>
  <p:tag name="MH_TYPE" val="Other"/>
  <p:tag name="MH_ORDER" val="7"/>
  <p:tag name="KSO_WM_BEAUTIFY_FLAG" val=""/>
</p:tagLst>
</file>

<file path=ppt/tags/tag42.xml><?xml version="1.0" encoding="utf-8"?>
<p:tagLst xmlns:p="http://schemas.openxmlformats.org/presentationml/2006/main">
  <p:tag name="MH" val="20151122010302"/>
  <p:tag name="MH_LIBRARY" val="GRAPHIC"/>
  <p:tag name="MH_TYPE" val="Other"/>
  <p:tag name="MH_ORDER" val="2"/>
  <p:tag name="KSO_WM_BEAUTIFY_FLAG" val=""/>
</p:tagLst>
</file>

<file path=ppt/tags/tag43.xml><?xml version="1.0" encoding="utf-8"?>
<p:tagLst xmlns:p="http://schemas.openxmlformats.org/presentationml/2006/main">
  <p:tag name="MH" val="20151122010302"/>
  <p:tag name="MH_LIBRARY" val="GRAPHIC"/>
  <p:tag name="MH_TYPE" val="Other"/>
  <p:tag name="MH_ORDER" val="6"/>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PLACING_PICTURE_USER_VIEWPORT" val="{&quot;height&quot;:5850,&quot;width&quot;:7759}"/>
</p:tagLst>
</file>

<file path=ppt/tags/tag51.xml><?xml version="1.0" encoding="utf-8"?>
<p:tagLst xmlns:p="http://schemas.openxmlformats.org/presentationml/2006/main">
  <p:tag name="KSO_WM_DIAGRAM_VIRTUALLY_FRAME" val="{&quot;height&quot;:358.45685039370073,&quot;left&quot;:89.42464566929134,&quot;top&quot;:135.85,&quot;width&quot;:793.8003149606299}"/>
</p:tagLst>
</file>

<file path=ppt/tags/tag52.xml><?xml version="1.0" encoding="utf-8"?>
<p:tagLst xmlns:p="http://schemas.openxmlformats.org/presentationml/2006/main">
  <p:tag name="KSO_WM_DIAGRAM_VIRTUALLY_FRAME" val="{&quot;height&quot;:358.45685039370073,&quot;left&quot;:89.42464566929134,&quot;top&quot;:135.85,&quot;width&quot;:793.8003149606299}"/>
</p:tagLst>
</file>

<file path=ppt/tags/tag53.xml><?xml version="1.0" encoding="utf-8"?>
<p:tagLst xmlns:p="http://schemas.openxmlformats.org/presentationml/2006/main">
  <p:tag name="KSO_WM_DIAGRAM_VIRTUALLY_FRAME" val="{&quot;height&quot;:358.45685039370073,&quot;left&quot;:89.42464566929134,&quot;top&quot;:135.85,&quot;width&quot;:793.8003149606299}"/>
</p:tagLst>
</file>

<file path=ppt/tags/tag54.xml><?xml version="1.0" encoding="utf-8"?>
<p:tagLst xmlns:p="http://schemas.openxmlformats.org/presentationml/2006/main">
  <p:tag name="KSO_WM_DIAGRAM_VIRTUALLY_FRAME" val="{&quot;height&quot;:358.45685039370073,&quot;left&quot;:89.42464566929134,&quot;top&quot;:135.85,&quot;width&quot;:793.8003149606299}"/>
</p:tagLst>
</file>

<file path=ppt/tags/tag55.xml><?xml version="1.0" encoding="utf-8"?>
<p:tagLst xmlns:p="http://schemas.openxmlformats.org/presentationml/2006/main">
  <p:tag name="KSO_WM_DIAGRAM_VIRTUALLY_FRAME" val="{&quot;height&quot;:358.45685039370073,&quot;left&quot;:89.42464566929134,&quot;top&quot;:135.85,&quot;width&quot;:793.8003149606299}"/>
</p:tagLst>
</file>

<file path=ppt/tags/tag56.xml><?xml version="1.0" encoding="utf-8"?>
<p:tagLst xmlns:p="http://schemas.openxmlformats.org/presentationml/2006/main">
  <p:tag name="KSO_WM_DIAGRAM_VIRTUALLY_FRAME" val="{&quot;height&quot;:358.45685039370073,&quot;left&quot;:89.42464566929134,&quot;top&quot;:135.85,&quot;width&quot;:793.8003149606299}"/>
</p:tagLst>
</file>

<file path=ppt/tags/tag57.xml><?xml version="1.0" encoding="utf-8"?>
<p:tagLst xmlns:p="http://schemas.openxmlformats.org/presentationml/2006/main">
  <p:tag name="KSO_WM_DIAGRAM_VIRTUALLY_FRAME" val="{&quot;height&quot;:358.45685039370073,&quot;left&quot;:89.42464566929134,&quot;top&quot;:135.85,&quot;width&quot;:793.8003149606299}"/>
</p:tagLst>
</file>

<file path=ppt/tags/tag58.xml><?xml version="1.0" encoding="utf-8"?>
<p:tagLst xmlns:p="http://schemas.openxmlformats.org/presentationml/2006/main">
  <p:tag name="KSO_WM_DIAGRAM_VIRTUALLY_FRAME" val="{&quot;height&quot;:358.45685039370073,&quot;left&quot;:89.42464566929134,&quot;top&quot;:135.85,&quot;width&quot;:793.8003149606299}"/>
</p:tagLst>
</file>

<file path=ppt/tags/tag59.xml><?xml version="1.0" encoding="utf-8"?>
<p:tagLst xmlns:p="http://schemas.openxmlformats.org/presentationml/2006/main">
  <p:tag name="KSO_WM_DIAGRAM_VIRTUALLY_FRAME" val="{&quot;height&quot;:358.45685039370073,&quot;left&quot;:89.42464566929134,&quot;top&quot;:135.85,&quot;width&quot;:793.8003149606299}"/>
</p:tagLst>
</file>

<file path=ppt/tags/tag6.xml><?xml version="1.0" encoding="utf-8"?>
<p:tagLst xmlns:p="http://schemas.openxmlformats.org/presentationml/2006/main">
  <p:tag name="MH" val="20180623183105"/>
  <p:tag name="MH_LIBRARY" val="GRAPHIC"/>
  <p:tag name="MH_TYPE" val="Other"/>
  <p:tag name="MH_ORDER" val="1"/>
</p:tagLst>
</file>

<file path=ppt/tags/tag60.xml><?xml version="1.0" encoding="utf-8"?>
<p:tagLst xmlns:p="http://schemas.openxmlformats.org/presentationml/2006/main">
  <p:tag name="KSO_WM_DIAGRAM_VIRTUALLY_FRAME" val="{&quot;height&quot;:358.45685039370073,&quot;left&quot;:89.42464566929134,&quot;top&quot;:135.85,&quot;width&quot;:793.8003149606299}"/>
</p:tagLst>
</file>

<file path=ppt/tags/tag61.xml><?xml version="1.0" encoding="utf-8"?>
<p:tagLst xmlns:p="http://schemas.openxmlformats.org/presentationml/2006/main">
  <p:tag name="KSO_WM_DIAGRAM_VIRTUALLY_FRAME" val="{&quot;height&quot;:358.45685039370073,&quot;left&quot;:89.42464566929134,&quot;top&quot;:135.85,&quot;width&quot;:793.8003149606299}"/>
</p:tagLst>
</file>

<file path=ppt/tags/tag62.xml><?xml version="1.0" encoding="utf-8"?>
<p:tagLst xmlns:p="http://schemas.openxmlformats.org/presentationml/2006/main">
  <p:tag name="KSO_WM_DIAGRAM_VIRTUALLY_FRAME" val="{&quot;height&quot;:358.45685039370073,&quot;left&quot;:89.42464566929134,&quot;top&quot;:135.85,&quot;width&quot;:793.8003149606299}"/>
</p:tagLst>
</file>

<file path=ppt/tags/tag63.xml><?xml version="1.0" encoding="utf-8"?>
<p:tagLst xmlns:p="http://schemas.openxmlformats.org/presentationml/2006/main">
  <p:tag name="KSO_WM_DIAGRAM_VIRTUALLY_FRAME" val="{&quot;height&quot;:358.45685039370073,&quot;left&quot;:89.42464566929134,&quot;top&quot;:135.85,&quot;width&quot;:793.8003149606299}"/>
</p:tagLst>
</file>

<file path=ppt/tags/tag64.xml><?xml version="1.0" encoding="utf-8"?>
<p:tagLst xmlns:p="http://schemas.openxmlformats.org/presentationml/2006/main">
  <p:tag name="KSO_WM_DIAGRAM_VIRTUALLY_FRAME" val="{&quot;height&quot;:358.45685039370073,&quot;left&quot;:89.42464566929134,&quot;top&quot;:135.85,&quot;width&quot;:793.8003149606299}"/>
</p:tagLst>
</file>

<file path=ppt/tags/tag65.xml><?xml version="1.0" encoding="utf-8"?>
<p:tagLst xmlns:p="http://schemas.openxmlformats.org/presentationml/2006/main">
  <p:tag name="KSO_WM_DIAGRAM_VIRTUALLY_FRAME" val="{&quot;height&quot;:358.45685039370073,&quot;left&quot;:89.42464566929134,&quot;top&quot;:135.85,&quot;width&quot;:793.8003149606299}"/>
</p:tagLst>
</file>

<file path=ppt/tags/tag66.xml><?xml version="1.0" encoding="utf-8"?>
<p:tagLst xmlns:p="http://schemas.openxmlformats.org/presentationml/2006/main">
  <p:tag name="KSO_WM_DIAGRAM_VIRTUALLY_FRAME" val="{&quot;height&quot;:358.45685039370073,&quot;left&quot;:89.42464566929134,&quot;top&quot;:135.85,&quot;width&quot;:793.8003149606299}"/>
</p:tagLst>
</file>

<file path=ppt/tags/tag67.xml><?xml version="1.0" encoding="utf-8"?>
<p:tagLst xmlns:p="http://schemas.openxmlformats.org/presentationml/2006/main">
  <p:tag name="KSO_WM_DIAGRAM_VIRTUALLY_FRAME" val="{&quot;height&quot;:358.45685039370073,&quot;left&quot;:89.42464566929134,&quot;top&quot;:135.85,&quot;width&quot;:793.8003149606299}"/>
</p:tagLst>
</file>

<file path=ppt/tags/tag68.xml><?xml version="1.0" encoding="utf-8"?>
<p:tagLst xmlns:p="http://schemas.openxmlformats.org/presentationml/2006/main">
  <p:tag name="KSO_WM_DIAGRAM_VIRTUALLY_FRAME" val="{&quot;height&quot;:358.45685039370073,&quot;left&quot;:89.42464566929134,&quot;top&quot;:135.85,&quot;width&quot;:793.8003149606299}"/>
</p:tagLst>
</file>

<file path=ppt/tags/tag69.xml><?xml version="1.0" encoding="utf-8"?>
<p:tagLst xmlns:p="http://schemas.openxmlformats.org/presentationml/2006/main">
  <p:tag name="KSO_WM_DIAGRAM_VIRTUALLY_FRAME" val="{&quot;height&quot;:358.45685039370073,&quot;left&quot;:89.42464566929134,&quot;top&quot;:135.85,&quot;width&quot;:793.8003149606299}"/>
</p:tagLst>
</file>

<file path=ppt/tags/tag7.xml><?xml version="1.0" encoding="utf-8"?>
<p:tagLst xmlns:p="http://schemas.openxmlformats.org/presentationml/2006/main">
  <p:tag name="MH" val="20180623183105"/>
  <p:tag name="MH_LIBRARY" val="GRAPHIC"/>
  <p:tag name="MH_TYPE" val="Other"/>
  <p:tag name="MH_ORDER" val="1"/>
</p:tagLst>
</file>

<file path=ppt/tags/tag70.xml><?xml version="1.0" encoding="utf-8"?>
<p:tagLst xmlns:p="http://schemas.openxmlformats.org/presentationml/2006/main">
  <p:tag name="KSO_WM_UNIT_PLACING_PICTURE_USER_VIEWPORT" val="{&quot;height&quot;:6122.055118110236,&quot;width&quot;:10883.653543307086}"/>
</p:tagLst>
</file>

<file path=ppt/tags/tag71.xml><?xml version="1.0" encoding="utf-8"?>
<p:tagLst xmlns:p="http://schemas.openxmlformats.org/presentationml/2006/main">
  <p:tag name="KSO_WPP_MARK_KEY" val="3315ec99-977b-46fa-bc7f-0c7037c0dd8b"/>
  <p:tag name="COMMONDATA" val="eyJoZGlkIjoiZmJjYzg3MzIzZGQ3ZjFjZTVkMWI0NTI1ODY2MWNmMzEifQ=="/>
</p:tagLst>
</file>

<file path=ppt/tags/tag8.xml><?xml version="1.0" encoding="utf-8"?>
<p:tagLst xmlns:p="http://schemas.openxmlformats.org/presentationml/2006/main">
  <p:tag name="MH" val="20180623183105"/>
  <p:tag name="MH_LIBRARY" val="GRAPHIC"/>
  <p:tag name="MH_TYPE" val="Other"/>
  <p:tag name="MH_ORDER" val="1"/>
</p:tagLst>
</file>

<file path=ppt/tags/tag9.xml><?xml version="1.0" encoding="utf-8"?>
<p:tagLst xmlns:p="http://schemas.openxmlformats.org/presentationml/2006/main">
  <p:tag name="MH" val="20180623183105"/>
  <p:tag name="MH_LIBRARY" val="GRAPHIC"/>
  <p:tag name="MH_TYPE" val="Other"/>
  <p:tag name="MH_ORDER" val="1"/>
</p:tagLst>
</file>

<file path=ppt/theme/theme1.xml><?xml version="1.0" encoding="utf-8"?>
<a:theme xmlns:a="http://schemas.openxmlformats.org/drawingml/2006/main" name="涂豆思">
  <a:themeElements>
    <a:clrScheme name="涂豆思">
      <a:dk1>
        <a:sysClr val="windowText" lastClr="000000"/>
      </a:dk1>
      <a:lt1>
        <a:sysClr val="window" lastClr="FFFFFF"/>
      </a:lt1>
      <a:dk2>
        <a:srgbClr val="44546A"/>
      </a:dk2>
      <a:lt2>
        <a:srgbClr val="E7E6E6"/>
      </a:lt2>
      <a:accent1>
        <a:srgbClr val="C00000"/>
      </a:accent1>
      <a:accent2>
        <a:srgbClr val="FFEDC2"/>
      </a:accent2>
      <a:accent3>
        <a:srgbClr val="A5A5A5"/>
      </a:accent3>
      <a:accent4>
        <a:srgbClr val="C00000"/>
      </a:accent4>
      <a:accent5>
        <a:srgbClr val="7F7F7F"/>
      </a:accent5>
      <a:accent6>
        <a:srgbClr val="FFEDC2"/>
      </a:accent6>
      <a:hlink>
        <a:srgbClr val="C00000"/>
      </a:hlink>
      <a:folHlink>
        <a:srgbClr val="C00000"/>
      </a:folHlink>
    </a:clrScheme>
    <a:fontScheme name="涂豆思">
      <a:majorFont>
        <a:latin typeface="阿里巴巴普惠体 Light"/>
        <a:ea typeface="阿里巴巴普惠体"/>
        <a:cs typeface=""/>
      </a:majorFont>
      <a:minorFont>
        <a:latin typeface="阿里巴巴普惠体 Light"/>
        <a:ea typeface="阿里巴巴普惠体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24643</Words>
  <Application>WPS 演示</Application>
  <PresentationFormat>自定义</PresentationFormat>
  <Paragraphs>2038</Paragraphs>
  <Slides>177</Slides>
  <Notes>46</Notes>
  <HiddenSlides>0</HiddenSlides>
  <MMClips>0</MMClips>
  <ScaleCrop>false</ScaleCrop>
  <HeadingPairs>
    <vt:vector size="6" baseType="variant">
      <vt:variant>
        <vt:lpstr>已用的字体</vt:lpstr>
      </vt:variant>
      <vt:variant>
        <vt:i4>45</vt:i4>
      </vt:variant>
      <vt:variant>
        <vt:lpstr>主题</vt:lpstr>
      </vt:variant>
      <vt:variant>
        <vt:i4>1</vt:i4>
      </vt:variant>
      <vt:variant>
        <vt:lpstr>幻灯片标题</vt:lpstr>
      </vt:variant>
      <vt:variant>
        <vt:i4>177</vt:i4>
      </vt:variant>
    </vt:vector>
  </HeadingPairs>
  <TitlesOfParts>
    <vt:vector size="223" baseType="lpstr">
      <vt:lpstr>Arial</vt:lpstr>
      <vt:lpstr>宋体</vt:lpstr>
      <vt:lpstr>Wingdings</vt:lpstr>
      <vt:lpstr>阿里巴巴普惠体</vt:lpstr>
      <vt:lpstr>阿里巴巴普惠体 Light</vt:lpstr>
      <vt:lpstr>Times New Roman</vt:lpstr>
      <vt:lpstr>思源黑体 CN Normal</vt:lpstr>
      <vt:lpstr>黑体</vt:lpstr>
      <vt:lpstr>方正粗黑宋简体</vt:lpstr>
      <vt:lpstr>腾祥铁山楷书简</vt:lpstr>
      <vt:lpstr>Calibri</vt:lpstr>
      <vt:lpstr>微软雅黑</vt:lpstr>
      <vt:lpstr>方正小标宋简体</vt:lpstr>
      <vt:lpstr>Helvetica</vt:lpstr>
      <vt:lpstr>Arial Unicode MS</vt:lpstr>
      <vt:lpstr>方正北魏楷书_GBK</vt:lpstr>
      <vt:lpstr>方正北魏楷书简体</vt:lpstr>
      <vt:lpstr>仿宋</vt:lpstr>
      <vt:lpstr>华文行楷</vt:lpstr>
      <vt:lpstr>Songti SC Regular</vt:lpstr>
      <vt:lpstr>Segoe Print</vt:lpstr>
      <vt:lpstr>Calibri</vt:lpstr>
      <vt:lpstr>Wingdings</vt:lpstr>
      <vt:lpstr>等线</vt:lpstr>
      <vt:lpstr>思源黑体 CN Bold</vt:lpstr>
      <vt:lpstr>楷体</vt:lpstr>
      <vt:lpstr>OPPOSans R</vt:lpstr>
      <vt:lpstr>OPPOSans H</vt:lpstr>
      <vt:lpstr>汉仪旗黑X1-55W</vt:lpstr>
      <vt:lpstr>华文新魏</vt:lpstr>
      <vt:lpstr>思源宋体</vt:lpstr>
      <vt:lpstr>字魂59号-创粗黑</vt:lpstr>
      <vt:lpstr>思源宋体 CN Heavy</vt:lpstr>
      <vt:lpstr>思源黑体 CN Medium</vt:lpstr>
      <vt:lpstr>Montserrat</vt:lpstr>
      <vt:lpstr>Arial</vt:lpstr>
      <vt:lpstr>华文楷体</vt:lpstr>
      <vt:lpstr>字魂105号-简雅黑</vt:lpstr>
      <vt:lpstr>Aa楷体</vt:lpstr>
      <vt:lpstr>字魂58号-创中黑</vt:lpstr>
      <vt:lpstr>Verdana</vt:lpstr>
      <vt:lpstr>华文琥珀</vt:lpstr>
      <vt:lpstr>Lao UI</vt:lpstr>
      <vt:lpstr>方正苏新诗柳楷简体</vt:lpstr>
      <vt:lpstr>华文中宋</vt:lpstr>
      <vt:lpstr>涂豆思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JKY</cp:lastModifiedBy>
  <cp:revision>321</cp:revision>
  <dcterms:created xsi:type="dcterms:W3CDTF">2020-09-13T02:16:00Z</dcterms:created>
  <dcterms:modified xsi:type="dcterms:W3CDTF">2024-12-14T18:59:04Z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KSOSaveFontToCloudKey">
    <vt:lpwstr>444832547_embed</vt:lpwstr>
  </property>
  <property fmtid="{D5CDD505-2E9C-101B-9397-08002B2CF9AE}" pid="4" name="ICV">
    <vt:lpwstr>52284AB5C42B442BAE110263FC6F3451</vt:lpwstr>
  </property>
</Properties>
</file>